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8" r:id="rId3"/>
    <p:sldId id="258" r:id="rId4"/>
    <p:sldId id="324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9" r:id="rId13"/>
    <p:sldId id="308" r:id="rId14"/>
    <p:sldId id="310" r:id="rId15"/>
    <p:sldId id="278" r:id="rId16"/>
    <p:sldId id="325" r:id="rId17"/>
    <p:sldId id="326" r:id="rId18"/>
    <p:sldId id="280" r:id="rId19"/>
    <p:sldId id="322" r:id="rId20"/>
    <p:sldId id="321" r:id="rId21"/>
    <p:sldId id="323" r:id="rId22"/>
    <p:sldId id="29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1BCD4-7D38-433C-9CAE-1B31DCD30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CF4B70-E85A-4C6D-A38D-C79381A7F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35E2-3104-4F9A-BC36-7FAB1476848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5DB80D-C56E-4477-80C9-4DEAEA93C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A8C735-2089-475D-AB76-D4640DE8C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7CEB-59AE-4BAC-A88F-FF06F1EE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7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C0C3-D7A5-4F8F-9179-1A2B5E4D2569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A2A7-7403-4CE2-9AB2-C68E89A5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27C4F1E-F51E-4832-A76C-0A4D8C29BD7E}" type="datetime1">
              <a:rPr lang="en-US" smtClean="0"/>
              <a:t>12/21/2021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3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D10F-CBFB-493F-A1BF-B49B45846B81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02E-C11C-4F6E-9F67-C43B26DEAE65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1F68-665F-4449-A7CC-F324952F7129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BEC4A8-3348-4EEA-983A-B2546AE5F213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8581-0F5A-4086-A819-85CB9E52EC6A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8C43-C125-4014-82B6-BBE8B43AE9B5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CB7-C4C0-4548-A191-16B6BA1646E4}" type="datetime1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1A3C-3010-4072-8535-FEA66EF35D71}" type="datetime1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8B-2C96-4C9F-8473-1E6D9742D0AE}" type="datetime1">
              <a:rPr lang="en-US" smtClean="0"/>
              <a:t>12/21/2021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14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292DA7F-667D-4015-AA61-CB7E84F21D62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2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763097-F74A-4848-9EF7-B018BF62DC29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xmlns="" id="{85CB65D0-496F-4797-A015-C85839E35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95D2C779-8883-4E5F-A170-0F464918C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4658D-4F8F-40C0-ADC3-7538C8A2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36" y="990599"/>
            <a:ext cx="7232159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Body performance Data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D96A694-258D-4418-A83C-B9BA72FD44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3407B1-7337-43E7-9778-DF08B715DB9E}"/>
              </a:ext>
            </a:extLst>
          </p:cNvPr>
          <p:cNvSpPr txBox="1"/>
          <p:nvPr/>
        </p:nvSpPr>
        <p:spPr>
          <a:xfrm>
            <a:off x="8287037" y="4334740"/>
            <a:ext cx="301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: - https://www.kaggle.com/kukuroo3/body-performance-data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27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smtClean="0"/>
              <a:t>systolic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5" y="1558287"/>
            <a:ext cx="2507197" cy="1996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7" y="3696138"/>
            <a:ext cx="3238781" cy="245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122" y="1398814"/>
            <a:ext cx="2618014" cy="27370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260" y="1022247"/>
            <a:ext cx="4225725" cy="2712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219" y="3914302"/>
            <a:ext cx="3897766" cy="2502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4451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 smtClean="0"/>
              <a:t>gripForce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1" y="1558287"/>
            <a:ext cx="2568163" cy="194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1" y="3742401"/>
            <a:ext cx="3414056" cy="249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55" y="1455964"/>
            <a:ext cx="2536371" cy="2651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614" y="967759"/>
            <a:ext cx="4225725" cy="27125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106" y="3765595"/>
            <a:ext cx="4093708" cy="262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4616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 smtClean="0"/>
              <a:t>sit_and_bend_forward_cm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0" y="1755781"/>
            <a:ext cx="3642676" cy="1958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0" y="3856943"/>
            <a:ext cx="4435224" cy="2438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505954"/>
            <a:ext cx="3801156" cy="22796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50" y="1378335"/>
            <a:ext cx="3432401" cy="220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018" y="3649724"/>
            <a:ext cx="4344433" cy="27951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7634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 smtClean="0"/>
              <a:t>sit_ups_counts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6" y="1641481"/>
            <a:ext cx="2888230" cy="1958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8" y="3789212"/>
            <a:ext cx="3612193" cy="2430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504" y="1608247"/>
            <a:ext cx="2592805" cy="2710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482" y="3427040"/>
            <a:ext cx="4477362" cy="288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059734" y="4867356"/>
            <a:ext cx="20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smtClean="0"/>
              <a:t>No outliers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4258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/>
              <a:t>broad_jump_cm</a:t>
            </a:r>
            <a:r>
              <a:rPr lang="en-US" dirty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9" y="1631686"/>
            <a:ext cx="3010161" cy="1912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9" y="3773427"/>
            <a:ext cx="3711262" cy="244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81" y="1408740"/>
            <a:ext cx="2438400" cy="2549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222" y="1326415"/>
            <a:ext cx="4163786" cy="26788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145" y="4005384"/>
            <a:ext cx="3791630" cy="24394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4060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79" y="297442"/>
            <a:ext cx="10058400" cy="1022788"/>
          </a:xfrm>
        </p:spPr>
        <p:txBody>
          <a:bodyPr/>
          <a:lstStyle/>
          <a:p>
            <a:r>
              <a:rPr lang="en-US" dirty="0"/>
              <a:t>Heatmap</a:t>
            </a:r>
            <a:r>
              <a:rPr lang="en-US" sz="1800" dirty="0"/>
              <a:t>(Correlation)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29" y="1509241"/>
            <a:ext cx="6839785" cy="46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62" y="2918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(Logistic Regression)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2" y="1780204"/>
            <a:ext cx="3751541" cy="3151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04" y="1707667"/>
            <a:ext cx="2217612" cy="4031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03" y="1994450"/>
            <a:ext cx="4246005" cy="30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008"/>
            <a:ext cx="10058400" cy="1371600"/>
          </a:xfrm>
        </p:spPr>
        <p:txBody>
          <a:bodyPr/>
          <a:lstStyle/>
          <a:p>
            <a:r>
              <a:rPr lang="en-US" dirty="0" smtClean="0"/>
              <a:t>With Grid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6" y="1513512"/>
            <a:ext cx="5799409" cy="2927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76" y="902288"/>
            <a:ext cx="4965928" cy="1693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46" y="4826935"/>
            <a:ext cx="624894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50" y="3133523"/>
            <a:ext cx="4854757" cy="2245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14423" y="5755174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0.613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3806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4" y="416091"/>
            <a:ext cx="10058400" cy="1371600"/>
          </a:xfrm>
        </p:spPr>
        <p:txBody>
          <a:bodyPr/>
          <a:lstStyle/>
          <a:p>
            <a:r>
              <a:rPr lang="en-US" dirty="0"/>
              <a:t>Model (Decision Tree)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0.476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6" y="1577782"/>
            <a:ext cx="7110076" cy="234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964" y="846198"/>
            <a:ext cx="3772227" cy="1463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90" y="4562551"/>
            <a:ext cx="4000847" cy="609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679" y="4015123"/>
            <a:ext cx="425232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62" y="291894"/>
            <a:ext cx="10058400" cy="1371600"/>
          </a:xfrm>
        </p:spPr>
        <p:txBody>
          <a:bodyPr/>
          <a:lstStyle/>
          <a:p>
            <a:r>
              <a:rPr lang="en-US" dirty="0"/>
              <a:t>Model (</a:t>
            </a:r>
            <a:r>
              <a:rPr lang="en-US" dirty="0" smtClean="0"/>
              <a:t>SVM)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0.642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1567411"/>
            <a:ext cx="5448772" cy="1318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57" y="3253999"/>
            <a:ext cx="3962743" cy="1463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14" y="1771076"/>
            <a:ext cx="3779848" cy="670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524" y="3522216"/>
            <a:ext cx="436663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6F88A1-AEA0-4646-83D8-CB1CCDB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04AAF8-3B08-48E5-BBC1-C098AF7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51BA36-7EF3-416D-BF9D-C493BCA2D683}"/>
              </a:ext>
            </a:extLst>
          </p:cNvPr>
          <p:cNvSpPr txBox="1"/>
          <p:nvPr/>
        </p:nvSpPr>
        <p:spPr>
          <a:xfrm>
            <a:off x="1446208" y="1666057"/>
            <a:ext cx="6474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learning through this project 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Analysis of each and every column is very much important.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Abnormal outliers cause noise in the model, and the accuracy of the model is affected.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SVM is very helpful for best model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9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653"/>
            <a:ext cx="10058400" cy="1371600"/>
          </a:xfrm>
        </p:spPr>
        <p:txBody>
          <a:bodyPr/>
          <a:lstStyle/>
          <a:p>
            <a:r>
              <a:rPr lang="en-US" dirty="0"/>
              <a:t>Model (KNN)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0.577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6" y="1484183"/>
            <a:ext cx="5121084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17" y="3382920"/>
            <a:ext cx="3528366" cy="1638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4" y="1568022"/>
            <a:ext cx="3673158" cy="685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278" y="3240040"/>
            <a:ext cx="4267570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82232"/>
            <a:ext cx="10058400" cy="1371600"/>
          </a:xfrm>
        </p:spPr>
        <p:txBody>
          <a:bodyPr/>
          <a:lstStyle/>
          <a:p>
            <a:r>
              <a:rPr lang="en-US" dirty="0"/>
              <a:t>Model (</a:t>
            </a:r>
            <a:r>
              <a:rPr lang="en-US" dirty="0" smtClean="0"/>
              <a:t>Naïve </a:t>
            </a:r>
            <a:r>
              <a:rPr lang="en-US" dirty="0"/>
              <a:t>Bayes)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60A2C8-917B-466E-A8E7-0455AAA12FC9}"/>
              </a:ext>
            </a:extLst>
          </p:cNvPr>
          <p:cNvSpPr txBox="1"/>
          <p:nvPr/>
        </p:nvSpPr>
        <p:spPr>
          <a:xfrm>
            <a:off x="820082" y="5867061"/>
            <a:ext cx="2441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*Accuracy on test dataset is </a:t>
            </a:r>
            <a:r>
              <a:rPr lang="en-US" sz="1200" dirty="0" smtClean="0"/>
              <a:t>0.576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2" y="1542975"/>
            <a:ext cx="3444538" cy="1714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56" y="3794404"/>
            <a:ext cx="3657917" cy="1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40" y="1653832"/>
            <a:ext cx="3779848" cy="708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51" y="3070441"/>
            <a:ext cx="421422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1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B95B7-44B6-468D-B653-A3D40C8C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all the Models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22" y="1920781"/>
            <a:ext cx="5407518" cy="4169775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67B40860-8E22-4BC2-B1AA-3B53607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</p:spPr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F0755A1D-A32B-43CB-AC8E-A74A9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6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089CF6-AFE3-453E-BDDA-DBD6079C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16842-FA29-453A-991E-60F66BA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28051" y="599692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5362" name="Picture 2" descr="Motivational quotes for happy and better lif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 bwMode="auto">
          <a:xfrm>
            <a:off x="3412672" y="1704769"/>
            <a:ext cx="4278538" cy="42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3" y="397453"/>
            <a:ext cx="10058400" cy="1371600"/>
          </a:xfrm>
        </p:spPr>
        <p:txBody>
          <a:bodyPr/>
          <a:lstStyle/>
          <a:p>
            <a:r>
              <a:rPr lang="en-US" dirty="0" err="1"/>
              <a:t>class_t</a:t>
            </a:r>
            <a:r>
              <a:rPr lang="en-US" dirty="0"/>
              <a:t> </a:t>
            </a:r>
            <a:r>
              <a:rPr lang="en-US" sz="1800" dirty="0"/>
              <a:t>(Response 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sp>
        <p:nvSpPr>
          <p:cNvPr id="3" name="AutoShape 2" descr="data:image/png;base64,iVBORw0KGgoAAAANSUhEUgAAAtoAAAG6CAYAAAA28uH0AAAAOXRFWHRTb2Z0d2FyZQBNYXRwbG90bGliIHZlcnNpb24zLjMuNCwgaHR0cHM6Ly9tYXRwbG90bGliLm9yZy8QVMy6AAAACXBIWXMAAAsTAAALEwEAmpwYAAAehklEQVR4nO3dfbCmdXkf8O/lQhBfiCirwd01ECSZAInruLOloXnTTN3YJJBMtGuj0NZkjYVUJ9ZGTGrUZjM2UaMYtUOqAdRIqS+RWKkl1JdokXUxyKvEnYiysoEVY4A00rBe/ePcW0/Ws4ezcH57zlk+n5l7nvu57t99P9czc2b4cu/v/j3V3QEAABbXw5a6AQAAOBQJ2gAAMICgDQAAAwjaAAAwgKANAAADCNoAADCAoA0AAAMI2gBLoKr+ZVV9cqn7AGAcQRvgIaSqPlZVv7gI1/kXVbW9qu6pql1VdVlV/ZPF6PF+Prer6smjPwdgMQjaAByQqvrVJG9M8ttJnpDkSUnemuT0JWwLYNkRtAEGqqp1VfX+qtpdVXdW1e/vZ9ybqurWqrqrqq6uqh+edWzjdPf4rqq6vareMNUfXlXvmq779ar6TFU9YZ5etib54SS/P92JnrOX+/k+35nkNUnO7u73d/ffdvffd/efdPfLpjFHVNUbq+q2aXtjVR0xHfu2KTOz71JX1QVV9Zaq+u9VdXdVXVVVJ0zHPjGd8rmp/39+oP0DHEyCNsAgVbUqyYeSfCnJcUnWJLl4P8M/k2R9kscm+aMk/62qHj4de1OSN3X3UUlOSHLJVD8ryXcmWZfkcUl+Ocnf7a+f7v71JH+W5JzuflR3n/MAvtY/TvLwJB+YZ8yvJzl1+j5PSbIxyW8cwGc8N8mrkxydZEeSrUnS3T8yHX/K1P9/PaDOAQ4yQRtgnI1JnpjkZdOd329095wPQHb3u7r7zu6+r7tfn+SIJN83Hf77JE+uqmO6+57u/vSs+uOSPLm793T31d191+Dv9LgkX+3u++YZ8wtJXtPdd3T37syE5ucfwGe8v7u3TZ/x7swEdoAVR9AGGGddki/dTyhNklTVS6vqpqr6m6r6embuVB8zHX5Bku9N8vlpeshPTfV3JvlIkounKRq/U1WHP5iGq+o/T9My7qmqV8wx5M4kx1TVYfNc5omZuYu/15em2kL91az9/5PkUQdwLsCyIWgDjHNrkifdTyjNNB/715I8J8nR3f2YJH+TpJKku7/Q3c9N8vgk/ynJe6vqkdPc6Fd390lJfijJTyU583566nkPdv/yNC3jUd3923MMuTLJN5KcMc9lbkvy3bPeP2mqJcnfJnnE3gNV9V330y/AiiVoA4yzLcmuJK+tqkdODy+eNse4Rye5L8nuJIdV1SuTHLX3YFU9r6pWd/c3k3x9Ku+pqh+vqh+Y5oLflZmpJHvup6fbk3zPA/1C3f03SV6Z5C1VdUZVPaKqDq+qn6yq35mGvSfJb1TV6qo6Zhr/runY55KcXFXrpznorzrAFh5U/wAHk6ANMEh370ny00menOTLSXYmmWuljI8kuSzJX2RmmsU3MnM3fK9NSW6oqnsy82Dk5u7+RpLvSvLezITsm5J8PN8KtPvzpiQ/X1V/XVXnPcDv9YYkv5qZBxx3T72ek+SPpyG/lWR7kmuTXJfks1Mt3f0XmVm15E+TfCHJgf5oz6uSXDitsvKcB9I/wMFS3fP+KyIAAPAAuKMNAAADzPuADgArzzTFZC4/2d1/dlCbAXgIG3ZHe3roZ1tVfa6qbqiqV0/1V1XVV6rqmml71qxzzq2qHVV1c1U9c1b9aVV13XTsvKqqUX0DrHSzVg3ZdxOyAQ6iYXO0pzD8yO6+Z1rX9ZNJXpyZh3ru6e7X7TP+pMw8qb73Bx7+NMn3dveeqto2nfvpJB9Ocl53Xzbf5x9zzDF93HHHLfK3AgCAb7n66qu/2t2r5zo2bOpIzyT4vf98efi0zZfqT09ycXffm+SLVbUjycaquiXJUd19ZZJU1UWZWb913qB93HHHZfv27Q/qOwAAwHyq6kv7Ozb0YciqWlVV1yS5I8nl3X3VdOicqrq2qt5RVUdPtTX5h8tZ7Zxqa6b9fetzfd6WqtpeVdt37969mF8FAAAOyNCg3d17unt9krWZuTt9SpK3JTkhyfrM/JDD66fhc8277nnqc33e+d29obs3rF495x18AAA4KA7K8n7d/fUkH0uyqbtvnwL4N5P8QWbmZCczd6rXzTptbWZ+snfntL9vHQAAlq2Rq46srqrHTPtHJvmJJJ+vqmNnDfvZJNdP+5cm2VxVR1TV8UlOTLKtu3clubuqTp0esDwzyQdH9Q0AAIth5Drax2bmZ3JXZSbQX9LdH6qqd1bV+sxM/7glyQuTpLtvqKpLktyY5L4kZ08/X5wkL0pyQZIjM/MQ5LwPQgIAwFI7ZH+CfcOGDW3VEQAARqqqq7t7w1zH/AQ7AAAMIGgDAMAAgjYAAAwgaAMAwACCNgAADCBoAwDAAII2AAAMIGgDAMAAgjYAAAwgaAMAwACHLXUDABw6TnvzaUvdAsvQp37lU0vdQpLk4z/yo0vdAsvQj37i48OuLWjvx9NedtFSt8AydPXvnrnULSRJvvyaH1jqFliGnvTK65a6BQBmMXUEAAAGELQBAGAAQRsAAAYQtAEAYABBGwAABhC0AQBgAEEbAAAGELQBAGAAQRsAAAYQtAEAYABBGwAABhC0AQBgAEEbAAAGELQBAGAAQRsAAAYQtAEAYABBGwAABhC0AQBgAEEbAAAGELQBAGAAQRsAAAYQtAEAYABBGwAABhC0AQBgAEEbAAAGELQBAGAAQRsAAAYQtAEAYABBGwAABhC0AQBgAEEbAAAGELQBAGAAQRsAAAYYFrSr6uFVta2qPldVN1TVq6f6Y6vq8qr6wvR69Kxzzq2qHVV1c1U9c1b9aVV13XTsvKqqUX0DAMBiGHlH+94kT+/upyRZn2RTVZ2a5OVJrujuE5NcMb1PVZ2UZHOSk5NsSvLWqlo1XettSbYkOXHaNg3sGwAAHrRhQbtn3DO9PXzaOsnpSS6c6hcmOWPaPz3Jxd19b3d/McmOJBur6tgkR3X3ld3dSS6adQ4AACxLQ+doV9WqqromyR1JLu/uq5I8obt3Jcn0+vhp+Jokt846fedUWzPt71uf6/O2VNX2qtq+e/fuRf0uAABwIIYG7e7e093rk6zNzN3pU+YZPte8656nPtfnnd/dG7p7w+rVqw+4XwAAWCwHZdWR7v56ko9lZm717dN0kEyvd0zDdiZZN+u0tUlum+pr56gDAMCyNXLVkdVV9Zhp/8gkP5Hk80kuTXLWNOysJB+c9i9Nsrmqjqiq4zPz0OO2aXrJ3VV16rTayJmzzgEAgGXpsIHXPjbJhdPKIQ9Lckl3f6iqrkxySVW9IMmXkzw7Sbr7hqq6JMmNSe5LcnZ375mu9aIkFyQ5Msll0wYAAMvWsKDd3dcmeeoc9TuTPGM/52xNsnWO+vYk883vBgCAZcUvQwIAwACCNgAADCBoAwDAAII2AAAMIGgDAMAAgjYAAAwgaAMAwACCNgAADCBoAwDAAII2AAAMIGgDAMAAgjYAAAwgaAMAwACCNgAADCBoAwDAAII2AAAMIGgDAMAAgjYAAAwgaAMAwACCNgAADCBoAwDAAII2AAAMIGgDAMAAgjYAAAwgaAMAwACCNgAADCBoAwDAAII2AAAMIGgDAMAAgjYAAAwgaAMAwACCNgAADCBoAwDAAII2AAAMIGgDAMAAgjYAAAwgaAMAwACCNgAADCBoAwDAAII2AAAMIGgDAMAAgjYAAAwgaAMAwACCNgAADCBoAwDAAMOCdlWtq6qPVtVNVXVDVb14qr+qqr5SVddM27NmnXNuVe2oqpur6pmz6k+rquumY+dVVY3qGwAAFsNhA699X5KXdvdnq+rRSa6uqsunY7/X3a+bPbiqTkqyOcnJSZ6Y5E+r6nu7e0+StyXZkuTTST6cZFOSywb2DgAAD8qwO9rdvau7Pzvt353kpiRr5jnl9CQXd/e93f3FJDuSbKyqY5Mc1d1XdncnuSjJGaP6BgCAxXBQ5mhX1XFJnprkqql0TlVdW1XvqKqjp9qaJLfOOm3nVFsz7e9bn+tztlTV9qravnv37sX8CgAAcECGB+2qelSS9yV5SXfflZlpICckWZ9kV5LX7x06x+k9T/3bi93nd/eG7t6wevXqB9s6AAA8YEODdlUdnpmQ/e7ufn+SdPft3b2nu7+Z5A+SbJyG70yybtbpa5PcNtXXzlEHAIBla+SqI5Xk7Ulu6u43zKofO2vYzya5ftq/NMnmqjqiqo5PcmKSbd29K8ndVXXqdM0zk3xwVN8AALAYRq46clqS5ye5rqqumWqvSPLcqlqfmekftyR5YZJ09w1VdUmSGzOzYsnZ04ojSfKiJBckOTIzq41YcQQAgGVtWNDu7k9m7vnVH57nnK1Jts5R357klMXrDgAAxvLLkAAAMICgDQAAAwjaAAAwgKANAAADCNoAADCAoA0AAAMI2gAAMICgDQAAAwjaAAAwgKANAAADCNoAADCAoA0AAAMI2gAAMICgDQAAAwjaAAAwgKANAAADCNoAADCAoA0AAAMI2gAAMICgDQAAAwjaAAAwgKANAAADCNoAADCAoA0AAAMI2gAAMICgDQAAAwjaAAAwgKANAAADCNoAADCAoA0AAAMI2gAAMICgDQAAAwjaAAAwgKANAAADCNoAADCAoA0AAAMI2gAAMICgDQAAAwjaAAAwgKANAAADCNoAADCAoA0AAAMI2gAAMICgDQAAAwjaAAAwwLCgXVXrquqjVXVTVd1QVS+e6o+tqsur6gvT69Gzzjm3qnZU1c1V9cxZ9adV1XXTsfOqqkb1DQAAi2HkHe37kry0u78/yalJzq6qk5K8PMkV3X1ikium95mObU5ycpJNSd5aVauma70tyZYkJ07bpoF9AwDAgzYsaHf3ru7+7LR/d5KbkqxJcnqSC6dhFyY5Y9o/PcnF3X1vd38xyY4kG6vq2CRHdfeV3d1JLpp1DgAALEsHZY52VR2X5KlJrkryhO7elcyE8SSPn4atSXLrrNN2TrU10/6+9bk+Z0tVba+q7bt3717U7wAAAAdieNCuqkcleV+Sl3T3XfMNnaPW89S/vdh9fndv6O4Nq1evPvBmAQBgkQwN2lV1eGZC9ru7+/1T+fZpOkim1zum+s4k62advjbJbVN97Rx1AABYtkauOlJJ3p7kpu5+w6xDlyY5a9o/K8kHZ9U3V9URVXV8Zh563DZNL7m7qk6drnnmrHMAAGBZOmzgtU9L8vwk11XVNVPtFUlem+SSqnpBki8neXaSdPcNVXVJkhszs2LJ2d29ZzrvRUkuSHJkksumDQAAlq1hQbu7P5m551cnyTP2c87WJFvnqG9PcsridQcAAGP5ZUgAABhA0AYAgAEEbQAAGEDQBgCAAQRtAAAYQNAGAIABBG0AABhA0AYAgAEEbQAAGEDQBgCAARYUtKvqioXUAACAGYfNd7CqHp7kEUmOqaqjk9R06KgkTxzcGwAArFjzBu0kL0zyksyE6qvzraB9V5K3jGsLAABWtnmDdne/KcmbqupXuvvNB6knAABY8e7vjnaSpLvfXFU/lOS42ed090WD+gIAgBVtQUG7qt6Z5IQk1yTZM5U7iaANAABzWFDQTrIhyUnd3SObAQCAQ8VC19G+Psl3jWwEAAAOJQu9o31MkhuraluSe/cWu/tnhnQFAAAr3EKD9qtGNgEAAIeaha468vHRjQAAwKFkoauO3J2ZVUaS5DuSHJ7kb7v7qFGNAQDASrbQO9qPnv2+qs5IsnFEQwAAcChY6Koj/0B3/3GSpy9uKwAAcOhY6NSRn5v19mGZWVfbmtoAALAfC1115Kdn7d+X5JYkpy96NwAAcIhY6BztfzW6EQAAOJQsaI52Va2tqg9U1R1VdXtVva+q1o5uDgAAVqqFPgz5h0kuTfLEJGuS/MlUAwAA5rDQoL26u/+wu++btguSrB7YFwAArGgLDdpfrarnVdWqaXtekjtHNgYAACvZQoP2v07ynCR/lWRXkp9P4gFJAADYj4Uu7/cfk5zV3X+dJFX12CSvy0wABwAA9rHQO9o/uDdkJ0l3fy3JU8e0BAAAK99Cg/bDqurovW+mO9oLvRsOAAAPOQsNy69P8r+r6r2Z+en15yTZOqwrAABY4Rb6y5AXVdX2JE9PUkl+rrtvHNoZAACsYAue/jEFa+EaAAAWYKFztAEAgAMgaAMAwACCNgAADCBoAwDAAII2AAAMIGgDAMAAgjYAAAwwLGhX1Tuq6o6qun5W7VVV9ZWqumbanjXr2LlVtaOqbq6qZ86qP62qrpuOnVdVNapnAABYLCPvaF+QZNMc9d/r7vXT9uEkqaqTkmxOcvJ0zluratU0/m1JtiQ5cdrmuiYAACwrw4J2d38iydcWOPz0JBd3973d/cUkO5JsrKpjkxzV3Vd2dye5KMkZQxoGAIBFtBRztM+pqmunqSVHT7U1SW6dNWbnVFsz7e9bBwCAZe1gB+23JTkhyfoku5K8fqrPNe+656nPqaq2VNX2qtq+e/fuB9kqAAA8cAc1aHf37d29p7u/meQPkmycDu1Msm7W0LVJbpvqa+eo7+/653f3hu7esHr16sVtHgAADsBBDdrTnOu9fjbJ3hVJLk2yuaqOqKrjM/PQ47bu3pXk7qo6dVpt5MwkHzyYPQMAwANx2KgLV9V7kvxYkmOqameS30zyY1W1PjPTP25J8sIk6e4bquqSJDcmuS/J2d29Z7rUizKzgsmRSS6bNgAAWNaGBe3ufu4c5bfPM35rkq1z1LcnOWURWwMAgOH8MiQAAAwgaAMAwACCNgAADCBoAwDAAII2AAAMIGgDAMAAgjYAAAwgaAMAwACCNgAADCBoAwDAAII2AAAMIGgDAMAAgjYAAAwgaAMAwACCNgAADCBoAwDAAII2AAAMIGgDAMAAgjYAAAwgaAMAwACCNgAADCBoAwDAAII2AAAMIGgDAMAAgjYAAAwgaAMAwACCNgAADCBoAwDAAII2AAAMIGgDAMAAgjYAAAwgaAMAwACCNgAADCBoAwDAAII2AAAMIGgDAMAAgjYAAAwgaAMAwACCNgAADCBoAwDAAII2AAAMIGgDAMAAgjYAAAwgaAMAwACCNgAADCBoAwDAAMOCdlW9o6ruqKrrZ9UeW1WXV9UXptejZx07t6p2VNXNVfXMWfWnVdV107HzqqpG9QwAAItl5B3tC5Js2qf28iRXdPeJSa6Y3qeqTkqyOcnJ0zlvrapV0zlvS7IlyYnTtu81AQBg2RkWtLv7E0m+tk/59CQXTvsXJjljVv3i7r63u7+YZEeSjVV1bJKjuvvK7u4kF806BwAAlq2DPUf7Cd29K0mm18dP9TVJbp01budUWzPt71ufU1VtqartVbV99+7di9o4AAAciOXyMORc8657nvqcuvv87t7Q3RtWr169aM0BAMCBOthB+/ZpOkim1zum+s4k62aNW5vktqm+do46AAAsawc7aF+a5Kxp/6wkH5xV31xVR1TV8Zl56HHbNL3k7qo6dVpt5MxZ5wAAwLJ12KgLV9V7kvxYkmOqameS30zy2iSXVNULknw5ybOTpLtvqKpLktyY5L4kZ3f3nulSL8rMCiZHJrls2gAAYFkbFrS7+7n7OfSM/YzfmmTrHPXtSU5ZxNYAAGC45fIwJAAAHFIEbQAAGEDQBgCAAQRtAAAYQNAGAIABBG0AABhA0AYAgAEEbQAAGEDQBgCAAQRtAAAYQNAGAIABBG0AABhA0AYAgAEEbQAAGEDQBgCAAQRtAAAYQNAGAIABBG0AABhA0AYAgAEEbQAAGEDQBgCAAQRtAAAYQNAGAIABBG0AABhA0AYAgAEEbQAAGEDQBgCAAQRtAAAYQNAGAIABBG0AABhA0AYAgAEEbQAAGEDQBgCAAQRtAAAYQNAGAIABBG0AABhA0AYAgAEEbQAAGEDQBgCAAQRtAAAYQNAGAIABBG0AABhA0AYAgAEEbQAAGEDQBgCAAZYkaFfVLVV1XVVdU1Xbp9pjq+ryqvrC9Hr0rPHnVtWOqrq5qp65FD0DAMCBWMo72j/e3eu7e8P0/uVJrujuE5NcMb1PVZ2UZHOSk5NsSvLWqlq1FA0DAMBCLaepI6cnuXDavzDJGbPqF3f3vd39xSQ7kmw8+O0BAMDCLVXQ7iT/s6qurqotU+0J3b0rSabXx0/1NUlunXXuzqn2bapqS1Vtr6rtu3fvHtQ6AADcv8OW6HNP6+7bqurxSS6vqs/PM7bmqPVcA7v7/CTnJ8mGDRvmHAMAAAfDktzR7u7bptc7knwgM1NBbq+qY5Nker1jGr4zybpZp69NctvB6xYAAA7cQQ/aVfXIqnr03v0k/zTJ9UkuTXLWNOysJB+c9i9Nsrmqjqiq45OcmGTbwe0aAAAOzFJMHXlCkg9U1d7P/6Pu/h9V9Zkkl1TVC5J8Ocmzk6S7b6iqS5LcmOS+JGd3954l6BsAABbsoAft7v7LJE+Zo35nkmfs55ytSbYObg0AABbNclreDwAADhmCNgAADCBoAwDAAII2AAAMIGgDAMAAgjYAAAwgaAMAwACCNgAADCBoAwDAAII2AAAMIGgDAMAAgjYAAAwgaAMAwACCNgAADCBoAwDAAII2AAAMIGgDAMAAgjYAAAwgaAMAwACCNgAADCBoAwDAAII2AAAMIGgDAMAAgjYAAAwgaAMAwACCNgAADCBoAwDAAII2AAAMIGgDAMAAgjYAAAwgaAMAwACCNgAADCBoAwDAAII2AAAMIGgDAMAAgjYAAAwgaAMAwACCNgAADCBoAwDAAII2AAAMIGgDAMAAgjYAAAwgaAMAwACCNgAADCBoAwDAACsmaFfVpqq6uap2VNXLl7ofAACYz4oI2lW1KslbkvxkkpOSPLeqTlrargAAYP9WRNBOsjHJju7+y+7+v0kuTnL6EvcEAAD7Vd291D3cr6r6+SSbuvsXp/fPT/KPuvucfcZtSbJlevt9SW4+qI0euo5J8tWlbgL2w98ny5W/TZYzf5+L57u7e/VcBw472J08QDVH7dv+D6G7z09y/vh2Hlqqant3b1jqPmAu/j5Zrvxtspz5+zw4VsrUkZ1J1s16vzbJbUvUCwAA3K+VErQ/k+TEqjq+qr4jyeYkly5xTwAAsF8rYupId99XVeck+UiSVUne0d03LHFbDyWm47Cc+ftkufK3yXLm7/MgWBEPQwIAwEqzUqaOAADAiiJoAwDAAII2+1VV76iqO6rq+qXuBWarqnVV9dGquqmqbqiqFy91T7BXVT28qrZV1eemv89XL3VPMFtVraqqP6+qDy11L4c6QZv5XJBk01I3AXO4L8lLu/v7k5ya5OyqOmmJe4K97k3y9O5+SpL1STZV1alL2xL8Ay9OctNSN/FQIGizX939iSRfW+o+YF/dvau7Pzvt352Z/2CsWdquYEbPuGd6e/i0WXmAZaGq1ib5Z0n+y1L38lAgaAMrWlUdl+SpSa5a4lbg/5v+af6aJHckuby7/X2yXLwxyb9P8s0l7uMhQdAGVqyqelSS9yV5SXfftdT9wF7dvae712fml4w3VtUpS9wSpKp+Kskd3X31UvfyUCFoAytSVR2emZD97u5+/1L3A3Pp7q8n+Vg878LycFqSn6mqW5JcnOTpVfWupW3p0CZoAytOVVWStye5qbvfsNT9wGxVtbqqHjPtH5nkJ5J8fkmbgiTdfW53r+3u45JsTvK/uvt5S9zWIU3QZr+q6j1JrkzyfVW1s6pesNQ9weS0JM/PzN2Ya6btWUvdFEyOTfLRqro2yWcyM0fbMmrwEOQn2AEAYAB3tAEAYABBGwAABhC0AQBgAEEbAAAGELQBAGAAQRsAAAYQtAEOYVX1qqr6dwOv/5iq+jejrg+wkgnaADwYj0kiaAPMQdAGOIRU1ZlVdW1Vfa6q3rnPsV+qqs9Mx95XVY+Y6s+uquun+iem2slVtW361c1rq+rE/Xzka5OcMI373bHfDmBl8cuQAIeIqjo5yfuTnNbdX62qxyb5t0nu6e7XVdXjuvvOaexvJbm9u99cVdcl2dTdX6mqx3T316vqzUk+3d3vrqrvSLKqu/9ujs88LsmHuvuUg/U9AVYKd7QBDh1PT/Le7v5qknT31/Y5fkpV/dkUrH8hyclT/VNJLqiqX0qyaqpdmeQVVfVrSb57rpANwPwEbYBDRyWZ758pL0hyTnf/QJJXJ3l4knT3Lyf5jSTrklwz3fn+oyQ/k+Tvknykqp4+snGAQ5GgDXDouCLJc6rqcUkyTR2Z7dFJdlXV4Zm5o51p3AndfVV3vzLJV5Osq6rvSfKX3X1ekkuT/OB+PvPu6boA7OOwpW4AgMXR3TdU1dYkH6+qPUn+PMkts4b8hyRXJflSkuvyrYD8u9PDjpWZsP65JC9P8ryq+vskf5XkNfv5zDur6lNVdX2Sy7r7ZYv/zQBWJg9DAgDAAKaOAADAAKaOAHC/pnnfV8xx6Bl7lwwE4B8ydQQAAAYwdQQAAAYQtAEAYABBGwAABhC0AQBggP8HGPArKerrZY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11" y="1769053"/>
            <a:ext cx="6953250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2" y="2034483"/>
            <a:ext cx="3623327" cy="19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sz="1800" dirty="0"/>
              <a:t>(Continuous Variable)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A67A16-5FA3-4077-9725-7A1CE71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23FB9-E894-4031-B73D-123924C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3" y="1880267"/>
            <a:ext cx="2072820" cy="198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20" y="1769989"/>
            <a:ext cx="1251386" cy="4537683"/>
          </a:xfrm>
          <a:prstGeom prst="rect">
            <a:avLst/>
          </a:prstGeom>
        </p:spPr>
      </p:pic>
      <p:sp>
        <p:nvSpPr>
          <p:cNvPr id="8" name="AutoShape 2" descr="data:image/png;base64,iVBORw0KGgoAAAANSUhEUgAAAWAAAAFwCAYAAACGt6HXAAAAOXRFWHRTb2Z0d2FyZQBNYXRwbG90bGliIHZlcnNpb24zLjMuNCwgaHR0cHM6Ly9tYXRwbG90bGliLm9yZy8QVMy6AAAACXBIWXMAAAsTAAALEwEAmpwYAAAcA0lEQVR4nO3de5ykVX3n8c8XRhBFFKR1x7kIEtAAm4xxQhCi8ZY4+lLBxMiwiaBrMmgg0ZibJLurSXbySnaDJllXBJRVogIjBMWsEtF4WSOKgxJguIRB0GlmwgwoAaLBzPDbP+ppKZuemW7o6tNV/Xm/XvWqqvOcp+p3uHz71KnneSpVhSRp7u3RugBJWqgMYElqxACWpEYMYElqxACWpEYMYElqxADWnEqyIcnzWtcxHyQ5NsnNSe5LcnzrejT3DGDNmiS3JXnRpLbXJvnixPOqOqKqPreb1zkoSSVZNKBSBy7J0iQfSnJXkn9NcmWSl03q9kfAu6pq36r6aIMy1ZgBrAVn0MGe5ADgi8D3gSOAA4F3Ah9O8qq+rk8FNgyyFs1vBrDmVP8sOclRSdYnuSfJHUne0XX7Qnd/d/fx/NlJ9kjyX5J8M8nWJOcleXzf657UbbsryX+d9D5vT3JRkg8muQd4bffeVyS5O8mWJO9Kslff61WSX+uWCO5N8sdJDun2uSfJuv7+k/wmcB/w+qr656r6XlWdD6wFzkjPLcDTgI93Y9x7in9Wb01yS/f+1yd5Zd+2PZOckeTOJLcmOa3/U0OSxyd5Xze225P89yR7Prx/axoUA1gt/SXwl1W1H3AIsK5rf253/4Tu4/kVwGu72/PpBde+wLsAkhwOvBv4JWAx8HhgyaT3Og64CHgC8CFgB72gPBB4NvBC4Ncm7bMKeBZwNPC7wNndeywDjgRO3Mm4fha4uKoemNS+DlgOHFZVhwDfAl7ejfH+KV7nFuA53Xj+EPhgksXdtl8FXgKsAH4COH7Svh8AtgM/AjwT+DngV3ZSrxoxgDXbPtrNKu9Ocje9YNyZfwd+JMmBVXVfVX15F31/CXhHVX2jqu4DTgdWdzO+VwEfr6ovVtX3gf8GTL7IyRVV9dGqeqCbkV5VVV+uqu1VdRtwFvAzk/b5s6q6p6o2ANcBn+re/1+AT9ILtqkcCGyZon1L3/bdqqqPVNXmruYLgZuBo7rNr6b3x2u8qr4D/OnEfkmeTC+c31xV/1pVW+ktgayezvtq7hjAmm3HV9UTJm48dFbZ7/XAYcCNSb46xZdU/Z4CfLPv+TeBRcCTu22bJjZU1XeBuybtv6n/SZLDkvxtkn/uliX+hIcG4x19j783xfN9d1LrnfRm4pMt7tu+W92yytV9f8yO7Kvxh8Y86fFTgUcBW/r2PQt40nTeV3PHAFYzVXVzVZ1ILxj+DLgoyWN56OwVYDO9YJmwnN5H7DvozSyXTmxIsg/wxMlvN+n5mcCNwKHdEsjvA3n4o/khnwZ+Icnk/79eTS8o/2l3L5DkqcA5wGnAE7s/Ztf11fhDY6a3LDJhE3A/cGDfH8P9quqIhzMYDY4BrGaS/HKSsW6t9O6ueQewDXiA3lrvhPOB30xycJJ96c1YL6yq7fTWdl+e5Jjui7E/ZPdh+jjgHuC+JM8A3jhb46L3cX8/4H1J/kOSRyc5EfgD4HdqeteAnfhDtA0gyevozYAnrAPelGRJkicAvzexoaq2AJ+i94Xfft0XmIckmbzEosYMYLW0CtiQ5D56X8itrqp/65YQ1gL/0H2EPho4F/hrekdI3Ar8G/DrAN0a7a8DF9CbGd4LbKU3C9yZ3wb+U9f3HODC2RpUVd0F/DTwaOB6esshbwFe063lTuc1rgfOAK6gN8v/j8A/9HU5h17IXgN8HfgEvU8EO7rtJwF7de//HXp/pKZaFlFD8YLsGjXdDPluessLtzYuZ04keQnwnqp66m47a95wBqyRkOTlSR7TrSH/OXAtcFvbqgYnyT5JXppkUZIlwNuAS1rXpZkxgDUqjqP3Rd1m4FB6yxmj/PEu9Na6v0NvCeIGeoffaYi4BCFJjTgDlqRGhvZqU7uzatWquuyyy1qXIUmwk8MiR3YGfOed0zrZSJKaGdkAlqT5zgCWpEYMYElqxACWpEYMYElqxACWpEYMYElqxACWpEYMYElqxACWpEYGFsBJzk2yNcl1fW0Xdj8yeHWS25Jc3bUflOR7fdve07fPs5Jcm2Rjkr9KMlu/2yVJTQ3yYjzvB94FnDfRUFUnTDxOcgbwL339b6mqFVO8zpnAGuDL9H52ZRW9nwSXpKE2sBlwVX0B+PZU27pZ7Kvp/dDiTiVZDOxXVVd0F9c+Dzh+lkuVpCZarQE/B7ijqm7uazs4ydeTfD7Jc7q2JcB4X5/xrm0glixbTpJp35YsWz6oUiQtAK2uB3wiPzz73QIsr6q7kjwL+GiSI5j6Gpo7/QmPJGvoLVewfPnMw3Hz+CZOOOtL0+5/4SnHzPg9JGnCnM+AkywCfp6+nwGvqvu7n/Kmqq4CbgEOozfjXdq3+1J6v/k1pao6u6pWVtXKsbGxQZQvSbOmxRLEi4Abq+oHSwtJxpLs2T1+Gr0fVfxGVW0B7k1ydLdufBLwsQY1S9KsG+RhaOcDVwBPTzKe5PXdptU89Mu35wLXJPlH4CLgDVU18QXeG4H3AhvpzYw9AkLSSBjYGnBVnbiT9tdO0XYxcPFO+q8HjpzV4iRpHvBMOElqxACWpEYMYElqxACWpEYMYElqxACWpEYMYElqxACWpEYMYElqxACWpEYMYElqxACWpEYMYElqxACWpEYMYElqxACWpEYMYElqxACWpEYMYElqxACWpEYMYElqxACWpEYMYElqxACWpEYMYElqxACWpEYMYElqxACWpEYMYElqxACWpEYMYElqxACWpEYMYElqZGABnOTcJFuTXNfX9vYktye5uru9tG/b6Uk2JrkpyYv72p+V5Npu218lyaBqlqS5NMgZ8PuBVVO0v7OqVnS3TwAkORxYDRzR7fPuJHt2/c8E1gCHdrepXlOShs7AAriqvgB8e5rdjwMuqKr7q+pWYCNwVJLFwH5VdUVVFXAecPxACpakOdZiDfi0JNd0SxT7d21LgE19fca7tiXd48ntU0qyJsn6JOu3bds223VL0qya6wA+EzgEWAFsAc7o2qda161dtE+pqs6uqpVVtXJsbOwRlipJgzWnAVxVd1TVjqp6ADgHOKrbNA4s6+u6FNjctS+dol2Sht6cBnC3pjvhlcDEERKXAquT7J3kYHpftl1ZVVuAe5Mc3R39cBLwsbmsWZIGZdGgXjjJ+cDzgAOTjANvA56XZAW9ZYTbgFMAqmpDknXA9cB24NSq2tG91BvpHVGxD/DJ7iZJQ29gAVxVJ07R/L5d9F8LrJ2ifT1w5CyWJknzgmfCSVIjBrAkNWIAS1IjBrAkNWIAS1IjBrAkNWIAS1IjBrAkNWIAS1IjBrAkNWIAS1IjBrAkNWIAS1IjBrAkNWIAS1IjBrAkNWIAS1IjBrAkNWIAS1IjBrAkNWIAS1IjBrAkNWIAS1IjBrAkNWIAS1IjBrAkNWIAS1IjBrAkNWIAS1IjBrAkNWIAPxJ7LCLJtG5Lli1vXa2keWZR6wKG2gPbOeGsL02r64WnHDPgYiQNG2fAc2UGs2VnzNLCMLAZcJJzgZcBW6vqyK7tfwIvB74P3AK8rqruTnIQcANwU7f7l6vqDd0+zwLeD+wDfAJ4U1XVoOoemBnMlsEZs7QQDHIG/H5g1aS2y4Ejq+rHgH8CTu/bdktVrehub+hrPxNYAxza3Sa/piQNpYEFcFV9Afj2pLZPVdX27umXgaW7eo0ki4H9quqKbtZ7HnD8AMqVpDnXcg34PwOf7Ht+cJKvJ/l8kud0bUuA8b4+413blJKsSbI+yfpt27bNfsWSNIuaBHCSPwC2Ax/qmrYAy6vqmcBbgA8n2Q/IFLvvdP23qs6uqpVVtXJsbGy2y5akWTXnh6ElOZnel3MvnPgyraruB+7vHl+V5BbgMHoz3v5liqXA5rmtWJIGY05nwElWAb8HvKKqvtvXPpZkz+7x0+h92faNqtoC3Jvk6CQBTgI+Npc1S9KgDPIwtPOB5wEHJhkH3kbvqIe9gct7efqDw82eC/xRku3ADuANVTXxBd4befAwtE/yw+vGkjS0BhbAVXXiFM3v20nfi4GLd7JtPXDkLJYmSfOCZ8JJUiMGsCQ1YgBLUiMGsCQ1YgBLUiMGsCQ1YgBLUiMGsCQ1YgBLUiMGsCQ1YgBLUiMGsCQ1YgBLUiMGsCQ1YgBLUiMGsCQ1YgBLUiMGsCQ1YgBLUiMGsCQ1YgBLUiMGsCQ1YgBLUiMGsCQ1YgDPV3ssIsm0bkuWLW9draSHYVHrArQTD2znhLO+NK2uF55yzICLkTQIzoAlqREDWJIaMYAlqREDWJIaMYAlqREDWJIaMYAlqZGBBXCSc5NsTXJdX9sBSS5PcnN3v3/fttOTbExyU5IX97U/K8m13ba/SpJB1SxJc2mQM+D3A6smtb0V+ExVHQp8pntOksOB1cAR3T7vTrJnt8+ZwBrg0O42+TUlaSgNLICr6gvAtyc1Hwd8oHv8AeD4vvYLqur+qroV2AgclWQxsF9VXVFVBZzXt48kDbW5XgN+clVtAejun9S1LwE29fUb79qWdI8nt08pyZok65Os37Zt26wWLkmzbVoBnOTY6bQ9AlOt69Yu2qdUVWdX1cqqWjk2NjZrxUnSIEx3Bvy/ptm2O3d0ywp091u79nFgWV+/pcDmrn3pFO2SNPR2eTW0JM8GjgHGkrylb9N+wJ5T77VLlwInA3/a3X+sr/3DSd4BPIXel21XVtWOJPcmORr4CnASDy/4JWne2d3lKPcC9u36Pa6v/R7gVbvaMcn5wPOAA5OMA2+jF7zrkrwe+BbwiwBVtSHJOuB6YDtwalXt6F7qjfSOqNgH+GR3k6Sht8sArqrPA59P8v6q+uZMXriqTtzJphfupP9aYO0U7euBI2fy3pI0DKZ7Qfa9k5wNHNS/T1W9YBBFSdJCMN0A/gjwHuC9wI7d9JUkTcN0A3h7VZ050EokaYGZ7mFoH0/ya0kWd9dzOCDJAQOtTJJG3HRnwCd397/T11bA02a3HElaOKYVwFV18KALkaSFZloBnOSkqdqr6rzZLUeSFo7pLkH8ZN/jR9M7lvdr9K5OJkl6GKa7BPHr/c+TPB7464FUJEkLxMO9HOV36V2vQZL0ME13DfjjPHgZyD2BHwXWDaooSVoIprsG/Od9j7cD36yq8Z11liTt3rSWILqL8txI74po+wPfH2RRkrQQTPcXMV4NXEnv8pGvBr6SZJeXo5Qk7dp0lyD+APjJqtoKkGQM+DRw0aAKk6RRN92jIPaYCN/OXTPYV5I0henOgC9L8nfA+d3zE4BPDKYkSVoYdvebcD9C76fkfyfJzwM/Te+Xiq8APjQH9UnSyNrdMsJfAPcCVNXfVNVbquo36c1+/2KwpUnSaNtdAB9UVddMbux+p+2ggVQkSQvE7gL40bvYts9sFiJJC83uAvirSX51cmP3s/JXDaYkSVoYdncUxJuBS5L8Eg8G7kpgL+CVA6xLkkbeLgO4qu4AjknyfODIrvn/VtXfD7wySRpx070e8GeBzw64FklaUDybTZIaMYAlqREDWJIaMYAlqREDWJIaMYBHwR6LSDLt25Jly1tXLInpX45S89kD2znhrC9Nu/uFpxwzwGIkTdecz4CTPD3J1X23e5K8Ocnbk9ze1/7Svn1OT7IxyU1JXjzXNUvSIMz5DLiqbgJWACTZE7gduAR4HfDOqur/BWaSHA6sBo4AngJ8OslhVbVjLuuWpNnWeg34hcAtVfXNXfQ5Drigqu6vqluBjcBRc1KdJA1Q6wBezYM/cwRwWpJrkpybZP+ubQmwqa/PeNcmSUOtWQAn2Qt4BfCRrulM4BB6yxNbgDMmuk6xe+3kNdckWZ9k/bZt22a3YEmaZS1nwC8BvtZdcY2quqOqdlTVA8A5PLjMMA4s69tvKbB5qhesqrOramVVrRwbGxtg6ZL0yLUM4BPpW35Isrhv2yuB67rHlwKrk+yd5GDgUODKOatSkgakyXHASR4D/CxwSl/z/0iygt7ywm0T26pqQ5J1wPXAduBUj4CQNAqaBHBVfRd44qS21+yi/1pg7aDrkqS51PooCElasAxgSWrEAJakRgxgSWrEAJakRgxgSWrEAJakRgxgSWrEAJakRgxgSWrEAJakRgxgSWrEAJakRgxgSWrEAJakRgxgSWrEAJakRgzghWiPRSSZ1m3JsuWtq5VGVpOfJFJjD2znhLO+NK2uF55yzICLkRYuZ8CS1IgBLEmNGMCS1IgBLEmNGMCS1IgBLEmNGMCS1IgBLGneW7Js+UiePOSJGJLmvc3jm0by5CFnwJLUiAEsSY0YwJLUiAEsSY0YwJLUSJMATnJbkmuTXJ1kfdd2QJLLk9zc3e/f1//0JBuT3JTkxS1q1uybyaFFw3Z4kRqawfWuW/931fIwtOdX1Z19z98KfKaq/jTJW7vnv5fkcGA1cATwFODTSQ6rqh1zX7Jm00wOLYLhOrxIDc3getfQ9r+r+bQEcRzwge7xB4Dj+9ovqKr7q+pWYCNw1NyXJ0mzq1UAF/CpJFclWdO1PbmqtgB090/q2pcAm/r2He/aHiLJmiTrk6zftm3bgEqXpNnRagni2KranORJwOVJbtxF30zRVlN1rKqzgbMBVq5cOWUfSZovmsyAq2pzd78VuITeksIdSRYDdPdbu+7jwLK+3ZcCm+euWkkajDkP4CSPTfK4icfAzwHXAZcCJ3fdTgY+1j2+FFidZO8kBwOHAlfObdWSNPtaLEE8GbgkycT7f7iqLkvyVWBdktcD3wJ+EaCqNiRZB1wPbAdO9QgISaNgzgO4qr4B/PgU7XcBL9zJPmuBtQMuTfNdd3zndDxl6TJu3/StARckPTJejlLDYwbHd3rMsIbBfDoOWPPREJ1VJA0bZ8DatSE6q0gaNs6AJS1sM/iUN9uf8JwBS1rYGn634AxYkhoxgDWa/PJQQ8AlCI0mvzzUEHAGLEmNGMCS1IgBLEmNGMCS1IgBLEmNGMCS1IgBLGlWLFm23OOuZ8jjgCXNis3jm7xc6Aw5A5ag6QVZtHA5A5bAi72rCWfA0jwyk3XUoZ6Nz/BaHaPKGbA0UzP4bTqAPR+1Nzv+/f5p918Q17DwWh2AASzN3MMID5c3NBWXICSpEQNYkhoxgKUFxJMl5hfXgKUFxJMl5hdnwJLUiAEsSY0YwJLUiAEsSY0YwJLUiEdBSJraDE+51swZwJKm5vUaBs4lCElqZM4DOMmyJJ9NckOSDUne1LW/PcntSa7ubi/t2+f0JBuT3JTkxXNdsyQNQosliO3Ab1XV15I8DrgqyeXdtndW1Z/3d05yOLAaOAJ4CvDpJIdV1Y45rVqSZtmcz4CraktVfa17fC9wA7BkF7scB1xQVfdX1a3ARuCowVcqSYPVdA04yUHAM4GvdE2nJbkmyblJ9u/algCb+nYbZyeBnWRNkvVJ1m/btm1QZUvSrGgWwEn2BS4G3lxV9wBnAocAK4AtwBkTXafYvaZ6zao6u6pWVtXKsbGx2S9akmZRkwBO8ih64fuhqvobgKq6o6p2VNUDwDk8uMwwDizr230psHku65WkQWhxFESA9wE3VNU7+toX93V7JXBd9/hSYHWSvZMcDBwKXDlX9UrSoLQ4CuJY4DXAtUmu7tp+HzgxyQp6ywu3AacAVNWGJOuA6+kdQXGqR0BIGgVzHsBV9UWmXtf9xC72WQusHVhRmj2evipNm6cia3bN4PRVT13VQuepyJLUiAEsSY0YwJLUiGvA0jDzS8+hZgBLw8xr9g41lyAkqREDWJIaMYAlqREDWJIaMYAlqREDWJIaMYAlqREDWJIaMYAlqREDWJIaMYAlqREDWJIaMYAlqREDWJIaMYAlqREDWJIaMYAlqREDWJIaMYAlqREDWJIaMYAlqREDWJIaMYAlqREDWJIaMYAlqREDWJIaMYAlqZGhCeAkq5LclGRjkre2rkeSHqmhCOAkewL/G3gJcDhwYpLD21YlSY/MUAQwcBSwsaq+UVXfBy4AjmtckyQ9Iqmq1jXsVpJXAauq6le6568BfqqqTpvUbw2wpnv6dOCmnbzkgcCdAyp3PluI416IYwbHPd/cWVWrJjcualHJw5Ap2h7yl6OqzgbO3u2LJeurauVsFDZMFuK4F+KYwXG3rmO6hmUJYhxY1vd8KbC5US2SNCuGJYC/Chya5OAkewGrgUsb1yRJj8hQLEFU1fYkpwF/B+wJnFtVGx7BS+52mWJELcRxL8Qxg+MeCkPxJZwkjaJhWYKQpJFjAEtSIyMdwEmWJflskhuSbEjypq79gCSXJ7m5u9+/da2zKcmjk1yZ5B+7cf9h1z7S44beWZNJvp7kb7vnC2HMtyW5NsnVSdZ3bQth3E9IclGSG7v/x589bOMe6QAGtgO/VVU/ChwNnNqdwvxW4DNVdSjwme75KLkfeEFV/TiwAliV5GhGf9wAbwJu6Hu+EMYM8PyqWtF3DOxCGPdfApdV1TOAH6f37324xl1VC+YGfAz4WXpnyC3u2hYDN7WubYBjfgzwNeCnRn3c9I4P/wzwAuBvu7aRHnM3rtuAAye1jfS4gf2AW+kOJBjWcY/6DPgHkhwEPBP4CvDkqtoC0N0/qWFpA9F9FL8a2ApcXlULYdx/Afwu8EBf26iPGXpnhX4qyVXd6fgw+uN+GrAN+D/dktN7kzyWIRv3ggjgJPsCFwNvrqp7WtczF6pqR1WtoDcrPCrJkY1LGqgkLwO2VtVVrWtp4Niq+gl6Vws8NclzWxc0BxYBPwGcWVXPBP6V+b7cMIWRD+Akj6IXvh+qqr/pmu9IsrjbvpjeLHEkVdXdwOeAVYz2uI8FXpHkNnpXy3tBkg8y2mMGoKo2d/dbgUvoXT1w1Mc9Dox3n+wALqIXyEM17pEO4CQB3gfcUFXv6Nt0KXBy9/hkemvDIyPJWJIndI/3AV4E3MgIj7uqTq+qpVV1EL1T1f++qn6ZER4zQJLHJnncxGPg54DrGPFxV9U/A5uSPL1reiFwPUM27pE+Ey7JTwP/D7iWB9cFf5/eOvA6YDnwLeAXq+rbTYocgCQ/BnyA3mnbewDrquqPkjyRER73hCTPA367ql426mNO8jR6s17ofSz/cFWtHfVxAyRZAbwX2Av4BvA6uv/eGZJxj3QAS9J8NtJLEJI0nxnAktSIASxJjRjAktSIASxJjRjAktSIASxJjRjAWtCSfLS7iM2GiQvZJHl9kn9K8rkk5yR5V9c+luTiJF/tbse2rV7DzhMxtKAlOaCqvt2dsv1V4MXAP9C7rsC9wN8D/1hVpyX5MPDuqvpikuXA31XvWtPSwzIUv4osDdBvJHll93gZ8Brg8xOnryb5CHBYt/1FwOG9S4wAsF+Sx1XVvXNZsEaHAawFq7tmxIuAZ1fVd5N8jt4FvXc2q92j6/u9OSlQI881YC1kjwe+04XvM+j9bNVjgJ9Jsn+SRcAv9PX/FHDaxJPuYjDSw2YAayG7DFiU5Brgj4EvA7cDf0LvinmfpneJw3/p+v8GsDLJNUmuB94w9yVrlPglnDRJkn2r6r5uBnwJcG5VXbK7/aSZcgYsPdTbu9/Tu47eDz9+tGk1GlnOgCWpEWfAktSIASxJjRjAktSIASxJjRjAktTI/wdiQ9uiZpqB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10" name="AutoShape 4" descr="data:image/png;base64,iVBORw0KGgoAAAANSUhEUgAAAWAAAAFwCAYAAACGt6HXAAAAOXRFWHRTb2Z0d2FyZQBNYXRwbG90bGliIHZlcnNpb24zLjMuNCwgaHR0cHM6Ly9tYXRwbG90bGliLm9yZy8QVMy6AAAACXBIWXMAAAsTAAALEwEAmpwYAAAcA0lEQVR4nO3de5ykVX3n8c8XRhBFFKR1x7kIEtAAm4xxQhCi8ZY4+lLBxMiwiaBrMmgg0ZibJLurSXbySnaDJllXBJRVogIjBMWsEtF4WSOKgxJguIRB0GlmwgwoAaLBzPDbP+ppKZuemW7o6tNV/Xm/XvWqqvOcp+p3uHz71KnneSpVhSRp7u3RugBJWqgMYElqxACWpEYMYElqxACWpEYMYElqxADWnEqyIcnzWtcxHyQ5NsnNSe5LcnzrejT3DGDNmiS3JXnRpLbXJvnixPOqOqKqPreb1zkoSSVZNKBSBy7J0iQfSnJXkn9NcmWSl03q9kfAu6pq36r6aIMy1ZgBrAVn0MGe5ADgi8D3gSOAA4F3Ah9O8qq+rk8FNgyyFs1vBrDmVP8sOclRSdYnuSfJHUne0XX7Qnd/d/fx/NlJ9kjyX5J8M8nWJOcleXzf657UbbsryX+d9D5vT3JRkg8muQd4bffeVyS5O8mWJO9Kslff61WSX+uWCO5N8sdJDun2uSfJuv7+k/wmcB/w+qr656r6XlWdD6wFzkjPLcDTgI93Y9x7in9Wb01yS/f+1yd5Zd+2PZOckeTOJLcmOa3/U0OSxyd5Xze225P89yR7Prx/axoUA1gt/SXwl1W1H3AIsK5rf253/4Tu4/kVwGu72/PpBde+wLsAkhwOvBv4JWAx8HhgyaT3Og64CHgC8CFgB72gPBB4NvBC4Ncm7bMKeBZwNPC7wNndeywDjgRO3Mm4fha4uKoemNS+DlgOHFZVhwDfAl7ejfH+KV7nFuA53Xj+EPhgksXdtl8FXgKsAH4COH7Svh8AtgM/AjwT+DngV3ZSrxoxgDXbPtrNKu9Ocje9YNyZfwd+JMmBVXVfVX15F31/CXhHVX2jqu4DTgdWdzO+VwEfr6ovVtX3gf8GTL7IyRVV9dGqeqCbkV5VVV+uqu1VdRtwFvAzk/b5s6q6p6o2ANcBn+re/1+AT9ILtqkcCGyZon1L3/bdqqqPVNXmruYLgZuBo7rNr6b3x2u8qr4D/OnEfkmeTC+c31xV/1pVW+ktgayezvtq7hjAmm3HV9UTJm48dFbZ7/XAYcCNSb46xZdU/Z4CfLPv+TeBRcCTu22bJjZU1XeBuybtv6n/SZLDkvxtkn/uliX+hIcG4x19j783xfN9d1LrnfRm4pMt7tu+W92yytV9f8yO7Kvxh8Y86fFTgUcBW/r2PQt40nTeV3PHAFYzVXVzVZ1ILxj+DLgoyWN56OwVYDO9YJmwnN5H7DvozSyXTmxIsg/wxMlvN+n5mcCNwKHdEsjvA3n4o/khnwZ+Icnk/79eTS8o/2l3L5DkqcA5wGnAE7s/Ztf11fhDY6a3LDJhE3A/cGDfH8P9quqIhzMYDY4BrGaS/HKSsW6t9O6ueQewDXiA3lrvhPOB30xycJJ96c1YL6yq7fTWdl+e5Jjui7E/ZPdh+jjgHuC+JM8A3jhb46L3cX8/4H1J/kOSRyc5EfgD4HdqeteAnfhDtA0gyevozYAnrAPelGRJkicAvzexoaq2AJ+i94Xfft0XmIckmbzEosYMYLW0CtiQ5D56X8itrqp/65YQ1gL/0H2EPho4F/hrekdI3Ar8G/DrAN0a7a8DF9CbGd4LbKU3C9yZ3wb+U9f3HODC2RpUVd0F/DTwaOB6esshbwFe063lTuc1rgfOAK6gN8v/j8A/9HU5h17IXgN8HfgEvU8EO7rtJwF7de//HXp/pKZaFlFD8YLsGjXdDPluessLtzYuZ04keQnwnqp66m47a95wBqyRkOTlSR7TrSH/OXAtcFvbqgYnyT5JXppkUZIlwNuAS1rXpZkxgDUqjqP3Rd1m4FB6yxmj/PEu9Na6v0NvCeIGeoffaYi4BCFJjTgDlqRGhvZqU7uzatWquuyyy1qXIUmwk8MiR3YGfOed0zrZSJKaGdkAlqT5zgCWpEYMYElqxACWpEYMYElqxACWpEYMYElqxACWpEYMYElqxACWpEYGFsBJzk2yNcl1fW0Xdj8yeHWS25Jc3bUflOR7fdve07fPs5Jcm2Rjkr9KMlu/2yVJTQ3yYjzvB94FnDfRUFUnTDxOcgbwL339b6mqFVO8zpnAGuDL9H52ZRW9nwSXpKE2sBlwVX0B+PZU27pZ7Kvp/dDiTiVZDOxXVVd0F9c+Dzh+lkuVpCZarQE/B7ijqm7uazs4ydeTfD7Jc7q2JcB4X5/xrm0glixbTpJp35YsWz6oUiQtAK2uB3wiPzz73QIsr6q7kjwL+GiSI5j6Gpo7/QmPJGvoLVewfPnMw3Hz+CZOOOtL0+5/4SnHzPg9JGnCnM+AkywCfp6+nwGvqvu7n/Kmqq4CbgEOozfjXdq3+1J6v/k1pao6u6pWVtXKsbGxQZQvSbOmxRLEi4Abq+oHSwtJxpLs2T1+Gr0fVfxGVW0B7k1ydLdufBLwsQY1S9KsG+RhaOcDVwBPTzKe5PXdptU89Mu35wLXJPlH4CLgDVU18QXeG4H3AhvpzYw9AkLSSBjYGnBVnbiT9tdO0XYxcPFO+q8HjpzV4iRpHvBMOElqxACWpEYMYElqxACWpEYMYElqxACWpEYMYElqxACWpEYMYElqxACWpEYMYElqxACWpEYMYElqxACWpEYMYElqxACWpEYMYElqxACWpEYMYElqxACWpEYMYElqxACWpEYMYElqxACWpEYMYElqxACWpEYMYElqxACWpEYMYElqxACWpEYMYElqxACWpEYMYElqZGABnOTcJFuTXNfX9vYktye5uru9tG/b6Uk2JrkpyYv72p+V5Npu218lyaBqlqS5NMgZ8PuBVVO0v7OqVnS3TwAkORxYDRzR7fPuJHt2/c8E1gCHdrepXlOShs7AAriqvgB8e5rdjwMuqKr7q+pWYCNwVJLFwH5VdUVVFXAecPxACpakOdZiDfi0JNd0SxT7d21LgE19fca7tiXd48ntU0qyJsn6JOu3bds223VL0qya6wA+EzgEWAFsAc7o2qda161dtE+pqs6uqpVVtXJsbOwRlipJgzWnAVxVd1TVjqp6ADgHOKrbNA4s6+u6FNjctS+dol2Sht6cBnC3pjvhlcDEERKXAquT7J3kYHpftl1ZVVuAe5Mc3R39cBLwsbmsWZIGZdGgXjjJ+cDzgAOTjANvA56XZAW9ZYTbgFMAqmpDknXA9cB24NSq2tG91BvpHVGxD/DJ7iZJQ29gAVxVJ07R/L5d9F8LrJ2ifT1w5CyWJknzgmfCSVIjBrAkNWIAS1IjBrAkNWIAS1IjBrAkNWIAS1IjBrAkNWIAS1IjBrAkNWIAS1IjBrAkNWIAS1IjBrAkNWIAS1IjBrAkNWIAS1IjBrAkNWIAS1IjBrAkNWIAS1IjBrAkNWIAS1IjBrAkNWIAS1IjBrAkNWIAS1IjBrAkNWIAS1IjBrAkNWIAPxJ7LCLJtG5Lli1vXa2keWZR6wKG2gPbOeGsL02r64WnHDPgYiQNG2fAc2UGs2VnzNLCMLAZcJJzgZcBW6vqyK7tfwIvB74P3AK8rqruTnIQcANwU7f7l6vqDd0+zwLeD+wDfAJ4U1XVoOoemBnMlsEZs7QQDHIG/H5g1aS2y4Ejq+rHgH8CTu/bdktVrehub+hrPxNYAxza3Sa/piQNpYEFcFV9Afj2pLZPVdX27umXgaW7eo0ki4H9quqKbtZ7HnD8AMqVpDnXcg34PwOf7Ht+cJKvJ/l8kud0bUuA8b4+413blJKsSbI+yfpt27bNfsWSNIuaBHCSPwC2Ax/qmrYAy6vqmcBbgA8n2Q/IFLvvdP23qs6uqpVVtXJsbGy2y5akWTXnh6ElOZnel3MvnPgyraruB+7vHl+V5BbgMHoz3v5liqXA5rmtWJIGY05nwElWAb8HvKKqvtvXPpZkz+7x0+h92faNqtoC3Jvk6CQBTgI+Npc1S9KgDPIwtPOB5wEHJhkH3kbvqIe9gct7efqDw82eC/xRku3ADuANVTXxBd4befAwtE/yw+vGkjS0BhbAVXXiFM3v20nfi4GLd7JtPXDkLJYmSfOCZ8JJUiMGsCQ1YgBLUiMGsCQ1YgBLUiMGsCQ1YgBLUiMGsCQ1YgBLUiMGsCQ1YgBLUiMGsCQ1YgBLUiMGsCQ1YgBLUiMGsCQ1YgBLUiMGsCQ1YgBLUiMGsCQ1YgBLUiMGsCQ1YgBLUiMGsCQ1YgDPV3ssIsm0bkuWLW9draSHYVHrArQTD2znhLO+NK2uF55yzICLkTQIzoAlqREDWJIaMYAlqREDWJIaMYAlqREDWJIaMYAlqZGBBXCSc5NsTXJdX9sBSS5PcnN3v3/fttOTbExyU5IX97U/K8m13ba/SpJB1SxJc2mQM+D3A6smtb0V+ExVHQp8pntOksOB1cAR3T7vTrJnt8+ZwBrg0O42+TUlaSgNLICr6gvAtyc1Hwd8oHv8AeD4vvYLqur+qroV2AgclWQxsF9VXVFVBZzXt48kDbW5XgN+clVtAejun9S1LwE29fUb79qWdI8nt08pyZok65Os37Zt26wWLkmzbVoBnOTY6bQ9AlOt69Yu2qdUVWdX1cqqWjk2NjZrxUnSIEx3Bvy/ptm2O3d0ywp091u79nFgWV+/pcDmrn3pFO2SNPR2eTW0JM8GjgHGkrylb9N+wJ5T77VLlwInA3/a3X+sr/3DSd4BPIXel21XVtWOJPcmORr4CnASDy/4JWne2d3lKPcC9u36Pa6v/R7gVbvaMcn5wPOAA5OMA2+jF7zrkrwe+BbwiwBVtSHJOuB6YDtwalXt6F7qjfSOqNgH+GR3k6Sht8sArqrPA59P8v6q+uZMXriqTtzJphfupP9aYO0U7euBI2fy3pI0DKZ7Qfa9k5wNHNS/T1W9YBBFSdJCMN0A/gjwHuC9wI7d9JUkTcN0A3h7VZ050EokaYGZ7mFoH0/ya0kWd9dzOCDJAQOtTJJG3HRnwCd397/T11bA02a3HElaOKYVwFV18KALkaSFZloBnOSkqdqr6rzZLUeSFo7pLkH8ZN/jR9M7lvdr9K5OJkl6GKa7BPHr/c+TPB7464FUJEkLxMO9HOV36V2vQZL0ME13DfjjPHgZyD2BHwXWDaooSVoIprsG/Od9j7cD36yq8Z11liTt3rSWILqL8txI74po+wPfH2RRkrQQTPcXMV4NXEnv8pGvBr6SZJeXo5Qk7dp0lyD+APjJqtoKkGQM+DRw0aAKk6RRN92jIPaYCN/OXTPYV5I0henOgC9L8nfA+d3zE4BPDKYkSVoYdvebcD9C76fkfyfJzwM/Te+Xiq8APjQH9UnSyNrdMsJfAPcCVNXfVNVbquo36c1+/2KwpUnSaNtdAB9UVddMbux+p+2ggVQkSQvE7gL40bvYts9sFiJJC83uAvirSX51cmP3s/JXDaYkSVoYdncUxJuBS5L8Eg8G7kpgL+CVA6xLkkbeLgO4qu4AjknyfODIrvn/VtXfD7wySRpx070e8GeBzw64FklaUDybTZIaMYAlqREDWJIaMYAlqREDWJIaMYBHwR6LSDLt25Jly1tXLInpX45S89kD2znhrC9Nu/uFpxwzwGIkTdecz4CTPD3J1X23e5K8Ocnbk9ze1/7Svn1OT7IxyU1JXjzXNUvSIMz5DLiqbgJWACTZE7gduAR4HfDOqur/BWaSHA6sBo4AngJ8OslhVbVjLuuWpNnWeg34hcAtVfXNXfQ5Drigqu6vqluBjcBRc1KdJA1Q6wBezYM/cwRwWpJrkpybZP+ubQmwqa/PeNcmSUOtWQAn2Qt4BfCRrulM4BB6yxNbgDMmuk6xe+3kNdckWZ9k/bZt22a3YEmaZS1nwC8BvtZdcY2quqOqdlTVA8A5PLjMMA4s69tvKbB5qhesqrOramVVrRwbGxtg6ZL0yLUM4BPpW35Isrhv2yuB67rHlwKrk+yd5GDgUODKOatSkgakyXHASR4D/CxwSl/z/0iygt7ywm0T26pqQ5J1wPXAduBUj4CQNAqaBHBVfRd44qS21+yi/1pg7aDrkqS51PooCElasAxgSWrEAJakRgxgSWrEAJakRgxgSWrEAJakRgxgSWrEAJakRgxgSWrEAJakRgxgSWrEAJakRgxgSWrEAJakRgxgSWrEAJakRgzghWiPRSSZ1m3JsuWtq5VGVpOfJFJjD2znhLO+NK2uF55yzICLkRYuZ8CS1IgBLEmNGMCS1IgBLEmNGMCS1IgBLEmNGMCS1IgBLGneW7Js+UiePOSJGJLmvc3jm0by5CFnwJLUiAEsSY0YwJLUiAEsSY0YwJLUSJMATnJbkmuTXJ1kfdd2QJLLk9zc3e/f1//0JBuT3JTkxS1q1uybyaFFw3Z4kRqawfWuW/931fIwtOdX1Z19z98KfKaq/jTJW7vnv5fkcGA1cATwFODTSQ6rqh1zX7Jm00wOLYLhOrxIDc3getfQ9r+r+bQEcRzwge7xB4Dj+9ovqKr7q+pWYCNw1NyXJ0mzq1UAF/CpJFclWdO1PbmqtgB090/q2pcAm/r2He/aHiLJmiTrk6zftm3bgEqXpNnRagni2KranORJwOVJbtxF30zRVlN1rKqzgbMBVq5cOWUfSZovmsyAq2pzd78VuITeksIdSRYDdPdbu+7jwLK+3ZcCm+euWkkajDkP4CSPTfK4icfAzwHXAZcCJ3fdTgY+1j2+FFidZO8kBwOHAlfObdWSNPtaLEE8GbgkycT7f7iqLkvyVWBdktcD3wJ+EaCqNiRZB1wPbAdO9QgISaNgzgO4qr4B/PgU7XcBL9zJPmuBtQMuTfNdd3zndDxl6TJu3/StARckPTJejlLDYwbHd3rMsIbBfDoOWPPREJ1VJA0bZ8DatSE6q0gaNs6AJS1sM/iUN9uf8JwBS1rYGn634AxYkhoxgDWa/PJQQ8AlCI0mvzzUEHAGLEmNGMCS1IgBLEmNGMCS1IgBLEmNGMCS1IgBLGlWLFm23OOuZ8jjgCXNis3jm7xc6Aw5A5ag6QVZtHA5A5bAi72rCWfA0jwyk3XUoZ6Nz/BaHaPKGbA0UzP4bTqAPR+1Nzv+/f5p918Q17DwWh2AASzN3MMID5c3NBWXICSpEQNYkhoxgKUFxJMl5hfXgKUFxJMl5hdnwJLUiAEsSY0YwJLUiAEsSY0YwJLUiEdBSJraDE+51swZwJKm5vUaBs4lCElqZM4DOMmyJJ9NckOSDUne1LW/PcntSa7ubi/t2+f0JBuT3JTkxXNdsyQNQosliO3Ab1XV15I8DrgqyeXdtndW1Z/3d05yOLAaOAJ4CvDpJIdV1Y45rVqSZtmcz4CraktVfa17fC9wA7BkF7scB1xQVfdX1a3ARuCowVcqSYPVdA04yUHAM4GvdE2nJbkmyblJ9u/algCb+nYbZyeBnWRNkvVJ1m/btm1QZUvSrGgWwEn2BS4G3lxV9wBnAocAK4AtwBkTXafYvaZ6zao6u6pWVtXKsbGx2S9akmZRkwBO8ih64fuhqvobgKq6o6p2VNUDwDk8uMwwDizr230psHku65WkQWhxFESA9wE3VNU7+toX93V7JXBd9/hSYHWSvZMcDBwKXDlX9UrSoLQ4CuJY4DXAtUmu7tp+HzgxyQp6ywu3AacAVNWGJOuA6+kdQXGqR0BIGgVzHsBV9UWmXtf9xC72WQusHVhRmj2evipNm6cia3bN4PRVT13VQuepyJLUiAEsSY0YwJLUiGvA0jDzS8+hZgBLw8xr9g41lyAkqREDWJIaMYAlqREDWJIaMYAlqREDWJIaMYAlqREDWJIaMYAlqREDWJIaMYAlqREDWJIaMYAlqREDWJIaMYAlqREDWJIaMYAlqREDWJIaMYAlqREDWJIaMYAlqREDWJIaMYAlqREDWJIaMYAlqREDWJIaMYAlqZGhCeAkq5LclGRjkre2rkeSHqmhCOAkewL/G3gJcDhwYpLD21YlSY/MUAQwcBSwsaq+UVXfBy4AjmtckyQ9Iqmq1jXsVpJXAauq6le6568BfqqqTpvUbw2wpnv6dOCmnbzkgcCdAyp3PluI416IYwbHPd/cWVWrJjcualHJw5Ap2h7yl6OqzgbO3u2LJeurauVsFDZMFuK4F+KYwXG3rmO6hmUJYhxY1vd8KbC5US2SNCuGJYC/Chya5OAkewGrgUsb1yRJj8hQLEFU1fYkpwF/B+wJnFtVGx7BS+52mWJELcRxL8Qxg+MeCkPxJZwkjaJhWYKQpJFjAEtSIyMdwEmWJflskhuSbEjypq79gCSXJ7m5u9+/da2zKcmjk1yZ5B+7cf9h1z7S44beWZNJvp7kb7vnC2HMtyW5NsnVSdZ3bQth3E9IclGSG7v/x589bOMe6QAGtgO/VVU/ChwNnNqdwvxW4DNVdSjwme75KLkfeEFV/TiwAliV5GhGf9wAbwJu6Hu+EMYM8PyqWtF3DOxCGPdfApdV1TOAH6f37324xl1VC+YGfAz4WXpnyC3u2hYDN7WubYBjfgzwNeCnRn3c9I4P/wzwAuBvu7aRHnM3rtuAAye1jfS4gf2AW+kOJBjWcY/6DPgHkhwEPBP4CvDkqtoC0N0/qWFpA9F9FL8a2ApcXlULYdx/Afwu8EBf26iPGXpnhX4qyVXd6fgw+uN+GrAN+D/dktN7kzyWIRv3ggjgJPsCFwNvrqp7WtczF6pqR1WtoDcrPCrJkY1LGqgkLwO2VtVVrWtp4Niq+gl6Vws8NclzWxc0BxYBPwGcWVXPBP6V+b7cMIWRD+Akj6IXvh+qqr/pmu9IsrjbvpjeLHEkVdXdwOeAVYz2uI8FXpHkNnpXy3tBkg8y2mMGoKo2d/dbgUvoXT1w1Mc9Dox3n+wALqIXyEM17pEO4CQB3gfcUFXv6Nt0KXBy9/hkemvDIyPJWJIndI/3AV4E3MgIj7uqTq+qpVV1EL1T1f++qn6ZER4zQJLHJnncxGPg54DrGPFxV9U/A5uSPL1reiFwPUM27pE+Ey7JTwP/D7iWB9cFf5/eOvA6YDnwLeAXq+rbTYocgCQ/BnyA3mnbewDrquqPkjyRER73hCTPA367ql426mNO8jR6s17ofSz/cFWtHfVxAyRZAbwX2Av4BvA6uv/eGZJxj3QAS9J8NtJLEJI0nxnAktSIASxJjRjAktSIASxJjRjAktSIASxJjRjAWtCSfLS7iM2GiQvZJHl9kn9K8rkk5yR5V9c+luTiJF/tbse2rV7DzhMxtKAlOaCqvt2dsv1V4MXAP9C7rsC9wN8D/1hVpyX5MPDuqvpikuXA31XvWtPSwzIUv4osDdBvJHll93gZ8Brg8xOnryb5CHBYt/1FwOG9S4wAsF+Sx1XVvXNZsEaHAawFq7tmxIuAZ1fVd5N8jt4FvXc2q92j6/u9OSlQI881YC1kjwe+04XvM+j9bNVjgJ9Jsn+SRcAv9PX/FHDaxJPuYjDSw2YAayG7DFiU5Brgj4EvA7cDf0LvinmfpneJw3/p+v8GsDLJNUmuB94w9yVrlPglnDRJkn2r6r5uBnwJcG5VXbK7/aSZcgYsPdTbu9/Tu47eDz9+tGk1GlnOgCWpEWfAktSIASxJjRjAktSIASxJjRjAktTI/wdiQ9uiZpqBF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19" y="1189127"/>
            <a:ext cx="2853135" cy="2982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447" y="1737137"/>
            <a:ext cx="3544440" cy="22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467295"/>
            <a:ext cx="10058400" cy="1371600"/>
          </a:xfrm>
        </p:spPr>
        <p:txBody>
          <a:bodyPr/>
          <a:lstStyle/>
          <a:p>
            <a:r>
              <a:rPr lang="en-US" dirty="0" smtClean="0"/>
              <a:t>gender </a:t>
            </a:r>
            <a:r>
              <a:rPr lang="en-US" sz="1800" dirty="0" smtClean="0"/>
              <a:t>(Categorical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838895"/>
            <a:ext cx="6953250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6" y="2240848"/>
            <a:ext cx="3237082" cy="1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 smtClean="0"/>
              <a:t>height_cm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01" y="1435336"/>
            <a:ext cx="2535718" cy="2650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69" y="1434746"/>
            <a:ext cx="3644673" cy="2344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760" y="3896518"/>
            <a:ext cx="4028394" cy="2591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3" y="1540671"/>
            <a:ext cx="2798717" cy="22389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602360" y="5146093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94" y="3984532"/>
            <a:ext cx="3391194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 smtClean="0"/>
              <a:t>weight_kg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0" y="1558287"/>
            <a:ext cx="2753612" cy="2091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6" y="3765806"/>
            <a:ext cx="3482642" cy="2461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37" y="1472293"/>
            <a:ext cx="2541134" cy="264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219" y="887601"/>
            <a:ext cx="3924711" cy="2525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575" y="3789443"/>
            <a:ext cx="3914080" cy="25182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119412" y="4778700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8401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err="1"/>
              <a:t>body_fat_pr</a:t>
            </a:r>
            <a:r>
              <a:rPr lang="en-US" dirty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9" y="1558287"/>
            <a:ext cx="2804403" cy="195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5" y="3752744"/>
            <a:ext cx="3566469" cy="2438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7" y="1524163"/>
            <a:ext cx="2248034" cy="2343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71" y="1558287"/>
            <a:ext cx="3878717" cy="2495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607" y="4119759"/>
            <a:ext cx="3501798" cy="2233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31603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3BC709-61DE-4C34-96C6-5174AFB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Sahil Sorathiya          Mo. 9409427941           sorathiyasahil1201@gmail.com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46E3-6169-4285-81A8-F0D1665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6690F84-D9C5-4609-A0D4-2C82C84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75557"/>
            <a:ext cx="10058400" cy="1182730"/>
          </a:xfrm>
        </p:spPr>
        <p:txBody>
          <a:bodyPr/>
          <a:lstStyle/>
          <a:p>
            <a:r>
              <a:rPr lang="en-US" dirty="0" smtClean="0"/>
              <a:t>diastolic </a:t>
            </a:r>
            <a:r>
              <a:rPr lang="en-US" sz="1800" dirty="0" smtClean="0"/>
              <a:t>(</a:t>
            </a:r>
            <a:r>
              <a:rPr lang="en-US" sz="1800" dirty="0" smtClean="0"/>
              <a:t>Continuous </a:t>
            </a:r>
            <a:r>
              <a:rPr lang="en-US" sz="1800" dirty="0"/>
              <a:t>Variable)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5" y="1492344"/>
            <a:ext cx="2796782" cy="2011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5" y="3838578"/>
            <a:ext cx="3482642" cy="2469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154" y="1384198"/>
            <a:ext cx="2549299" cy="2643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122" y="982869"/>
            <a:ext cx="4302036" cy="27615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392" y="3805613"/>
            <a:ext cx="3897766" cy="25020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F1338B-0F21-4917-8F63-DE6E89517B1F}"/>
              </a:ext>
            </a:extLst>
          </p:cNvPr>
          <p:cNvSpPr txBox="1"/>
          <p:nvPr/>
        </p:nvSpPr>
        <p:spPr>
          <a:xfrm>
            <a:off x="5308710" y="4867162"/>
            <a:ext cx="20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Few outliers are there, treatment was done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02725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592</TotalTime>
  <Words>410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Garamond</vt:lpstr>
      <vt:lpstr>Savon</vt:lpstr>
      <vt:lpstr>Body performance Data</vt:lpstr>
      <vt:lpstr>PowerPoint Presentation</vt:lpstr>
      <vt:lpstr>class_t (Response Variable) </vt:lpstr>
      <vt:lpstr>age (Continuous Variable) </vt:lpstr>
      <vt:lpstr>gender (Categorical Variable) </vt:lpstr>
      <vt:lpstr>height_cm (Continuous Variable) </vt:lpstr>
      <vt:lpstr>weight_kg (Continuous Variable) </vt:lpstr>
      <vt:lpstr>body_fat_pr (Continuous Variable) </vt:lpstr>
      <vt:lpstr>diastolic (Continuous Variable) </vt:lpstr>
      <vt:lpstr>systolic (Continuous Variable) </vt:lpstr>
      <vt:lpstr>gripForce (Continuous Variable) </vt:lpstr>
      <vt:lpstr>sit_and_bend_forward_cm (Continuous Variable) </vt:lpstr>
      <vt:lpstr>sit_ups_counts (Continuous Variable) </vt:lpstr>
      <vt:lpstr>broad_jump_cm (Continuous Variable) </vt:lpstr>
      <vt:lpstr>Heatmap(Correlation)</vt:lpstr>
      <vt:lpstr>Model (Logistic Regression) </vt:lpstr>
      <vt:lpstr>With Grid Search</vt:lpstr>
      <vt:lpstr>Model (Decision Tree) </vt:lpstr>
      <vt:lpstr>Model (SVM) </vt:lpstr>
      <vt:lpstr>Model (KNN) </vt:lpstr>
      <vt:lpstr>Model (Naïve Bayes) </vt:lpstr>
      <vt:lpstr>Accuracy of all the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Ashra</dc:creator>
  <cp:lastModifiedBy>Microsoft account</cp:lastModifiedBy>
  <cp:revision>43</cp:revision>
  <dcterms:created xsi:type="dcterms:W3CDTF">2021-10-12T16:18:18Z</dcterms:created>
  <dcterms:modified xsi:type="dcterms:W3CDTF">2021-12-21T19:07:00Z</dcterms:modified>
</cp:coreProperties>
</file>