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F705-5060-4236-84E0-620D1D0C6911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E0EF-300E-44D8-8EFE-29AEC12E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9B97-43CB-4B45-976F-57A8902E4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602E5-C428-4351-8294-45FF20A4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25A4-9119-446D-A748-0C6306D6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4405-4A81-402E-9DA6-0BACD95C6E34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2810-20AD-438B-A61D-D87CA4D4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C95B-75D9-4CE3-9D71-4CA99357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CFBC-C69D-4CD0-8A5F-EF312952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56F1-4CE4-468D-B3FA-4F4418670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9B9F-37A9-41AA-95BB-10CDA7E3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DB0A-0BAD-4180-82DD-60D897E4CEE3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ADAA-6DD2-4855-AC16-BA3C0BA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641D-5422-464A-AE91-E744906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14288-98AA-4C66-8792-BBD7F5DC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3C6F-F94C-4779-A91F-520150E2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C23E-C5D5-48C9-917F-4A0EC1E1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1C1F-E36D-4C5E-90EE-7F6220B75A26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E03C-BDBF-430C-A530-A9134AEA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47C9-CB7F-4B37-9DD1-B8707C5D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2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6F51-94DB-4AE3-AFDA-A824434F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16DA-A792-4256-A465-9FFC1D34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90B7-3F24-42FB-9664-FD47EA11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6142-1486-4899-B8DB-946C4CB59061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A4F2-49EC-4D1E-9FD9-E7EC7800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27A7-5A6E-4758-9C90-3A1FB0DD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21B3-8595-4B42-801E-C3CA7C2C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A03-73D7-46FD-9E66-F6AF97D2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4C62-F923-454A-8EED-478B23B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14F8-E000-4024-993C-70E551268339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633F-D959-4C36-B76C-145B06BA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F53B-EC21-4682-B57F-91BDF216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7085-4591-47D7-8021-594CBB99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E964-E77F-4CF1-8EB0-99D0107D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7586-00DA-4E30-ACAF-DA82CB9D0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81B7-A6D7-48B2-A272-32C64DA8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2C5-1435-485D-B1F2-17B7451CAE9D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D82B-49E9-4F7F-AF2F-3C95A5AB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65B7-5E4F-4B53-9BCC-34C1536C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3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1F6-EBB9-4FF1-8F23-F5417E50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021CF-B175-440E-8F91-20F04F39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434C-7A04-4BA0-B42F-7907D606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5FF52-D481-44A8-BE48-820AFBC7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E218-8B0F-4325-B6AF-A616C2403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2B18B-B0A3-4874-8951-00F737DE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5EA-F375-400B-B868-64EF95489F2A}" type="datetime1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7B532-5281-4622-9EBB-79D8F244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276F2-01B7-49A7-AE02-A163B0AC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6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CEF1-8AFE-4C4D-B6A6-531B574F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8ABD5-8182-43E1-AE95-8D8AF6F6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2DBC-30EA-4E03-87D9-EBD347B331AA}" type="datetime1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AECE5-3C78-4A7E-951F-F9A498AF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BDD39-1FC6-449C-906C-582E48A0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2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5559F-D5D2-42A9-B140-CBACB876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CB43-DB81-4FE2-B67A-5343F67C894C}" type="datetime1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98C5-B408-4BD3-82F6-9540AB8F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DBF8A-7456-49FC-A7F1-BD054657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6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ADAA-9502-4D93-B242-9550A00C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CE4A-3EDB-4083-9723-81715CA4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BEB9-B740-4D4D-B979-D0D5FE27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83475-55EE-4A87-B63B-DE4D10F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0255-CDB3-4D5D-A821-4CA742DCFE55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D6A5-EB1E-41D4-A1B8-8784399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3BF30-4847-4ACC-BD55-3B9E73A4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BAE-A29A-4F03-B683-C0BBCF5A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84E16-C7A5-45C9-91AE-423470CC3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58748-3878-447F-9DE6-2685C865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3117-B067-4FB7-A7C2-68F3592D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2949-FC6B-470B-986A-C82A698591E2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6004-5AC2-4C4F-A404-CD04218F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4A4C0-F842-4285-B0CB-94810BA6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EFCB9-601B-41C4-8468-E8C22B7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ABE3-F252-4BE9-A284-DCE2D296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2CE7-0D32-4111-8D43-042C2AFA2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4C86-517B-4355-BD3A-085FDF84D807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5FB0-719F-4BE4-94CE-5050C6B2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E159-039A-49B4-B33D-CCE10518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62A1-76B5-4A16-9A2F-8D669C829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0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0A5-8A06-47ED-8F0F-9D8A68FA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074"/>
            <a:ext cx="9144000" cy="19097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highlight>
                  <a:srgbClr val="000000"/>
                </a:highlight>
              </a:rPr>
              <a:t>Stochastic Gradient Descent Linear Regression</a:t>
            </a:r>
            <a:endParaRPr lang="en-IN" b="1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6905F-BB81-4432-98D0-8B3BD659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0674"/>
            <a:ext cx="9144000" cy="746027"/>
          </a:xfrm>
        </p:spPr>
        <p:txBody>
          <a:bodyPr/>
          <a:lstStyle/>
          <a:p>
            <a:r>
              <a:rPr lang="en-US"/>
              <a:t>Data: data.csv 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BFAE6-4EAE-47BE-ADD5-2FF5D4E5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737F-E468-488C-9B97-EAD6BBE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FB8F9A74-CC65-4FA2-9019-55C381A9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01" y="3446885"/>
            <a:ext cx="2736994" cy="243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E116577B-790B-4DB2-9EAA-48063551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17" y="3408573"/>
            <a:ext cx="2736994" cy="243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8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05" y="3352118"/>
            <a:ext cx="3444551" cy="181885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Mean of mileage versus origin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17BAE-6EFC-491F-A6CE-B3451C1C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9028D-C244-4945-A439-D87CCEC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66C61-D9E8-40E8-91EB-20C3A61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93" y="2496465"/>
            <a:ext cx="4850793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3CCB9-69B6-41D5-961D-B3C7A413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8" y="499866"/>
            <a:ext cx="8334375" cy="1666875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0BCD67E6-6D24-4B0F-8D51-3C27D16E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8" y="856568"/>
            <a:ext cx="2048605" cy="18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2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Cylinder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2E7A5E-7481-40D4-85E8-37C5344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F10BD-35DD-462E-9A43-64653BFB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6C6A4-6E72-4230-B7B9-42FFA51C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59" y="365126"/>
            <a:ext cx="4939682" cy="353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BCC9C-6512-4025-9ADC-855AB98D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27" y="1735785"/>
            <a:ext cx="4400550" cy="3629025"/>
          </a:xfrm>
          <a:prstGeom prst="rect">
            <a:avLst/>
          </a:prstGeom>
        </p:spPr>
      </p:pic>
      <p:pic>
        <p:nvPicPr>
          <p:cNvPr id="11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5C63B759-2AA9-4C09-A709-8ADC1674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01" y="4181893"/>
            <a:ext cx="2048605" cy="18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967935"/>
            <a:ext cx="2911151" cy="246106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Mean Mileage versus cylinder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C80AD2-C3CF-465F-88E2-B06A1E74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418A-5754-471C-84DF-5DC5CB44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62D86-BC3C-41DC-B571-1D8DA3E5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41" y="2643628"/>
            <a:ext cx="4850793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2ED20-CA65-474E-AA4C-E66F95F7D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92" y="727516"/>
            <a:ext cx="8420100" cy="1733550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3EC7D017-C74C-451B-8D47-AC0853C1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1" y="3805041"/>
            <a:ext cx="2048605" cy="18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6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08445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Displacement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1D0B0-BD0D-4897-820F-30DA00BA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49C75-8DF4-418C-8728-8D1A77C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4AAD5-B04B-4E17-9266-3C8B0F11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525"/>
            <a:ext cx="4939682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E0382-9BC6-48B5-BE29-9E5C1021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83" y="1524542"/>
            <a:ext cx="4695825" cy="4019550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90381EA5-2C27-44F4-A7AE-EE7E6BCA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465" y="391370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96" y="1848591"/>
            <a:ext cx="2856723" cy="1074615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Outliers?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10F253-0B99-432F-A06C-390B53B3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70EE0-ADE4-4CBA-A77A-048D1DBE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4E32C-A67E-40FC-AA6A-82959E65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08" y="2065136"/>
            <a:ext cx="5371428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AA5DC-6B7E-476D-BAA6-8EAB7DE8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15" y="397232"/>
            <a:ext cx="8524875" cy="1304925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E2376D0F-49EC-42C0-BD8D-3BC90C4B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04" y="306964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7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47" y="1111574"/>
            <a:ext cx="3043335" cy="148233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Km/liter versus displacement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19160-CB04-40D0-A6F4-4BCF29A7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48D1D-6B70-44D0-AEBC-0A53CBC3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E15CD-EDFF-41A0-ABD9-02BB3E3B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95" y="2466353"/>
            <a:ext cx="4863492" cy="353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37710-86C0-4DDA-88F7-D8F63629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34" y="916371"/>
            <a:ext cx="6667500" cy="1238250"/>
          </a:xfrm>
          <a:prstGeom prst="rect">
            <a:avLst/>
          </a:prstGeom>
        </p:spPr>
      </p:pic>
      <p:pic>
        <p:nvPicPr>
          <p:cNvPr id="11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755730B1-4FFE-41B9-B30E-226952B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45" y="318454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9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Horse power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F296B-5531-47BD-BD17-ADEFF21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1C04E-359F-49CA-A779-BBAA6D82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8667E-2561-4D4B-9CDF-A0D9BFF3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44" y="1464939"/>
            <a:ext cx="5505450" cy="3762375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E24C5074-9584-47BE-ABB3-5603E4EE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49" y="2382117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8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Horse power: object to float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ABBF4B-127F-43AE-B538-CC3ADFAB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F1BBE-E898-4BFB-A531-9E9751F3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B3777-69EA-4425-99FC-08F3A624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94" y="1452271"/>
            <a:ext cx="68008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B54C8-0B4E-4DD0-937D-62EF46BE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63" y="2404123"/>
            <a:ext cx="5400675" cy="3781425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7E5C3685-C709-418D-A619-6DB30C9E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2" y="289338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4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? In horse power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0C9969-F795-4E65-BA1C-F16ECBCF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47E9A-6D52-4C2D-8D0F-0772BA85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85E69-A5D8-4E33-BEAB-BDFF3993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2" y="1628969"/>
            <a:ext cx="8086725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6922B-F6B4-498C-8AD9-8CB2A97D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43" y="2787449"/>
            <a:ext cx="5524500" cy="638175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14C90F54-9652-49F8-B61B-872FCD30A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93" y="2650793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7F5037-9F87-43FB-AECF-064DCB846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7" y="3913788"/>
            <a:ext cx="5267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3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Remove na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05AA4C-9BFD-4E60-8C44-2BB7FB0B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9541C-8F2F-4757-8D22-A5B8BE67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8D507-BD8E-4005-B631-9E7F9573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55" y="2108329"/>
            <a:ext cx="6191250" cy="2324100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A0AE4D3A-A164-41DE-B0CF-EF554EC8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23496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9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Your tool kit!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E3B9-3246-476D-B95B-194D614E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CEBF-4230-48A0-9AC6-0A0ECFA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FF3B3-F450-4AA7-845B-4D6D5EDC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64" y="2022605"/>
            <a:ext cx="5934075" cy="2495550"/>
          </a:xfrm>
          <a:prstGeom prst="rect">
            <a:avLst/>
          </a:prstGeom>
        </p:spPr>
      </p:pic>
      <p:pic>
        <p:nvPicPr>
          <p:cNvPr id="1026" name="Picture 2" descr="Effects of skilled worker shortage being felt in Sault | Sault Star">
            <a:extLst>
              <a:ext uri="{FF2B5EF4-FFF2-40B4-BE49-F238E27FC236}">
                <a16:creationId xmlns:a16="http://schemas.microsoft.com/office/drawing/2014/main" id="{8576679B-6605-4C16-AE24-799C340A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22605"/>
            <a:ext cx="2561350" cy="25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7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Distribution in horse power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D5652-238C-4159-BF99-7923FB1C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00F4C-0B0D-4F62-B70F-8FDB8080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5DAD5-51C8-46C4-B8C0-D8041A7D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753"/>
            <a:ext cx="4939682" cy="3644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71FCB-340F-4D0D-AA7E-4058CFBF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18" y="1598450"/>
            <a:ext cx="44196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7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63" y="2126440"/>
            <a:ext cx="2735424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Outliers?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D56E5-FE91-43CE-9E8C-D9D15501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6D592-4388-4B41-A533-CD25687E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BB7C-EF3D-48BF-A796-180AE929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350" y="2447691"/>
            <a:ext cx="5257143" cy="3530159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CC9FFCCE-4EE7-4C39-A30F-F78FD03F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54" y="342900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6CAA3-1D62-437B-80A3-E94265499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471590"/>
            <a:ext cx="8267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7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How many outliers?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003FA-25C5-406E-B53C-F506BCE2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C34C8-A048-4369-B0C0-E4FB19A1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C6CD2-DDC1-4D85-AE2A-58B5785C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441"/>
            <a:ext cx="7886700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8BE3E2-3E6B-4D93-AEBB-B1265455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32" y="2714625"/>
            <a:ext cx="8734425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98" name="Picture 2" descr="Knowing all about Outliers in Machine Learning">
            <a:extLst>
              <a:ext uri="{FF2B5EF4-FFF2-40B4-BE49-F238E27FC236}">
                <a16:creationId xmlns:a16="http://schemas.microsoft.com/office/drawing/2014/main" id="{7369292A-2B90-4497-8CC3-2FDB9B428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79" y="4268471"/>
            <a:ext cx="2961390" cy="19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2F91348D-D48A-4DC5-847F-AC7F3CE7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2615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7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10" y="1347484"/>
            <a:ext cx="3752461" cy="155698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Km/liter versus horse power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E1B3-691E-4E46-B187-B837DD31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21640-71A4-43F3-A849-358A6927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10E46-C008-481E-B9AC-D3279A7F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2" y="2568989"/>
            <a:ext cx="4863492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13384-348C-43B2-9155-51480AAC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044663"/>
            <a:ext cx="6648450" cy="1219200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BE062F08-3FB9-49D9-95C9-608D2EFC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23" y="308710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6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235327"/>
            <a:ext cx="2334208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Weight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8995D-224E-4503-8A3C-17BA06F5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E8969-0596-42F2-A352-E14F8AC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A12B1-0273-46C8-859C-EE1F7458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09" y="640593"/>
            <a:ext cx="3607181" cy="2625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611E7-EF9D-4B2F-BD6A-4A74B34E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68" y="3429000"/>
            <a:ext cx="3564327" cy="2547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3F5E7-A1F3-4CD2-9BDC-4170E1966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83" y="1274358"/>
            <a:ext cx="6973226" cy="4701899"/>
          </a:xfrm>
          <a:prstGeom prst="rect">
            <a:avLst/>
          </a:prstGeom>
        </p:spPr>
      </p:pic>
      <p:pic>
        <p:nvPicPr>
          <p:cNvPr id="11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FF077530-BA4F-4826-8BA3-A039FF29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92" y="1743492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53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40" y="1175658"/>
            <a:ext cx="3565849" cy="1526267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Km/liter versus weight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25825A-7A3F-4C19-AF17-0DF6F1E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97485-0BF5-4167-989A-157B90CB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25E17-3C2B-4898-A782-5FBD4A98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82" y="2177103"/>
            <a:ext cx="4863492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8E399-FEDD-43E5-90C7-9A52E2F39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585108"/>
            <a:ext cx="6067425" cy="1181100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4DC70CCB-57F6-4D27-A9CE-96AC1EF4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20" y="289529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1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113200"/>
            <a:ext cx="3705808" cy="60885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Acceleration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E7706-FD92-487E-B1C5-E86296A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A701-B158-4910-94C1-4B5AABB2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CCCFC-53F2-471A-9F44-52E0C977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6" y="1123269"/>
            <a:ext cx="8401050" cy="513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00C25-2AB0-46A8-88F3-F8B2D0B6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54" y="113200"/>
            <a:ext cx="3726747" cy="27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C43F34-5344-4B83-96D3-30C086248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063" y="2742677"/>
            <a:ext cx="3882370" cy="25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How many outliers?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7C599E-3814-40B5-8F30-76FEAF02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7F628-0C45-4DCA-AC49-E830D830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86E23-65DC-4162-A9F4-D39DE674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627"/>
            <a:ext cx="8248650" cy="1781175"/>
          </a:xfrm>
          <a:prstGeom prst="rect">
            <a:avLst/>
          </a:prstGeom>
        </p:spPr>
      </p:pic>
      <p:pic>
        <p:nvPicPr>
          <p:cNvPr id="19458" name="Picture 2" descr="Detecting and Treating Outliers | How to Handle Outliers">
            <a:extLst>
              <a:ext uri="{FF2B5EF4-FFF2-40B4-BE49-F238E27FC236}">
                <a16:creationId xmlns:a16="http://schemas.microsoft.com/office/drawing/2014/main" id="{FAFC3CF0-0732-4772-B7C4-FD3BA171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44" y="3006287"/>
            <a:ext cx="4268756" cy="28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0E0915A3-961B-4325-8F1A-73313012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02" y="355753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2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Km/liter versus acceleration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88267-FFBB-4D36-A8B8-10E4AE1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D28FA-D09F-46A0-83EA-D65471B5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24609-3351-4FFF-80D3-42347BA4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09" y="2661558"/>
            <a:ext cx="5549206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7C88AB-B799-46F5-B7E7-301814FD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55" y="1175658"/>
            <a:ext cx="6886575" cy="1485900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8DC79AA4-6176-4E9A-8F68-27F219C9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70" y="3379754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61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811694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Year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516E3B-0DAD-4D03-B764-0BD536D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83FC1-2128-4FA7-9D86-0AED0D3F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D53EA-966C-45B8-AC8B-2FBDCA6F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78" y="136525"/>
            <a:ext cx="4850793" cy="372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D9EF0-85B5-468E-B8E3-587E8158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75" y="1175658"/>
            <a:ext cx="4857750" cy="4524375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4FB70BF7-14C7-4EDD-983D-0ACE8FB9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53" y="4059872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3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A1652B-5232-499E-B22D-531B368B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4C5F-379E-4B25-B518-FE7E522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B2B6F-2645-443A-BBC8-D49923D5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175658"/>
            <a:ext cx="780097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E7621-E9F1-4DF3-BD1B-E513DB11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3" y="1804308"/>
            <a:ext cx="9663404" cy="41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1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80250" cy="8291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Km/liter versus year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D96867-9ED1-4BC9-849F-C0B2DBF7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C6672-476C-434D-8259-2CFC362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12633-CAB1-4FA1-A992-8F275715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18" y="1901812"/>
            <a:ext cx="5549206" cy="353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98837-39F7-4517-9AA9-7603A2B2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4" y="1426029"/>
            <a:ext cx="6248400" cy="1676400"/>
          </a:xfrm>
          <a:prstGeom prst="rect">
            <a:avLst/>
          </a:prstGeom>
        </p:spPr>
      </p:pic>
      <p:pic>
        <p:nvPicPr>
          <p:cNvPr id="11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2A25419B-82A1-4531-950B-DE7BE6CE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79" y="3614058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22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Name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B78DA1-D71C-4EC6-A2FC-9872578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E236E-D599-4E17-A4D1-C2D0A815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F8845-C511-4465-9007-040FB555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87" y="1784576"/>
            <a:ext cx="5819775" cy="2505075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2269E47F-4A3A-4D7E-A7F4-82284BD9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9235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9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7" y="2128612"/>
            <a:ext cx="32004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Correlations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56ABE-CFBD-439C-99F6-FF639FB8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4240B-DA2A-47E2-B364-5128D060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4B69A-D1A2-4EDF-9116-5C06AF20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82186"/>
            <a:ext cx="6893767" cy="5174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A19B7-F949-438C-A8ED-5CCE4D40D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8" y="225101"/>
            <a:ext cx="6267450" cy="1257300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5A241F37-9A67-45E8-A98F-8F7E71AB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33" y="331321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00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4CE189-2BC9-45CD-8D83-3E67275C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336D8-7136-4258-ABE1-4BDE5DED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6FC74-589E-4F3E-B03C-5F5ACFCB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9" y="614556"/>
            <a:ext cx="7600950" cy="1038225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4A303F39-608F-4361-94AF-59B50C9C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92" y="134304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C2D87-3918-4DF6-98F5-9EDF6065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60" y="1783377"/>
            <a:ext cx="5572125" cy="3876675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6DC4C6FB-F9D1-4764-AF8E-6195CFCD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58" y="3808292"/>
            <a:ext cx="3729842" cy="152806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Predictors &amp; Target/Response Variable</a:t>
            </a:r>
            <a:endParaRPr lang="en-I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85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07433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Train Test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B226F-D59B-4106-A759-D86E5F05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95FC9-9A03-4A42-9896-9C36630B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D0950-1C01-4D3E-A82F-9A3D18C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9" y="1175658"/>
            <a:ext cx="7400925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9BF9B-A043-45B7-BB2B-4F8DAF57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7" y="2657490"/>
            <a:ext cx="7910804" cy="3387811"/>
          </a:xfrm>
          <a:prstGeom prst="rect">
            <a:avLst/>
          </a:prstGeom>
        </p:spPr>
      </p:pic>
      <p:pic>
        <p:nvPicPr>
          <p:cNvPr id="8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76417593-E5FD-48D3-A574-05EBC34D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184" y="299455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2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Standardize the predictors</a:t>
            </a:r>
            <a:endParaRPr lang="en-IN" b="1" i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C2378E-2DD7-4ED0-AC5E-D2F044BF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6A082-E186-46A5-82E3-0DDD5A6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0FD52-C305-436A-AB83-61825029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04" y="1602241"/>
            <a:ext cx="7239000" cy="3000375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FAC6EA6B-49DB-438F-99AD-3AB1E0D9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62" y="2719121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1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Training set predictors- standardized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C5B3A-426B-45E0-967B-D496C9A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9437B-8629-44CB-B51C-3E5A325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8E037-F5C7-4710-879A-A5AD8DC1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20" y="1175658"/>
            <a:ext cx="9172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92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F507D-D631-400F-B702-45B9BE44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A1F13-7993-4706-AABD-0DA44A5E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1FED1-9648-4014-87CD-9ABD3F55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96" y="1428069"/>
            <a:ext cx="7200900" cy="4524375"/>
          </a:xfrm>
          <a:prstGeom prst="rect">
            <a:avLst/>
          </a:prstGeom>
        </p:spPr>
      </p:pic>
      <p:pic>
        <p:nvPicPr>
          <p:cNvPr id="7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3605297D-33CD-4F04-A3B3-4AA6357D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788" y="3764150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0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2"/>
            <a:ext cx="10515600" cy="253669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Next experiment:</a:t>
            </a:r>
            <a:br>
              <a:rPr lang="en-US"/>
            </a:br>
            <a:r>
              <a:rPr lang="en-US"/>
              <a:t>1. standardize test data also and check the performance</a:t>
            </a:r>
            <a:br>
              <a:rPr lang="en-US"/>
            </a:br>
            <a:r>
              <a:rPr lang="en-US"/>
              <a:t>2. compare the results versus OLS model</a:t>
            </a:r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E60F0D-A606-4880-AC04-A762CC3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66450-014F-4216-A5FC-0731B319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38</a:t>
            </a:fld>
            <a:endParaRPr lang="en-IN"/>
          </a:p>
        </p:txBody>
      </p:sp>
      <p:pic>
        <p:nvPicPr>
          <p:cNvPr id="5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8FB9C08C-C346-4AB6-8EC4-9028BEF2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69" y="3526219"/>
            <a:ext cx="2358242" cy="20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Enjoy Learning | Zona Kids">
            <a:extLst>
              <a:ext uri="{FF2B5EF4-FFF2-40B4-BE49-F238E27FC236}">
                <a16:creationId xmlns:a16="http://schemas.microsoft.com/office/drawing/2014/main" id="{510F1BBE-04CA-43C0-9354-DDBDC233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91" y="31692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16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C71214-A818-4E74-8F99-F18B945E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F3F65B-BFBE-47D5-83D2-2C32477C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39</a:t>
            </a:fld>
            <a:endParaRPr lang="en-IN"/>
          </a:p>
        </p:txBody>
      </p:sp>
      <p:pic>
        <p:nvPicPr>
          <p:cNvPr id="33794" name="Picture 2" descr="Building Teaching Skills Through the Interactive Web: Week 9 - Enjoy  Teaching, Enjoy Learning">
            <a:extLst>
              <a:ext uri="{FF2B5EF4-FFF2-40B4-BE49-F238E27FC236}">
                <a16:creationId xmlns:a16="http://schemas.microsoft.com/office/drawing/2014/main" id="{6BAD3D03-B6B0-46FD-B5E1-539F4995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8519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Learning &amp;amp; Education Quotes To Inspire Students">
            <a:extLst>
              <a:ext uri="{FF2B5EF4-FFF2-40B4-BE49-F238E27FC236}">
                <a16:creationId xmlns:a16="http://schemas.microsoft.com/office/drawing/2014/main" id="{C99307B4-C7A2-4374-B469-E930EFA5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6" y="1324947"/>
            <a:ext cx="3696539" cy="36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2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See data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C61124-AB30-4B62-A612-52B49B4C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E1E36-70A8-4CA8-B650-9FD0242D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B2F8A-6668-4C9F-8219-561AFD65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93" y="1760570"/>
            <a:ext cx="2324100" cy="74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35CE4-F01F-4316-AFF2-DA1336C3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82" y="1386567"/>
            <a:ext cx="5534025" cy="4476750"/>
          </a:xfrm>
          <a:prstGeom prst="rect">
            <a:avLst/>
          </a:prstGeom>
        </p:spPr>
      </p:pic>
      <p:pic>
        <p:nvPicPr>
          <p:cNvPr id="2050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B393425A-2C63-4A25-8881-99206EA04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93" y="3139460"/>
            <a:ext cx="2736994" cy="243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Null values?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E01B0C-21ED-4454-8AA4-27A20864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C20A8B-A49D-4017-9E43-875E0482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DBEF1-04B3-41AF-9758-E4FE70F1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0" y="1709737"/>
            <a:ext cx="42195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C0CC7-BC7B-4929-9133-242AB776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2" y="2747863"/>
            <a:ext cx="5105400" cy="2733675"/>
          </a:xfrm>
          <a:prstGeom prst="rect">
            <a:avLst/>
          </a:prstGeom>
        </p:spPr>
      </p:pic>
      <p:pic>
        <p:nvPicPr>
          <p:cNvPr id="3074" name="Picture 2" descr="1 | Page 3 | Mechanical Engg Diploma Topicwise Paper Solution">
            <a:extLst>
              <a:ext uri="{FF2B5EF4-FFF2-40B4-BE49-F238E27FC236}">
                <a16:creationId xmlns:a16="http://schemas.microsoft.com/office/drawing/2014/main" id="{10BE7848-B048-4018-8221-8A29E713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33" y="2151516"/>
            <a:ext cx="5648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5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8" y="661780"/>
            <a:ext cx="4694853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Target variable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615DD-F1F3-4E62-80CF-790464E3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B788B-68FC-43F1-9140-56A48BFB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93494-7F7D-4E1E-A114-CBB0D62F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43" y="2131902"/>
            <a:ext cx="4210050" cy="2733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C7CE9-FA60-42FE-9C23-77F70059E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19" y="2578320"/>
            <a:ext cx="4850793" cy="353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0BFA5-B00F-453C-B0FD-11930E518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85" y="749521"/>
            <a:ext cx="4895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6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83" y="2068082"/>
            <a:ext cx="287425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Box plot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B111DE-A116-451E-9A15-214DD80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4669B6-74CD-4F6A-AE2E-D9192401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68A7-6D72-45B7-B9D7-4BAFF8F3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14" y="2065135"/>
            <a:ext cx="5714286" cy="353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F24CA-765B-44D4-9555-62305BDE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72" y="354885"/>
            <a:ext cx="9277350" cy="1476375"/>
          </a:xfrm>
          <a:prstGeom prst="rect">
            <a:avLst/>
          </a:prstGeom>
        </p:spPr>
      </p:pic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E301CCED-4EB4-4D8B-A705-BE3E96C2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7" y="3429000"/>
            <a:ext cx="2736994" cy="243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1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How many outliers?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258037-7615-44BE-BE0B-EDE40BD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21471-8FE8-444D-AF05-1FD4D630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C7266-226A-4D96-B87B-30981729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9" y="1570264"/>
            <a:ext cx="977265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54FA8-7213-4C64-A223-B359F17D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0677"/>
            <a:ext cx="5714286" cy="353015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83E229D-652B-4AA5-88E8-0101273D9D86}"/>
              </a:ext>
            </a:extLst>
          </p:cNvPr>
          <p:cNvSpPr/>
          <p:nvPr/>
        </p:nvSpPr>
        <p:spPr>
          <a:xfrm>
            <a:off x="6058677" y="3788591"/>
            <a:ext cx="438539" cy="4432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32422D10-CF10-4BE5-AB4A-C7733A32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38" y="3016863"/>
            <a:ext cx="2736994" cy="243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3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F9990-4C7D-4682-891D-73074405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Origin </a:t>
            </a: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BC57B6-F41C-4DE5-847E-1408F8DB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sgd 8971073111 vinodanalytics@gmail.com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ED5D4-D57B-41E5-855F-486A35C3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62A1-76B5-4A16-9A2F-8D669C8296DC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3B0C2-F5F6-4222-8078-348E9221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86" y="1400758"/>
            <a:ext cx="4143375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791BC-CD07-4209-BFEE-98DD5E75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59" y="2987378"/>
            <a:ext cx="4939682" cy="332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9BF26-0D9E-474D-841A-4FCD7202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75" y="1523028"/>
            <a:ext cx="2914650" cy="1038225"/>
          </a:xfrm>
          <a:prstGeom prst="rect">
            <a:avLst/>
          </a:prstGeom>
        </p:spPr>
      </p:pic>
      <p:pic>
        <p:nvPicPr>
          <p:cNvPr id="11" name="Picture 2" descr="Basic Components of IC Engine and Their Function | Mecholic">
            <a:extLst>
              <a:ext uri="{FF2B5EF4-FFF2-40B4-BE49-F238E27FC236}">
                <a16:creationId xmlns:a16="http://schemas.microsoft.com/office/drawing/2014/main" id="{C0B0AE95-8D4A-48CD-9C27-DDEF4FE7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8" y="3884321"/>
            <a:ext cx="2736994" cy="243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6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569</Words>
  <Application>Microsoft Office PowerPoint</Application>
  <PresentationFormat>Widescreen</PresentationFormat>
  <Paragraphs>117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Stochastic Gradient Descent Linear Regression</vt:lpstr>
      <vt:lpstr>Your tool kit!</vt:lpstr>
      <vt:lpstr>Data </vt:lpstr>
      <vt:lpstr>See data</vt:lpstr>
      <vt:lpstr>Null values?</vt:lpstr>
      <vt:lpstr>Target variable</vt:lpstr>
      <vt:lpstr>Box plot</vt:lpstr>
      <vt:lpstr>How many outliers?</vt:lpstr>
      <vt:lpstr>Origin </vt:lpstr>
      <vt:lpstr>Mean of mileage versus origin </vt:lpstr>
      <vt:lpstr>Cylinder </vt:lpstr>
      <vt:lpstr>Mean Mileage versus cylinder</vt:lpstr>
      <vt:lpstr>Displacement </vt:lpstr>
      <vt:lpstr>Outliers?</vt:lpstr>
      <vt:lpstr>Km/liter versus displacement</vt:lpstr>
      <vt:lpstr>Horse power</vt:lpstr>
      <vt:lpstr>Horse power: object to float</vt:lpstr>
      <vt:lpstr>? In horse power </vt:lpstr>
      <vt:lpstr>Remove na</vt:lpstr>
      <vt:lpstr>Distribution in horse power</vt:lpstr>
      <vt:lpstr>Outliers?</vt:lpstr>
      <vt:lpstr>How many outliers?</vt:lpstr>
      <vt:lpstr>Km/liter versus horse power</vt:lpstr>
      <vt:lpstr>Weight </vt:lpstr>
      <vt:lpstr>Km/liter versus weight</vt:lpstr>
      <vt:lpstr>Acceleration </vt:lpstr>
      <vt:lpstr>How many outliers?</vt:lpstr>
      <vt:lpstr>Km/liter versus acceleration</vt:lpstr>
      <vt:lpstr>Year </vt:lpstr>
      <vt:lpstr>Km/liter versus year</vt:lpstr>
      <vt:lpstr>Name </vt:lpstr>
      <vt:lpstr>Correlations </vt:lpstr>
      <vt:lpstr>Predictors &amp; Target/Response Variable</vt:lpstr>
      <vt:lpstr>Train Test</vt:lpstr>
      <vt:lpstr>Standardize the predictors</vt:lpstr>
      <vt:lpstr>Training set predictors- standardized </vt:lpstr>
      <vt:lpstr>Model </vt:lpstr>
      <vt:lpstr>Next experiment: 1. standardize test data also and check the performance 2. compare the results versus OLS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Vinod</dc:creator>
  <cp:lastModifiedBy>Dr Vinod</cp:lastModifiedBy>
  <cp:revision>43</cp:revision>
  <dcterms:created xsi:type="dcterms:W3CDTF">2021-07-29T00:15:20Z</dcterms:created>
  <dcterms:modified xsi:type="dcterms:W3CDTF">2021-12-29T05:09:50Z</dcterms:modified>
</cp:coreProperties>
</file>