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60" r:id="rId5"/>
    <p:sldId id="275" r:id="rId6"/>
    <p:sldId id="261" r:id="rId7"/>
    <p:sldId id="262" r:id="rId8"/>
    <p:sldId id="263" r:id="rId9"/>
    <p:sldId id="267" r:id="rId10"/>
    <p:sldId id="265" r:id="rId11"/>
    <p:sldId id="266" r:id="rId12"/>
    <p:sldId id="268" r:id="rId13"/>
    <p:sldId id="278" r:id="rId14"/>
    <p:sldId id="279" r:id="rId15"/>
    <p:sldId id="280" r:id="rId16"/>
    <p:sldId id="281" r:id="rId17"/>
    <p:sldId id="282" r:id="rId18"/>
    <p:sldId id="284" r:id="rId19"/>
    <p:sldId id="283" r:id="rId20"/>
    <p:sldId id="285" r:id="rId21"/>
    <p:sldId id="286" r:id="rId22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2" autoAdjust="0"/>
    <p:restoredTop sz="94660"/>
  </p:normalViewPr>
  <p:slideViewPr>
    <p:cSldViewPr>
      <p:cViewPr varScale="1">
        <p:scale>
          <a:sx n="84" d="100"/>
          <a:sy n="84" d="100"/>
        </p:scale>
        <p:origin x="176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E643B-0B6A-4D18-8EBF-0A90E9E8DEA0}" type="datetimeFigureOut">
              <a:rPr lang="en-US" smtClean="0"/>
              <a:pPr/>
              <a:t>4/20/2018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03D47-10FB-43A1-8BD3-E42C35F476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645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24851-ED22-4F07-A2DF-232F8717FEF3}" type="datetimeFigureOut">
              <a:rPr lang="en-IN" smtClean="0"/>
              <a:pPr/>
              <a:t>20-04-2018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2969A-FBF5-415D-BFA6-4422CE0BB6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8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969A-FBF5-415D-BFA6-4422CE0BB60C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5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969A-FBF5-415D-BFA6-4422CE0BB60C}" type="slidenum">
              <a:rPr lang="en-IN" smtClean="0">
                <a:solidFill>
                  <a:prstClr val="black"/>
                </a:solidFill>
              </a:rPr>
              <a:pPr/>
              <a:t>12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2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969A-FBF5-415D-BFA6-4422CE0BB60C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2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E698-639C-440D-9577-DFBA003F4BE8}" type="datetime1">
              <a:rPr lang="en-US" smtClean="0"/>
              <a:pPr/>
              <a:t>4/20/2018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5611-132B-40EF-A6C3-423865A7B5AC}" type="datetime1">
              <a:rPr lang="en-US" smtClean="0"/>
              <a:pPr/>
              <a:t>4/20/2018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4961-3294-4915-A60E-9DF2B73BF15C}" type="datetime1">
              <a:rPr lang="en-US" smtClean="0"/>
              <a:pPr/>
              <a:t>4/20/2018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14D-CA08-4F9E-822D-9446F2171998}" type="datetime1">
              <a:rPr lang="en-US" smtClean="0"/>
              <a:pPr/>
              <a:t>4/20/2018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3E43-DA76-48CE-8723-89C438C28D88}" type="datetime1">
              <a:rPr lang="en-US" smtClean="0"/>
              <a:pPr/>
              <a:t>4/20/2018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8B2-E027-47D7-ABC8-0878C2794CB7}" type="datetime1">
              <a:rPr lang="en-US" smtClean="0"/>
              <a:pPr/>
              <a:t>4/20/2018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AC17-9851-48C7-8D02-A491108C2299}" type="datetime1">
              <a:rPr lang="en-US" smtClean="0"/>
              <a:pPr/>
              <a:t>4/20/2018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E79A-BF71-4173-91F0-BA354BCEC052}" type="datetime1">
              <a:rPr lang="en-US" smtClean="0"/>
              <a:pPr/>
              <a:t>4/20/2018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F92E-01B1-4B1B-9535-B197D9BD54C7}" type="datetime1">
              <a:rPr lang="en-US" smtClean="0"/>
              <a:pPr/>
              <a:t>4/20/2018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E68C-0764-44B4-81C5-A2F0F97BC93B}" type="datetime1">
              <a:rPr lang="en-US" smtClean="0"/>
              <a:pPr/>
              <a:t>4/20/2018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8716-3F41-4638-9B55-A906C0E1BC29}" type="datetime1">
              <a:rPr lang="en-US" smtClean="0"/>
              <a:pPr/>
              <a:t>4/20/2018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A0F76-862E-4AA8-ADE8-A25901B13A6E}" type="datetime1">
              <a:rPr lang="en-US" smtClean="0"/>
              <a:pPr/>
              <a:t>4/20/2018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C23D-5C92-4C70-B6C7-26462E3A46D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714356"/>
            <a:ext cx="7772400" cy="147002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/>
              <a:t>Support Vector Machines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643182"/>
            <a:ext cx="6400800" cy="17526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Prerequisites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Vector Algebra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Differential Equations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Dr </a:t>
            </a:r>
            <a:r>
              <a:rPr lang="en-IN" dirty="0" err="1" smtClean="0"/>
              <a:t>Vinod</a:t>
            </a:r>
            <a:r>
              <a:rPr lang="en-IN" dirty="0" smtClean="0"/>
              <a:t> on Support Vector Machine +91 8971073111 vinodanalytics@gmail.com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4286280" cy="30081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7011" y="4000504"/>
            <a:ext cx="4879765" cy="114300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2" name="Rounded Rectangular Callout 11"/>
          <p:cNvSpPr/>
          <p:nvPr/>
        </p:nvSpPr>
        <p:spPr>
          <a:xfrm>
            <a:off x="6215074" y="1857364"/>
            <a:ext cx="2071702" cy="1500198"/>
          </a:xfrm>
          <a:prstGeom prst="wedgeRoundRectCallout">
            <a:avLst>
              <a:gd name="adj1" fmla="val -102909"/>
              <a:gd name="adj2" fmla="val 11192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Vector </a:t>
            </a:r>
            <a:r>
              <a:rPr lang="en-US" sz="2800" dirty="0" smtClean="0">
                <a:solidFill>
                  <a:schemeClr val="tx1"/>
                </a:solidFill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is representing </a:t>
            </a:r>
            <a:r>
              <a:rPr lang="en-US" sz="2400" dirty="0" smtClean="0">
                <a:solidFill>
                  <a:schemeClr val="tx1"/>
                </a:solidFill>
              </a:rPr>
              <a:t>x</a:t>
            </a:r>
            <a:r>
              <a:rPr lang="en-US" sz="2400" baseline="-25000" dirty="0" smtClean="0">
                <a:solidFill>
                  <a:schemeClr val="tx1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sz="2400" dirty="0" smtClean="0">
                <a:solidFill>
                  <a:schemeClr val="tx1"/>
                </a:solidFill>
              </a:rPr>
              <a:t>x</a:t>
            </a:r>
            <a:r>
              <a:rPr lang="en-US" sz="2400" baseline="-25000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vectors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857884" y="5500702"/>
            <a:ext cx="2571768" cy="857256"/>
          </a:xfrm>
          <a:prstGeom prst="wedgeRoundRectCallout">
            <a:avLst>
              <a:gd name="adj1" fmla="val -9893"/>
              <a:gd name="adj2" fmla="val -12621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+1 of right hand side is brought left side, thus, sign changed to 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4612" y="1857364"/>
            <a:ext cx="1785950" cy="785818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5720" y="4429132"/>
            <a:ext cx="292895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two equations are </a:t>
            </a:r>
          </a:p>
          <a:p>
            <a:r>
              <a:rPr lang="en-US" b="1" dirty="0" smtClean="0"/>
              <a:t>Converted into ONE equation </a:t>
            </a:r>
          </a:p>
          <a:p>
            <a:r>
              <a:rPr lang="en-US" b="1" dirty="0" smtClean="0"/>
              <a:t>For ease in further computation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250133" y="2678901"/>
            <a:ext cx="1928826" cy="1857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244" idx="1"/>
          </p:cNvCxnSpPr>
          <p:nvPr/>
        </p:nvCxnSpPr>
        <p:spPr>
          <a:xfrm flipV="1">
            <a:off x="2357422" y="4572008"/>
            <a:ext cx="1049589" cy="3571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876"/>
            <a:ext cx="4013099" cy="9667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500042"/>
            <a:ext cx="3857652" cy="903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285984" y="1500174"/>
            <a:ext cx="574772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equation holds true for all vectors including on margin </a:t>
            </a:r>
          </a:p>
          <a:p>
            <a:r>
              <a:rPr lang="en-US" dirty="0" smtClean="0"/>
              <a:t>and away from margin</a:t>
            </a:r>
            <a:endParaRPr lang="en-US" dirty="0"/>
          </a:p>
        </p:txBody>
      </p:sp>
      <p:sp>
        <p:nvSpPr>
          <p:cNvPr id="21" name="Explosion 2 20"/>
          <p:cNvSpPr/>
          <p:nvPr/>
        </p:nvSpPr>
        <p:spPr>
          <a:xfrm>
            <a:off x="4500562" y="3214686"/>
            <a:ext cx="4500594" cy="2786082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This equation is only for Support Vectors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85786" y="3143248"/>
            <a:ext cx="157163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Equation 2 </a:t>
            </a:r>
            <a:r>
              <a:rPr lang="en-US" b="1" dirty="0" smtClean="0">
                <a:sym typeface="Wingdings" pitchFamily="2" charset="2"/>
              </a:rPr>
              <a:t>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97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071670" y="4286256"/>
            <a:ext cx="535785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-392941" y="2750339"/>
            <a:ext cx="492922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86446" y="128586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4876" y="1357298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6380" y="1857364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34856" y="2139449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70876" y="2372879"/>
            <a:ext cx="385497" cy="302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5009" y="3875425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3108" y="307181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43108" y="3714752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1250133" y="2250273"/>
            <a:ext cx="3286148" cy="221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3250397" y="1535893"/>
            <a:ext cx="3286148" cy="221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86050" y="4786322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A1</a:t>
            </a:r>
            <a:endParaRPr lang="en-IN" sz="2000" b="1" dirty="0">
              <a:solidFill>
                <a:srgbClr val="7030A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57620" y="5000636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B</a:t>
            </a:r>
            <a:r>
              <a:rPr lang="en-US" sz="2000" b="1" dirty="0" smtClean="0">
                <a:solidFill>
                  <a:prstClr val="black"/>
                </a:solidFill>
              </a:rPr>
              <a:t>1</a:t>
            </a:r>
            <a:endParaRPr lang="en-IN" sz="20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7884" y="4429132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B2</a:t>
            </a:r>
            <a:endParaRPr lang="en-IN" sz="2000" b="1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00497" y="4453973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A2</a:t>
            </a:r>
            <a:endParaRPr lang="en-IN" sz="2000" b="1" dirty="0">
              <a:solidFill>
                <a:srgbClr val="7030A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70876" y="2282325"/>
            <a:ext cx="2644000" cy="197785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85908" y="2524363"/>
            <a:ext cx="207791" cy="17389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07248" y="2721231"/>
                <a:ext cx="441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acc>
                    </m:oMath>
                  </m:oMathPara>
                </a14:m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248" y="2721231"/>
                <a:ext cx="4418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82255" y="2491181"/>
                <a:ext cx="534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acc>
                    </m:oMath>
                  </m:oMathPara>
                </a14:m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255" y="2491181"/>
                <a:ext cx="53469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2350899" y="2254844"/>
            <a:ext cx="2344647" cy="31323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662863" y="1928890"/>
                <a:ext cx="1210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acc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863" y="1928890"/>
                <a:ext cx="12101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786446" y="2428868"/>
            <a:ext cx="2214578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one of the support vectors for group 1 (case +)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4282" y="2928934"/>
            <a:ext cx="1643074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is one of the support vectors for group 2 (case -)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0" idx="1"/>
          </p:cNvCxnSpPr>
          <p:nvPr/>
        </p:nvCxnSpPr>
        <p:spPr>
          <a:xfrm rot="10800000">
            <a:off x="4500562" y="2571745"/>
            <a:ext cx="1285884" cy="31878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3"/>
          </p:cNvCxnSpPr>
          <p:nvPr/>
        </p:nvCxnSpPr>
        <p:spPr>
          <a:xfrm flipV="1">
            <a:off x="1857356" y="3429000"/>
            <a:ext cx="285752" cy="1000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43174" y="142852"/>
            <a:ext cx="5700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vector is difference between blue vector (+) and </a:t>
            </a:r>
          </a:p>
          <a:p>
            <a:r>
              <a:rPr lang="en-US" dirty="0" smtClean="0"/>
              <a:t>Green vector (-). We always write the vector first, at which </a:t>
            </a:r>
          </a:p>
          <a:p>
            <a:r>
              <a:rPr lang="en-US" dirty="0" smtClean="0"/>
              <a:t>Difference vector ends. 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750463" y="1393017"/>
            <a:ext cx="114300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 flipV="1">
            <a:off x="2928926" y="2285992"/>
            <a:ext cx="1677368" cy="107157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29190" y="5072074"/>
            <a:ext cx="271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is perpendicular to B1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357554" y="3071810"/>
            <a:ext cx="2214578" cy="19288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0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1071546"/>
            <a:ext cx="3939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Unit Vector:</a:t>
            </a:r>
          </a:p>
          <a:p>
            <a:endParaRPr lang="en-US" dirty="0" smtClean="0"/>
          </a:p>
          <a:p>
            <a:r>
              <a:rPr lang="en-US" dirty="0" smtClean="0"/>
              <a:t>Unit vector is a vector with magnitude 1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214554"/>
            <a:ext cx="4124325" cy="723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715140" y="1571612"/>
            <a:ext cx="9692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Vector 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636" y="3286124"/>
            <a:ext cx="22949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Magnitude of Vector u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16200000" flipV="1">
            <a:off x="6788805" y="2783831"/>
            <a:ext cx="428628" cy="5759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 rot="5400000">
            <a:off x="6713488" y="1871158"/>
            <a:ext cx="416486" cy="556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 t="6073"/>
          <a:stretch>
            <a:fillRect/>
          </a:stretch>
        </p:blipFill>
        <p:spPr bwMode="auto">
          <a:xfrm>
            <a:off x="3643306" y="285728"/>
            <a:ext cx="1933575" cy="220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2428868"/>
            <a:ext cx="85011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b="1" dirty="0" smtClean="0"/>
              <a:t>Magnitude of u on w </a:t>
            </a:r>
            <a:r>
              <a:rPr lang="en-US" dirty="0" smtClean="0"/>
              <a:t>= u.cos(angle)</a:t>
            </a:r>
          </a:p>
          <a:p>
            <a:pPr marL="342900" indent="-342900">
              <a:buAutoNum type="alphaLcPeriod"/>
            </a:pPr>
            <a:r>
              <a:rPr lang="en-US" dirty="0" smtClean="0"/>
              <a:t>Dot product of vector u and vector w = </a:t>
            </a:r>
            <a:r>
              <a:rPr lang="en-US" dirty="0" err="1" smtClean="0"/>
              <a:t>u.w.cos</a:t>
            </a:r>
            <a:r>
              <a:rPr lang="en-US" dirty="0" smtClean="0"/>
              <a:t>(angle)</a:t>
            </a:r>
          </a:p>
          <a:p>
            <a:pPr marL="342900" indent="-342900">
              <a:buAutoNum type="alphaLcPeriod"/>
            </a:pPr>
            <a:endParaRPr lang="en-US" dirty="0" smtClean="0"/>
          </a:p>
          <a:p>
            <a:pPr marL="342900" indent="-342900"/>
            <a:r>
              <a:rPr lang="en-US" dirty="0" smtClean="0"/>
              <a:t>We wish to avoid angle in computation for obvious reasons.</a:t>
            </a:r>
          </a:p>
          <a:p>
            <a:pPr marL="342900" indent="-342900"/>
            <a:r>
              <a:rPr lang="en-US" dirty="0" smtClean="0"/>
              <a:t>We will arrive at (a) using (b)</a:t>
            </a:r>
          </a:p>
          <a:p>
            <a:pPr marL="342900" indent="-342900">
              <a:buFont typeface="+mj-lt"/>
              <a:buAutoNum type="alphaLcPeriod" startAt="3"/>
            </a:pPr>
            <a:endParaRPr lang="en-US" dirty="0" smtClean="0"/>
          </a:p>
          <a:p>
            <a:pPr marL="342900" indent="-342900">
              <a:buAutoNum type="alphaLcPeriod" startAt="3"/>
            </a:pPr>
            <a:r>
              <a:rPr lang="en-US" dirty="0" smtClean="0"/>
              <a:t>Unit vector in the direction of vector w = </a:t>
            </a:r>
          </a:p>
          <a:p>
            <a:pPr marL="342900" indent="-342900">
              <a:buAutoNum type="alphaLcPeriod" startAt="3"/>
            </a:pPr>
            <a:endParaRPr lang="en-US" dirty="0" smtClean="0"/>
          </a:p>
          <a:p>
            <a:pPr marL="342900" indent="-342900">
              <a:buAutoNum type="alphaLcPeriod" startAt="3"/>
            </a:pPr>
            <a:r>
              <a:rPr lang="en-US" dirty="0" smtClean="0"/>
              <a:t>If we take dot product of vector u and unit vector in the direction of w, we get </a:t>
            </a:r>
          </a:p>
          <a:p>
            <a:pPr marL="342900" indent="-342900"/>
            <a:r>
              <a:rPr lang="en-US" dirty="0" smtClean="0"/>
              <a:t>	Magnitude of vector u in the direction of w =                       = u.1.cos(angle)</a:t>
            </a:r>
          </a:p>
          <a:p>
            <a:pPr marL="342900" indent="-342900">
              <a:buAutoNum type="alphaLcPeriod" startAt="3"/>
            </a:pPr>
            <a:endParaRPr lang="en-US" dirty="0" smtClean="0"/>
          </a:p>
          <a:p>
            <a:pPr marL="342900" indent="-342900">
              <a:buAutoNum type="alphaLcPeriod" startAt="3"/>
            </a:pPr>
            <a:endParaRPr lang="en-US" dirty="0" smtClean="0"/>
          </a:p>
          <a:p>
            <a:pPr marL="342900" indent="-342900">
              <a:buAutoNum type="alphaLcPeriod" startAt="3"/>
            </a:pPr>
            <a:r>
              <a:rPr lang="en-US" dirty="0" smtClean="0"/>
              <a:t>Hence, we can use </a:t>
            </a:r>
            <a:r>
              <a:rPr lang="en-US" dirty="0" smtClean="0">
                <a:solidFill>
                  <a:srgbClr val="FF0000"/>
                </a:solidFill>
              </a:rPr>
              <a:t>red circle </a:t>
            </a:r>
            <a:r>
              <a:rPr lang="en-US" dirty="0" smtClean="0"/>
              <a:t>expression for </a:t>
            </a:r>
            <a:r>
              <a:rPr lang="en-US" b="1" dirty="0" smtClean="0"/>
              <a:t>Magnitude of u on w</a:t>
            </a:r>
            <a:r>
              <a:rPr lang="en-US" dirty="0" smtClean="0"/>
              <a:t> without angle!</a:t>
            </a:r>
          </a:p>
          <a:p>
            <a:pPr marL="342900" indent="-342900">
              <a:buAutoNum type="alphaLcPeriod" startAt="3"/>
            </a:pPr>
            <a:endParaRPr 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081471"/>
            <a:ext cx="4857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4929198"/>
            <a:ext cx="4857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5000628" y="4857760"/>
            <a:ext cx="857256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5880" y="5000636"/>
            <a:ext cx="190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643182"/>
            <a:ext cx="434423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57166"/>
            <a:ext cx="3714776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57166"/>
            <a:ext cx="355310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V="1">
            <a:off x="3857620" y="1428736"/>
            <a:ext cx="1000132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571480"/>
            <a:ext cx="1533525" cy="704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1714488"/>
            <a:ext cx="489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to maximize width (LHS) or minimize      </a:t>
            </a:r>
            <a:endParaRPr lang="en-U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643050"/>
            <a:ext cx="71438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2357430"/>
            <a:ext cx="990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28662" y="2500306"/>
            <a:ext cx="765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Vapnik</a:t>
            </a:r>
            <a:r>
              <a:rPr lang="en-US" dirty="0" smtClean="0"/>
              <a:t> found that minimizing                      was more mathematically convenient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3571876"/>
            <a:ext cx="7997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Lagrange multipliers help us to find the extremum of a function with constraints</a:t>
            </a:r>
          </a:p>
          <a:p>
            <a:r>
              <a:rPr lang="en-US" dirty="0" smtClean="0"/>
              <a:t>Without worrying about the constraints. The following is our Lagrange expression</a:t>
            </a:r>
          </a:p>
          <a:p>
            <a:r>
              <a:rPr lang="en-US" dirty="0" smtClean="0"/>
              <a:t>With       as Lagrange multipliers which are NON ZERO ONLY FOR SUPPORT VECTORS</a:t>
            </a:r>
            <a:endParaRPr 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50" y="5000636"/>
            <a:ext cx="3819525" cy="657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728" y="4214818"/>
            <a:ext cx="2476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14554"/>
            <a:ext cx="5441352" cy="249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43042" y="1428736"/>
            <a:ext cx="515468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Partial differentiation of L wrt vector w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1571604" y="3857628"/>
            <a:ext cx="2428892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43042" y="1428736"/>
            <a:ext cx="421641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Partial differentiation of L wrt b</a:t>
            </a:r>
            <a:endParaRPr lang="en-US" sz="2400" b="1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3116"/>
            <a:ext cx="5593088" cy="242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1428728" y="3786190"/>
            <a:ext cx="2214578" cy="928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571480"/>
            <a:ext cx="58102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72066" y="1785926"/>
            <a:ext cx="2286016" cy="500066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000372"/>
            <a:ext cx="4572032" cy="460615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5929322" y="2285992"/>
            <a:ext cx="785818" cy="71438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71670" y="2214554"/>
            <a:ext cx="785818" cy="428628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000372"/>
            <a:ext cx="3214710" cy="20450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10800000" flipV="1">
            <a:off x="357158" y="2643182"/>
            <a:ext cx="1785950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-107189" y="3464719"/>
            <a:ext cx="1428760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4214818"/>
            <a:ext cx="4865174" cy="14287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071670" y="4286256"/>
            <a:ext cx="535785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-392941" y="2750339"/>
            <a:ext cx="492922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86446" y="128586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4876" y="1357298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6380" y="1857364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6215" y="1422754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14612" y="3357562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1736" y="3714752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3108" y="307181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43108" y="3714752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1250133" y="2250273"/>
            <a:ext cx="3286148" cy="221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3250397" y="1535893"/>
            <a:ext cx="3286148" cy="221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393803" y="3178173"/>
            <a:ext cx="3214710" cy="1588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593807" y="2786058"/>
            <a:ext cx="3214710" cy="71438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86050" y="4786322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A1</a:t>
            </a:r>
            <a:endParaRPr lang="en-IN" sz="2000" b="1" dirty="0">
              <a:solidFill>
                <a:srgbClr val="7030A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57620" y="5000636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7884" y="4429132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B2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00497" y="4453973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A2</a:t>
            </a:r>
            <a:endParaRPr lang="en-IN" sz="2000" b="1" dirty="0">
              <a:solidFill>
                <a:srgbClr val="7030A0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572264" y="2143116"/>
            <a:ext cx="209563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Black lines are good </a:t>
            </a:r>
          </a:p>
          <a:p>
            <a:r>
              <a:rPr lang="en-US" dirty="0" smtClean="0"/>
              <a:t>separators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4348" y="714356"/>
            <a:ext cx="70032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 axis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00958" y="4429132"/>
            <a:ext cx="70833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X axis</a:t>
            </a:r>
            <a:endParaRPr lang="en-US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6072198" y="500042"/>
            <a:ext cx="1928826" cy="714380"/>
          </a:xfrm>
          <a:prstGeom prst="wedgeRoundRectCallout">
            <a:avLst>
              <a:gd name="adj1" fmla="val -45631"/>
              <a:gd name="adj2" fmla="val 117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4143380"/>
            <a:ext cx="1285884" cy="714380"/>
          </a:xfrm>
          <a:prstGeom prst="wedgeRoundRectCallout">
            <a:avLst>
              <a:gd name="adj1" fmla="val 92214"/>
              <a:gd name="adj2" fmla="val -122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20</a:t>
            </a:fld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14290"/>
            <a:ext cx="664373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500694" y="2428868"/>
            <a:ext cx="1000132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285985" y="3929066"/>
            <a:ext cx="6357981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 see that the optimization depends on the dot product of the pairs of vectors and to maximize the width, we need to maximize this very quantity.</a:t>
            </a:r>
            <a:endParaRPr lang="en-IN" sz="2800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679289" y="3464719"/>
            <a:ext cx="92869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21</a:t>
            </a:fld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735811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14290"/>
            <a:ext cx="16764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071670" y="4286256"/>
            <a:ext cx="535785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-392941" y="2750339"/>
            <a:ext cx="492922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86446" y="128586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4876" y="1357298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6380" y="1857364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1406" y="1257807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36414" y="3097885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4599" y="3974429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3108" y="307181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43108" y="3714752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1250133" y="2250273"/>
            <a:ext cx="3286148" cy="221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3250397" y="1535893"/>
            <a:ext cx="3286148" cy="221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57620" y="5000636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B</a:t>
            </a:r>
            <a:r>
              <a:rPr lang="en-US" sz="2000" b="1" dirty="0" smtClean="0">
                <a:solidFill>
                  <a:prstClr val="black"/>
                </a:solidFill>
              </a:rPr>
              <a:t>1</a:t>
            </a:r>
            <a:endParaRPr lang="en-IN" sz="20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7884" y="4429132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B2</a:t>
            </a:r>
            <a:endParaRPr lang="en-IN" sz="2000" b="1" dirty="0">
              <a:solidFill>
                <a:prstClr val="black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2247040" y="1918176"/>
            <a:ext cx="3286148" cy="22145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2070876" y="3714752"/>
            <a:ext cx="718400" cy="559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86099" y="3680839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99" y="3680839"/>
                <a:ext cx="41421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070876" y="2577468"/>
            <a:ext cx="852481" cy="1682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93207" y="2322532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207" y="2322532"/>
                <a:ext cx="3764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29190" y="351095"/>
                <a:ext cx="39460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dirty="0" smtClean="0"/>
                  <a:t>is a vector orthogonal to the median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IN" b="1" dirty="0" smtClean="0"/>
                  <a:t> is an unknown vector</a:t>
                </a:r>
                <a:endParaRPr lang="en-IN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190" y="351095"/>
                <a:ext cx="3946080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464" b="-14151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304932" y="98261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median</a:t>
            </a:r>
            <a:endParaRPr lang="en-IN" b="1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14942" y="5357826"/>
            <a:ext cx="212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is for generalization </a:t>
            </a:r>
            <a:endParaRPr lang="en-US" dirty="0"/>
          </a:p>
        </p:txBody>
      </p:sp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9190" y="5143512"/>
            <a:ext cx="412753" cy="928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43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071670" y="4286256"/>
            <a:ext cx="535785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-392941" y="2750339"/>
            <a:ext cx="492922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86446" y="128586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4876" y="1357298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6380" y="1857364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1406" y="1257807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36414" y="3097885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4599" y="3974429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3108" y="307181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43108" y="3714752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1250133" y="2250273"/>
            <a:ext cx="3286148" cy="221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3250397" y="1535893"/>
            <a:ext cx="3286148" cy="221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57620" y="5000636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B</a:t>
            </a:r>
            <a:r>
              <a:rPr lang="en-US" sz="2000" b="1" dirty="0" smtClean="0">
                <a:solidFill>
                  <a:prstClr val="black"/>
                </a:solidFill>
              </a:rPr>
              <a:t>1</a:t>
            </a:r>
            <a:endParaRPr lang="en-IN" sz="20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7884" y="4429132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B2</a:t>
            </a:r>
            <a:endParaRPr lang="en-IN" sz="2000" b="1" dirty="0">
              <a:solidFill>
                <a:prstClr val="black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2247040" y="1918176"/>
            <a:ext cx="3286148" cy="22145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2070876" y="3714752"/>
            <a:ext cx="718400" cy="559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86099" y="3680839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99" y="3680839"/>
                <a:ext cx="41421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070876" y="2577468"/>
            <a:ext cx="852481" cy="1682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93207" y="2322532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207" y="2322532"/>
                <a:ext cx="3764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97403" y="404664"/>
                <a:ext cx="15748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IN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IN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IN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b="1" dirty="0" smtClean="0">
                    <a:solidFill>
                      <a:prstClr val="black"/>
                    </a:solidFill>
                  </a:rPr>
                  <a:t> ≥ c</a:t>
                </a:r>
                <a:endParaRPr lang="en-IN" sz="28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403" y="404664"/>
                <a:ext cx="1574861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0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071670" y="4286256"/>
            <a:ext cx="535785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-392941" y="2750339"/>
            <a:ext cx="492922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86446" y="128586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4876" y="1357298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6380" y="1857364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1406" y="1257807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36414" y="3097885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4599" y="3974429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3108" y="307181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43108" y="3714752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1250133" y="2250273"/>
            <a:ext cx="3286148" cy="221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3250397" y="1535893"/>
            <a:ext cx="3286148" cy="221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57620" y="5000636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B</a:t>
            </a:r>
            <a:r>
              <a:rPr lang="en-US" sz="2000" b="1" dirty="0" smtClean="0">
                <a:solidFill>
                  <a:prstClr val="black"/>
                </a:solidFill>
              </a:rPr>
              <a:t>1</a:t>
            </a:r>
            <a:endParaRPr lang="en-IN" sz="20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7884" y="4429132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B2</a:t>
            </a:r>
            <a:endParaRPr lang="en-IN" sz="2000" b="1" dirty="0">
              <a:solidFill>
                <a:prstClr val="black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2247040" y="1918176"/>
            <a:ext cx="3286148" cy="22145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2070876" y="3714752"/>
            <a:ext cx="718400" cy="559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86099" y="3680839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99" y="3680839"/>
                <a:ext cx="41421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070876" y="2577468"/>
            <a:ext cx="852481" cy="1682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93207" y="2322532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207" y="2322532"/>
                <a:ext cx="3764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97403" y="404664"/>
                <a:ext cx="15748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IN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IN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IN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b="1" dirty="0" smtClean="0">
                    <a:solidFill>
                      <a:prstClr val="black"/>
                    </a:solidFill>
                  </a:rPr>
                  <a:t> ≥ c</a:t>
                </a:r>
                <a:endParaRPr lang="en-IN" sz="28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403" y="404664"/>
                <a:ext cx="1574861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786050" y="2786058"/>
            <a:ext cx="1285884" cy="9286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2821769" y="2750339"/>
            <a:ext cx="642942" cy="42862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15008" y="1928802"/>
            <a:ext cx="321471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Magnitude of vector u in the </a:t>
            </a:r>
          </a:p>
          <a:p>
            <a:r>
              <a:rPr lang="en-US" dirty="0" smtClean="0"/>
              <a:t>Direction of vector w =</a:t>
            </a:r>
          </a:p>
          <a:p>
            <a:r>
              <a:rPr lang="en-US" dirty="0" smtClean="0"/>
              <a:t>Magnitude of vector u*</a:t>
            </a:r>
            <a:r>
              <a:rPr lang="en-US" dirty="0" err="1" smtClean="0"/>
              <a:t>cos</a:t>
            </a:r>
            <a:r>
              <a:rPr lang="en-US" dirty="0" smtClean="0"/>
              <a:t>(angle)</a:t>
            </a:r>
          </a:p>
          <a:p>
            <a:endParaRPr lang="en-US" dirty="0" smtClean="0"/>
          </a:p>
          <a:p>
            <a:r>
              <a:rPr lang="en-US" dirty="0" smtClean="0"/>
              <a:t>Angle between vectors u and w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0034" y="5429264"/>
            <a:ext cx="819467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Dot product of vector u and vector w = Magnitude of u* Magnitude of w * cos(angle) </a:t>
            </a:r>
            <a:endParaRPr lang="en-US" dirty="0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5786454"/>
            <a:ext cx="1828800" cy="447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7143768" y="285728"/>
            <a:ext cx="171976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Dot Product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80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071670" y="4286256"/>
            <a:ext cx="535785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-392941" y="2750339"/>
            <a:ext cx="492922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86446" y="128586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4876" y="1357298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6380" y="1857364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1406" y="1257807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36414" y="3097885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4599" y="3974429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3108" y="307181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43108" y="3714752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1250133" y="2250273"/>
            <a:ext cx="3286148" cy="221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3250397" y="1535893"/>
            <a:ext cx="3286148" cy="221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57620" y="5000636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B</a:t>
            </a:r>
            <a:r>
              <a:rPr lang="en-US" sz="2000" b="1" dirty="0" smtClean="0">
                <a:solidFill>
                  <a:prstClr val="black"/>
                </a:solidFill>
              </a:rPr>
              <a:t>1</a:t>
            </a:r>
            <a:endParaRPr lang="en-IN" sz="20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7884" y="4429132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B2</a:t>
            </a:r>
            <a:endParaRPr lang="en-IN" sz="2000" b="1" dirty="0">
              <a:solidFill>
                <a:prstClr val="black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2247040" y="1918176"/>
            <a:ext cx="3286148" cy="22145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2070876" y="3714752"/>
            <a:ext cx="718400" cy="559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86099" y="3680839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99" y="3680839"/>
                <a:ext cx="41421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070876" y="2577468"/>
            <a:ext cx="852481" cy="1682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93207" y="2322532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207" y="2322532"/>
                <a:ext cx="3764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51572" y="446576"/>
                <a:ext cx="20067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IN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IN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IN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b="1" dirty="0" smtClean="0">
                    <a:solidFill>
                      <a:prstClr val="black"/>
                    </a:solidFill>
                  </a:rPr>
                  <a:t>+ b ≥ 0</a:t>
                </a:r>
              </a:p>
              <a:p>
                <a:r>
                  <a:rPr lang="en-IN" sz="2800" b="1" dirty="0" smtClean="0">
                    <a:solidFill>
                      <a:prstClr val="black"/>
                    </a:solidFill>
                  </a:rPr>
                  <a:t>THEN </a:t>
                </a:r>
                <a:endParaRPr lang="en-IN" sz="28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72" y="446576"/>
                <a:ext cx="2006714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6079" t="-5732" b="-17197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6357950" y="1857364"/>
            <a:ext cx="2463092" cy="21465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</a:rPr>
              <a:t>DECISION RULE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27172" y="889197"/>
            <a:ext cx="745228" cy="51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9388" y="286521"/>
            <a:ext cx="2463092" cy="1297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Dr </a:t>
            </a:r>
            <a:r>
              <a:rPr lang="en-IN" dirty="0" err="1" smtClean="0"/>
              <a:t>Vinod</a:t>
            </a:r>
            <a:r>
              <a:rPr lang="en-IN" dirty="0" smtClean="0"/>
              <a:t> on Support Vector Machine +91 8971073111 vinodanalytics@gmail.com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642910" y="5572140"/>
            <a:ext cx="379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Taking c = -b, in the previous equation </a:t>
            </a:r>
            <a:endParaRPr lang="en-US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5572140"/>
            <a:ext cx="971550" cy="409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4429124" y="500042"/>
            <a:ext cx="157163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Equation 1 </a:t>
            </a:r>
            <a:r>
              <a:rPr lang="en-US" b="1" dirty="0" smtClean="0">
                <a:sym typeface="Wingdings" pitchFamily="2" charset="2"/>
              </a:rPr>
              <a:t>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6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071670" y="4286256"/>
            <a:ext cx="535785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-392941" y="2750339"/>
            <a:ext cx="492922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86446" y="128586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4635" y="934855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6380" y="1857364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35928" y="103432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36414" y="3097885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73947" y="3893533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3108" y="307181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43108" y="3714752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1250133" y="2250273"/>
            <a:ext cx="3286148" cy="221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3250397" y="1535893"/>
            <a:ext cx="3286148" cy="221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57620" y="5000636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B</a:t>
            </a:r>
            <a:r>
              <a:rPr lang="en-US" sz="2000" b="1" dirty="0" smtClean="0">
                <a:solidFill>
                  <a:prstClr val="black"/>
                </a:solidFill>
              </a:rPr>
              <a:t>1</a:t>
            </a:r>
            <a:endParaRPr lang="en-IN" sz="20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7884" y="4429132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B2</a:t>
            </a:r>
            <a:endParaRPr lang="en-IN" sz="2000" b="1" dirty="0">
              <a:solidFill>
                <a:prstClr val="black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2247040" y="1918176"/>
            <a:ext cx="3286148" cy="22145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2070876" y="4066592"/>
            <a:ext cx="945536" cy="207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60329" y="3693646"/>
                <a:ext cx="534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acc>
                    </m:oMath>
                  </m:oMathPara>
                </a14:m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9" y="3693646"/>
                <a:ext cx="53469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070876" y="1124744"/>
            <a:ext cx="2358248" cy="3135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72864" y="1108921"/>
                <a:ext cx="534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acc>
                    </m:oMath>
                  </m:oMathPara>
                </a14:m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864" y="1108921"/>
                <a:ext cx="53469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304932" y="98261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median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1285860"/>
            <a:ext cx="1533525" cy="876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285728"/>
            <a:ext cx="384666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5643570" y="2571744"/>
            <a:ext cx="332738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 have generalized our decision</a:t>
            </a:r>
          </a:p>
          <a:p>
            <a:r>
              <a:rPr lang="en-US" dirty="0" smtClean="0"/>
              <a:t>Rules for group 1 and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16183" r="14030" b="17790"/>
          <a:stretch>
            <a:fillRect/>
          </a:stretch>
        </p:blipFill>
        <p:spPr>
          <a:xfrm>
            <a:off x="428596" y="1940708"/>
            <a:ext cx="4929222" cy="4274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952" y="332656"/>
            <a:ext cx="405489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 multiply the two equations by y</a:t>
            </a:r>
            <a:r>
              <a:rPr lang="en-IN" baseline="-25000" dirty="0" smtClean="0"/>
              <a:t>i</a:t>
            </a:r>
            <a:r>
              <a:rPr lang="en-IN" dirty="0" smtClean="0"/>
              <a:t> such</a:t>
            </a:r>
          </a:p>
          <a:p>
            <a:r>
              <a:rPr lang="en-IN" dirty="0" smtClean="0"/>
              <a:t>that:</a:t>
            </a:r>
          </a:p>
          <a:p>
            <a:r>
              <a:rPr lang="en-IN" dirty="0"/>
              <a:t>y</a:t>
            </a:r>
            <a:r>
              <a:rPr lang="en-IN" baseline="-25000" dirty="0" smtClean="0"/>
              <a:t>i</a:t>
            </a:r>
            <a:r>
              <a:rPr lang="en-IN" dirty="0" smtClean="0"/>
              <a:t> = +1		for </a:t>
            </a:r>
            <a:r>
              <a:rPr lang="en-IN" sz="2800" dirty="0" smtClean="0">
                <a:solidFill>
                  <a:srgbClr val="FF0000"/>
                </a:solidFill>
              </a:rPr>
              <a:t>+ </a:t>
            </a:r>
            <a:r>
              <a:rPr lang="en-IN" dirty="0" smtClean="0"/>
              <a:t>samples</a:t>
            </a:r>
          </a:p>
          <a:p>
            <a:r>
              <a:rPr lang="en-IN" dirty="0"/>
              <a:t>y</a:t>
            </a:r>
            <a:r>
              <a:rPr lang="en-IN" baseline="-25000" dirty="0" smtClean="0"/>
              <a:t>i</a:t>
            </a:r>
            <a:r>
              <a:rPr lang="en-IN" dirty="0" smtClean="0"/>
              <a:t> = -1 		for </a:t>
            </a:r>
            <a:r>
              <a:rPr lang="en-IN" sz="2800" dirty="0" smtClean="0">
                <a:solidFill>
                  <a:srgbClr val="002060"/>
                </a:solidFill>
              </a:rPr>
              <a:t>-</a:t>
            </a:r>
            <a:r>
              <a:rPr lang="en-IN" dirty="0" smtClean="0"/>
              <a:t> samples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714356"/>
            <a:ext cx="1533525" cy="876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857620" y="3429000"/>
            <a:ext cx="121444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Xxx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xxx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285992"/>
            <a:ext cx="3088773" cy="257176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0" name="Rounded Rectangular Callout 9"/>
          <p:cNvSpPr/>
          <p:nvPr/>
        </p:nvSpPr>
        <p:spPr>
          <a:xfrm>
            <a:off x="7143768" y="5357826"/>
            <a:ext cx="1643074" cy="928694"/>
          </a:xfrm>
          <a:prstGeom prst="wedgeRoundRectCallout">
            <a:avLst>
              <a:gd name="adj1" fmla="val -33545"/>
              <a:gd name="adj2" fmla="val -1185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as -1 multiplied by -1 gives 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071670" y="4286256"/>
            <a:ext cx="535785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-392941" y="2750339"/>
            <a:ext cx="492922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86446" y="128586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4876" y="1357298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6380" y="1857364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6215" y="1422754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15009" y="3388000"/>
            <a:ext cx="400040" cy="272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5009" y="3875425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3108" y="3071810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43108" y="3714752"/>
            <a:ext cx="42862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-</a:t>
            </a:r>
            <a:endParaRPr lang="en-IN" sz="3200" b="1" dirty="0">
              <a:solidFill>
                <a:srgbClr val="7030A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1250133" y="2250273"/>
            <a:ext cx="3286148" cy="221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3250397" y="1535893"/>
            <a:ext cx="3286148" cy="221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86050" y="4786322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A1</a:t>
            </a:r>
            <a:endParaRPr lang="en-IN" sz="2000" b="1" dirty="0">
              <a:solidFill>
                <a:srgbClr val="7030A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57620" y="5000636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7884" y="4429132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B2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00497" y="4453973"/>
            <a:ext cx="5715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A2</a:t>
            </a:r>
            <a:endParaRPr lang="en-IN" sz="2000" b="1" dirty="0">
              <a:solidFill>
                <a:srgbClr val="7030A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70876" y="1571612"/>
            <a:ext cx="2141084" cy="26885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42133" y="366907"/>
            <a:ext cx="265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Support Vector</a:t>
            </a: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Elbow Connector 5"/>
          <p:cNvCxnSpPr>
            <a:endCxn id="3" idx="1"/>
          </p:cNvCxnSpPr>
          <p:nvPr/>
        </p:nvCxnSpPr>
        <p:spPr>
          <a:xfrm rot="5400000" flipH="1" flipV="1">
            <a:off x="2874133" y="1142717"/>
            <a:ext cx="1951421" cy="9845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23D-5C92-4C70-B6C7-26462E3A46D4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Support Vector Machine +91 8971073111 vinodanalytics@gmail.com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786446" y="2643182"/>
            <a:ext cx="321549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Any vector touching data points </a:t>
            </a:r>
          </a:p>
          <a:p>
            <a:r>
              <a:rPr lang="en-US" dirty="0" smtClean="0"/>
              <a:t>[on the MARGIN]</a:t>
            </a:r>
          </a:p>
          <a:p>
            <a:r>
              <a:rPr lang="en-US" dirty="0" smtClean="0"/>
              <a:t>Called support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763</Words>
  <Application>Microsoft Office PowerPoint</Application>
  <PresentationFormat>On-screen Show (4:3)</PresentationFormat>
  <Paragraphs>229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Wingdings</vt:lpstr>
      <vt:lpstr>Office Theme</vt:lpstr>
      <vt:lpstr>Support Vector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Dr. Vinod</dc:creator>
  <cp:lastModifiedBy>Dr Vinod</cp:lastModifiedBy>
  <cp:revision>94</cp:revision>
  <cp:lastPrinted>2018-04-20T13:37:45Z</cp:lastPrinted>
  <dcterms:created xsi:type="dcterms:W3CDTF">2017-07-30T03:43:50Z</dcterms:created>
  <dcterms:modified xsi:type="dcterms:W3CDTF">2018-04-20T16:29:53Z</dcterms:modified>
</cp:coreProperties>
</file>