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9" r:id="rId10"/>
    <p:sldId id="274" r:id="rId11"/>
    <p:sldId id="280" r:id="rId12"/>
    <p:sldId id="281" r:id="rId13"/>
    <p:sldId id="273" r:id="rId14"/>
    <p:sldId id="264" r:id="rId15"/>
    <p:sldId id="265" r:id="rId16"/>
    <p:sldId id="266" r:id="rId17"/>
    <p:sldId id="267" r:id="rId18"/>
    <p:sldId id="268" r:id="rId19"/>
    <p:sldId id="295" r:id="rId20"/>
    <p:sldId id="282" r:id="rId21"/>
    <p:sldId id="283" r:id="rId22"/>
    <p:sldId id="284" r:id="rId23"/>
    <p:sldId id="285" r:id="rId24"/>
    <p:sldId id="286" r:id="rId25"/>
    <p:sldId id="287" r:id="rId26"/>
    <p:sldId id="269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7DA79-463F-4691-8A5A-38BA317CC92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7BAD-EFB2-4F72-BA3E-96E469695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4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19979C-EA45-44D9-95A6-1A0BCA68AFC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2476FA-E6A4-4986-B875-7EB03CAB0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2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476FA-E6A4-4986-B875-7EB03CAB06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4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325E-1CCF-4FC5-8910-86D287F1A16E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5903-A2FE-421E-BB43-158B4622C41D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4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DDB9-F91F-495E-9F7A-B2CF757BA874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8D6A-2870-4745-9E22-970458C82897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A51C-CE1E-4515-BEB8-B2327B43F68C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2B6-79E1-4E5E-AD87-7B5C41704500}" type="datetime1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2E5A-7914-4BE4-9930-84564A8969D1}" type="datetime1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C9E0-F893-4C69-BECD-CFE730F9076F}" type="datetime1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F053-9C31-4F6B-B47A-5E77E518809C}" type="datetime1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6B76-6CA7-412B-9597-87517FC23D9F}" type="datetime1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A3-68B9-4466-87B5-264474809FFC}" type="datetime1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3404-301C-4206-8470-7FED59D4133E}" type="datetime1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BCB-4E7C-4094-B29F-127D3E1C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7359"/>
            <a:ext cx="9144000" cy="102279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Support Vector Machine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3930"/>
          </a:xfrm>
        </p:spPr>
        <p:txBody>
          <a:bodyPr/>
          <a:lstStyle/>
          <a:p>
            <a:r>
              <a:rPr lang="en-US" b="1" dirty="0"/>
              <a:t>Data Sets: </a:t>
            </a:r>
            <a:r>
              <a:rPr lang="en-US" b="1" dirty="0">
                <a:solidFill>
                  <a:srgbClr val="C00000"/>
                </a:solidFill>
              </a:rPr>
              <a:t>bankloan.csv </a:t>
            </a:r>
            <a:r>
              <a:rPr lang="en-US" dirty="0"/>
              <a:t>and</a:t>
            </a:r>
            <a:r>
              <a:rPr lang="en-US" b="1" dirty="0">
                <a:solidFill>
                  <a:srgbClr val="C00000"/>
                </a:solidFill>
              </a:rPr>
              <a:t> petrol_consumption.csv</a:t>
            </a:r>
            <a:r>
              <a:rPr lang="en-US" dirty="0"/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Building Model on Training set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71"/>
          <a:stretch/>
        </p:blipFill>
        <p:spPr>
          <a:xfrm>
            <a:off x="838200" y="1747075"/>
            <a:ext cx="6890591" cy="283406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783655" y="1493075"/>
            <a:ext cx="2331720" cy="2121408"/>
          </a:xfrm>
          <a:prstGeom prst="cloudCallout">
            <a:avLst>
              <a:gd name="adj1" fmla="val -48676"/>
              <a:gd name="adj2" fmla="val 25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Cache_size is the size of kernel cache (in MB) 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1655064" y="3657600"/>
            <a:ext cx="138074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162300" y="3657600"/>
            <a:ext cx="1620012" cy="2286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Callout 8"/>
          <p:cNvSpPr/>
          <p:nvPr/>
        </p:nvSpPr>
        <p:spPr>
          <a:xfrm>
            <a:off x="7411212" y="4092575"/>
            <a:ext cx="3012948" cy="2121408"/>
          </a:xfrm>
          <a:prstGeom prst="cloudCallout">
            <a:avLst>
              <a:gd name="adj1" fmla="val -56911"/>
              <a:gd name="adj2" fmla="val -219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Class_weight is used for giving more weights to less numbered class.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20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Building Model on Training set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71"/>
          <a:stretch/>
        </p:blipFill>
        <p:spPr>
          <a:xfrm>
            <a:off x="838200" y="1747075"/>
            <a:ext cx="6890591" cy="283406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507224" y="1298448"/>
            <a:ext cx="2916935" cy="2316035"/>
          </a:xfrm>
          <a:prstGeom prst="cloudCallout">
            <a:avLst>
              <a:gd name="adj1" fmla="val -48676"/>
              <a:gd name="adj2" fmla="val 25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Independent term in kernel function. Only applicable in ‘poly’ and ‘sigmoid’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892040" y="3657600"/>
            <a:ext cx="932688" cy="242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04316" y="3899916"/>
            <a:ext cx="2744724" cy="1926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Callout 8"/>
          <p:cNvSpPr/>
          <p:nvPr/>
        </p:nvSpPr>
        <p:spPr>
          <a:xfrm>
            <a:off x="7411212" y="4092575"/>
            <a:ext cx="3378708" cy="2121408"/>
          </a:xfrm>
          <a:prstGeom prst="cloudCallout">
            <a:avLst>
              <a:gd name="adj1" fmla="val -56911"/>
              <a:gd name="adj2" fmla="val -219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‘ovr’ stands for one versus rest. Shape is no's of samples and no's of classes. 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3764280" y="3890772"/>
            <a:ext cx="932688" cy="22555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10"/>
          <p:cNvSpPr/>
          <p:nvPr/>
        </p:nvSpPr>
        <p:spPr>
          <a:xfrm>
            <a:off x="1449149" y="4665091"/>
            <a:ext cx="2299891" cy="1873821"/>
          </a:xfrm>
          <a:prstGeom prst="cloudCallout">
            <a:avLst>
              <a:gd name="adj1" fmla="val 44478"/>
              <a:gd name="adj2" fmla="val -517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Applicable in ‘poly’only by default = 3</a:t>
            </a:r>
            <a:endParaRPr lang="en-IN" b="1" dirty="0"/>
          </a:p>
        </p:txBody>
      </p:sp>
      <p:sp>
        <p:nvSpPr>
          <p:cNvPr id="12" name="Line Callout 2 11"/>
          <p:cNvSpPr/>
          <p:nvPr/>
        </p:nvSpPr>
        <p:spPr>
          <a:xfrm>
            <a:off x="5202936" y="4754880"/>
            <a:ext cx="1581912" cy="9875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86"/>
              <a:gd name="adj6" fmla="val -495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None means </a:t>
            </a:r>
            <a:r>
              <a:rPr lang="en-US" b="1" dirty="0"/>
              <a:t>np.random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535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Building Model on Training set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71"/>
          <a:stretch/>
        </p:blipFill>
        <p:spPr>
          <a:xfrm>
            <a:off x="838200" y="1747075"/>
            <a:ext cx="6890591" cy="283406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507224" y="1298448"/>
            <a:ext cx="3072384" cy="2459736"/>
          </a:xfrm>
          <a:prstGeom prst="cloudCallout">
            <a:avLst>
              <a:gd name="adj1" fmla="val -48676"/>
              <a:gd name="adj2" fmla="val 25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If verbose = True, detailed logging information will come making printing slower. Default is False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047024" y="4284790"/>
            <a:ext cx="1372831" cy="22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10431" y="4103243"/>
            <a:ext cx="1412161" cy="24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Callout 8"/>
          <p:cNvSpPr/>
          <p:nvPr/>
        </p:nvSpPr>
        <p:spPr>
          <a:xfrm>
            <a:off x="7411212" y="4092575"/>
            <a:ext cx="3378708" cy="2121408"/>
          </a:xfrm>
          <a:prstGeom prst="cloudCallout">
            <a:avLst>
              <a:gd name="adj1" fmla="val -56911"/>
              <a:gd name="adj2" fmla="val -219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It penalizes variables which do not contribute significantly in classification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982805" y="4284790"/>
            <a:ext cx="932688" cy="22555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ine Callout 2 11"/>
          <p:cNvSpPr/>
          <p:nvPr/>
        </p:nvSpPr>
        <p:spPr>
          <a:xfrm>
            <a:off x="1837943" y="5048059"/>
            <a:ext cx="1581912" cy="9875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86"/>
              <a:gd name="adj6" fmla="val -495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Stopping criterion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074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Do Prediction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899"/>
            <a:ext cx="6890591" cy="36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616" y="2065909"/>
            <a:ext cx="2825496" cy="256095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Predicted values and Classification Matrix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32" y="513397"/>
            <a:ext cx="6816173" cy="50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Precision, recall and f1 score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67" y="2214181"/>
            <a:ext cx="5686266" cy="2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3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Predicted Probabilities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10474"/>
            <a:ext cx="5810250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319206"/>
            <a:ext cx="2019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Positive Rate, True Positive Rate &amp; Threshold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62003"/>
            <a:ext cx="589597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088343"/>
            <a:ext cx="5895975" cy="1848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03" y="4088343"/>
            <a:ext cx="5753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848" y="1937893"/>
            <a:ext cx="1859280" cy="226834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04" y="459295"/>
            <a:ext cx="8801100" cy="561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204" y="49720"/>
            <a:ext cx="505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052" y="2048255"/>
            <a:ext cx="4684776" cy="146304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8800" b="1" dirty="0"/>
              <a:t>Prediction</a:t>
            </a:r>
            <a:endParaRPr lang="en-IN" sz="8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712" y="336233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Call necessary packages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" y="1518920"/>
            <a:ext cx="5625790" cy="3940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4" y="1518920"/>
            <a:ext cx="5679432" cy="20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Ignore lines 65, 66 and 67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889"/>
            <a:ext cx="383857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16" y="3449383"/>
            <a:ext cx="8181975" cy="241935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7260336" y="1335024"/>
            <a:ext cx="2688336" cy="13716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Import data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098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See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889188"/>
            <a:ext cx="483870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008375"/>
            <a:ext cx="5238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Train &amp; Test data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51" y="1769745"/>
            <a:ext cx="8477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Kernel = rbf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843278"/>
            <a:ext cx="5657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Kernel = linear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430018"/>
            <a:ext cx="7934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0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2331085"/>
            <a:ext cx="2865120" cy="20306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Compare </a:t>
            </a:r>
            <a:r>
              <a:rPr lang="en-US" b="1" i="1" dirty="0">
                <a:solidFill>
                  <a:srgbClr val="FF0000"/>
                </a:solidFill>
              </a:rPr>
              <a:t>rbf</a:t>
            </a:r>
            <a:r>
              <a:rPr lang="en-US" b="1" dirty="0">
                <a:solidFill>
                  <a:srgbClr val="FF0000"/>
                </a:solidFill>
              </a:rPr>
              <a:t> versus </a:t>
            </a:r>
            <a:r>
              <a:rPr lang="en-US" b="1" i="1" dirty="0">
                <a:solidFill>
                  <a:srgbClr val="FF0000"/>
                </a:solidFill>
              </a:rPr>
              <a:t>linear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22" y="754062"/>
            <a:ext cx="6896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4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3612" y="2002537"/>
            <a:ext cx="4684776" cy="23408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8800" b="1" dirty="0"/>
              <a:t>Enjoy Learning!</a:t>
            </a:r>
            <a:endParaRPr lang="en-IN" sz="8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" y="2166493"/>
            <a:ext cx="2609088" cy="14728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197802"/>
            <a:ext cx="7341163" cy="58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Plot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default</a:t>
            </a:r>
            <a:endParaRPr lang="en-IN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84300"/>
            <a:ext cx="6391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Input Variables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1350518"/>
            <a:ext cx="7219950" cy="4743450"/>
          </a:xfrm>
          <a:prstGeom prst="rect">
            <a:avLst/>
          </a:prstGeom>
        </p:spPr>
      </p:pic>
      <p:sp>
        <p:nvSpPr>
          <p:cNvPr id="6" name="Line Callout 2 (Border and Accent Bar) 5"/>
          <p:cNvSpPr/>
          <p:nvPr/>
        </p:nvSpPr>
        <p:spPr>
          <a:xfrm>
            <a:off x="7488936" y="1444752"/>
            <a:ext cx="1243584" cy="100584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955"/>
              <a:gd name="adj6" fmla="val -1099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Lets drop these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54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282" y="1873885"/>
            <a:ext cx="2078736" cy="202145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 and 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98" y="431164"/>
            <a:ext cx="7517702" cy="5675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6008" y="2404872"/>
            <a:ext cx="199339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Callout 6"/>
          <p:cNvSpPr/>
          <p:nvPr/>
        </p:nvSpPr>
        <p:spPr>
          <a:xfrm>
            <a:off x="7205472" y="1563624"/>
            <a:ext cx="2468880" cy="1472184"/>
          </a:xfrm>
          <a:prstGeom prst="cloudCallout">
            <a:avLst>
              <a:gd name="adj1" fmla="val -63796"/>
              <a:gd name="adj2" fmla="val 16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variable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38" y="4416933"/>
            <a:ext cx="4000500" cy="1352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259568" y="4764024"/>
            <a:ext cx="905256" cy="1088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Training and Testing data sets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8" y="1197864"/>
            <a:ext cx="8458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80" y="1868233"/>
            <a:ext cx="4067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Building Model on Training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71"/>
          <a:stretch/>
        </p:blipFill>
        <p:spPr>
          <a:xfrm>
            <a:off x="838200" y="2057971"/>
            <a:ext cx="6890591" cy="283406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17520" y="2724912"/>
            <a:ext cx="576072" cy="2651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8009206" y="3118104"/>
            <a:ext cx="3637201" cy="2935224"/>
          </a:xfrm>
          <a:prstGeom prst="cloudCallout">
            <a:avLst>
              <a:gd name="adj1" fmla="val -43092"/>
              <a:gd name="adj2" fmla="val -16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 = 1, C is penalty parameter, default is 1.</a:t>
            </a:r>
          </a:p>
          <a:p>
            <a:pPr algn="ctr"/>
            <a:r>
              <a:rPr lang="en-US" b="1" dirty="0"/>
              <a:t>It trades off between maximum distance (margin) between separating planes and correct classifications. </a:t>
            </a:r>
            <a:endParaRPr lang="en-IN" b="1" dirty="0"/>
          </a:p>
        </p:txBody>
      </p:sp>
      <p:sp>
        <p:nvSpPr>
          <p:cNvPr id="10" name="Line Callout 2 9"/>
          <p:cNvSpPr/>
          <p:nvPr/>
        </p:nvSpPr>
        <p:spPr>
          <a:xfrm>
            <a:off x="5166360" y="1152144"/>
            <a:ext cx="2185416" cy="9784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930"/>
              <a:gd name="adj6" fmla="val -487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is the kernel. Others are: rbf, sigmoid, poly</a:t>
            </a:r>
            <a:endParaRPr lang="en-IN" dirty="0"/>
          </a:p>
        </p:txBody>
      </p:sp>
      <p:pic>
        <p:nvPicPr>
          <p:cNvPr id="1026" name="Picture 2" descr="Image result for images of support vector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23425"/>
            <a:ext cx="2624074" cy="2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Building Model on Training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SVM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BCB-4E7C-4094-B29F-127D3E1CBCF7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71"/>
          <a:stretch/>
        </p:blipFill>
        <p:spPr>
          <a:xfrm>
            <a:off x="838200" y="2057971"/>
            <a:ext cx="6890591" cy="283406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11880" y="2706624"/>
            <a:ext cx="1655064" cy="26517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8153400" y="2971800"/>
            <a:ext cx="2752344" cy="2066544"/>
          </a:xfrm>
          <a:prstGeom prst="cloudCallout">
            <a:avLst>
              <a:gd name="adj1" fmla="val -43092"/>
              <a:gd name="adj2" fmla="val -16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 want probabilities to be calculated for ROC curve</a:t>
            </a:r>
            <a:endParaRPr lang="en-IN" b="1" dirty="0"/>
          </a:p>
        </p:txBody>
      </p:sp>
      <p:sp>
        <p:nvSpPr>
          <p:cNvPr id="10" name="Line Callout 2 9"/>
          <p:cNvSpPr/>
          <p:nvPr/>
        </p:nvSpPr>
        <p:spPr>
          <a:xfrm>
            <a:off x="6172200" y="1248790"/>
            <a:ext cx="3054096" cy="13036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082"/>
              <a:gd name="adj6" fmla="val -415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coefficient for poly, rbf and sigmoid. áuto’will find suitable coefficient value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6280" y="3209544"/>
            <a:ext cx="3511296" cy="813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3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574</Words>
  <Application>Microsoft Office PowerPoint</Application>
  <PresentationFormat>Widescreen</PresentationFormat>
  <Paragraphs>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Support Vector Machine</vt:lpstr>
      <vt:lpstr>Call necessary packages </vt:lpstr>
      <vt:lpstr>Import Data</vt:lpstr>
      <vt:lpstr>Plot default</vt:lpstr>
      <vt:lpstr>Input Variables </vt:lpstr>
      <vt:lpstr>X and y</vt:lpstr>
      <vt:lpstr>Training and Testing data sets</vt:lpstr>
      <vt:lpstr>Building Model on Training set</vt:lpstr>
      <vt:lpstr>Building Model on Training set</vt:lpstr>
      <vt:lpstr>Building Model on Training set</vt:lpstr>
      <vt:lpstr>Building Model on Training set</vt:lpstr>
      <vt:lpstr>Building Model on Training set</vt:lpstr>
      <vt:lpstr>Do Prediction</vt:lpstr>
      <vt:lpstr>Predicted values and Classification Matrix</vt:lpstr>
      <vt:lpstr>Precision, recall and f1 score</vt:lpstr>
      <vt:lpstr>Predicted Probabilities</vt:lpstr>
      <vt:lpstr>False Positive Rate, True Positive Rate &amp; Threshold</vt:lpstr>
      <vt:lpstr>ROC Curve</vt:lpstr>
      <vt:lpstr>Prediction</vt:lpstr>
      <vt:lpstr>Ignore lines 65, 66 and 67</vt:lpstr>
      <vt:lpstr>See data</vt:lpstr>
      <vt:lpstr>Train &amp; Test data set</vt:lpstr>
      <vt:lpstr>Kernel = rbf</vt:lpstr>
      <vt:lpstr>Kernel = linear</vt:lpstr>
      <vt:lpstr>Compare rbf versus linear</vt:lpstr>
      <vt:lpstr>Enjoy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Dr Vinod</dc:creator>
  <cp:lastModifiedBy>Dr Vinod</cp:lastModifiedBy>
  <cp:revision>28</cp:revision>
  <cp:lastPrinted>2019-02-17T11:13:03Z</cp:lastPrinted>
  <dcterms:created xsi:type="dcterms:W3CDTF">2019-02-17T07:37:52Z</dcterms:created>
  <dcterms:modified xsi:type="dcterms:W3CDTF">2022-02-01T12:09:05Z</dcterms:modified>
</cp:coreProperties>
</file>