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71" r:id="rId4"/>
    <p:sldId id="272" r:id="rId5"/>
    <p:sldId id="278" r:id="rId6"/>
    <p:sldId id="279" r:id="rId7"/>
    <p:sldId id="267" r:id="rId8"/>
    <p:sldId id="2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6EC0CF-EA05-4E03-8D7B-ACDE8E4A61F1}" v="4" dt="2024-09-24T14:23:19.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A CHOUDHARY" userId="8e6cbbf3c226d2e1" providerId="LiveId" clId="{C06EC0CF-EA05-4E03-8D7B-ACDE8E4A61F1}"/>
    <pc:docChg chg="custSel addSld delSld modSld">
      <pc:chgData name="DEEKSHA CHOUDHARY" userId="8e6cbbf3c226d2e1" providerId="LiveId" clId="{C06EC0CF-EA05-4E03-8D7B-ACDE8E4A61F1}" dt="2024-09-24T14:24:06.189" v="32" actId="21"/>
      <pc:docMkLst>
        <pc:docMk/>
      </pc:docMkLst>
      <pc:sldChg chg="del">
        <pc:chgData name="DEEKSHA CHOUDHARY" userId="8e6cbbf3c226d2e1" providerId="LiveId" clId="{C06EC0CF-EA05-4E03-8D7B-ACDE8E4A61F1}" dt="2024-09-24T13:11:48.746" v="22" actId="2696"/>
        <pc:sldMkLst>
          <pc:docMk/>
          <pc:sldMk cId="475759202" sldId="257"/>
        </pc:sldMkLst>
      </pc:sldChg>
      <pc:sldChg chg="modSp mod">
        <pc:chgData name="DEEKSHA CHOUDHARY" userId="8e6cbbf3c226d2e1" providerId="LiveId" clId="{C06EC0CF-EA05-4E03-8D7B-ACDE8E4A61F1}" dt="2024-09-24T12:57:50.281" v="21" actId="1076"/>
        <pc:sldMkLst>
          <pc:docMk/>
          <pc:sldMk cId="698718337" sldId="271"/>
        </pc:sldMkLst>
        <pc:spChg chg="mod">
          <ac:chgData name="DEEKSHA CHOUDHARY" userId="8e6cbbf3c226d2e1" providerId="LiveId" clId="{C06EC0CF-EA05-4E03-8D7B-ACDE8E4A61F1}" dt="2024-09-24T12:57:50.281" v="21" actId="1076"/>
          <ac:spMkLst>
            <pc:docMk/>
            <pc:sldMk cId="698718337" sldId="271"/>
            <ac:spMk id="4" creationId="{609092C4-4A50-BDB8-EE59-FB86ACFAD1EB}"/>
          </ac:spMkLst>
        </pc:spChg>
      </pc:sldChg>
      <pc:sldChg chg="delSp modSp new mod setBg">
        <pc:chgData name="DEEKSHA CHOUDHARY" userId="8e6cbbf3c226d2e1" providerId="LiveId" clId="{C06EC0CF-EA05-4E03-8D7B-ACDE8E4A61F1}" dt="2024-09-24T14:24:06.189" v="32" actId="21"/>
        <pc:sldMkLst>
          <pc:docMk/>
          <pc:sldMk cId="806628383" sldId="280"/>
        </pc:sldMkLst>
        <pc:spChg chg="del mod">
          <ac:chgData name="DEEKSHA CHOUDHARY" userId="8e6cbbf3c226d2e1" providerId="LiveId" clId="{C06EC0CF-EA05-4E03-8D7B-ACDE8E4A61F1}" dt="2024-09-24T14:24:06.189" v="32" actId="21"/>
          <ac:spMkLst>
            <pc:docMk/>
            <pc:sldMk cId="806628383" sldId="280"/>
            <ac:spMk id="2" creationId="{5B610665-3C79-3339-A4E5-553A98C5B47B}"/>
          </ac:spMkLst>
        </pc:spChg>
        <pc:spChg chg="del mod">
          <ac:chgData name="DEEKSHA CHOUDHARY" userId="8e6cbbf3c226d2e1" providerId="LiveId" clId="{C06EC0CF-EA05-4E03-8D7B-ACDE8E4A61F1}" dt="2024-09-24T14:23:42.572" v="28" actId="21"/>
          <ac:spMkLst>
            <pc:docMk/>
            <pc:sldMk cId="806628383" sldId="280"/>
            <ac:spMk id="3" creationId="{DE980BE7-25F1-F8A4-94CF-B18D2C7CCE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D25BAC-F29A-8804-7469-B37D08641525}"/>
              </a:ext>
            </a:extLst>
          </p:cNvPr>
          <p:cNvSpPr txBox="1"/>
          <p:nvPr/>
        </p:nvSpPr>
        <p:spPr>
          <a:xfrm>
            <a:off x="762000" y="1185917"/>
            <a:ext cx="10566400" cy="1354217"/>
          </a:xfrm>
          <a:prstGeom prst="rect">
            <a:avLst/>
          </a:prstGeom>
          <a:noFill/>
        </p:spPr>
        <p:txBody>
          <a:bodyPr wrap="square">
            <a:spAutoFit/>
          </a:bodyPr>
          <a:lstStyle/>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r>
              <a:rPr lang="en-US" sz="1600" b="1" dirty="0">
                <a:solidFill>
                  <a:srgbClr val="002060"/>
                </a:solidFill>
                <a:latin typeface="Bookman Old Style" panose="02050604050505020204" pitchFamily="18" charset="0"/>
                <a:cs typeface="Times New Roman" panose="02020603050405020304" pitchFamily="18" charset="0"/>
              </a:rPr>
              <a:t>Application Development –Deep Learning Explore ( MR22-1CS0203)</a:t>
            </a:r>
          </a:p>
          <a:p>
            <a:pPr algn="ctr">
              <a:buFont typeface="Arial" panose="020B0604020202020204" pitchFamily="34" charset="0"/>
              <a:buNone/>
            </a:pPr>
            <a:endParaRPr lang="en-US" sz="1800" b="1" dirty="0">
              <a:solidFill>
                <a:srgbClr val="002060"/>
              </a:solidFill>
              <a:latin typeface="Bookman Old Style" panose="02050604050505020204" pitchFamily="18" charset="0"/>
              <a:cs typeface="Times New Roman" panose="02020603050405020304" pitchFamily="18" charset="0"/>
            </a:endParaRPr>
          </a:p>
        </p:txBody>
      </p:sp>
      <p:pic>
        <p:nvPicPr>
          <p:cNvPr id="5" name="Picture 2" descr="No photo description available.">
            <a:extLst>
              <a:ext uri="{FF2B5EF4-FFF2-40B4-BE49-F238E27FC236}">
                <a16:creationId xmlns:a16="http://schemas.microsoft.com/office/drawing/2014/main" id="{9E5DBA64-1E86-13DB-1E85-CCA80BFA0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4187280"/>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935E99-AC14-6B4F-1C1E-5164318C8603}"/>
              </a:ext>
            </a:extLst>
          </p:cNvPr>
          <p:cNvSpPr txBox="1"/>
          <p:nvPr/>
        </p:nvSpPr>
        <p:spPr>
          <a:xfrm>
            <a:off x="3048786" y="5672083"/>
            <a:ext cx="6094428" cy="861774"/>
          </a:xfrm>
          <a:prstGeom prst="rect">
            <a:avLst/>
          </a:prstGeom>
          <a:noFill/>
        </p:spPr>
        <p:txBody>
          <a:bodyPr wrap="square">
            <a:spAutoFit/>
          </a:bodyPr>
          <a:lstStyle/>
          <a:p>
            <a:pPr algn="ctr">
              <a:buFont typeface="Arial" panose="020B0604020202020204" pitchFamily="34" charset="0"/>
              <a:buNone/>
            </a:pPr>
            <a:endParaRPr lang="en-US" sz="18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8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400" b="1" dirty="0">
                <a:solidFill>
                  <a:srgbClr val="7030A0"/>
                </a:solidFill>
                <a:latin typeface="Bookman Old Style" panose="02050604050505020204" pitchFamily="18" charset="0"/>
                <a:cs typeface="Times New Roman" panose="02020603050405020304" pitchFamily="18" charset="0"/>
              </a:rPr>
              <a:t>Malla Reddy University </a:t>
            </a:r>
            <a:endParaRPr lang="en-US"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71153B1-73B6-12C4-9282-56A076A6159D}"/>
              </a:ext>
            </a:extLst>
          </p:cNvPr>
          <p:cNvSpPr txBox="1"/>
          <p:nvPr/>
        </p:nvSpPr>
        <p:spPr>
          <a:xfrm>
            <a:off x="335280" y="2633071"/>
            <a:ext cx="8181399" cy="1477328"/>
          </a:xfrm>
          <a:prstGeom prst="rect">
            <a:avLst/>
          </a:prstGeom>
          <a:noFill/>
        </p:spPr>
        <p:txBody>
          <a:bodyPr wrap="square">
            <a:spAutoFit/>
          </a:bodyPr>
          <a:lstStyle/>
          <a:p>
            <a:endParaRPr lang="en-US" dirty="0">
              <a:latin typeface="Bookman Old Style" panose="02050604050505020204" pitchFamily="18" charset="0"/>
              <a:cs typeface="Times New Roman" panose="02020603050405020304" pitchFamily="18" charset="0"/>
            </a:endParaRPr>
          </a:p>
          <a:p>
            <a:r>
              <a:rPr lang="en-US" b="1" dirty="0">
                <a:latin typeface="Bookman Old Style" panose="02050604050505020204" pitchFamily="18" charset="0"/>
                <a:cs typeface="Times New Roman" panose="02020603050405020304" pitchFamily="18" charset="0"/>
              </a:rPr>
              <a:t>Project Title: </a:t>
            </a:r>
            <a:r>
              <a:rPr lang="en-US" dirty="0">
                <a:latin typeface="Bookman Old Style" panose="02050604050505020204" pitchFamily="18" charset="0"/>
                <a:cs typeface="Times New Roman" panose="02020603050405020304" pitchFamily="18" charset="0"/>
              </a:rPr>
              <a:t>HUMAN EMOTION DETECTION</a:t>
            </a:r>
          </a:p>
          <a:p>
            <a:endParaRPr lang="en-US" dirty="0">
              <a:latin typeface="Bookman Old Style" panose="02050604050505020204" pitchFamily="18" charset="0"/>
              <a:cs typeface="Times New Roman" panose="02020603050405020304" pitchFamily="18" charset="0"/>
            </a:endParaRPr>
          </a:p>
          <a:p>
            <a:r>
              <a:rPr lang="en-US" sz="1800" b="1" dirty="0">
                <a:latin typeface="Bookman Old Style" panose="02050604050505020204" pitchFamily="18" charset="0"/>
                <a:cs typeface="Times New Roman" panose="02020603050405020304" pitchFamily="18" charset="0"/>
              </a:rPr>
              <a:t>Project Guide: </a:t>
            </a:r>
            <a:r>
              <a:rPr lang="en-US" sz="1800" dirty="0" err="1">
                <a:latin typeface="Bookman Old Style" panose="02050604050505020204" pitchFamily="18" charset="0"/>
                <a:cs typeface="Times New Roman" panose="02020603050405020304" pitchFamily="18" charset="0"/>
              </a:rPr>
              <a:t>Prof.Ramya</a:t>
            </a:r>
            <a:endParaRPr lang="en-US"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 </a:t>
            </a:r>
            <a:endParaRPr lang="en-US" b="1" dirty="0"/>
          </a:p>
        </p:txBody>
      </p:sp>
      <p:sp>
        <p:nvSpPr>
          <p:cNvPr id="12" name="TextBox 11">
            <a:extLst>
              <a:ext uri="{FF2B5EF4-FFF2-40B4-BE49-F238E27FC236}">
                <a16:creationId xmlns:a16="http://schemas.microsoft.com/office/drawing/2014/main" id="{E75FC11A-DD02-2942-4B0B-164D3EA533A2}"/>
              </a:ext>
            </a:extLst>
          </p:cNvPr>
          <p:cNvSpPr txBox="1"/>
          <p:nvPr/>
        </p:nvSpPr>
        <p:spPr>
          <a:xfrm>
            <a:off x="8067040" y="2326640"/>
            <a:ext cx="3651215" cy="923330"/>
          </a:xfrm>
          <a:prstGeom prst="rect">
            <a:avLst/>
          </a:prstGeom>
          <a:noFill/>
        </p:spPr>
        <p:txBody>
          <a:bodyPr wrap="square">
            <a:spAutoFit/>
          </a:bodyPr>
          <a:lstStyle/>
          <a:p>
            <a:pPr>
              <a:buFont typeface="Arial" panose="020B0604020202020204" pitchFamily="34" charset="0"/>
              <a:buNone/>
            </a:pPr>
            <a:r>
              <a:rPr lang="en-US" sz="1800" b="1" dirty="0">
                <a:solidFill>
                  <a:srgbClr val="000000"/>
                </a:solidFill>
                <a:latin typeface="Bookman Old Style" panose="02050604050505020204" pitchFamily="18" charset="0"/>
                <a:cs typeface="Times New Roman" panose="02020603050405020304" pitchFamily="18" charset="0"/>
              </a:rPr>
              <a:t>             </a:t>
            </a:r>
          </a:p>
          <a:p>
            <a:pPr>
              <a:buFont typeface="Arial" panose="020B0604020202020204" pitchFamily="34" charset="0"/>
              <a:buNone/>
            </a:pPr>
            <a:r>
              <a:rPr lang="en-US" b="1" dirty="0">
                <a:solidFill>
                  <a:srgbClr val="000000"/>
                </a:solidFill>
                <a:latin typeface="Bookman Old Style" panose="02050604050505020204" pitchFamily="18" charset="0"/>
                <a:cs typeface="Times New Roman" panose="02020603050405020304" pitchFamily="18" charset="0"/>
              </a:rPr>
              <a:t>         </a:t>
            </a:r>
            <a:r>
              <a:rPr lang="en-US" sz="1800" b="1" dirty="0">
                <a:solidFill>
                  <a:srgbClr val="000000"/>
                </a:solidFill>
                <a:latin typeface="Bookman Old Style" panose="02050604050505020204" pitchFamily="18" charset="0"/>
                <a:cs typeface="Times New Roman" panose="02020603050405020304" pitchFamily="18" charset="0"/>
              </a:rPr>
              <a:t> </a:t>
            </a:r>
            <a:r>
              <a:rPr lang="en-US" b="1" dirty="0">
                <a:solidFill>
                  <a:srgbClr val="000000"/>
                </a:solidFill>
                <a:latin typeface="Bookman Old Style" panose="02050604050505020204" pitchFamily="18" charset="0"/>
                <a:cs typeface="Times New Roman" panose="02020603050405020304" pitchFamily="18" charset="0"/>
              </a:rPr>
              <a:t>Section: </a:t>
            </a:r>
            <a:r>
              <a:rPr lang="en-US" dirty="0">
                <a:solidFill>
                  <a:srgbClr val="000000"/>
                </a:solidFill>
                <a:latin typeface="Bookman Old Style" panose="02050604050505020204" pitchFamily="18" charset="0"/>
                <a:cs typeface="Times New Roman" panose="02020603050405020304" pitchFamily="18" charset="0"/>
              </a:rPr>
              <a:t>Beta</a:t>
            </a:r>
            <a:endParaRPr lang="en-US" sz="1800" dirty="0">
              <a:solidFill>
                <a:srgbClr val="000000"/>
              </a:solidFill>
              <a:latin typeface="Bookman Old Style" panose="02050604050505020204" pitchFamily="18" charset="0"/>
              <a:cs typeface="Times New Roman" panose="02020603050405020304" pitchFamily="18" charset="0"/>
            </a:endParaRPr>
          </a:p>
          <a:p>
            <a:pPr>
              <a:buFont typeface="Arial" panose="020B0604020202020204" pitchFamily="34" charset="0"/>
              <a:buNone/>
            </a:pPr>
            <a:r>
              <a:rPr lang="en-US" sz="1800" b="1" dirty="0">
                <a:solidFill>
                  <a:srgbClr val="000000"/>
                </a:solidFill>
                <a:latin typeface="Bookman Old Style" panose="02050604050505020204" pitchFamily="18" charset="0"/>
                <a:cs typeface="Times New Roman" panose="02020603050405020304" pitchFamily="18" charset="0"/>
              </a:rPr>
              <a:t>          Batch Number: </a:t>
            </a:r>
            <a:r>
              <a:rPr lang="en-US" sz="1800" dirty="0">
                <a:solidFill>
                  <a:srgbClr val="000000"/>
                </a:solidFill>
                <a:latin typeface="Bookman Old Style" panose="02050604050505020204" pitchFamily="18" charset="0"/>
                <a:cs typeface="Times New Roman" panose="02020603050405020304" pitchFamily="18" charset="0"/>
              </a:rPr>
              <a:t>B</a:t>
            </a:r>
            <a:r>
              <a:rPr lang="en-US" dirty="0">
                <a:solidFill>
                  <a:srgbClr val="000000"/>
                </a:solidFill>
                <a:latin typeface="Bookman Old Style" panose="02050604050505020204" pitchFamily="18" charset="0"/>
                <a:cs typeface="Times New Roman" panose="02020603050405020304" pitchFamily="18" charset="0"/>
              </a:rPr>
              <a:t>T6</a:t>
            </a:r>
            <a:endParaRPr lang="en-US" sz="1800" dirty="0">
              <a:solidFill>
                <a:srgbClr val="000000"/>
              </a:solidFill>
              <a:latin typeface="Bookman Old Style" panose="02050604050505020204" pitchFamily="18" charset="0"/>
              <a:cs typeface="Times New Roman" panose="02020603050405020304" pitchFamily="18" charset="0"/>
            </a:endParaRPr>
          </a:p>
        </p:txBody>
      </p:sp>
      <p:graphicFrame>
        <p:nvGraphicFramePr>
          <p:cNvPr id="15" name="Table 15">
            <a:extLst>
              <a:ext uri="{FF2B5EF4-FFF2-40B4-BE49-F238E27FC236}">
                <a16:creationId xmlns:a16="http://schemas.microsoft.com/office/drawing/2014/main" id="{67ABC5B4-FA67-F8D2-DE98-12F28C64385C}"/>
              </a:ext>
            </a:extLst>
          </p:cNvPr>
          <p:cNvGraphicFramePr>
            <a:graphicFrameLocks noGrp="1"/>
          </p:cNvGraphicFramePr>
          <p:nvPr>
            <p:extLst>
              <p:ext uri="{D42A27DB-BD31-4B8C-83A1-F6EECF244321}">
                <p14:modId xmlns:p14="http://schemas.microsoft.com/office/powerpoint/2010/main" val="3738189719"/>
              </p:ext>
            </p:extLst>
          </p:nvPr>
        </p:nvGraphicFramePr>
        <p:xfrm>
          <a:off x="7294880" y="3302328"/>
          <a:ext cx="4085923" cy="2895600"/>
        </p:xfrm>
        <a:graphic>
          <a:graphicData uri="http://schemas.openxmlformats.org/drawingml/2006/table">
            <a:tbl>
              <a:tblPr firstRow="1" bandRow="1">
                <a:tableStyleId>{2D5ABB26-0587-4C30-8999-92F81FD0307C}</a:tableStyleId>
              </a:tblPr>
              <a:tblGrid>
                <a:gridCol w="1908326">
                  <a:extLst>
                    <a:ext uri="{9D8B030D-6E8A-4147-A177-3AD203B41FA5}">
                      <a16:colId xmlns:a16="http://schemas.microsoft.com/office/drawing/2014/main" val="2013820079"/>
                    </a:ext>
                  </a:extLst>
                </a:gridCol>
                <a:gridCol w="2177597">
                  <a:extLst>
                    <a:ext uri="{9D8B030D-6E8A-4147-A177-3AD203B41FA5}">
                      <a16:colId xmlns:a16="http://schemas.microsoft.com/office/drawing/2014/main" val="1847271554"/>
                    </a:ext>
                  </a:extLst>
                </a:gridCol>
              </a:tblGrid>
              <a:tr h="559499">
                <a:tc>
                  <a:txBody>
                    <a:bodyPr/>
                    <a:lstStyle/>
                    <a:p>
                      <a:pPr algn="just"/>
                      <a:endParaRPr lang="en-US" b="1" dirty="0">
                        <a:latin typeface="Bookman Old Style" panose="02050604050505020204" pitchFamily="18" charset="0"/>
                      </a:endParaRPr>
                    </a:p>
                  </a:txBody>
                  <a:tcPr/>
                </a:tc>
                <a:tc>
                  <a:txBody>
                    <a:bodyPr/>
                    <a:lstStyle/>
                    <a:p>
                      <a:pPr algn="just"/>
                      <a:r>
                        <a:rPr lang="en-US" b="1" dirty="0">
                          <a:latin typeface="Bookman Old Style" panose="02050604050505020204" pitchFamily="18" charset="0"/>
                        </a:rPr>
                        <a:t>    </a:t>
                      </a:r>
                    </a:p>
                    <a:p>
                      <a:pPr algn="just"/>
                      <a:r>
                        <a:rPr lang="en-US" b="1" dirty="0">
                          <a:latin typeface="Bookman Old Style" panose="02050604050505020204" pitchFamily="18" charset="0"/>
                        </a:rPr>
                        <a:t> Roll Numbers</a:t>
                      </a:r>
                    </a:p>
                  </a:txBody>
                  <a:tcPr/>
                </a:tc>
                <a:extLst>
                  <a:ext uri="{0D108BD9-81ED-4DB2-BD59-A6C34878D82A}">
                    <a16:rowId xmlns:a16="http://schemas.microsoft.com/office/drawing/2014/main" val="947898055"/>
                  </a:ext>
                </a:extLst>
              </a:tr>
              <a:tr h="50621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a:t>
                      </a:r>
                    </a:p>
                    <a:p>
                      <a:pPr algn="l"/>
                      <a:r>
                        <a:rPr lang="en-US" sz="1600" dirty="0">
                          <a:latin typeface="Bookman Old Style" panose="02050604050505020204" pitchFamily="18" charset="0"/>
                        </a:rPr>
                        <a:t>  2211CS020118</a:t>
                      </a:r>
                    </a:p>
                  </a:txBody>
                  <a:tcPr/>
                </a:tc>
                <a:extLst>
                  <a:ext uri="{0D108BD9-81ED-4DB2-BD59-A6C34878D82A}">
                    <a16:rowId xmlns:a16="http://schemas.microsoft.com/office/drawing/2014/main" val="3199550382"/>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2211CS020119</a:t>
                      </a:r>
                    </a:p>
                  </a:txBody>
                  <a:tcPr/>
                </a:tc>
                <a:extLst>
                  <a:ext uri="{0D108BD9-81ED-4DB2-BD59-A6C34878D82A}">
                    <a16:rowId xmlns:a16="http://schemas.microsoft.com/office/drawing/2014/main" val="383660588"/>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2211CS020120</a:t>
                      </a:r>
                    </a:p>
                  </a:txBody>
                  <a:tcPr/>
                </a:tc>
                <a:extLst>
                  <a:ext uri="{0D108BD9-81ED-4DB2-BD59-A6C34878D82A}">
                    <a16:rowId xmlns:a16="http://schemas.microsoft.com/office/drawing/2014/main" val="1548271765"/>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2211CS020122</a:t>
                      </a:r>
                    </a:p>
                  </a:txBody>
                  <a:tcPr/>
                </a:tc>
                <a:extLst>
                  <a:ext uri="{0D108BD9-81ED-4DB2-BD59-A6C34878D82A}">
                    <a16:rowId xmlns:a16="http://schemas.microsoft.com/office/drawing/2014/main" val="2742083494"/>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2211CS020123</a:t>
                      </a:r>
                    </a:p>
                  </a:txBody>
                  <a:tcPr/>
                </a:tc>
                <a:extLst>
                  <a:ext uri="{0D108BD9-81ED-4DB2-BD59-A6C34878D82A}">
                    <a16:rowId xmlns:a16="http://schemas.microsoft.com/office/drawing/2014/main" val="1864017319"/>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endParaRPr lang="en-US" sz="1600" dirty="0">
                        <a:latin typeface="Bookman Old Style" panose="02050604050505020204" pitchFamily="18" charset="0"/>
                      </a:endParaRPr>
                    </a:p>
                  </a:txBody>
                  <a:tcPr/>
                </a:tc>
                <a:extLst>
                  <a:ext uri="{0D108BD9-81ED-4DB2-BD59-A6C34878D82A}">
                    <a16:rowId xmlns:a16="http://schemas.microsoft.com/office/drawing/2014/main" val="2898556913"/>
                  </a:ext>
                </a:extLst>
              </a:tr>
            </a:tbl>
          </a:graphicData>
        </a:graphic>
      </p:graphicFrame>
    </p:spTree>
    <p:extLst>
      <p:ext uri="{BB962C8B-B14F-4D97-AF65-F5344CB8AC3E}">
        <p14:creationId xmlns:p14="http://schemas.microsoft.com/office/powerpoint/2010/main" val="122975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4451C-9613-FE5B-8B9E-6327716D6A5C}"/>
              </a:ext>
            </a:extLst>
          </p:cNvPr>
          <p:cNvSpPr txBox="1"/>
          <p:nvPr/>
        </p:nvSpPr>
        <p:spPr>
          <a:xfrm>
            <a:off x="548640" y="1445032"/>
            <a:ext cx="2133600" cy="584775"/>
          </a:xfrm>
          <a:prstGeom prst="rect">
            <a:avLst/>
          </a:prstGeom>
          <a:noFill/>
        </p:spPr>
        <p:txBody>
          <a:bodyPr wrap="square" rtlCol="0">
            <a:spAutoFit/>
          </a:bodyPr>
          <a:lstStyle/>
          <a:p>
            <a:pPr algn="ctr"/>
            <a:r>
              <a:rPr lang="en-US" sz="3200" b="1" i="1" u="sng" dirty="0"/>
              <a:t>ABSTRACT:</a:t>
            </a:r>
          </a:p>
        </p:txBody>
      </p:sp>
      <p:sp>
        <p:nvSpPr>
          <p:cNvPr id="5" name="TextBox 4">
            <a:extLst>
              <a:ext uri="{FF2B5EF4-FFF2-40B4-BE49-F238E27FC236}">
                <a16:creationId xmlns:a16="http://schemas.microsoft.com/office/drawing/2014/main" id="{1B256156-1166-642A-E389-A48CE2CD22C9}"/>
              </a:ext>
            </a:extLst>
          </p:cNvPr>
          <p:cNvSpPr txBox="1"/>
          <p:nvPr/>
        </p:nvSpPr>
        <p:spPr>
          <a:xfrm>
            <a:off x="635000" y="2252732"/>
            <a:ext cx="10922000" cy="3485826"/>
          </a:xfrm>
          <a:prstGeom prst="rect">
            <a:avLst/>
          </a:prstGeom>
          <a:noFill/>
        </p:spPr>
        <p:txBody>
          <a:bodyPr wrap="square" rtlCol="0">
            <a:spAutoFit/>
          </a:bodyPr>
          <a:lstStyle/>
          <a:p>
            <a:pPr marL="3175" algn="just">
              <a:lnSpc>
                <a:spcPct val="99000"/>
              </a:lnSpc>
              <a:spcAft>
                <a:spcPts val="800"/>
              </a:spcAft>
            </a:pPr>
            <a:r>
              <a:rPr lang="en-IN" kern="100" dirty="0">
                <a:solidFill>
                  <a:srgbClr val="000000"/>
                </a:solidFill>
                <a:effectLst/>
                <a:latin typeface="Times New Roman" panose="02020603050405020304" pitchFamily="18" charset="0"/>
                <a:ea typeface="Times New Roman" panose="02020603050405020304" pitchFamily="18" charset="0"/>
              </a:rPr>
              <a:t>Human emotion detection is a critical area of research with applications spanning mental health, customer service, and human-computer interaction. This project explores an advanced system for detecting and </a:t>
            </a:r>
            <a:r>
              <a:rPr lang="en-IN" kern="100" dirty="0" err="1">
                <a:solidFill>
                  <a:srgbClr val="000000"/>
                </a:solidFill>
                <a:effectLst/>
                <a:latin typeface="Times New Roman" panose="02020603050405020304" pitchFamily="18" charset="0"/>
                <a:ea typeface="Times New Roman" panose="02020603050405020304" pitchFamily="18" charset="0"/>
              </a:rPr>
              <a:t>analyzing</a:t>
            </a:r>
            <a:r>
              <a:rPr lang="en-IN" kern="100" dirty="0">
                <a:solidFill>
                  <a:srgbClr val="000000"/>
                </a:solidFill>
                <a:effectLst/>
                <a:latin typeface="Times New Roman" panose="02020603050405020304" pitchFamily="18" charset="0"/>
                <a:ea typeface="Times New Roman" panose="02020603050405020304" pitchFamily="18" charset="0"/>
              </a:rPr>
              <a:t> human emotions using a combination of facial expression recognition, voice analysis, and physiological signal processing. By integrating machine learning algorithms with real-time data acquisition methods, the proposed system aims to achieve high accuracy and reliability in emotion recognition. </a:t>
            </a:r>
          </a:p>
          <a:p>
            <a:pPr marL="3175" algn="just">
              <a:lnSpc>
                <a:spcPct val="99000"/>
              </a:lnSpc>
              <a:spcAft>
                <a:spcPts val="800"/>
              </a:spcAft>
            </a:pPr>
            <a:r>
              <a:rPr lang="en-IN" kern="100" dirty="0">
                <a:solidFill>
                  <a:srgbClr val="000000"/>
                </a:solidFill>
                <a:effectLst/>
                <a:latin typeface="Times New Roman" panose="02020603050405020304" pitchFamily="18" charset="0"/>
                <a:ea typeface="Times New Roman" panose="02020603050405020304" pitchFamily="18" charset="0"/>
              </a:rPr>
              <a:t> The project involves the development of a robust data pipeline, from data collection and preprocessing to model training and evaluation. We utilize publicly available emotion-</a:t>
            </a:r>
            <a:r>
              <a:rPr lang="en-IN" kern="100" dirty="0" err="1">
                <a:solidFill>
                  <a:srgbClr val="000000"/>
                </a:solidFill>
                <a:effectLst/>
                <a:latin typeface="Times New Roman" panose="02020603050405020304" pitchFamily="18" charset="0"/>
                <a:ea typeface="Times New Roman" panose="02020603050405020304" pitchFamily="18" charset="0"/>
              </a:rPr>
              <a:t>labeled</a:t>
            </a:r>
            <a:r>
              <a:rPr lang="en-IN" kern="100" dirty="0">
                <a:solidFill>
                  <a:srgbClr val="000000"/>
                </a:solidFill>
                <a:effectLst/>
                <a:latin typeface="Times New Roman" panose="02020603050405020304" pitchFamily="18" charset="0"/>
                <a:ea typeface="Times New Roman" panose="02020603050405020304" pitchFamily="18" charset="0"/>
              </a:rPr>
              <a:t> datasets, as well as custom data gathered through user studies, to train and validate our models. Performance metrics such as accuracy, precision, and recall are employed to assess the effectiveness of the system. </a:t>
            </a:r>
            <a:r>
              <a:rPr lang="en-IN" dirty="0">
                <a:solidFill>
                  <a:srgbClr val="000000"/>
                </a:solidFill>
                <a:effectLst/>
                <a:latin typeface="Times New Roman" panose="02020603050405020304" pitchFamily="18" charset="0"/>
                <a:ea typeface="Times New Roman" panose="02020603050405020304" pitchFamily="18" charset="0"/>
              </a:rPr>
              <a:t>This project contributes to the growing field of affective computing by providing a comprehensive solution for emotion detection that integrates multiple data sources and advanced machine learning techniques. The outcomes have the potential to benefit various industries by enabling more empathetic and responsive interactions between humans and technology.</a:t>
            </a:r>
            <a:endParaRPr lang="en-US" b="0" dirty="0">
              <a:effectLst/>
            </a:endParaRPr>
          </a:p>
        </p:txBody>
      </p:sp>
    </p:spTree>
    <p:extLst>
      <p:ext uri="{BB962C8B-B14F-4D97-AF65-F5344CB8AC3E}">
        <p14:creationId xmlns:p14="http://schemas.microsoft.com/office/powerpoint/2010/main" val="4818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723C-91AA-6AFF-EA06-764EE157FAD3}"/>
              </a:ext>
            </a:extLst>
          </p:cNvPr>
          <p:cNvSpPr>
            <a:spLocks noGrp="1"/>
          </p:cNvSpPr>
          <p:nvPr>
            <p:ph type="title"/>
          </p:nvPr>
        </p:nvSpPr>
        <p:spPr>
          <a:xfrm>
            <a:off x="579120" y="1595121"/>
            <a:ext cx="10774679" cy="254000"/>
          </a:xfrm>
        </p:spPr>
        <p:txBody>
          <a:bodyPr>
            <a:noAutofit/>
          </a:bodyPr>
          <a:lstStyle/>
          <a:p>
            <a:r>
              <a:rPr lang="en-US" sz="3200" b="1" i="1" u="sng" dirty="0">
                <a:latin typeface="+mn-lt"/>
              </a:rPr>
              <a:t>LITERATURE:</a:t>
            </a:r>
            <a:br>
              <a:rPr lang="en-US" sz="3200" b="1" i="1" dirty="0"/>
            </a:br>
            <a:endParaRPr lang="en-IN" sz="3200" dirty="0"/>
          </a:p>
        </p:txBody>
      </p:sp>
      <p:sp>
        <p:nvSpPr>
          <p:cNvPr id="4" name="Content Placeholder 3">
            <a:extLst>
              <a:ext uri="{FF2B5EF4-FFF2-40B4-BE49-F238E27FC236}">
                <a16:creationId xmlns:a16="http://schemas.microsoft.com/office/drawing/2014/main" id="{609092C4-4A50-BDB8-EE59-FB86ACFAD1EB}"/>
              </a:ext>
            </a:extLst>
          </p:cNvPr>
          <p:cNvSpPr>
            <a:spLocks noGrp="1"/>
          </p:cNvSpPr>
          <p:nvPr>
            <p:ph idx="1"/>
          </p:nvPr>
        </p:nvSpPr>
        <p:spPr>
          <a:xfrm>
            <a:off x="558799" y="1849121"/>
            <a:ext cx="10774680" cy="4795518"/>
          </a:xfrm>
        </p:spPr>
        <p:txBody>
          <a:bodyPr>
            <a:normAutofit fontScale="85000"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Emotion detection is key in customer service, mental health, and human-computer interaction. Using facial expression analysis, vocal tone recognition, and machine learning, these technologies improve decision-making and user experiences.</a:t>
            </a:r>
          </a:p>
          <a:p>
            <a:pPr marL="0" indent="0" algn="just">
              <a:buNone/>
            </a:pPr>
            <a:r>
              <a:rPr lang="en-US" sz="2000" b="1" u="sng" dirty="0">
                <a:latin typeface="Times New Roman" panose="02020603050405020304" pitchFamily="18" charset="0"/>
                <a:cs typeface="Times New Roman" panose="02020603050405020304" pitchFamily="18" charset="0"/>
              </a:rPr>
              <a:t>Advanced Methods:</a:t>
            </a:r>
          </a:p>
          <a:p>
            <a:pPr algn="just"/>
            <a:r>
              <a:rPr lang="en-US" sz="2000" dirty="0">
                <a:latin typeface="Times New Roman" panose="02020603050405020304" pitchFamily="18" charset="0"/>
                <a:cs typeface="Times New Roman" panose="02020603050405020304" pitchFamily="18" charset="0"/>
              </a:rPr>
              <a:t>Advanced Techniques: Improved algorithms for facial and contextual emotion recognition.</a:t>
            </a:r>
          </a:p>
          <a:p>
            <a:pPr algn="just"/>
            <a:r>
              <a:rPr lang="en-US" sz="2000" dirty="0">
                <a:latin typeface="Times New Roman" panose="02020603050405020304" pitchFamily="18" charset="0"/>
                <a:cs typeface="Times New Roman" panose="02020603050405020304" pitchFamily="18" charset="0"/>
              </a:rPr>
              <a:t>Neural Networks: CNNs and RNNs boost accuracy in complex emotional patterns.</a:t>
            </a:r>
          </a:p>
          <a:p>
            <a:pPr algn="just"/>
            <a:r>
              <a:rPr lang="en-US" sz="2000" dirty="0">
                <a:latin typeface="Times New Roman" panose="02020603050405020304" pitchFamily="18" charset="0"/>
                <a:cs typeface="Times New Roman" panose="02020603050405020304" pitchFamily="18" charset="0"/>
              </a:rPr>
              <a:t>Multimodal Integration: Combines facial and vocal data for more precise detection</a:t>
            </a:r>
          </a:p>
          <a:p>
            <a:pPr marL="0" indent="0" algn="just">
              <a:buNone/>
            </a:pPr>
            <a:r>
              <a:rPr lang="en-US" sz="2000" b="1" u="sng" dirty="0">
                <a:latin typeface="Times New Roman" panose="02020603050405020304" pitchFamily="18" charset="0"/>
                <a:cs typeface="Times New Roman" panose="02020603050405020304" pitchFamily="18" charset="0"/>
              </a:rPr>
              <a:t>Approaches:</a:t>
            </a:r>
          </a:p>
          <a:p>
            <a:pPr algn="just"/>
            <a:r>
              <a:rPr lang="en-US" sz="2000" dirty="0">
                <a:latin typeface="Times New Roman" panose="02020603050405020304" pitchFamily="18" charset="0"/>
                <a:cs typeface="Times New Roman" panose="02020603050405020304" pitchFamily="18" charset="0"/>
              </a:rPr>
              <a:t>Recognition Algorithms: Advanced algorithms for accurate detection in diverse contexts.</a:t>
            </a:r>
          </a:p>
          <a:p>
            <a:pPr algn="just"/>
            <a:r>
              <a:rPr lang="en-US" sz="2000" dirty="0">
                <a:latin typeface="Times New Roman" panose="02020603050405020304" pitchFamily="18" charset="0"/>
                <a:cs typeface="Times New Roman" panose="02020603050405020304" pitchFamily="18" charset="0"/>
              </a:rPr>
              <a:t>Multimodal Integration: Combines facial and vocal data with preprocessing for clarity.</a:t>
            </a:r>
          </a:p>
          <a:p>
            <a:pPr algn="just"/>
            <a:r>
              <a:rPr lang="en-US" sz="2000" dirty="0">
                <a:latin typeface="Times New Roman" panose="02020603050405020304" pitchFamily="18" charset="0"/>
                <a:cs typeface="Times New Roman" panose="02020603050405020304" pitchFamily="18" charset="0"/>
              </a:rPr>
              <a:t>Ethical Considerations: Ensures privacy and ethical use.</a:t>
            </a:r>
          </a:p>
          <a:p>
            <a:pPr marL="0" indent="0" algn="just">
              <a:buNone/>
            </a:pPr>
            <a:r>
              <a:rPr lang="en-US" sz="2000" b="1" u="sng" dirty="0">
                <a:latin typeface="Times New Roman" panose="02020603050405020304" pitchFamily="18" charset="0"/>
                <a:cs typeface="Times New Roman" panose="02020603050405020304" pitchFamily="18" charset="0"/>
              </a:rPr>
              <a:t>Challenges &amp; Future Directions:</a:t>
            </a:r>
          </a:p>
          <a:p>
            <a:pPr marL="0" indent="0" algn="just">
              <a:buNone/>
            </a:pPr>
            <a:r>
              <a:rPr lang="en-US" sz="2000" dirty="0">
                <a:latin typeface="Times New Roman" panose="02020603050405020304" pitchFamily="18" charset="0"/>
                <a:cs typeface="Times New Roman" panose="02020603050405020304" pitchFamily="18" charset="0"/>
              </a:rPr>
              <a:t>Data integration, scalability, and improving accuracy through AI. Addressing ethical concerns like privacy and bias.</a:t>
            </a:r>
          </a:p>
          <a:p>
            <a:pPr marL="0" indent="0" algn="just">
              <a:buNone/>
            </a:pPr>
            <a:r>
              <a:rPr lang="en-US" sz="2000" b="1" u="sng" dirty="0">
                <a:latin typeface="Times New Roman" panose="02020603050405020304" pitchFamily="18" charset="0"/>
                <a:cs typeface="Times New Roman" panose="02020603050405020304" pitchFamily="18" charset="0"/>
              </a:rPr>
              <a:t>Conclusion:</a:t>
            </a:r>
          </a:p>
          <a:p>
            <a:pPr marL="0" indent="0" algn="just">
              <a:buNone/>
            </a:pPr>
            <a:r>
              <a:rPr lang="en-US" sz="2000" dirty="0">
                <a:latin typeface="Times New Roman" panose="02020603050405020304" pitchFamily="18" charset="0"/>
                <a:cs typeface="Times New Roman" panose="02020603050405020304" pitchFamily="18" charset="0"/>
              </a:rPr>
              <a:t>Emotion detection is advancing with deep learning and real-time systems. Ongoing research is needed for more accurate, adaptable, and ethical solutions.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71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723C-91AA-6AFF-EA06-764EE157FAD3}"/>
              </a:ext>
            </a:extLst>
          </p:cNvPr>
          <p:cNvSpPr>
            <a:spLocks noGrp="1"/>
          </p:cNvSpPr>
          <p:nvPr>
            <p:ph type="title"/>
          </p:nvPr>
        </p:nvSpPr>
        <p:spPr>
          <a:xfrm>
            <a:off x="518160" y="1502229"/>
            <a:ext cx="10417629" cy="397691"/>
          </a:xfrm>
        </p:spPr>
        <p:txBody>
          <a:bodyPr>
            <a:noAutofit/>
          </a:bodyPr>
          <a:lstStyle/>
          <a:p>
            <a:r>
              <a:rPr lang="en-US" sz="3200" b="1" i="1" u="sng" dirty="0">
                <a:latin typeface="+mn-lt"/>
              </a:rPr>
              <a:t>PROBLEM STATEMENT:</a:t>
            </a:r>
            <a:br>
              <a:rPr lang="en-US" sz="3200" b="1" i="1" dirty="0"/>
            </a:br>
            <a:endParaRPr lang="en-IN" sz="3200" dirty="0"/>
          </a:p>
        </p:txBody>
      </p:sp>
      <p:sp>
        <p:nvSpPr>
          <p:cNvPr id="4" name="Content Placeholder 3">
            <a:extLst>
              <a:ext uri="{FF2B5EF4-FFF2-40B4-BE49-F238E27FC236}">
                <a16:creationId xmlns:a16="http://schemas.microsoft.com/office/drawing/2014/main" id="{609092C4-4A50-BDB8-EE59-FB86ACFAD1EB}"/>
              </a:ext>
            </a:extLst>
          </p:cNvPr>
          <p:cNvSpPr>
            <a:spLocks noGrp="1"/>
          </p:cNvSpPr>
          <p:nvPr>
            <p:ph idx="1"/>
          </p:nvPr>
        </p:nvSpPr>
        <p:spPr>
          <a:xfrm>
            <a:off x="355600" y="1899920"/>
            <a:ext cx="11318240" cy="4825999"/>
          </a:xfrm>
        </p:spPr>
        <p:txBody>
          <a:bodyPr>
            <a:noAutofit/>
          </a:bodyPr>
          <a:lstStyle/>
          <a:p>
            <a:pPr marL="6350" indent="-6350">
              <a:lnSpc>
                <a:spcPct val="106000"/>
              </a:lnSpc>
              <a:spcAft>
                <a:spcPts val="760"/>
              </a:spcAft>
            </a:pPr>
            <a:r>
              <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rPr>
              <a:t> Develop a real-time emotion detection system that integrates facial expressions, and body language to accurately and holistically identify human emotions. This system aims to enhance user experiences across various applications</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Facial Expressions</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 advanced computer vision to </a:t>
            </a:r>
            <a:r>
              <a:rPr lang="en-IN" sz="1700" u="none" strike="noStrike" kern="100" dirty="0" err="1">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analyze</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facial expressions, handling variations in lighting, occlusions, and diverse facial structures.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Body Language</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Implement motion tracking and pose estimation to evaluate body language, ensuring accurate detection of gestures and movements.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Real-Time Processing</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Fuse data from all modalities for immediate feedback, optimizing for low latency and efficiency.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Personalization &amp; Adaptation</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Customize detection algorithms based on </a:t>
            </a:r>
            <a:r>
              <a:rPr lang="en-IN" sz="1700" u="none" strike="noStrike" kern="100" dirty="0" err="1">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userspecific</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cultural factors, incorporating user feedback for continuous improvement.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Ethical Considerations:</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Prioritize privacy, obtain user consent, and mitigate biases in emotion detection. </a:t>
            </a:r>
            <a:endPar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6350" indent="-6350">
              <a:lnSpc>
                <a:spcPct val="106000"/>
              </a:lnSpc>
              <a:spcAft>
                <a:spcPts val="760"/>
              </a:spcAft>
            </a:pPr>
            <a:r>
              <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rPr>
              <a:t> This system aims to revolutionize customer service, mental health support, education, and entertainment by providing precise, culturally sensitive emotional insights while maintaining high standards of privacy and accuracy. </a:t>
            </a:r>
          </a:p>
        </p:txBody>
      </p:sp>
    </p:spTree>
    <p:extLst>
      <p:ext uri="{BB962C8B-B14F-4D97-AF65-F5344CB8AC3E}">
        <p14:creationId xmlns:p14="http://schemas.microsoft.com/office/powerpoint/2010/main" val="395101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79-C543-8A4D-5075-AC4F8FCD8EFA}"/>
              </a:ext>
            </a:extLst>
          </p:cNvPr>
          <p:cNvSpPr>
            <a:spLocks noGrp="1"/>
          </p:cNvSpPr>
          <p:nvPr>
            <p:ph type="title"/>
          </p:nvPr>
        </p:nvSpPr>
        <p:spPr>
          <a:xfrm>
            <a:off x="386080" y="1290320"/>
            <a:ext cx="10967720" cy="640080"/>
          </a:xfrm>
        </p:spPr>
        <p:txBody>
          <a:bodyPr>
            <a:noAutofit/>
          </a:bodyPr>
          <a:lstStyle/>
          <a:p>
            <a:r>
              <a:rPr lang="en-US" sz="3200" b="1" i="1" u="sng" dirty="0">
                <a:latin typeface="+mn-lt"/>
              </a:rPr>
              <a:t>DATA COLLECTION AND EXPLORATION:</a:t>
            </a:r>
            <a:br>
              <a:rPr lang="en-US" sz="3200" b="1" i="1" u="sng" dirty="0">
                <a:latin typeface="+mn-lt"/>
              </a:rPr>
            </a:br>
            <a:endParaRPr lang="en-IN" sz="3200" b="1" dirty="0">
              <a:latin typeface="+mn-lt"/>
            </a:endParaRPr>
          </a:p>
        </p:txBody>
      </p:sp>
      <p:sp>
        <p:nvSpPr>
          <p:cNvPr id="3" name="Content Placeholder 2">
            <a:extLst>
              <a:ext uri="{FF2B5EF4-FFF2-40B4-BE49-F238E27FC236}">
                <a16:creationId xmlns:a16="http://schemas.microsoft.com/office/drawing/2014/main" id="{D540E37F-0E95-5EA6-362E-D0A0D7F8E858}"/>
              </a:ext>
            </a:extLst>
          </p:cNvPr>
          <p:cNvSpPr>
            <a:spLocks noGrp="1"/>
          </p:cNvSpPr>
          <p:nvPr>
            <p:ph idx="1"/>
          </p:nvPr>
        </p:nvSpPr>
        <p:spPr>
          <a:xfrm>
            <a:off x="304800" y="1778000"/>
            <a:ext cx="11501120" cy="5334000"/>
          </a:xfrm>
        </p:spPr>
        <p:txBody>
          <a:bodyPr>
            <a:noAutofit/>
          </a:bodyPr>
          <a:lstStyle/>
          <a:p>
            <a:pPr marL="0" indent="0" algn="just">
              <a:buNone/>
            </a:pP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It collects from Kaggle’s Emotions Dataset (.csv) which contains 393,822 unique values on human emotions which can be used to train models, sourced from the internet and surveys. It includes data preprocessing techniques like-</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Data Cleaning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Noise Reduction: Remove background noise (audio) and subtract background (video) to enhance clarity.</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Outlier Removal: Filter outliers in facial/body language data.</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Error Correction: Fix mislabelled/incomplete data.</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Image Preprocessing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Face Alignment: Use landmark detection to correct facial orientation.</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Face Cropping: Focus on facial features by extracting the face region. </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Normalization</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Lighting Normalization: Adjust lighting and contrast.</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Feature Scaling: Normalize feature values for improved model training</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Data Splitting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Split the data into training, validation, and test sets. </a:t>
            </a:r>
          </a:p>
        </p:txBody>
      </p:sp>
    </p:spTree>
    <p:extLst>
      <p:ext uri="{BB962C8B-B14F-4D97-AF65-F5344CB8AC3E}">
        <p14:creationId xmlns:p14="http://schemas.microsoft.com/office/powerpoint/2010/main" val="107882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79-C543-8A4D-5075-AC4F8FCD8EFA}"/>
              </a:ext>
            </a:extLst>
          </p:cNvPr>
          <p:cNvSpPr>
            <a:spLocks noGrp="1"/>
          </p:cNvSpPr>
          <p:nvPr>
            <p:ph type="title"/>
          </p:nvPr>
        </p:nvSpPr>
        <p:spPr>
          <a:xfrm>
            <a:off x="386080" y="1493520"/>
            <a:ext cx="10967720" cy="436880"/>
          </a:xfrm>
        </p:spPr>
        <p:txBody>
          <a:bodyPr>
            <a:noAutofit/>
          </a:bodyPr>
          <a:lstStyle/>
          <a:p>
            <a:r>
              <a:rPr lang="en-US" sz="3200" b="1" i="1" u="sng" dirty="0">
                <a:latin typeface="+mn-lt"/>
              </a:rPr>
              <a:t>MODEL SELECTION:</a:t>
            </a:r>
            <a:br>
              <a:rPr lang="en-US" sz="3200" b="1" i="1" u="sng" dirty="0">
                <a:latin typeface="+mn-lt"/>
              </a:rPr>
            </a:br>
            <a:endParaRPr lang="en-IN" sz="3200" b="1" dirty="0">
              <a:latin typeface="+mn-lt"/>
            </a:endParaRPr>
          </a:p>
        </p:txBody>
      </p:sp>
      <p:sp>
        <p:nvSpPr>
          <p:cNvPr id="3" name="Content Placeholder 2">
            <a:extLst>
              <a:ext uri="{FF2B5EF4-FFF2-40B4-BE49-F238E27FC236}">
                <a16:creationId xmlns:a16="http://schemas.microsoft.com/office/drawing/2014/main" id="{D540E37F-0E95-5EA6-362E-D0A0D7F8E858}"/>
              </a:ext>
            </a:extLst>
          </p:cNvPr>
          <p:cNvSpPr>
            <a:spLocks noGrp="1"/>
          </p:cNvSpPr>
          <p:nvPr>
            <p:ph idx="1"/>
          </p:nvPr>
        </p:nvSpPr>
        <p:spPr>
          <a:xfrm>
            <a:off x="304800" y="1930400"/>
            <a:ext cx="11379200" cy="4795520"/>
          </a:xfrm>
        </p:spPr>
        <p:txBody>
          <a:bodyPr>
            <a:normAutofit/>
          </a:bodyPr>
          <a:lstStyle/>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Convolutional Neural Networks (CNNs):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CNNs are effective for image classification tasks, extracting features from facial images to recognize emotions. Common architectures include </a:t>
            </a:r>
            <a:r>
              <a:rPr lang="en-IN" sz="1700" dirty="0" err="1">
                <a:solidFill>
                  <a:schemeClr val="tx1">
                    <a:lumMod val="95000"/>
                    <a:lumOff val="5000"/>
                  </a:schemeClr>
                </a:solidFill>
                <a:latin typeface="Times New Roman" panose="02020603050405020304" pitchFamily="18" charset="0"/>
                <a:cs typeface="Times New Roman" panose="02020603050405020304" pitchFamily="18" charset="0"/>
              </a:rPr>
              <a:t>VGGNet</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700" dirty="0" err="1">
                <a:solidFill>
                  <a:schemeClr val="tx1">
                    <a:lumMod val="95000"/>
                    <a:lumOff val="5000"/>
                  </a:schemeClr>
                </a:solidFill>
                <a:latin typeface="Times New Roman" panose="02020603050405020304" pitchFamily="18" charset="0"/>
                <a:cs typeface="Times New Roman" panose="02020603050405020304" pitchFamily="18" charset="0"/>
              </a:rPr>
              <a:t>ResNet</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 and Inception.</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Transfer Learning</a:t>
            </a:r>
            <a:r>
              <a:rPr lang="en-IN" sz="1700" b="1" dirty="0">
                <a:solidFill>
                  <a:schemeClr val="accent1">
                    <a:lumMod val="50000"/>
                  </a:schemeClr>
                </a:solidFill>
                <a:latin typeface="Times New Roman" panose="02020603050405020304" pitchFamily="18" charset="0"/>
                <a:cs typeface="Times New Roman" panose="02020603050405020304" pitchFamily="18" charset="0"/>
              </a:rPr>
              <a:t>: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Utilize pre-trained CNN models like VGG16 and ResNet50 are fine-tuned on emotion datasets to leverage existing feature extraction, improving accuracy with smaller datasets.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Support Vector Machines (SVMs):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SVMs use extracted features like HOG from facial images to classify emotions by finding the optimal hyperplane separating emotion classes.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Ensemble Methods: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Combining predictions from models trained on different modalities (e.g., CNNs for facial expressions, RNNs for vocal tone) enhances overall emotion detection accuracy.</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Multi-Modal Neural Networks: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These models integrate features from multiple sources (e.g., facial expressions, vocal tone, body language) to provide comprehensive emotional insights. Examples include multi-stream CNNs and attention-based models.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Attention Mechanisms: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Attention layers prioritize important features across modalities, helping the model focus on relevant data for improved emotion detection.</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Transformer Models: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Originally used in NLP, transformers can be adapted for multi-model emotion detection, handling complex interactions between various data types.</a:t>
            </a:r>
          </a:p>
        </p:txBody>
      </p:sp>
    </p:spTree>
    <p:extLst>
      <p:ext uri="{BB962C8B-B14F-4D97-AF65-F5344CB8AC3E}">
        <p14:creationId xmlns:p14="http://schemas.microsoft.com/office/powerpoint/2010/main" val="332768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4451C-9613-FE5B-8B9E-6327716D6A5C}"/>
              </a:ext>
            </a:extLst>
          </p:cNvPr>
          <p:cNvSpPr txBox="1"/>
          <p:nvPr/>
        </p:nvSpPr>
        <p:spPr>
          <a:xfrm>
            <a:off x="494210" y="1129299"/>
            <a:ext cx="3007933" cy="584775"/>
          </a:xfrm>
          <a:prstGeom prst="rect">
            <a:avLst/>
          </a:prstGeom>
          <a:noFill/>
        </p:spPr>
        <p:txBody>
          <a:bodyPr wrap="square" rtlCol="0">
            <a:spAutoFit/>
          </a:bodyPr>
          <a:lstStyle/>
          <a:p>
            <a:pPr algn="ctr"/>
            <a:r>
              <a:rPr lang="en-US" sz="3200" b="1" i="1" u="sng" dirty="0"/>
              <a:t>ARCHITECTURE</a:t>
            </a:r>
            <a:r>
              <a:rPr lang="en-US" sz="2800" b="1" i="1" dirty="0"/>
              <a:t>:</a:t>
            </a:r>
          </a:p>
        </p:txBody>
      </p:sp>
      <p:sp>
        <p:nvSpPr>
          <p:cNvPr id="5" name="TextBox 4">
            <a:extLst>
              <a:ext uri="{FF2B5EF4-FFF2-40B4-BE49-F238E27FC236}">
                <a16:creationId xmlns:a16="http://schemas.microsoft.com/office/drawing/2014/main" id="{1B256156-1166-642A-E389-A48CE2CD22C9}"/>
              </a:ext>
            </a:extLst>
          </p:cNvPr>
          <p:cNvSpPr txBox="1"/>
          <p:nvPr/>
        </p:nvSpPr>
        <p:spPr>
          <a:xfrm>
            <a:off x="850230" y="2090172"/>
            <a:ext cx="10491536" cy="461665"/>
          </a:xfrm>
          <a:prstGeom prst="rect">
            <a:avLst/>
          </a:prstGeom>
          <a:noFill/>
        </p:spPr>
        <p:txBody>
          <a:bodyPr wrap="square" rtlCol="0">
            <a:spAutoFit/>
          </a:bodyPr>
          <a:lstStyle/>
          <a:p>
            <a:pPr algn="just" rtl="0">
              <a:spcBef>
                <a:spcPts val="0"/>
              </a:spcBef>
              <a:spcAft>
                <a:spcPts val="0"/>
              </a:spcAft>
            </a:pPr>
            <a:endParaRPr lang="en-US" sz="2400" b="0" dirty="0">
              <a:effectLst/>
            </a:endParaRPr>
          </a:p>
        </p:txBody>
      </p:sp>
      <p:sp>
        <p:nvSpPr>
          <p:cNvPr id="6175" name="Rectangle 31"/>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a16="http://schemas.microsoft.com/office/drawing/2014/main" id="{7D7B3280-8F19-06CC-67ED-92A5BD3088C1}"/>
              </a:ext>
            </a:extLst>
          </p:cNvPr>
          <p:cNvPicPr/>
          <p:nvPr/>
        </p:nvPicPr>
        <p:blipFill>
          <a:blip r:embed="rId2"/>
          <a:stretch>
            <a:fillRect/>
          </a:stretch>
        </p:blipFill>
        <p:spPr>
          <a:xfrm>
            <a:off x="274320" y="1714074"/>
            <a:ext cx="11247120" cy="5143923"/>
          </a:xfrm>
          <a:prstGeom prst="rect">
            <a:avLst/>
          </a:prstGeom>
        </p:spPr>
      </p:pic>
    </p:spTree>
    <p:extLst>
      <p:ext uri="{BB962C8B-B14F-4D97-AF65-F5344CB8AC3E}">
        <p14:creationId xmlns:p14="http://schemas.microsoft.com/office/powerpoint/2010/main" val="75741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62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958</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Calibri Light</vt:lpstr>
      <vt:lpstr>Symbol</vt:lpstr>
      <vt:lpstr>Times New Roman</vt:lpstr>
      <vt:lpstr>Office Theme</vt:lpstr>
      <vt:lpstr>PowerPoint Presentation</vt:lpstr>
      <vt:lpstr>PowerPoint Presentation</vt:lpstr>
      <vt:lpstr>LITERATURE: </vt:lpstr>
      <vt:lpstr>PROBLEM STATEMENT: </vt:lpstr>
      <vt:lpstr>DATA COLLECTION AND EXPLORATION: </vt:lpstr>
      <vt:lpstr>MODEL SELECTION: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DEEKSHA CHOUDHARY</cp:lastModifiedBy>
  <cp:revision>37</cp:revision>
  <dcterms:created xsi:type="dcterms:W3CDTF">2023-03-16T15:58:13Z</dcterms:created>
  <dcterms:modified xsi:type="dcterms:W3CDTF">2024-09-24T14:24:08Z</dcterms:modified>
</cp:coreProperties>
</file>