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71" r:id="rId4"/>
    <p:sldId id="272" r:id="rId5"/>
    <p:sldId id="278" r:id="rId6"/>
    <p:sldId id="279" r:id="rId7"/>
    <p:sldId id="267" r:id="rId8"/>
    <p:sldId id="281" r:id="rId9"/>
    <p:sldId id="284" r:id="rId10"/>
    <p:sldId id="285" r:id="rId11"/>
    <p:sldId id="286" r:id="rId12"/>
    <p:sldId id="282"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6EC0CF-EA05-4E03-8D7B-ACDE8E4A61F1}" v="4" dt="2024-09-24T14:23:19.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KSHA CHOUDHARY" userId="8e6cbbf3c226d2e1" providerId="LiveId" clId="{C06EC0CF-EA05-4E03-8D7B-ACDE8E4A61F1}"/>
    <pc:docChg chg="custSel addSld delSld modSld">
      <pc:chgData name="DEEKSHA CHOUDHARY" userId="8e6cbbf3c226d2e1" providerId="LiveId" clId="{C06EC0CF-EA05-4E03-8D7B-ACDE8E4A61F1}" dt="2024-09-24T14:24:06.189" v="32" actId="21"/>
      <pc:docMkLst>
        <pc:docMk/>
      </pc:docMkLst>
      <pc:sldChg chg="del">
        <pc:chgData name="DEEKSHA CHOUDHARY" userId="8e6cbbf3c226d2e1" providerId="LiveId" clId="{C06EC0CF-EA05-4E03-8D7B-ACDE8E4A61F1}" dt="2024-09-24T13:11:48.746" v="22" actId="2696"/>
        <pc:sldMkLst>
          <pc:docMk/>
          <pc:sldMk cId="475759202" sldId="257"/>
        </pc:sldMkLst>
      </pc:sldChg>
      <pc:sldChg chg="modSp mod">
        <pc:chgData name="DEEKSHA CHOUDHARY" userId="8e6cbbf3c226d2e1" providerId="LiveId" clId="{C06EC0CF-EA05-4E03-8D7B-ACDE8E4A61F1}" dt="2024-09-24T12:57:50.281" v="21" actId="1076"/>
        <pc:sldMkLst>
          <pc:docMk/>
          <pc:sldMk cId="698718337" sldId="271"/>
        </pc:sldMkLst>
        <pc:spChg chg="mod">
          <ac:chgData name="DEEKSHA CHOUDHARY" userId="8e6cbbf3c226d2e1" providerId="LiveId" clId="{C06EC0CF-EA05-4E03-8D7B-ACDE8E4A61F1}" dt="2024-09-24T12:57:50.281" v="21" actId="1076"/>
          <ac:spMkLst>
            <pc:docMk/>
            <pc:sldMk cId="698718337" sldId="271"/>
            <ac:spMk id="4" creationId="{609092C4-4A50-BDB8-EE59-FB86ACFAD1EB}"/>
          </ac:spMkLst>
        </pc:spChg>
      </pc:sldChg>
      <pc:sldChg chg="delSp modSp new mod setBg">
        <pc:chgData name="DEEKSHA CHOUDHARY" userId="8e6cbbf3c226d2e1" providerId="LiveId" clId="{C06EC0CF-EA05-4E03-8D7B-ACDE8E4A61F1}" dt="2024-09-24T14:24:06.189" v="32" actId="21"/>
        <pc:sldMkLst>
          <pc:docMk/>
          <pc:sldMk cId="806628383" sldId="280"/>
        </pc:sldMkLst>
        <pc:spChg chg="del mod">
          <ac:chgData name="DEEKSHA CHOUDHARY" userId="8e6cbbf3c226d2e1" providerId="LiveId" clId="{C06EC0CF-EA05-4E03-8D7B-ACDE8E4A61F1}" dt="2024-09-24T14:24:06.189" v="32" actId="21"/>
          <ac:spMkLst>
            <pc:docMk/>
            <pc:sldMk cId="806628383" sldId="280"/>
            <ac:spMk id="2" creationId="{5B610665-3C79-3339-A4E5-553A98C5B47B}"/>
          </ac:spMkLst>
        </pc:spChg>
        <pc:spChg chg="del mod">
          <ac:chgData name="DEEKSHA CHOUDHARY" userId="8e6cbbf3c226d2e1" providerId="LiveId" clId="{C06EC0CF-EA05-4E03-8D7B-ACDE8E4A61F1}" dt="2024-09-24T14:23:42.572" v="28" actId="21"/>
          <ac:spMkLst>
            <pc:docMk/>
            <pc:sldMk cId="806628383" sldId="280"/>
            <ac:spMk id="3" creationId="{DE980BE7-25F1-F8A4-94CF-B18D2C7CCED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AE-9737-6B43-E039-9E59683B8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16F1C-39B0-2533-D176-21045865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AF6-CDEB-ACFA-007B-ED81B94753CF}"/>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9B615C1D-F70F-1E74-9E46-AF7E1E117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7A3F1-DEDC-CFE4-744A-6DC3C4BF059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28488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9977-FCD8-D4E3-40F4-29F2570D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D1AFF-F99D-AF45-8190-60B924B0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65F1A-53BA-6B0F-F080-B09D2BD43711}"/>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E8F5279C-F182-F1C7-B5EF-E20B5701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61326-5FCA-EC65-33BA-52034B084BC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85421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6FBF4-ECE5-A8D3-0056-FCC4DF7AE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4275E-56AB-FDB8-7B90-74C6D280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4EBAE-6C9C-688C-DFDD-C0945549FB21}"/>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5760F44D-646F-2914-51A9-ED2DD3234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71AF6-A814-BDCA-018C-1C4E51EE270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46734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127-B512-B619-4F2C-CF337294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7F8FA-3AF1-4270-0F0A-D3AD2C1E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133B-609A-4518-B226-9D0A196A0324}"/>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5F564ED1-93A2-5F04-D6F6-071C4C3A3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D35E7-584E-7AA3-63EC-9FA5F04DEBF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504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F03-A3D7-E928-9662-61E90D6AE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6B516-AB97-BDFC-3E20-5B786000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F326F-491D-6A2A-DA19-A8BA83B71703}"/>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D4494CD4-C3F2-0CEA-025E-497A565C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7A08-68DA-18DF-31F1-BDEF63A7E08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23807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0E57-EBB4-A751-3339-3E060EF0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5130-914A-71F9-B431-0FA00523A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45BFC-E2B1-0063-8790-09C2F9537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1CF82-C7FC-8F50-E3C7-02FA26806292}"/>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a:extLst>
              <a:ext uri="{FF2B5EF4-FFF2-40B4-BE49-F238E27FC236}">
                <a16:creationId xmlns:a16="http://schemas.microsoft.com/office/drawing/2014/main" id="{DD102AC7-BF7A-38F0-C345-893B8C0A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A2C4F-BF8C-8B86-89DF-0CB7B8103A12}"/>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7982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7BB-4978-041A-B3DF-8DD9F3BD7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BCAC-D0B1-046F-FB98-D16A98B0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6C086-063F-3EE4-F0FA-C106DFA59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1D48F-DFB5-0F4C-1B49-131BE408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B4CBB-E08B-CC0B-DD67-CBCAB9F1A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98FCA-785F-AE59-CF7F-C32B9A6CBCDB}"/>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8" name="Footer Placeholder 7">
            <a:extLst>
              <a:ext uri="{FF2B5EF4-FFF2-40B4-BE49-F238E27FC236}">
                <a16:creationId xmlns:a16="http://schemas.microsoft.com/office/drawing/2014/main" id="{793141F4-A274-A097-4A7D-53FF6391A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9B25D-B0D5-0039-4ADA-5C1DE3B3E693}"/>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4250474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C86D-77BF-016D-E81F-8DBAB9A21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04DE-1AD5-488B-4780-E7E8404E6865}"/>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4" name="Footer Placeholder 3">
            <a:extLst>
              <a:ext uri="{FF2B5EF4-FFF2-40B4-BE49-F238E27FC236}">
                <a16:creationId xmlns:a16="http://schemas.microsoft.com/office/drawing/2014/main" id="{C9BFEC74-E943-9BF6-302B-28360127B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4B939-1835-AECB-65D7-B7912327644E}"/>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1383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22032-1EC5-A2DD-AA7E-148CF0AF90E3}"/>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3" name="Footer Placeholder 2">
            <a:extLst>
              <a:ext uri="{FF2B5EF4-FFF2-40B4-BE49-F238E27FC236}">
                <a16:creationId xmlns:a16="http://schemas.microsoft.com/office/drawing/2014/main" id="{86D2F879-472D-4BE3-AE87-306A319D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4B822-257F-8033-BF7D-54F626D7F93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97446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4574-21BA-409A-0EC8-FB884D3E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24BE7-CD61-1F48-BFE4-F770821D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73718-7D44-BCA8-EE78-584166AA1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BBB47-17AC-8E64-1311-D5D54DC66107}"/>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a:extLst>
              <a:ext uri="{FF2B5EF4-FFF2-40B4-BE49-F238E27FC236}">
                <a16:creationId xmlns:a16="http://schemas.microsoft.com/office/drawing/2014/main" id="{A53ED21D-31CE-4083-CBA8-1D9074FD4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5A2D5-7723-F10A-7018-BCF86FA393E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6388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504B-5FDB-492D-1733-EC502E1F3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2E76B-9A36-E406-877A-A30F893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66CB0-DD3E-FEB4-C5D0-9C66CB05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2E45-0C71-8527-6A73-C7F6A042E3D0}"/>
              </a:ext>
            </a:extLst>
          </p:cNvPr>
          <p:cNvSpPr>
            <a:spLocks noGrp="1"/>
          </p:cNvSpPr>
          <p:nvPr>
            <p:ph type="dt" sz="half" idx="10"/>
          </p:nvPr>
        </p:nvSpPr>
        <p:spPr/>
        <p:txBody>
          <a:bodyPr/>
          <a:lstStyle/>
          <a:p>
            <a:fld id="{DF531B98-7DAA-4F67-B12F-4F673C8BF44F}" type="datetimeFigureOut">
              <a:rPr lang="en-US" smtClean="0"/>
              <a:t>11/3/2024</a:t>
            </a:fld>
            <a:endParaRPr lang="en-US"/>
          </a:p>
        </p:txBody>
      </p:sp>
      <p:sp>
        <p:nvSpPr>
          <p:cNvPr id="6" name="Footer Placeholder 5">
            <a:extLst>
              <a:ext uri="{FF2B5EF4-FFF2-40B4-BE49-F238E27FC236}">
                <a16:creationId xmlns:a16="http://schemas.microsoft.com/office/drawing/2014/main" id="{13BF5D46-E848-D6A3-A7AF-7B8A67DB9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B121-4C38-9847-669D-B6F612EC29E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9267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D1D7B-9911-8424-F926-7337A394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58377-14B2-F035-C4B2-687171F00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A340-4C15-3DA8-90B0-092D0B9E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t>11/3/2024</a:t>
            </a:fld>
            <a:endParaRPr lang="en-US"/>
          </a:p>
        </p:txBody>
      </p:sp>
      <p:sp>
        <p:nvSpPr>
          <p:cNvPr id="5" name="Footer Placeholder 4">
            <a:extLst>
              <a:ext uri="{FF2B5EF4-FFF2-40B4-BE49-F238E27FC236}">
                <a16:creationId xmlns:a16="http://schemas.microsoft.com/office/drawing/2014/main" id="{D65052CB-6B60-8185-45A4-17B24643F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19EDA0-99D8-C732-E4E2-B1FD4977B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t>‹#›</a:t>
            </a:fld>
            <a:endParaRPr lang="en-US"/>
          </a:p>
        </p:txBody>
      </p:sp>
    </p:spTree>
    <p:extLst>
      <p:ext uri="{BB962C8B-B14F-4D97-AF65-F5344CB8AC3E}">
        <p14:creationId xmlns:p14="http://schemas.microsoft.com/office/powerpoint/2010/main" val="1672129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D25BAC-F29A-8804-7469-B37D08641525}"/>
              </a:ext>
            </a:extLst>
          </p:cNvPr>
          <p:cNvSpPr txBox="1"/>
          <p:nvPr/>
        </p:nvSpPr>
        <p:spPr>
          <a:xfrm>
            <a:off x="762000" y="1185917"/>
            <a:ext cx="10566400" cy="1354217"/>
          </a:xfrm>
          <a:prstGeom prst="rect">
            <a:avLst/>
          </a:prstGeom>
          <a:noFill/>
        </p:spPr>
        <p:txBody>
          <a:bodyPr wrap="square">
            <a:spAutoFit/>
          </a:bodyPr>
          <a:lstStyle/>
          <a:p>
            <a:pPr algn="ctr">
              <a:buFont typeface="Arial" panose="020B0604020202020204" pitchFamily="34" charset="0"/>
              <a:buNone/>
            </a:pPr>
            <a:r>
              <a:rPr lang="en-US" sz="16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16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16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r>
              <a:rPr lang="en-US" sz="1600" b="1" dirty="0">
                <a:solidFill>
                  <a:srgbClr val="002060"/>
                </a:solidFill>
                <a:latin typeface="Bookman Old Style" panose="02050604050505020204" pitchFamily="18" charset="0"/>
                <a:cs typeface="Times New Roman" panose="02020603050405020304" pitchFamily="18" charset="0"/>
              </a:rPr>
              <a:t>Application Development –Deep Learning Explore ( MR22-1CS0203)</a:t>
            </a:r>
          </a:p>
          <a:p>
            <a:pPr algn="ctr">
              <a:buFont typeface="Arial" panose="020B0604020202020204" pitchFamily="34" charset="0"/>
              <a:buNone/>
            </a:pPr>
            <a:endParaRPr lang="en-US" sz="1800" b="1" dirty="0">
              <a:solidFill>
                <a:srgbClr val="002060"/>
              </a:solidFill>
              <a:latin typeface="Bookman Old Style" panose="02050604050505020204" pitchFamily="18" charset="0"/>
              <a:cs typeface="Times New Roman" panose="02020603050405020304" pitchFamily="18" charset="0"/>
            </a:endParaRPr>
          </a:p>
        </p:txBody>
      </p:sp>
      <p:pic>
        <p:nvPicPr>
          <p:cNvPr id="5" name="Picture 2" descr="No photo description available.">
            <a:extLst>
              <a:ext uri="{FF2B5EF4-FFF2-40B4-BE49-F238E27FC236}">
                <a16:creationId xmlns:a16="http://schemas.microsoft.com/office/drawing/2014/main" id="{9E5DBA64-1E86-13DB-1E85-CCA80BFA0E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75" y="4187280"/>
            <a:ext cx="1619250" cy="1619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7935E99-AC14-6B4F-1C1E-5164318C8603}"/>
              </a:ext>
            </a:extLst>
          </p:cNvPr>
          <p:cNvSpPr txBox="1"/>
          <p:nvPr/>
        </p:nvSpPr>
        <p:spPr>
          <a:xfrm>
            <a:off x="3048786" y="5672083"/>
            <a:ext cx="6094428" cy="861774"/>
          </a:xfrm>
          <a:prstGeom prst="rect">
            <a:avLst/>
          </a:prstGeom>
          <a:noFill/>
        </p:spPr>
        <p:txBody>
          <a:bodyPr wrap="square">
            <a:spAutoFit/>
          </a:bodyPr>
          <a:lstStyle/>
          <a:p>
            <a:pPr algn="ctr">
              <a:buFont typeface="Arial" panose="020B0604020202020204" pitchFamily="34" charset="0"/>
              <a:buNone/>
            </a:pPr>
            <a:endParaRPr lang="en-US" sz="18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18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1400" b="1" dirty="0">
                <a:solidFill>
                  <a:srgbClr val="7030A0"/>
                </a:solidFill>
                <a:latin typeface="Bookman Old Style" panose="02050604050505020204" pitchFamily="18" charset="0"/>
                <a:cs typeface="Times New Roman" panose="02020603050405020304" pitchFamily="18" charset="0"/>
              </a:rPr>
              <a:t>Malla Reddy University </a:t>
            </a:r>
            <a:endParaRPr lang="en-US" sz="11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71153B1-73B6-12C4-9282-56A076A6159D}"/>
              </a:ext>
            </a:extLst>
          </p:cNvPr>
          <p:cNvSpPr txBox="1"/>
          <p:nvPr/>
        </p:nvSpPr>
        <p:spPr>
          <a:xfrm>
            <a:off x="335280" y="2633071"/>
            <a:ext cx="8181399" cy="1477328"/>
          </a:xfrm>
          <a:prstGeom prst="rect">
            <a:avLst/>
          </a:prstGeom>
          <a:noFill/>
        </p:spPr>
        <p:txBody>
          <a:bodyPr wrap="square">
            <a:spAutoFit/>
          </a:bodyPr>
          <a:lstStyle/>
          <a:p>
            <a:endParaRPr lang="en-US" dirty="0">
              <a:latin typeface="Bookman Old Style" panose="02050604050505020204" pitchFamily="18" charset="0"/>
              <a:cs typeface="Times New Roman" panose="02020603050405020304" pitchFamily="18" charset="0"/>
            </a:endParaRPr>
          </a:p>
          <a:p>
            <a:r>
              <a:rPr lang="en-US" b="1" dirty="0">
                <a:latin typeface="Bookman Old Style" panose="02050604050505020204" pitchFamily="18" charset="0"/>
                <a:cs typeface="Times New Roman" panose="02020603050405020304" pitchFamily="18" charset="0"/>
              </a:rPr>
              <a:t>Project Title: </a:t>
            </a:r>
            <a:r>
              <a:rPr lang="en-US" dirty="0">
                <a:latin typeface="Bookman Old Style" panose="02050604050505020204" pitchFamily="18" charset="0"/>
                <a:cs typeface="Times New Roman" panose="02020603050405020304" pitchFamily="18" charset="0"/>
              </a:rPr>
              <a:t>HUMAN EMOTION DETECTION</a:t>
            </a:r>
          </a:p>
          <a:p>
            <a:endParaRPr lang="en-US" dirty="0">
              <a:latin typeface="Bookman Old Style" panose="02050604050505020204" pitchFamily="18" charset="0"/>
              <a:cs typeface="Times New Roman" panose="02020603050405020304" pitchFamily="18" charset="0"/>
            </a:endParaRPr>
          </a:p>
          <a:p>
            <a:r>
              <a:rPr lang="en-US" sz="1800" b="1" dirty="0">
                <a:latin typeface="Bookman Old Style" panose="02050604050505020204" pitchFamily="18" charset="0"/>
                <a:cs typeface="Times New Roman" panose="02020603050405020304" pitchFamily="18" charset="0"/>
              </a:rPr>
              <a:t>Project Guide: </a:t>
            </a:r>
            <a:r>
              <a:rPr lang="en-US" sz="1800" dirty="0" err="1">
                <a:latin typeface="Bookman Old Style" panose="02050604050505020204" pitchFamily="18" charset="0"/>
                <a:cs typeface="Times New Roman" panose="02020603050405020304" pitchFamily="18" charset="0"/>
              </a:rPr>
              <a:t>Prof.Ramya</a:t>
            </a:r>
            <a:endParaRPr lang="en-US" dirty="0">
              <a:latin typeface="Bookman Old Style" panose="02050604050505020204" pitchFamily="18" charset="0"/>
              <a:cs typeface="Times New Roman" panose="02020603050405020304" pitchFamily="18" charset="0"/>
            </a:endParaRPr>
          </a:p>
          <a:p>
            <a:r>
              <a:rPr lang="en-US" dirty="0">
                <a:latin typeface="Bookman Old Style" panose="02050604050505020204" pitchFamily="18" charset="0"/>
                <a:cs typeface="Times New Roman" panose="02020603050405020304" pitchFamily="18" charset="0"/>
              </a:rPr>
              <a:t> </a:t>
            </a:r>
            <a:endParaRPr lang="en-US" b="1" dirty="0"/>
          </a:p>
        </p:txBody>
      </p:sp>
      <p:sp>
        <p:nvSpPr>
          <p:cNvPr id="12" name="TextBox 11">
            <a:extLst>
              <a:ext uri="{FF2B5EF4-FFF2-40B4-BE49-F238E27FC236}">
                <a16:creationId xmlns:a16="http://schemas.microsoft.com/office/drawing/2014/main" id="{E75FC11A-DD02-2942-4B0B-164D3EA533A2}"/>
              </a:ext>
            </a:extLst>
          </p:cNvPr>
          <p:cNvSpPr txBox="1"/>
          <p:nvPr/>
        </p:nvSpPr>
        <p:spPr>
          <a:xfrm>
            <a:off x="8067040" y="2326640"/>
            <a:ext cx="3651215" cy="923330"/>
          </a:xfrm>
          <a:prstGeom prst="rect">
            <a:avLst/>
          </a:prstGeom>
          <a:noFill/>
        </p:spPr>
        <p:txBody>
          <a:bodyPr wrap="square">
            <a:spAutoFit/>
          </a:bodyPr>
          <a:lstStyle/>
          <a:p>
            <a:pPr>
              <a:buFont typeface="Arial" panose="020B0604020202020204" pitchFamily="34" charset="0"/>
              <a:buNone/>
            </a:pPr>
            <a:r>
              <a:rPr lang="en-US" sz="1800" b="1" dirty="0">
                <a:solidFill>
                  <a:srgbClr val="000000"/>
                </a:solidFill>
                <a:latin typeface="Bookman Old Style" panose="02050604050505020204" pitchFamily="18" charset="0"/>
                <a:cs typeface="Times New Roman" panose="02020603050405020304" pitchFamily="18" charset="0"/>
              </a:rPr>
              <a:t>             </a:t>
            </a:r>
          </a:p>
          <a:p>
            <a:pPr>
              <a:buFont typeface="Arial" panose="020B0604020202020204" pitchFamily="34" charset="0"/>
              <a:buNone/>
            </a:pPr>
            <a:r>
              <a:rPr lang="en-US" b="1" dirty="0">
                <a:solidFill>
                  <a:srgbClr val="000000"/>
                </a:solidFill>
                <a:latin typeface="Bookman Old Style" panose="02050604050505020204" pitchFamily="18" charset="0"/>
                <a:cs typeface="Times New Roman" panose="02020603050405020304" pitchFamily="18" charset="0"/>
              </a:rPr>
              <a:t>         </a:t>
            </a:r>
            <a:r>
              <a:rPr lang="en-US" sz="1800" b="1" dirty="0">
                <a:solidFill>
                  <a:srgbClr val="000000"/>
                </a:solidFill>
                <a:latin typeface="Bookman Old Style" panose="02050604050505020204" pitchFamily="18" charset="0"/>
                <a:cs typeface="Times New Roman" panose="02020603050405020304" pitchFamily="18" charset="0"/>
              </a:rPr>
              <a:t> </a:t>
            </a:r>
            <a:r>
              <a:rPr lang="en-US" b="1" dirty="0">
                <a:solidFill>
                  <a:srgbClr val="000000"/>
                </a:solidFill>
                <a:latin typeface="Bookman Old Style" panose="02050604050505020204" pitchFamily="18" charset="0"/>
                <a:cs typeface="Times New Roman" panose="02020603050405020304" pitchFamily="18" charset="0"/>
              </a:rPr>
              <a:t>Section: </a:t>
            </a:r>
            <a:r>
              <a:rPr lang="en-US" dirty="0">
                <a:solidFill>
                  <a:srgbClr val="000000"/>
                </a:solidFill>
                <a:latin typeface="Bookman Old Style" panose="02050604050505020204" pitchFamily="18" charset="0"/>
                <a:cs typeface="Times New Roman" panose="02020603050405020304" pitchFamily="18" charset="0"/>
              </a:rPr>
              <a:t>Beta</a:t>
            </a:r>
            <a:endParaRPr lang="en-US" sz="1800" dirty="0">
              <a:solidFill>
                <a:srgbClr val="000000"/>
              </a:solidFill>
              <a:latin typeface="Bookman Old Style" panose="02050604050505020204" pitchFamily="18" charset="0"/>
              <a:cs typeface="Times New Roman" panose="02020603050405020304" pitchFamily="18" charset="0"/>
            </a:endParaRPr>
          </a:p>
          <a:p>
            <a:pPr>
              <a:buFont typeface="Arial" panose="020B0604020202020204" pitchFamily="34" charset="0"/>
              <a:buNone/>
            </a:pPr>
            <a:r>
              <a:rPr lang="en-US" sz="1800" b="1" dirty="0">
                <a:solidFill>
                  <a:srgbClr val="000000"/>
                </a:solidFill>
                <a:latin typeface="Bookman Old Style" panose="02050604050505020204" pitchFamily="18" charset="0"/>
                <a:cs typeface="Times New Roman" panose="02020603050405020304" pitchFamily="18" charset="0"/>
              </a:rPr>
              <a:t>          Batch Number: </a:t>
            </a:r>
            <a:r>
              <a:rPr lang="en-US" sz="1800" dirty="0">
                <a:solidFill>
                  <a:srgbClr val="000000"/>
                </a:solidFill>
                <a:latin typeface="Bookman Old Style" panose="02050604050505020204" pitchFamily="18" charset="0"/>
                <a:cs typeface="Times New Roman" panose="02020603050405020304" pitchFamily="18" charset="0"/>
              </a:rPr>
              <a:t>B</a:t>
            </a:r>
            <a:r>
              <a:rPr lang="en-US" dirty="0">
                <a:solidFill>
                  <a:srgbClr val="000000"/>
                </a:solidFill>
                <a:latin typeface="Bookman Old Style" panose="02050604050505020204" pitchFamily="18" charset="0"/>
                <a:cs typeface="Times New Roman" panose="02020603050405020304" pitchFamily="18" charset="0"/>
              </a:rPr>
              <a:t>T6</a:t>
            </a:r>
            <a:endParaRPr lang="en-US" sz="1800" dirty="0">
              <a:solidFill>
                <a:srgbClr val="000000"/>
              </a:solidFill>
              <a:latin typeface="Bookman Old Style" panose="02050604050505020204" pitchFamily="18" charset="0"/>
              <a:cs typeface="Times New Roman" panose="02020603050405020304" pitchFamily="18" charset="0"/>
            </a:endParaRPr>
          </a:p>
        </p:txBody>
      </p:sp>
      <p:graphicFrame>
        <p:nvGraphicFramePr>
          <p:cNvPr id="15" name="Table 15">
            <a:extLst>
              <a:ext uri="{FF2B5EF4-FFF2-40B4-BE49-F238E27FC236}">
                <a16:creationId xmlns:a16="http://schemas.microsoft.com/office/drawing/2014/main" id="{67ABC5B4-FA67-F8D2-DE98-12F28C64385C}"/>
              </a:ext>
            </a:extLst>
          </p:cNvPr>
          <p:cNvGraphicFramePr>
            <a:graphicFrameLocks noGrp="1"/>
          </p:cNvGraphicFramePr>
          <p:nvPr>
            <p:extLst>
              <p:ext uri="{D42A27DB-BD31-4B8C-83A1-F6EECF244321}">
                <p14:modId xmlns:p14="http://schemas.microsoft.com/office/powerpoint/2010/main" val="3738189719"/>
              </p:ext>
            </p:extLst>
          </p:nvPr>
        </p:nvGraphicFramePr>
        <p:xfrm>
          <a:off x="7294880" y="3302328"/>
          <a:ext cx="4085923" cy="2895600"/>
        </p:xfrm>
        <a:graphic>
          <a:graphicData uri="http://schemas.openxmlformats.org/drawingml/2006/table">
            <a:tbl>
              <a:tblPr firstRow="1" bandRow="1">
                <a:tableStyleId>{2D5ABB26-0587-4C30-8999-92F81FD0307C}</a:tableStyleId>
              </a:tblPr>
              <a:tblGrid>
                <a:gridCol w="1908326">
                  <a:extLst>
                    <a:ext uri="{9D8B030D-6E8A-4147-A177-3AD203B41FA5}">
                      <a16:colId xmlns:a16="http://schemas.microsoft.com/office/drawing/2014/main" val="2013820079"/>
                    </a:ext>
                  </a:extLst>
                </a:gridCol>
                <a:gridCol w="2177597">
                  <a:extLst>
                    <a:ext uri="{9D8B030D-6E8A-4147-A177-3AD203B41FA5}">
                      <a16:colId xmlns:a16="http://schemas.microsoft.com/office/drawing/2014/main" val="1847271554"/>
                    </a:ext>
                  </a:extLst>
                </a:gridCol>
              </a:tblGrid>
              <a:tr h="559499">
                <a:tc>
                  <a:txBody>
                    <a:bodyPr/>
                    <a:lstStyle/>
                    <a:p>
                      <a:pPr algn="just"/>
                      <a:endParaRPr lang="en-US" b="1" dirty="0">
                        <a:latin typeface="Bookman Old Style" panose="02050604050505020204" pitchFamily="18" charset="0"/>
                      </a:endParaRPr>
                    </a:p>
                  </a:txBody>
                  <a:tcPr/>
                </a:tc>
                <a:tc>
                  <a:txBody>
                    <a:bodyPr/>
                    <a:lstStyle/>
                    <a:p>
                      <a:pPr algn="just"/>
                      <a:r>
                        <a:rPr lang="en-US" b="1" dirty="0">
                          <a:latin typeface="Bookman Old Style" panose="02050604050505020204" pitchFamily="18" charset="0"/>
                        </a:rPr>
                        <a:t>    </a:t>
                      </a:r>
                    </a:p>
                    <a:p>
                      <a:pPr algn="just"/>
                      <a:r>
                        <a:rPr lang="en-US" b="1" dirty="0">
                          <a:latin typeface="Bookman Old Style" panose="02050604050505020204" pitchFamily="18" charset="0"/>
                        </a:rPr>
                        <a:t> Roll Numbers</a:t>
                      </a:r>
                    </a:p>
                  </a:txBody>
                  <a:tcPr/>
                </a:tc>
                <a:extLst>
                  <a:ext uri="{0D108BD9-81ED-4DB2-BD59-A6C34878D82A}">
                    <a16:rowId xmlns:a16="http://schemas.microsoft.com/office/drawing/2014/main" val="947898055"/>
                  </a:ext>
                </a:extLst>
              </a:tr>
              <a:tr h="506213">
                <a:tc>
                  <a:txBody>
                    <a:bodyPr/>
                    <a:lstStyle/>
                    <a:p>
                      <a:pPr algn="l"/>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Bookman Old Style" panose="02050604050505020204" pitchFamily="18" charset="0"/>
                        </a:rPr>
                        <a:t>     </a:t>
                      </a:r>
                    </a:p>
                    <a:p>
                      <a:pPr algn="l"/>
                      <a:r>
                        <a:rPr lang="en-US" sz="1600" dirty="0">
                          <a:latin typeface="Bookman Old Style" panose="02050604050505020204" pitchFamily="18" charset="0"/>
                        </a:rPr>
                        <a:t>  2211CS020118</a:t>
                      </a:r>
                    </a:p>
                  </a:txBody>
                  <a:tcPr/>
                </a:tc>
                <a:extLst>
                  <a:ext uri="{0D108BD9-81ED-4DB2-BD59-A6C34878D82A}">
                    <a16:rowId xmlns:a16="http://schemas.microsoft.com/office/drawing/2014/main" val="3199550382"/>
                  </a:ext>
                </a:extLst>
              </a:tr>
              <a:tr h="307633">
                <a:tc>
                  <a:txBody>
                    <a:bodyPr/>
                    <a:lstStyle/>
                    <a:p>
                      <a:pPr algn="l"/>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Bookman Old Style" panose="02050604050505020204" pitchFamily="18" charset="0"/>
                        </a:rPr>
                        <a:t>  2211CS020119</a:t>
                      </a:r>
                    </a:p>
                  </a:txBody>
                  <a:tcPr/>
                </a:tc>
                <a:extLst>
                  <a:ext uri="{0D108BD9-81ED-4DB2-BD59-A6C34878D82A}">
                    <a16:rowId xmlns:a16="http://schemas.microsoft.com/office/drawing/2014/main" val="383660588"/>
                  </a:ext>
                </a:extLst>
              </a:tr>
              <a:tr h="307633">
                <a:tc>
                  <a:txBody>
                    <a:bodyPr/>
                    <a:lstStyle/>
                    <a:p>
                      <a:pPr algn="l"/>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Bookman Old Style" panose="02050604050505020204" pitchFamily="18" charset="0"/>
                        </a:rPr>
                        <a:t>  2211CS020120</a:t>
                      </a:r>
                    </a:p>
                  </a:txBody>
                  <a:tcPr/>
                </a:tc>
                <a:extLst>
                  <a:ext uri="{0D108BD9-81ED-4DB2-BD59-A6C34878D82A}">
                    <a16:rowId xmlns:a16="http://schemas.microsoft.com/office/drawing/2014/main" val="1548271765"/>
                  </a:ext>
                </a:extLst>
              </a:tr>
              <a:tr h="307633">
                <a:tc>
                  <a:txBody>
                    <a:bodyPr/>
                    <a:lstStyle/>
                    <a:p>
                      <a:pPr algn="l"/>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Bookman Old Style" panose="02050604050505020204" pitchFamily="18" charset="0"/>
                        </a:rPr>
                        <a:t>  2211CS020122</a:t>
                      </a:r>
                    </a:p>
                  </a:txBody>
                  <a:tcPr/>
                </a:tc>
                <a:extLst>
                  <a:ext uri="{0D108BD9-81ED-4DB2-BD59-A6C34878D82A}">
                    <a16:rowId xmlns:a16="http://schemas.microsoft.com/office/drawing/2014/main" val="2742083494"/>
                  </a:ext>
                </a:extLst>
              </a:tr>
              <a:tr h="307633">
                <a:tc>
                  <a:txBody>
                    <a:bodyPr/>
                    <a:lstStyle/>
                    <a:p>
                      <a:pPr algn="l"/>
                      <a:endParaRPr lang="en-US" sz="1600" dirty="0">
                        <a:latin typeface="Times New Roman" panose="02020603050405020304" pitchFamily="18" charset="0"/>
                        <a:cs typeface="Times New Roman" panose="02020603050405020304" pitchFamily="18" charset="0"/>
                      </a:endParaRPr>
                    </a:p>
                  </a:txBody>
                  <a:tcPr/>
                </a:tc>
                <a:tc>
                  <a:txBody>
                    <a:bodyPr/>
                    <a:lstStyle/>
                    <a:p>
                      <a:pPr algn="l"/>
                      <a:r>
                        <a:rPr lang="en-US" sz="1600" dirty="0">
                          <a:latin typeface="Bookman Old Style" panose="02050604050505020204" pitchFamily="18" charset="0"/>
                        </a:rPr>
                        <a:t>  2211CS020123</a:t>
                      </a:r>
                    </a:p>
                  </a:txBody>
                  <a:tcPr/>
                </a:tc>
                <a:extLst>
                  <a:ext uri="{0D108BD9-81ED-4DB2-BD59-A6C34878D82A}">
                    <a16:rowId xmlns:a16="http://schemas.microsoft.com/office/drawing/2014/main" val="1864017319"/>
                  </a:ext>
                </a:extLst>
              </a:tr>
              <a:tr h="307633">
                <a:tc>
                  <a:txBody>
                    <a:bodyPr/>
                    <a:lstStyle/>
                    <a:p>
                      <a:pPr algn="l"/>
                      <a:endParaRPr lang="en-US" sz="1600" dirty="0">
                        <a:latin typeface="Times New Roman" panose="02020603050405020304" pitchFamily="18" charset="0"/>
                        <a:cs typeface="Times New Roman" panose="02020603050405020304" pitchFamily="18" charset="0"/>
                      </a:endParaRPr>
                    </a:p>
                  </a:txBody>
                  <a:tcPr/>
                </a:tc>
                <a:tc>
                  <a:txBody>
                    <a:bodyPr/>
                    <a:lstStyle/>
                    <a:p>
                      <a:pPr algn="l"/>
                      <a:endParaRPr lang="en-US" sz="1600" dirty="0">
                        <a:latin typeface="Bookman Old Style" panose="02050604050505020204" pitchFamily="18" charset="0"/>
                      </a:endParaRPr>
                    </a:p>
                  </a:txBody>
                  <a:tcPr/>
                </a:tc>
                <a:extLst>
                  <a:ext uri="{0D108BD9-81ED-4DB2-BD59-A6C34878D82A}">
                    <a16:rowId xmlns:a16="http://schemas.microsoft.com/office/drawing/2014/main" val="2898556913"/>
                  </a:ext>
                </a:extLst>
              </a:tr>
            </a:tbl>
          </a:graphicData>
        </a:graphic>
      </p:graphicFrame>
    </p:spTree>
    <p:extLst>
      <p:ext uri="{BB962C8B-B14F-4D97-AF65-F5344CB8AC3E}">
        <p14:creationId xmlns:p14="http://schemas.microsoft.com/office/powerpoint/2010/main" val="1229758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789831-9EFE-C7A4-A7EE-DF9DC97B5D40}"/>
              </a:ext>
            </a:extLst>
          </p:cNvPr>
          <p:cNvSpPr>
            <a:spLocks noGrp="1"/>
          </p:cNvSpPr>
          <p:nvPr>
            <p:ph type="body" idx="1"/>
          </p:nvPr>
        </p:nvSpPr>
        <p:spPr>
          <a:xfrm>
            <a:off x="101600" y="6065520"/>
            <a:ext cx="6142190" cy="436880"/>
          </a:xfrm>
        </p:spPr>
        <p:txBody>
          <a:bodyPr>
            <a:noAutofit/>
          </a:bodyPr>
          <a:lstStyle/>
          <a:p>
            <a:r>
              <a:rPr lang="en-US" sz="1900" dirty="0"/>
              <a:t>3. graph shows performance of training and validation sets</a:t>
            </a:r>
            <a:endParaRPr lang="en-IN" sz="1900" dirty="0"/>
          </a:p>
        </p:txBody>
      </p:sp>
      <p:pic>
        <p:nvPicPr>
          <p:cNvPr id="8" name="Content Placeholder 7">
            <a:extLst>
              <a:ext uri="{FF2B5EF4-FFF2-40B4-BE49-F238E27FC236}">
                <a16:creationId xmlns:a16="http://schemas.microsoft.com/office/drawing/2014/main" id="{65806BC5-3E1D-C98C-2207-9DB4C9C9831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3040" y="1371600"/>
            <a:ext cx="5804535" cy="4470401"/>
          </a:xfrm>
        </p:spPr>
      </p:pic>
      <p:sp>
        <p:nvSpPr>
          <p:cNvPr id="5" name="Text Placeholder 4">
            <a:extLst>
              <a:ext uri="{FF2B5EF4-FFF2-40B4-BE49-F238E27FC236}">
                <a16:creationId xmlns:a16="http://schemas.microsoft.com/office/drawing/2014/main" id="{916731F5-75DA-B77D-62D9-D5AFB6DA61A1}"/>
              </a:ext>
            </a:extLst>
          </p:cNvPr>
          <p:cNvSpPr>
            <a:spLocks noGrp="1"/>
          </p:cNvSpPr>
          <p:nvPr>
            <p:ph type="body" sz="quarter" idx="3"/>
          </p:nvPr>
        </p:nvSpPr>
        <p:spPr>
          <a:xfrm>
            <a:off x="6436830" y="6065520"/>
            <a:ext cx="5755170" cy="579120"/>
          </a:xfrm>
        </p:spPr>
        <p:txBody>
          <a:bodyPr>
            <a:noAutofit/>
          </a:bodyPr>
          <a:lstStyle/>
          <a:p>
            <a:r>
              <a:rPr lang="en-US" sz="1900" dirty="0"/>
              <a:t>4. violin plot showing performance of training and validation sets</a:t>
            </a:r>
            <a:endParaRPr lang="en-IN" sz="1900" dirty="0"/>
          </a:p>
        </p:txBody>
      </p:sp>
      <p:pic>
        <p:nvPicPr>
          <p:cNvPr id="10" name="Content Placeholder 9">
            <a:extLst>
              <a:ext uri="{FF2B5EF4-FFF2-40B4-BE49-F238E27FC236}">
                <a16:creationId xmlns:a16="http://schemas.microsoft.com/office/drawing/2014/main" id="{61DD0BA3-5001-E276-A93E-D034C631BACA}"/>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43790" y="1371600"/>
            <a:ext cx="5755170" cy="4470401"/>
          </a:xfrm>
        </p:spPr>
      </p:pic>
    </p:spTree>
    <p:extLst>
      <p:ext uri="{BB962C8B-B14F-4D97-AF65-F5344CB8AC3E}">
        <p14:creationId xmlns:p14="http://schemas.microsoft.com/office/powerpoint/2010/main" val="116254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D605C47-735E-F203-A55C-EE947B0BD68D}"/>
              </a:ext>
            </a:extLst>
          </p:cNvPr>
          <p:cNvSpPr>
            <a:spLocks noGrp="1"/>
          </p:cNvSpPr>
          <p:nvPr>
            <p:ph type="body" idx="1"/>
          </p:nvPr>
        </p:nvSpPr>
        <p:spPr>
          <a:xfrm>
            <a:off x="701040" y="5953760"/>
            <a:ext cx="5049521" cy="619760"/>
          </a:xfrm>
        </p:spPr>
        <p:txBody>
          <a:bodyPr>
            <a:normAutofit fontScale="92500" lnSpcReduction="20000"/>
          </a:bodyPr>
          <a:lstStyle/>
          <a:p>
            <a:r>
              <a:rPr lang="en-US" dirty="0"/>
              <a:t>5. confusion matrix showing model performance</a:t>
            </a:r>
            <a:endParaRPr lang="en-IN" dirty="0"/>
          </a:p>
        </p:txBody>
      </p:sp>
      <p:pic>
        <p:nvPicPr>
          <p:cNvPr id="8" name="Content Placeholder 7">
            <a:extLst>
              <a:ext uri="{FF2B5EF4-FFF2-40B4-BE49-F238E27FC236}">
                <a16:creationId xmlns:a16="http://schemas.microsoft.com/office/drawing/2014/main" id="{8520D67D-0148-08A5-C897-7A1AAFDC717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33680" y="1330960"/>
            <a:ext cx="5763895" cy="4531360"/>
          </a:xfrm>
        </p:spPr>
      </p:pic>
      <p:sp>
        <p:nvSpPr>
          <p:cNvPr id="5" name="Text Placeholder 4">
            <a:extLst>
              <a:ext uri="{FF2B5EF4-FFF2-40B4-BE49-F238E27FC236}">
                <a16:creationId xmlns:a16="http://schemas.microsoft.com/office/drawing/2014/main" id="{53DE6485-E5D7-A697-653C-49ED57222EEF}"/>
              </a:ext>
            </a:extLst>
          </p:cNvPr>
          <p:cNvSpPr>
            <a:spLocks noGrp="1"/>
          </p:cNvSpPr>
          <p:nvPr>
            <p:ph type="body" sz="quarter" idx="3"/>
          </p:nvPr>
        </p:nvSpPr>
        <p:spPr>
          <a:xfrm>
            <a:off x="6898640" y="5953760"/>
            <a:ext cx="4456748" cy="619760"/>
          </a:xfrm>
        </p:spPr>
        <p:txBody>
          <a:bodyPr>
            <a:normAutofit fontScale="92500" lnSpcReduction="20000"/>
          </a:bodyPr>
          <a:lstStyle/>
          <a:p>
            <a:r>
              <a:rPr lang="en-US" dirty="0"/>
              <a:t>6. final output with actual and predicted values</a:t>
            </a:r>
            <a:endParaRPr lang="en-IN" dirty="0"/>
          </a:p>
        </p:txBody>
      </p:sp>
      <p:pic>
        <p:nvPicPr>
          <p:cNvPr id="10" name="Content Placeholder 9">
            <a:extLst>
              <a:ext uri="{FF2B5EF4-FFF2-40B4-BE49-F238E27FC236}">
                <a16:creationId xmlns:a16="http://schemas.microsoft.com/office/drawing/2014/main" id="{5056F795-61BC-2490-03E8-76C22A6DDE5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59815" y="1330960"/>
            <a:ext cx="5596905" cy="4531360"/>
          </a:xfrm>
        </p:spPr>
      </p:pic>
    </p:spTree>
    <p:extLst>
      <p:ext uri="{BB962C8B-B14F-4D97-AF65-F5344CB8AC3E}">
        <p14:creationId xmlns:p14="http://schemas.microsoft.com/office/powerpoint/2010/main" val="63274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7E8A6-8EE1-46CE-175F-95D69CA2597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E49BFA8-5B16-9FE6-F99A-BC65CFDC4BE3}"/>
              </a:ext>
            </a:extLst>
          </p:cNvPr>
          <p:cNvSpPr txBox="1"/>
          <p:nvPr/>
        </p:nvSpPr>
        <p:spPr>
          <a:xfrm>
            <a:off x="429620" y="1129299"/>
            <a:ext cx="2696030" cy="584775"/>
          </a:xfrm>
          <a:prstGeom prst="rect">
            <a:avLst/>
          </a:prstGeom>
          <a:noFill/>
        </p:spPr>
        <p:txBody>
          <a:bodyPr wrap="square" rtlCol="0">
            <a:spAutoFit/>
          </a:bodyPr>
          <a:lstStyle/>
          <a:p>
            <a:pPr algn="ctr"/>
            <a:r>
              <a:rPr lang="en-US" sz="3200" b="1" i="1" u="sng" dirty="0"/>
              <a:t>CONCLUSION</a:t>
            </a:r>
            <a:r>
              <a:rPr lang="en-US" sz="2800" b="1" i="1" dirty="0"/>
              <a:t>:</a:t>
            </a:r>
          </a:p>
        </p:txBody>
      </p:sp>
      <p:sp>
        <p:nvSpPr>
          <p:cNvPr id="5" name="TextBox 4">
            <a:extLst>
              <a:ext uri="{FF2B5EF4-FFF2-40B4-BE49-F238E27FC236}">
                <a16:creationId xmlns:a16="http://schemas.microsoft.com/office/drawing/2014/main" id="{B1811525-568E-4C2D-0998-9C774DDFB6FE}"/>
              </a:ext>
            </a:extLst>
          </p:cNvPr>
          <p:cNvSpPr txBox="1"/>
          <p:nvPr/>
        </p:nvSpPr>
        <p:spPr>
          <a:xfrm>
            <a:off x="494210" y="2090172"/>
            <a:ext cx="10847556" cy="3908762"/>
          </a:xfrm>
          <a:prstGeom prst="rect">
            <a:avLst/>
          </a:prstGeom>
          <a:noFill/>
        </p:spPr>
        <p:txBody>
          <a:bodyPr wrap="square" rtlCol="0">
            <a:spAutoFit/>
          </a:bodyPr>
          <a:lstStyle/>
          <a:p>
            <a:pPr algn="just" rtl="0">
              <a:spcBef>
                <a:spcPts val="0"/>
              </a:spcBef>
              <a:spcAft>
                <a:spcPts val="0"/>
              </a:spcAft>
            </a:pPr>
            <a:r>
              <a:rPr lang="en-US" dirty="0">
                <a:latin typeface="Times New Roman" panose="02020603050405020304" pitchFamily="18" charset="0"/>
                <a:cs typeface="Times New Roman" panose="02020603050405020304" pitchFamily="18" charset="0"/>
              </a:rPr>
              <a:t>The multimodal human emotion detection system successfully integrates facial expressions and textual sentiment to accurately assess emotional states. By leveraging advanced deep learning models for each modality, the project addresses key challenges such as cultural sensitivity and contextual variability. The user-friendly web application enables real-time emotion analysis, making it valuable in fields like mental health and customer service.</a:t>
            </a:r>
          </a:p>
          <a:p>
            <a:pPr algn="just" rtl="0">
              <a:spcBef>
                <a:spcPts val="0"/>
              </a:spcBef>
              <a:spcAft>
                <a:spcPts val="0"/>
              </a:spcAft>
            </a:pPr>
            <a:endParaRPr lang="en-US" sz="1800" b="1" i="1" u="sng" dirty="0">
              <a:latin typeface="Times New Roman" panose="02020603050405020304" pitchFamily="18" charset="0"/>
              <a:cs typeface="Times New Roman" panose="02020603050405020304" pitchFamily="18" charset="0"/>
            </a:endParaRPr>
          </a:p>
          <a:p>
            <a:pPr algn="just" rtl="0">
              <a:spcBef>
                <a:spcPts val="0"/>
              </a:spcBef>
              <a:spcAft>
                <a:spcPts val="0"/>
              </a:spcAft>
            </a:pPr>
            <a:endParaRPr lang="en-US" b="1" i="1" u="sng" dirty="0">
              <a:latin typeface="Times New Roman" panose="02020603050405020304" pitchFamily="18" charset="0"/>
              <a:cs typeface="Times New Roman" panose="02020603050405020304" pitchFamily="18" charset="0"/>
            </a:endParaRPr>
          </a:p>
          <a:p>
            <a:pPr algn="just" rtl="0">
              <a:spcBef>
                <a:spcPts val="0"/>
              </a:spcBef>
              <a:spcAft>
                <a:spcPts val="0"/>
              </a:spcAft>
            </a:pPr>
            <a:r>
              <a:rPr lang="en-US" sz="3200" b="1" i="1" u="sng" dirty="0"/>
              <a:t>FUTURE SCOPE</a:t>
            </a:r>
            <a:r>
              <a:rPr lang="en-US" sz="3200" b="1" i="1" dirty="0"/>
              <a:t>:</a:t>
            </a:r>
          </a:p>
          <a:p>
            <a:pPr algn="just" rtl="0">
              <a:spcBef>
                <a:spcPts val="0"/>
              </a:spcBef>
              <a:spcAft>
                <a:spcPts val="0"/>
              </a:spcAft>
            </a:pPr>
            <a:endParaRPr lang="en-US" b="0" dirty="0">
              <a:effectLst/>
              <a:latin typeface="Times New Roman" panose="02020603050405020304" pitchFamily="18" charset="0"/>
              <a:cs typeface="Times New Roman" panose="02020603050405020304" pitchFamily="18" charset="0"/>
            </a:endParaRPr>
          </a:p>
          <a:p>
            <a:pPr algn="just" rtl="0">
              <a:spcBef>
                <a:spcPts val="0"/>
              </a:spcBef>
              <a:spcAft>
                <a:spcPts val="0"/>
              </a:spcAft>
            </a:pPr>
            <a:r>
              <a:rPr lang="en-US" b="0" dirty="0">
                <a:effectLst/>
                <a:latin typeface="Times New Roman" panose="02020603050405020304" pitchFamily="18" charset="0"/>
                <a:cs typeface="Times New Roman" panose="02020603050405020304" pitchFamily="18" charset="0"/>
              </a:rPr>
              <a:t>Future enhancements could include using larger and more diverse datasets to improve accuracy and incorporating real-time feedback for continuous learning. Exploring techniques like attention mechanisms and transfer learning could further boost performance. Additionally, expanding the application to support multiple languages and cultural contexts, while prioritizing ethical considerations and user privacy, will be essential for broader adoption and effectiveness.</a:t>
            </a:r>
          </a:p>
        </p:txBody>
      </p:sp>
      <p:sp>
        <p:nvSpPr>
          <p:cNvPr id="6175" name="Rectangle 31">
            <a:extLst>
              <a:ext uri="{FF2B5EF4-FFF2-40B4-BE49-F238E27FC236}">
                <a16:creationId xmlns:a16="http://schemas.microsoft.com/office/drawing/2014/main" id="{CA0A2ECD-1FBC-7BD4-167F-ACE70D6218D6}"/>
              </a:ext>
            </a:extLst>
          </p:cNvPr>
          <p:cNvSpPr>
            <a:spLocks noChangeArrowheads="1"/>
          </p:cNvSpPr>
          <p:nvPr/>
        </p:nvSpPr>
        <p:spPr bwMode="auto">
          <a:xfrm>
            <a:off x="0" y="4572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01937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628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34451C-9613-FE5B-8B9E-6327716D6A5C}"/>
              </a:ext>
            </a:extLst>
          </p:cNvPr>
          <p:cNvSpPr txBox="1"/>
          <p:nvPr/>
        </p:nvSpPr>
        <p:spPr>
          <a:xfrm>
            <a:off x="548640" y="1445032"/>
            <a:ext cx="2133600" cy="584775"/>
          </a:xfrm>
          <a:prstGeom prst="rect">
            <a:avLst/>
          </a:prstGeom>
          <a:noFill/>
        </p:spPr>
        <p:txBody>
          <a:bodyPr wrap="square" rtlCol="0">
            <a:spAutoFit/>
          </a:bodyPr>
          <a:lstStyle/>
          <a:p>
            <a:pPr algn="ctr"/>
            <a:r>
              <a:rPr lang="en-US" sz="3200" b="1" i="1" u="sng" dirty="0"/>
              <a:t>ABSTRACT:</a:t>
            </a:r>
          </a:p>
        </p:txBody>
      </p:sp>
      <p:sp>
        <p:nvSpPr>
          <p:cNvPr id="5" name="TextBox 4">
            <a:extLst>
              <a:ext uri="{FF2B5EF4-FFF2-40B4-BE49-F238E27FC236}">
                <a16:creationId xmlns:a16="http://schemas.microsoft.com/office/drawing/2014/main" id="{1B256156-1166-642A-E389-A48CE2CD22C9}"/>
              </a:ext>
            </a:extLst>
          </p:cNvPr>
          <p:cNvSpPr txBox="1"/>
          <p:nvPr/>
        </p:nvSpPr>
        <p:spPr>
          <a:xfrm>
            <a:off x="635000" y="2252732"/>
            <a:ext cx="10922000" cy="3485826"/>
          </a:xfrm>
          <a:prstGeom prst="rect">
            <a:avLst/>
          </a:prstGeom>
          <a:noFill/>
        </p:spPr>
        <p:txBody>
          <a:bodyPr wrap="square" rtlCol="0">
            <a:spAutoFit/>
          </a:bodyPr>
          <a:lstStyle/>
          <a:p>
            <a:pPr marL="3175" algn="just">
              <a:lnSpc>
                <a:spcPct val="99000"/>
              </a:lnSpc>
              <a:spcAft>
                <a:spcPts val="800"/>
              </a:spcAft>
            </a:pPr>
            <a:r>
              <a:rPr lang="en-IN" kern="100" dirty="0">
                <a:solidFill>
                  <a:srgbClr val="000000"/>
                </a:solidFill>
                <a:effectLst/>
                <a:latin typeface="Times New Roman" panose="02020603050405020304" pitchFamily="18" charset="0"/>
                <a:ea typeface="Times New Roman" panose="02020603050405020304" pitchFamily="18" charset="0"/>
              </a:rPr>
              <a:t>Human emotion detection is a critical area of research with applications spanning mental health, customer service, and human-computer interaction. This project explores an advanced system for detecting and </a:t>
            </a:r>
            <a:r>
              <a:rPr lang="en-IN" kern="100" dirty="0" err="1">
                <a:solidFill>
                  <a:srgbClr val="000000"/>
                </a:solidFill>
                <a:effectLst/>
                <a:latin typeface="Times New Roman" panose="02020603050405020304" pitchFamily="18" charset="0"/>
                <a:ea typeface="Times New Roman" panose="02020603050405020304" pitchFamily="18" charset="0"/>
              </a:rPr>
              <a:t>analyzing</a:t>
            </a:r>
            <a:r>
              <a:rPr lang="en-IN" kern="100" dirty="0">
                <a:solidFill>
                  <a:srgbClr val="000000"/>
                </a:solidFill>
                <a:effectLst/>
                <a:latin typeface="Times New Roman" panose="02020603050405020304" pitchFamily="18" charset="0"/>
                <a:ea typeface="Times New Roman" panose="02020603050405020304" pitchFamily="18" charset="0"/>
              </a:rPr>
              <a:t> human emotions using a combination of facial expression recognition, voice analysis, and physiological signal processing. By integrating machine learning algorithms with real-time data acquisition methods, the proposed system aims to achieve high accuracy and reliability in emotion recognition. </a:t>
            </a:r>
          </a:p>
          <a:p>
            <a:pPr marL="3175" algn="just">
              <a:lnSpc>
                <a:spcPct val="99000"/>
              </a:lnSpc>
              <a:spcAft>
                <a:spcPts val="800"/>
              </a:spcAft>
            </a:pPr>
            <a:r>
              <a:rPr lang="en-IN" kern="100" dirty="0">
                <a:solidFill>
                  <a:srgbClr val="000000"/>
                </a:solidFill>
                <a:effectLst/>
                <a:latin typeface="Times New Roman" panose="02020603050405020304" pitchFamily="18" charset="0"/>
                <a:ea typeface="Times New Roman" panose="02020603050405020304" pitchFamily="18" charset="0"/>
              </a:rPr>
              <a:t> The project involves the development of a robust data pipeline, from data collection and preprocessing to model training and evaluation. We utilize publicly available emotion-</a:t>
            </a:r>
            <a:r>
              <a:rPr lang="en-IN" kern="100" dirty="0" err="1">
                <a:solidFill>
                  <a:srgbClr val="000000"/>
                </a:solidFill>
                <a:effectLst/>
                <a:latin typeface="Times New Roman" panose="02020603050405020304" pitchFamily="18" charset="0"/>
                <a:ea typeface="Times New Roman" panose="02020603050405020304" pitchFamily="18" charset="0"/>
              </a:rPr>
              <a:t>labeled</a:t>
            </a:r>
            <a:r>
              <a:rPr lang="en-IN" kern="100" dirty="0">
                <a:solidFill>
                  <a:srgbClr val="000000"/>
                </a:solidFill>
                <a:effectLst/>
                <a:latin typeface="Times New Roman" panose="02020603050405020304" pitchFamily="18" charset="0"/>
                <a:ea typeface="Times New Roman" panose="02020603050405020304" pitchFamily="18" charset="0"/>
              </a:rPr>
              <a:t> datasets, as well as custom data gathered through user studies, to train and validate our models. Performance metrics such as accuracy, precision, and recall are employed to assess the effectiveness of the system. </a:t>
            </a:r>
            <a:r>
              <a:rPr lang="en-IN" dirty="0">
                <a:solidFill>
                  <a:srgbClr val="000000"/>
                </a:solidFill>
                <a:effectLst/>
                <a:latin typeface="Times New Roman" panose="02020603050405020304" pitchFamily="18" charset="0"/>
                <a:ea typeface="Times New Roman" panose="02020603050405020304" pitchFamily="18" charset="0"/>
              </a:rPr>
              <a:t>This project contributes to the growing field of affective computing by providing a comprehensive solution for emotion detection that integrates multiple data sources and advanced machine learning techniques. The outcomes have the potential to benefit various industries by enabling more empathetic and responsive interactions between humans and technology.</a:t>
            </a:r>
            <a:endParaRPr lang="en-US" b="0" dirty="0">
              <a:effectLst/>
            </a:endParaRPr>
          </a:p>
        </p:txBody>
      </p:sp>
    </p:spTree>
    <p:extLst>
      <p:ext uri="{BB962C8B-B14F-4D97-AF65-F5344CB8AC3E}">
        <p14:creationId xmlns:p14="http://schemas.microsoft.com/office/powerpoint/2010/main" val="48180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723C-91AA-6AFF-EA06-764EE157FAD3}"/>
              </a:ext>
            </a:extLst>
          </p:cNvPr>
          <p:cNvSpPr>
            <a:spLocks noGrp="1"/>
          </p:cNvSpPr>
          <p:nvPr>
            <p:ph type="title"/>
          </p:nvPr>
        </p:nvSpPr>
        <p:spPr>
          <a:xfrm>
            <a:off x="579120" y="1595121"/>
            <a:ext cx="10774679" cy="254000"/>
          </a:xfrm>
        </p:spPr>
        <p:txBody>
          <a:bodyPr>
            <a:noAutofit/>
          </a:bodyPr>
          <a:lstStyle/>
          <a:p>
            <a:r>
              <a:rPr lang="en-US" sz="3200" b="1" i="1" u="sng" dirty="0">
                <a:latin typeface="+mn-lt"/>
              </a:rPr>
              <a:t>LITERATURE:</a:t>
            </a:r>
            <a:br>
              <a:rPr lang="en-US" sz="3200" b="1" i="1" dirty="0"/>
            </a:br>
            <a:endParaRPr lang="en-IN" sz="3200" dirty="0"/>
          </a:p>
        </p:txBody>
      </p:sp>
      <p:sp>
        <p:nvSpPr>
          <p:cNvPr id="4" name="Content Placeholder 3">
            <a:extLst>
              <a:ext uri="{FF2B5EF4-FFF2-40B4-BE49-F238E27FC236}">
                <a16:creationId xmlns:a16="http://schemas.microsoft.com/office/drawing/2014/main" id="{609092C4-4A50-BDB8-EE59-FB86ACFAD1EB}"/>
              </a:ext>
            </a:extLst>
          </p:cNvPr>
          <p:cNvSpPr>
            <a:spLocks noGrp="1"/>
          </p:cNvSpPr>
          <p:nvPr>
            <p:ph idx="1"/>
          </p:nvPr>
        </p:nvSpPr>
        <p:spPr>
          <a:xfrm>
            <a:off x="558799" y="1849121"/>
            <a:ext cx="10774680" cy="4795518"/>
          </a:xfrm>
        </p:spPr>
        <p:txBody>
          <a:bodyPr>
            <a:normAutofit fontScale="85000" lnSpcReduction="10000"/>
          </a:bodyPr>
          <a:lstStyle/>
          <a:p>
            <a:pPr marL="0" indent="0" algn="just">
              <a:buNone/>
            </a:pPr>
            <a:r>
              <a:rPr lang="en-US" sz="2000" dirty="0">
                <a:latin typeface="Times New Roman" panose="02020603050405020304" pitchFamily="18" charset="0"/>
                <a:cs typeface="Times New Roman" panose="02020603050405020304" pitchFamily="18" charset="0"/>
              </a:rPr>
              <a:t>Emotion detection is key in customer service, mental health, and human-computer interaction. Using facial expression analysis, vocal tone recognition, and machine learning, these technologies improve decision-making and user experiences.</a:t>
            </a:r>
          </a:p>
          <a:p>
            <a:pPr marL="0" indent="0" algn="just">
              <a:buNone/>
            </a:pPr>
            <a:r>
              <a:rPr lang="en-US" sz="2000" b="1" u="sng" dirty="0">
                <a:latin typeface="Times New Roman" panose="02020603050405020304" pitchFamily="18" charset="0"/>
                <a:cs typeface="Times New Roman" panose="02020603050405020304" pitchFamily="18" charset="0"/>
              </a:rPr>
              <a:t>Advanced Methods:</a:t>
            </a:r>
          </a:p>
          <a:p>
            <a:pPr algn="just"/>
            <a:r>
              <a:rPr lang="en-US" sz="2000" dirty="0">
                <a:latin typeface="Times New Roman" panose="02020603050405020304" pitchFamily="18" charset="0"/>
                <a:cs typeface="Times New Roman" panose="02020603050405020304" pitchFamily="18" charset="0"/>
              </a:rPr>
              <a:t>Advanced Techniques: Improved algorithms for facial and contextual emotion recognition.</a:t>
            </a:r>
          </a:p>
          <a:p>
            <a:pPr algn="just"/>
            <a:r>
              <a:rPr lang="en-US" sz="2000" dirty="0">
                <a:latin typeface="Times New Roman" panose="02020603050405020304" pitchFamily="18" charset="0"/>
                <a:cs typeface="Times New Roman" panose="02020603050405020304" pitchFamily="18" charset="0"/>
              </a:rPr>
              <a:t>Neural Networks: CNNs and RNNs boost accuracy in complex emotional patterns.</a:t>
            </a:r>
          </a:p>
          <a:p>
            <a:pPr algn="just"/>
            <a:r>
              <a:rPr lang="en-US" sz="2000" dirty="0">
                <a:latin typeface="Times New Roman" panose="02020603050405020304" pitchFamily="18" charset="0"/>
                <a:cs typeface="Times New Roman" panose="02020603050405020304" pitchFamily="18" charset="0"/>
              </a:rPr>
              <a:t>Multimodal Integration: Combines facial and vocal data for more precise detection</a:t>
            </a:r>
          </a:p>
          <a:p>
            <a:pPr marL="0" indent="0" algn="just">
              <a:buNone/>
            </a:pPr>
            <a:r>
              <a:rPr lang="en-US" sz="2000" b="1" u="sng" dirty="0">
                <a:latin typeface="Times New Roman" panose="02020603050405020304" pitchFamily="18" charset="0"/>
                <a:cs typeface="Times New Roman" panose="02020603050405020304" pitchFamily="18" charset="0"/>
              </a:rPr>
              <a:t>Approaches:</a:t>
            </a:r>
          </a:p>
          <a:p>
            <a:pPr algn="just"/>
            <a:r>
              <a:rPr lang="en-US" sz="2000" dirty="0">
                <a:latin typeface="Times New Roman" panose="02020603050405020304" pitchFamily="18" charset="0"/>
                <a:cs typeface="Times New Roman" panose="02020603050405020304" pitchFamily="18" charset="0"/>
              </a:rPr>
              <a:t>Recognition Algorithms: Advanced algorithms for accurate detection in diverse contexts.</a:t>
            </a:r>
          </a:p>
          <a:p>
            <a:pPr algn="just"/>
            <a:r>
              <a:rPr lang="en-US" sz="2000" dirty="0">
                <a:latin typeface="Times New Roman" panose="02020603050405020304" pitchFamily="18" charset="0"/>
                <a:cs typeface="Times New Roman" panose="02020603050405020304" pitchFamily="18" charset="0"/>
              </a:rPr>
              <a:t>Multimodal Integration: Combines facial and vocal data with preprocessing for clarity.</a:t>
            </a:r>
          </a:p>
          <a:p>
            <a:pPr algn="just"/>
            <a:r>
              <a:rPr lang="en-US" sz="2000" dirty="0">
                <a:latin typeface="Times New Roman" panose="02020603050405020304" pitchFamily="18" charset="0"/>
                <a:cs typeface="Times New Roman" panose="02020603050405020304" pitchFamily="18" charset="0"/>
              </a:rPr>
              <a:t>Ethical Considerations: Ensures privacy and ethical use.</a:t>
            </a:r>
          </a:p>
          <a:p>
            <a:pPr marL="0" indent="0" algn="just">
              <a:buNone/>
            </a:pPr>
            <a:r>
              <a:rPr lang="en-US" sz="2000" b="1" u="sng" dirty="0">
                <a:latin typeface="Times New Roman" panose="02020603050405020304" pitchFamily="18" charset="0"/>
                <a:cs typeface="Times New Roman" panose="02020603050405020304" pitchFamily="18" charset="0"/>
              </a:rPr>
              <a:t>Challenges &amp; Future Directions:</a:t>
            </a:r>
          </a:p>
          <a:p>
            <a:pPr marL="0" indent="0" algn="just">
              <a:buNone/>
            </a:pPr>
            <a:r>
              <a:rPr lang="en-US" sz="2000" dirty="0">
                <a:latin typeface="Times New Roman" panose="02020603050405020304" pitchFamily="18" charset="0"/>
                <a:cs typeface="Times New Roman" panose="02020603050405020304" pitchFamily="18" charset="0"/>
              </a:rPr>
              <a:t>Data integration, scalability, and improving accuracy through AI. Addressing ethical concerns like privacy and bias.</a:t>
            </a:r>
          </a:p>
          <a:p>
            <a:pPr marL="0" indent="0" algn="just">
              <a:buNone/>
            </a:pPr>
            <a:r>
              <a:rPr lang="en-US" sz="2000" b="1" u="sng" dirty="0">
                <a:latin typeface="Times New Roman" panose="02020603050405020304" pitchFamily="18" charset="0"/>
                <a:cs typeface="Times New Roman" panose="02020603050405020304" pitchFamily="18" charset="0"/>
              </a:rPr>
              <a:t>Conclusion:</a:t>
            </a:r>
          </a:p>
          <a:p>
            <a:pPr marL="0" indent="0" algn="just">
              <a:buNone/>
            </a:pPr>
            <a:r>
              <a:rPr lang="en-US" sz="2000" dirty="0">
                <a:latin typeface="Times New Roman" panose="02020603050405020304" pitchFamily="18" charset="0"/>
                <a:cs typeface="Times New Roman" panose="02020603050405020304" pitchFamily="18" charset="0"/>
              </a:rPr>
              <a:t>Emotion detection is advancing with deep learning and real-time systems. Ongoing research is needed for more accurate, adaptable, and ethical solutions.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871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723C-91AA-6AFF-EA06-764EE157FAD3}"/>
              </a:ext>
            </a:extLst>
          </p:cNvPr>
          <p:cNvSpPr>
            <a:spLocks noGrp="1"/>
          </p:cNvSpPr>
          <p:nvPr>
            <p:ph type="title"/>
          </p:nvPr>
        </p:nvSpPr>
        <p:spPr>
          <a:xfrm>
            <a:off x="518160" y="1502229"/>
            <a:ext cx="10417629" cy="397691"/>
          </a:xfrm>
        </p:spPr>
        <p:txBody>
          <a:bodyPr>
            <a:noAutofit/>
          </a:bodyPr>
          <a:lstStyle/>
          <a:p>
            <a:r>
              <a:rPr lang="en-US" sz="3200" b="1" i="1" u="sng" dirty="0">
                <a:latin typeface="+mn-lt"/>
              </a:rPr>
              <a:t>PROBLEM STATEMENT:</a:t>
            </a:r>
            <a:br>
              <a:rPr lang="en-US" sz="3200" b="1" i="1" dirty="0"/>
            </a:br>
            <a:endParaRPr lang="en-IN" sz="3200" dirty="0"/>
          </a:p>
        </p:txBody>
      </p:sp>
      <p:sp>
        <p:nvSpPr>
          <p:cNvPr id="4" name="Content Placeholder 3">
            <a:extLst>
              <a:ext uri="{FF2B5EF4-FFF2-40B4-BE49-F238E27FC236}">
                <a16:creationId xmlns:a16="http://schemas.microsoft.com/office/drawing/2014/main" id="{609092C4-4A50-BDB8-EE59-FB86ACFAD1EB}"/>
              </a:ext>
            </a:extLst>
          </p:cNvPr>
          <p:cNvSpPr>
            <a:spLocks noGrp="1"/>
          </p:cNvSpPr>
          <p:nvPr>
            <p:ph idx="1"/>
          </p:nvPr>
        </p:nvSpPr>
        <p:spPr>
          <a:xfrm>
            <a:off x="355600" y="1899920"/>
            <a:ext cx="11318240" cy="4825999"/>
          </a:xfrm>
        </p:spPr>
        <p:txBody>
          <a:bodyPr>
            <a:noAutofit/>
          </a:bodyPr>
          <a:lstStyle/>
          <a:p>
            <a:pPr marL="6350" indent="-6350">
              <a:lnSpc>
                <a:spcPct val="106000"/>
              </a:lnSpc>
              <a:spcAft>
                <a:spcPts val="760"/>
              </a:spcAft>
            </a:pPr>
            <a:r>
              <a:rPr lang="en-IN" sz="1700" kern="100" dirty="0">
                <a:solidFill>
                  <a:schemeClr val="tx1">
                    <a:lumMod val="95000"/>
                    <a:lumOff val="5000"/>
                  </a:schemeClr>
                </a:solidFill>
                <a:effectLst/>
                <a:latin typeface="Times New Roman" panose="02020603050405020304" pitchFamily="18" charset="0"/>
                <a:ea typeface="Times New Roman" panose="02020603050405020304" pitchFamily="18" charset="0"/>
              </a:rPr>
              <a:t> Develop a real-time emotion detection system that integrates facial expressions, and body language to accurately and holistically identify human emotions. This system aims to enhance user experiences across various applications</a:t>
            </a:r>
          </a:p>
          <a:p>
            <a:pPr marL="342900" lvl="0" indent="-342900" fontAlgn="base">
              <a:lnSpc>
                <a:spcPct val="106000"/>
              </a:lnSpc>
              <a:spcAft>
                <a:spcPts val="760"/>
              </a:spcAft>
              <a:buClr>
                <a:srgbClr val="000000"/>
              </a:buClr>
              <a:buSzPts val="1300"/>
              <a:buFont typeface="Symbol" panose="05050102010706020507" pitchFamily="18" charset="2"/>
              <a:buChar char="-"/>
            </a:pPr>
            <a:r>
              <a:rPr lang="en-IN" sz="1700" u="sng"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Facial Expressions</a:t>
            </a:r>
            <a:r>
              <a:rPr lang="en-IN" sz="1700" u="none"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Use advanced computer vision to </a:t>
            </a:r>
            <a:r>
              <a:rPr lang="en-IN" sz="1700" u="none" strike="noStrike" kern="100" dirty="0" err="1">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analyze</a:t>
            </a:r>
            <a:r>
              <a:rPr lang="en-IN" sz="1700" u="none"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facial expressions, handling variations in lighting, occlusions, and diverse facial structures. </a:t>
            </a:r>
          </a:p>
          <a:p>
            <a:pPr marL="342900" lvl="0" indent="-342900" fontAlgn="base">
              <a:lnSpc>
                <a:spcPct val="106000"/>
              </a:lnSpc>
              <a:spcAft>
                <a:spcPts val="760"/>
              </a:spcAft>
              <a:buClr>
                <a:srgbClr val="000000"/>
              </a:buClr>
              <a:buSzPts val="1300"/>
              <a:buFont typeface="Symbol" panose="05050102010706020507" pitchFamily="18" charset="2"/>
              <a:buChar char="-"/>
            </a:pPr>
            <a:r>
              <a:rPr lang="en-IN" sz="1700" u="sng"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Body Language</a:t>
            </a:r>
            <a:r>
              <a:rPr lang="en-IN" sz="1700" u="none"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Implement motion tracking and pose estimation to evaluate body language, ensuring accurate detection of gestures and movements. </a:t>
            </a:r>
          </a:p>
          <a:p>
            <a:pPr marL="342900" lvl="0" indent="-342900" fontAlgn="base">
              <a:lnSpc>
                <a:spcPct val="106000"/>
              </a:lnSpc>
              <a:spcAft>
                <a:spcPts val="760"/>
              </a:spcAft>
              <a:buClr>
                <a:srgbClr val="000000"/>
              </a:buClr>
              <a:buSzPts val="1300"/>
              <a:buFont typeface="Symbol" panose="05050102010706020507" pitchFamily="18" charset="2"/>
              <a:buChar char="-"/>
            </a:pPr>
            <a:r>
              <a:rPr lang="en-IN" sz="1700" u="sng"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Real-Time Processing</a:t>
            </a:r>
            <a:r>
              <a:rPr lang="en-IN" sz="1700" u="none"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Fuse data from all modalities for immediate feedback, optimizing for low latency and efficiency. </a:t>
            </a:r>
          </a:p>
          <a:p>
            <a:pPr marL="342900" lvl="0" indent="-342900" fontAlgn="base">
              <a:lnSpc>
                <a:spcPct val="106000"/>
              </a:lnSpc>
              <a:spcAft>
                <a:spcPts val="760"/>
              </a:spcAft>
              <a:buClr>
                <a:srgbClr val="000000"/>
              </a:buClr>
              <a:buSzPts val="1300"/>
              <a:buFont typeface="Symbol" panose="05050102010706020507" pitchFamily="18" charset="2"/>
              <a:buChar char="-"/>
            </a:pPr>
            <a:r>
              <a:rPr lang="en-IN" sz="1700" u="sng"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Personalization &amp; Adaptation</a:t>
            </a:r>
            <a:r>
              <a:rPr lang="en-IN" sz="1700" u="none"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Customize detection algorithms based on </a:t>
            </a:r>
            <a:r>
              <a:rPr lang="en-IN" sz="1700" u="none" strike="noStrike" kern="100" dirty="0" err="1">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userspecific</a:t>
            </a:r>
            <a:r>
              <a:rPr lang="en-IN" sz="1700" u="none"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and cultural factors, incorporating user feedback for continuous improvement. </a:t>
            </a:r>
          </a:p>
          <a:p>
            <a:pPr marL="342900" lvl="0" indent="-342900" fontAlgn="base">
              <a:lnSpc>
                <a:spcPct val="106000"/>
              </a:lnSpc>
              <a:spcAft>
                <a:spcPts val="760"/>
              </a:spcAft>
              <a:buClr>
                <a:srgbClr val="000000"/>
              </a:buClr>
              <a:buSzPts val="1300"/>
              <a:buFont typeface="Symbol" panose="05050102010706020507" pitchFamily="18" charset="2"/>
              <a:buChar char="-"/>
            </a:pPr>
            <a:r>
              <a:rPr lang="en-IN" sz="1700" u="sng"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Ethical Considerations:</a:t>
            </a:r>
            <a:r>
              <a:rPr lang="en-IN" sz="1700" u="none" strike="noStrike" kern="100" dirty="0">
                <a:solidFill>
                  <a:schemeClr val="tx1">
                    <a:lumMod val="95000"/>
                    <a:lumOff val="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Prioritize privacy, obtain user consent, and mitigate biases in emotion detection. </a:t>
            </a:r>
            <a:endParaRPr lang="en-IN" sz="1700" kern="100" dirty="0">
              <a:solidFill>
                <a:schemeClr val="tx1">
                  <a:lumMod val="95000"/>
                  <a:lumOff val="5000"/>
                </a:schemeClr>
              </a:solidFill>
              <a:effectLst/>
              <a:latin typeface="Times New Roman" panose="02020603050405020304" pitchFamily="18" charset="0"/>
              <a:ea typeface="Times New Roman" panose="02020603050405020304" pitchFamily="18" charset="0"/>
            </a:endParaRPr>
          </a:p>
          <a:p>
            <a:pPr marL="6350" indent="-6350">
              <a:lnSpc>
                <a:spcPct val="106000"/>
              </a:lnSpc>
              <a:spcAft>
                <a:spcPts val="760"/>
              </a:spcAft>
            </a:pPr>
            <a:r>
              <a:rPr lang="en-IN" sz="1700" kern="100" dirty="0">
                <a:solidFill>
                  <a:schemeClr val="tx1">
                    <a:lumMod val="95000"/>
                    <a:lumOff val="5000"/>
                  </a:schemeClr>
                </a:solidFill>
                <a:effectLst/>
                <a:latin typeface="Times New Roman" panose="02020603050405020304" pitchFamily="18" charset="0"/>
                <a:ea typeface="Times New Roman" panose="02020603050405020304" pitchFamily="18" charset="0"/>
              </a:rPr>
              <a:t> This system aims to revolutionize customer service, mental health support, education, and entertainment by providing precise, culturally sensitive emotional insights while maintaining high standards of privacy and accuracy. </a:t>
            </a:r>
          </a:p>
        </p:txBody>
      </p:sp>
    </p:spTree>
    <p:extLst>
      <p:ext uri="{BB962C8B-B14F-4D97-AF65-F5344CB8AC3E}">
        <p14:creationId xmlns:p14="http://schemas.microsoft.com/office/powerpoint/2010/main" val="395101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3E79-C543-8A4D-5075-AC4F8FCD8EFA}"/>
              </a:ext>
            </a:extLst>
          </p:cNvPr>
          <p:cNvSpPr>
            <a:spLocks noGrp="1"/>
          </p:cNvSpPr>
          <p:nvPr>
            <p:ph type="title"/>
          </p:nvPr>
        </p:nvSpPr>
        <p:spPr>
          <a:xfrm>
            <a:off x="386080" y="1290320"/>
            <a:ext cx="10967720" cy="640080"/>
          </a:xfrm>
        </p:spPr>
        <p:txBody>
          <a:bodyPr>
            <a:noAutofit/>
          </a:bodyPr>
          <a:lstStyle/>
          <a:p>
            <a:r>
              <a:rPr lang="en-US" sz="3200" b="1" i="1" u="sng" dirty="0">
                <a:latin typeface="+mn-lt"/>
              </a:rPr>
              <a:t>DATA COLLECTION AND EXPLORATION:</a:t>
            </a:r>
            <a:br>
              <a:rPr lang="en-US" sz="3200" b="1" i="1" u="sng" dirty="0">
                <a:latin typeface="+mn-lt"/>
              </a:rPr>
            </a:br>
            <a:endParaRPr lang="en-IN" sz="3200" b="1" dirty="0">
              <a:latin typeface="+mn-lt"/>
            </a:endParaRPr>
          </a:p>
        </p:txBody>
      </p:sp>
      <p:sp>
        <p:nvSpPr>
          <p:cNvPr id="3" name="Content Placeholder 2">
            <a:extLst>
              <a:ext uri="{FF2B5EF4-FFF2-40B4-BE49-F238E27FC236}">
                <a16:creationId xmlns:a16="http://schemas.microsoft.com/office/drawing/2014/main" id="{D540E37F-0E95-5EA6-362E-D0A0D7F8E858}"/>
              </a:ext>
            </a:extLst>
          </p:cNvPr>
          <p:cNvSpPr>
            <a:spLocks noGrp="1"/>
          </p:cNvSpPr>
          <p:nvPr>
            <p:ph idx="1"/>
          </p:nvPr>
        </p:nvSpPr>
        <p:spPr>
          <a:xfrm>
            <a:off x="304800" y="1778000"/>
            <a:ext cx="11501120" cy="5334000"/>
          </a:xfrm>
        </p:spPr>
        <p:txBody>
          <a:bodyPr>
            <a:noAutofit/>
          </a:bodyPr>
          <a:lstStyle/>
          <a:p>
            <a:pPr marL="0" indent="0" algn="just">
              <a:buNone/>
            </a:pP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It collects from Kaggle’s Emotions Dataset (.csv) which contains 393,822 unique values on human emotions which can be used to train models, sourced from the internet and surveys. It includes data preprocessing techniques like-</a:t>
            </a:r>
          </a:p>
          <a:p>
            <a:pPr marL="0" indent="0" algn="just">
              <a:buNone/>
            </a:pPr>
            <a:r>
              <a:rPr lang="en-IN" sz="1700" u="sng" dirty="0">
                <a:solidFill>
                  <a:schemeClr val="tx1">
                    <a:lumMod val="95000"/>
                    <a:lumOff val="5000"/>
                  </a:schemeClr>
                </a:solidFill>
                <a:latin typeface="Times New Roman" panose="02020603050405020304" pitchFamily="18" charset="0"/>
                <a:cs typeface="Times New Roman" panose="02020603050405020304" pitchFamily="18" charset="0"/>
              </a:rPr>
              <a:t>Data Cleaning</a:t>
            </a:r>
          </a:p>
          <a:p>
            <a:pPr algn="just"/>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Noise Reduction: Remove background noise (audio) and subtract background (video) to enhance clarity.</a:t>
            </a:r>
          </a:p>
          <a:p>
            <a:pPr algn="just"/>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Outlier Removal: Filter outliers in facial/body language data.</a:t>
            </a:r>
          </a:p>
          <a:p>
            <a:pPr algn="just"/>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Error Correction: Fix mislabelled/incomplete data.</a:t>
            </a:r>
          </a:p>
          <a:p>
            <a:pPr marL="0" indent="0" algn="just">
              <a:buNone/>
            </a:pPr>
            <a:r>
              <a:rPr lang="en-IN" sz="1700" u="sng" dirty="0">
                <a:solidFill>
                  <a:schemeClr val="tx1">
                    <a:lumMod val="95000"/>
                    <a:lumOff val="5000"/>
                  </a:schemeClr>
                </a:solidFill>
                <a:latin typeface="Times New Roman" panose="02020603050405020304" pitchFamily="18" charset="0"/>
                <a:cs typeface="Times New Roman" panose="02020603050405020304" pitchFamily="18" charset="0"/>
              </a:rPr>
              <a:t>Image Preprocessing</a:t>
            </a:r>
          </a:p>
          <a:p>
            <a:pPr algn="just"/>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Face Alignment: Use landmark detection to correct facial orientation.</a:t>
            </a:r>
          </a:p>
          <a:p>
            <a:pPr algn="just"/>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Face Cropping: Focus on facial features by extracting the face region. </a:t>
            </a:r>
          </a:p>
          <a:p>
            <a:pPr marL="0" indent="0" algn="just">
              <a:buNone/>
            </a:pPr>
            <a:r>
              <a:rPr lang="en-IN" sz="1700" u="sng" dirty="0">
                <a:solidFill>
                  <a:schemeClr val="tx1">
                    <a:lumMod val="95000"/>
                    <a:lumOff val="5000"/>
                  </a:schemeClr>
                </a:solidFill>
                <a:latin typeface="Times New Roman" panose="02020603050405020304" pitchFamily="18" charset="0"/>
                <a:cs typeface="Times New Roman" panose="02020603050405020304" pitchFamily="18" charset="0"/>
              </a:rPr>
              <a:t>Normalization</a:t>
            </a:r>
          </a:p>
          <a:p>
            <a:pPr algn="just"/>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Lighting Normalization: Adjust lighting and contrast.</a:t>
            </a:r>
          </a:p>
          <a:p>
            <a:pPr algn="just"/>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Feature Scaling: Normalize feature values for improved model training</a:t>
            </a:r>
          </a:p>
          <a:p>
            <a:pPr marL="0" indent="0" algn="just">
              <a:buNone/>
            </a:pPr>
            <a:r>
              <a:rPr lang="en-IN" sz="1700" u="sng" dirty="0">
                <a:solidFill>
                  <a:schemeClr val="tx1">
                    <a:lumMod val="95000"/>
                    <a:lumOff val="5000"/>
                  </a:schemeClr>
                </a:solidFill>
                <a:latin typeface="Times New Roman" panose="02020603050405020304" pitchFamily="18" charset="0"/>
                <a:cs typeface="Times New Roman" panose="02020603050405020304" pitchFamily="18" charset="0"/>
              </a:rPr>
              <a:t>Data Splitting</a:t>
            </a:r>
          </a:p>
          <a:p>
            <a:pPr algn="just"/>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Split the data into training, validation, and test sets. </a:t>
            </a:r>
          </a:p>
        </p:txBody>
      </p:sp>
    </p:spTree>
    <p:extLst>
      <p:ext uri="{BB962C8B-B14F-4D97-AF65-F5344CB8AC3E}">
        <p14:creationId xmlns:p14="http://schemas.microsoft.com/office/powerpoint/2010/main" val="1078821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F3E79-C543-8A4D-5075-AC4F8FCD8EFA}"/>
              </a:ext>
            </a:extLst>
          </p:cNvPr>
          <p:cNvSpPr>
            <a:spLocks noGrp="1"/>
          </p:cNvSpPr>
          <p:nvPr>
            <p:ph type="title"/>
          </p:nvPr>
        </p:nvSpPr>
        <p:spPr>
          <a:xfrm>
            <a:off x="386080" y="1493520"/>
            <a:ext cx="10967720" cy="436880"/>
          </a:xfrm>
        </p:spPr>
        <p:txBody>
          <a:bodyPr>
            <a:noAutofit/>
          </a:bodyPr>
          <a:lstStyle/>
          <a:p>
            <a:r>
              <a:rPr lang="en-US" sz="3200" b="1" i="1" u="sng" dirty="0">
                <a:latin typeface="+mn-lt"/>
              </a:rPr>
              <a:t>MODEL SELECTION:</a:t>
            </a:r>
            <a:br>
              <a:rPr lang="en-US" sz="3200" b="1" i="1" u="sng" dirty="0">
                <a:latin typeface="+mn-lt"/>
              </a:rPr>
            </a:br>
            <a:endParaRPr lang="en-IN" sz="3200" b="1" dirty="0">
              <a:latin typeface="+mn-lt"/>
            </a:endParaRPr>
          </a:p>
        </p:txBody>
      </p:sp>
      <p:sp>
        <p:nvSpPr>
          <p:cNvPr id="3" name="Content Placeholder 2">
            <a:extLst>
              <a:ext uri="{FF2B5EF4-FFF2-40B4-BE49-F238E27FC236}">
                <a16:creationId xmlns:a16="http://schemas.microsoft.com/office/drawing/2014/main" id="{D540E37F-0E95-5EA6-362E-D0A0D7F8E858}"/>
              </a:ext>
            </a:extLst>
          </p:cNvPr>
          <p:cNvSpPr>
            <a:spLocks noGrp="1"/>
          </p:cNvSpPr>
          <p:nvPr>
            <p:ph idx="1"/>
          </p:nvPr>
        </p:nvSpPr>
        <p:spPr>
          <a:xfrm>
            <a:off x="304800" y="1930400"/>
            <a:ext cx="11379200" cy="4795520"/>
          </a:xfrm>
        </p:spPr>
        <p:txBody>
          <a:bodyPr>
            <a:normAutofit/>
          </a:bodyPr>
          <a:lstStyle/>
          <a:p>
            <a:r>
              <a:rPr lang="en-IN" sz="1700" b="1" u="sng" dirty="0">
                <a:solidFill>
                  <a:schemeClr val="accent1">
                    <a:lumMod val="50000"/>
                  </a:schemeClr>
                </a:solidFill>
                <a:latin typeface="Times New Roman" panose="02020603050405020304" pitchFamily="18" charset="0"/>
                <a:cs typeface="Times New Roman" panose="02020603050405020304" pitchFamily="18" charset="0"/>
              </a:rPr>
              <a:t>Convolutional Neural Networks (CNNs): </a:t>
            </a: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CNNs are effective for image classification tasks, extracting features from facial images to recognize emotions. Common architectures include </a:t>
            </a:r>
            <a:r>
              <a:rPr lang="en-IN" sz="1700" dirty="0" err="1">
                <a:solidFill>
                  <a:schemeClr val="tx1">
                    <a:lumMod val="95000"/>
                    <a:lumOff val="5000"/>
                  </a:schemeClr>
                </a:solidFill>
                <a:latin typeface="Times New Roman" panose="02020603050405020304" pitchFamily="18" charset="0"/>
                <a:cs typeface="Times New Roman" panose="02020603050405020304" pitchFamily="18" charset="0"/>
              </a:rPr>
              <a:t>VGGNet</a:t>
            </a: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700" dirty="0" err="1">
                <a:solidFill>
                  <a:schemeClr val="tx1">
                    <a:lumMod val="95000"/>
                    <a:lumOff val="5000"/>
                  </a:schemeClr>
                </a:solidFill>
                <a:latin typeface="Times New Roman" panose="02020603050405020304" pitchFamily="18" charset="0"/>
                <a:cs typeface="Times New Roman" panose="02020603050405020304" pitchFamily="18" charset="0"/>
              </a:rPr>
              <a:t>ResNet</a:t>
            </a: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 and Inception.</a:t>
            </a:r>
          </a:p>
          <a:p>
            <a:r>
              <a:rPr lang="en-IN" sz="1700" b="1" u="sng" dirty="0">
                <a:solidFill>
                  <a:schemeClr val="accent1">
                    <a:lumMod val="50000"/>
                  </a:schemeClr>
                </a:solidFill>
                <a:latin typeface="Times New Roman" panose="02020603050405020304" pitchFamily="18" charset="0"/>
                <a:cs typeface="Times New Roman" panose="02020603050405020304" pitchFamily="18" charset="0"/>
              </a:rPr>
              <a:t>Transfer Learning</a:t>
            </a:r>
            <a:r>
              <a:rPr lang="en-IN" sz="1700" b="1" dirty="0">
                <a:solidFill>
                  <a:schemeClr val="accent1">
                    <a:lumMod val="50000"/>
                  </a:schemeClr>
                </a:solidFill>
                <a:latin typeface="Times New Roman" panose="02020603050405020304" pitchFamily="18" charset="0"/>
                <a:cs typeface="Times New Roman" panose="02020603050405020304" pitchFamily="18" charset="0"/>
              </a:rPr>
              <a:t>: </a:t>
            </a: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Utilize pre-trained CNN models like VGG16 and ResNet50 are fine-tuned on emotion datasets to leverage existing feature extraction, improving accuracy with smaller datasets.</a:t>
            </a:r>
          </a:p>
          <a:p>
            <a:r>
              <a:rPr lang="en-IN" sz="1700" b="1" u="sng" dirty="0">
                <a:solidFill>
                  <a:schemeClr val="accent1">
                    <a:lumMod val="50000"/>
                  </a:schemeClr>
                </a:solidFill>
                <a:latin typeface="Times New Roman" panose="02020603050405020304" pitchFamily="18" charset="0"/>
                <a:cs typeface="Times New Roman" panose="02020603050405020304" pitchFamily="18" charset="0"/>
              </a:rPr>
              <a:t>Support Vector Machines (SVMs): </a:t>
            </a: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SVMs use extracted features like HOG from facial images to classify emotions by finding the optimal hyperplane separating emotion classes.</a:t>
            </a:r>
          </a:p>
          <a:p>
            <a:r>
              <a:rPr lang="en-IN" sz="1700" b="1" u="sng" dirty="0">
                <a:solidFill>
                  <a:schemeClr val="accent1">
                    <a:lumMod val="50000"/>
                  </a:schemeClr>
                </a:solidFill>
                <a:latin typeface="Times New Roman" panose="02020603050405020304" pitchFamily="18" charset="0"/>
                <a:cs typeface="Times New Roman" panose="02020603050405020304" pitchFamily="18" charset="0"/>
              </a:rPr>
              <a:t>Ensemble Methods: </a:t>
            </a: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Combining predictions from models trained on different modalities (e.g., CNNs for facial expressions, RNNs for vocal tone) enhances overall emotion detection accuracy.</a:t>
            </a:r>
          </a:p>
          <a:p>
            <a:r>
              <a:rPr lang="en-IN" sz="1700" b="1" u="sng" dirty="0">
                <a:solidFill>
                  <a:schemeClr val="accent1">
                    <a:lumMod val="50000"/>
                  </a:schemeClr>
                </a:solidFill>
                <a:latin typeface="Times New Roman" panose="02020603050405020304" pitchFamily="18" charset="0"/>
                <a:cs typeface="Times New Roman" panose="02020603050405020304" pitchFamily="18" charset="0"/>
              </a:rPr>
              <a:t>Multi-Modal Neural Networks: </a:t>
            </a: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These models integrate features from multiple sources (e.g., facial expressions, vocal tone, body language) to provide comprehensive emotional insights. Examples include multi-stream CNNs and attention-based models.</a:t>
            </a:r>
          </a:p>
          <a:p>
            <a:r>
              <a:rPr lang="en-IN" sz="1700" b="1" u="sng" dirty="0">
                <a:solidFill>
                  <a:schemeClr val="accent1">
                    <a:lumMod val="50000"/>
                  </a:schemeClr>
                </a:solidFill>
                <a:latin typeface="Times New Roman" panose="02020603050405020304" pitchFamily="18" charset="0"/>
                <a:cs typeface="Times New Roman" panose="02020603050405020304" pitchFamily="18" charset="0"/>
              </a:rPr>
              <a:t>Attention Mechanisms: </a:t>
            </a: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Attention layers prioritize important features across modalities, helping the model focus on relevant data for improved emotion detection.</a:t>
            </a:r>
          </a:p>
          <a:p>
            <a:r>
              <a:rPr lang="en-IN" sz="1700" b="1" u="sng" dirty="0">
                <a:solidFill>
                  <a:schemeClr val="accent1">
                    <a:lumMod val="50000"/>
                  </a:schemeClr>
                </a:solidFill>
                <a:latin typeface="Times New Roman" panose="02020603050405020304" pitchFamily="18" charset="0"/>
                <a:cs typeface="Times New Roman" panose="02020603050405020304" pitchFamily="18" charset="0"/>
              </a:rPr>
              <a:t>Transformer Models: </a:t>
            </a:r>
            <a:r>
              <a:rPr lang="en-IN" sz="1700" dirty="0">
                <a:solidFill>
                  <a:schemeClr val="tx1">
                    <a:lumMod val="95000"/>
                    <a:lumOff val="5000"/>
                  </a:schemeClr>
                </a:solidFill>
                <a:latin typeface="Times New Roman" panose="02020603050405020304" pitchFamily="18" charset="0"/>
                <a:cs typeface="Times New Roman" panose="02020603050405020304" pitchFamily="18" charset="0"/>
              </a:rPr>
              <a:t>Originally used in NLP, transformers can be adapted for multi-model emotion detection, handling complex interactions between various data types.</a:t>
            </a:r>
          </a:p>
        </p:txBody>
      </p:sp>
    </p:spTree>
    <p:extLst>
      <p:ext uri="{BB962C8B-B14F-4D97-AF65-F5344CB8AC3E}">
        <p14:creationId xmlns:p14="http://schemas.microsoft.com/office/powerpoint/2010/main" val="3327687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34451C-9613-FE5B-8B9E-6327716D6A5C}"/>
              </a:ext>
            </a:extLst>
          </p:cNvPr>
          <p:cNvSpPr txBox="1"/>
          <p:nvPr/>
        </p:nvSpPr>
        <p:spPr>
          <a:xfrm>
            <a:off x="494210" y="1129299"/>
            <a:ext cx="3007933" cy="584775"/>
          </a:xfrm>
          <a:prstGeom prst="rect">
            <a:avLst/>
          </a:prstGeom>
          <a:noFill/>
        </p:spPr>
        <p:txBody>
          <a:bodyPr wrap="square" rtlCol="0">
            <a:spAutoFit/>
          </a:bodyPr>
          <a:lstStyle/>
          <a:p>
            <a:pPr algn="ctr"/>
            <a:r>
              <a:rPr lang="en-US" sz="3200" b="1" i="1" u="sng" dirty="0"/>
              <a:t>ARCHITECTURE</a:t>
            </a:r>
            <a:r>
              <a:rPr lang="en-US" sz="2800" b="1" i="1" dirty="0"/>
              <a:t>:</a:t>
            </a:r>
          </a:p>
        </p:txBody>
      </p:sp>
      <p:sp>
        <p:nvSpPr>
          <p:cNvPr id="5" name="TextBox 4">
            <a:extLst>
              <a:ext uri="{FF2B5EF4-FFF2-40B4-BE49-F238E27FC236}">
                <a16:creationId xmlns:a16="http://schemas.microsoft.com/office/drawing/2014/main" id="{1B256156-1166-642A-E389-A48CE2CD22C9}"/>
              </a:ext>
            </a:extLst>
          </p:cNvPr>
          <p:cNvSpPr txBox="1"/>
          <p:nvPr/>
        </p:nvSpPr>
        <p:spPr>
          <a:xfrm>
            <a:off x="850230" y="2090172"/>
            <a:ext cx="10491536" cy="461665"/>
          </a:xfrm>
          <a:prstGeom prst="rect">
            <a:avLst/>
          </a:prstGeom>
          <a:noFill/>
        </p:spPr>
        <p:txBody>
          <a:bodyPr wrap="square" rtlCol="0">
            <a:spAutoFit/>
          </a:bodyPr>
          <a:lstStyle/>
          <a:p>
            <a:pPr algn="just" rtl="0">
              <a:spcBef>
                <a:spcPts val="0"/>
              </a:spcBef>
              <a:spcAft>
                <a:spcPts val="0"/>
              </a:spcAft>
            </a:pPr>
            <a:endParaRPr lang="en-US" sz="2400" b="0" dirty="0">
              <a:effectLst/>
            </a:endParaRPr>
          </a:p>
        </p:txBody>
      </p:sp>
      <p:sp>
        <p:nvSpPr>
          <p:cNvPr id="6175" name="Rectangle 31"/>
          <p:cNvSpPr>
            <a:spLocks noChangeArrowheads="1"/>
          </p:cNvSpPr>
          <p:nvPr/>
        </p:nvSpPr>
        <p:spPr bwMode="auto">
          <a:xfrm>
            <a:off x="0" y="4572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3" name="Picture 2">
            <a:extLst>
              <a:ext uri="{FF2B5EF4-FFF2-40B4-BE49-F238E27FC236}">
                <a16:creationId xmlns:a16="http://schemas.microsoft.com/office/drawing/2014/main" id="{7D7B3280-8F19-06CC-67ED-92A5BD3088C1}"/>
              </a:ext>
            </a:extLst>
          </p:cNvPr>
          <p:cNvPicPr/>
          <p:nvPr/>
        </p:nvPicPr>
        <p:blipFill>
          <a:blip r:embed="rId2"/>
          <a:stretch>
            <a:fillRect/>
          </a:stretch>
        </p:blipFill>
        <p:spPr>
          <a:xfrm>
            <a:off x="274320" y="1714074"/>
            <a:ext cx="11247120" cy="5143923"/>
          </a:xfrm>
          <a:prstGeom prst="rect">
            <a:avLst/>
          </a:prstGeom>
        </p:spPr>
      </p:pic>
    </p:spTree>
    <p:extLst>
      <p:ext uri="{BB962C8B-B14F-4D97-AF65-F5344CB8AC3E}">
        <p14:creationId xmlns:p14="http://schemas.microsoft.com/office/powerpoint/2010/main" val="75741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9DF8A-CFDF-FB5D-5173-91395DBC1D0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88CA8B6-5849-E9DC-586A-00FCCB4225A7}"/>
              </a:ext>
            </a:extLst>
          </p:cNvPr>
          <p:cNvSpPr txBox="1"/>
          <p:nvPr/>
        </p:nvSpPr>
        <p:spPr>
          <a:xfrm>
            <a:off x="494210" y="1129299"/>
            <a:ext cx="4758510" cy="584775"/>
          </a:xfrm>
          <a:prstGeom prst="rect">
            <a:avLst/>
          </a:prstGeom>
          <a:noFill/>
        </p:spPr>
        <p:txBody>
          <a:bodyPr wrap="square" rtlCol="0">
            <a:spAutoFit/>
          </a:bodyPr>
          <a:lstStyle/>
          <a:p>
            <a:pPr algn="ctr"/>
            <a:r>
              <a:rPr lang="en-US" sz="3200" b="1" i="1" u="sng" dirty="0"/>
              <a:t>DEPLOYMENT &amp; RESULTS</a:t>
            </a:r>
            <a:r>
              <a:rPr lang="en-US" sz="2800" b="1" i="1" dirty="0"/>
              <a:t>:</a:t>
            </a:r>
          </a:p>
        </p:txBody>
      </p:sp>
      <p:sp>
        <p:nvSpPr>
          <p:cNvPr id="5" name="TextBox 4">
            <a:extLst>
              <a:ext uri="{FF2B5EF4-FFF2-40B4-BE49-F238E27FC236}">
                <a16:creationId xmlns:a16="http://schemas.microsoft.com/office/drawing/2014/main" id="{6CEE55AA-9B1C-442D-0F1D-572CDB72D548}"/>
              </a:ext>
            </a:extLst>
          </p:cNvPr>
          <p:cNvSpPr txBox="1"/>
          <p:nvPr/>
        </p:nvSpPr>
        <p:spPr>
          <a:xfrm>
            <a:off x="494210" y="2090172"/>
            <a:ext cx="11159310" cy="4401205"/>
          </a:xfrm>
          <a:prstGeom prst="rect">
            <a:avLst/>
          </a:prstGeom>
          <a:noFill/>
        </p:spPr>
        <p:txBody>
          <a:bodyPr wrap="square" rtlCol="0">
            <a:spAutoFit/>
          </a:bodyPr>
          <a:lstStyle/>
          <a:p>
            <a:pPr marL="285750" indent="-285750">
              <a:buFont typeface="Wingdings" panose="05000000000000000000" pitchFamily="2" charset="2"/>
              <a:buChar char="q"/>
            </a:pPr>
            <a:r>
              <a:rPr lang="en-US" sz="1750" b="1" dirty="0">
                <a:latin typeface="Times New Roman" panose="02020603050405020304" pitchFamily="18" charset="0"/>
                <a:cs typeface="Times New Roman" panose="02020603050405020304" pitchFamily="18" charset="0"/>
              </a:rPr>
              <a:t>Model Deployment</a:t>
            </a:r>
          </a:p>
          <a:p>
            <a:r>
              <a:rPr lang="en-US" sz="1750" dirty="0">
                <a:latin typeface="Times New Roman" panose="02020603050405020304" pitchFamily="18" charset="0"/>
                <a:cs typeface="Times New Roman" panose="02020603050405020304" pitchFamily="18" charset="0"/>
              </a:rPr>
              <a:t>To deploy the multimodal emotion detection model, the trained models are saved using frameworks like TensorFlow or </a:t>
            </a:r>
            <a:r>
              <a:rPr lang="en-US" sz="1750" dirty="0" err="1">
                <a:latin typeface="Times New Roman" panose="02020603050405020304" pitchFamily="18" charset="0"/>
                <a:cs typeface="Times New Roman" panose="02020603050405020304" pitchFamily="18" charset="0"/>
              </a:rPr>
              <a:t>PyTorch</a:t>
            </a:r>
            <a:r>
              <a:rPr lang="en-US" sz="1750" dirty="0">
                <a:latin typeface="Times New Roman" panose="02020603050405020304" pitchFamily="18" charset="0"/>
                <a:cs typeface="Times New Roman" panose="02020603050405020304" pitchFamily="18" charset="0"/>
              </a:rPr>
              <a:t>. A web application (using Flask or Django) provides a user-friendly interface for inputting data, processes it through the respective models, and displays the aggregated emotion results. Docker ensures consistent deployment, and the application is hosted on a cloud service for scalability.</a:t>
            </a:r>
          </a:p>
          <a:p>
            <a:pPr marL="285750" indent="-285750">
              <a:buFont typeface="Wingdings" panose="05000000000000000000" pitchFamily="2" charset="2"/>
              <a:buChar char="q"/>
            </a:pPr>
            <a:r>
              <a:rPr lang="en-US" sz="1750" b="1" dirty="0">
                <a:latin typeface="Times New Roman" panose="02020603050405020304" pitchFamily="18" charset="0"/>
                <a:cs typeface="Times New Roman" panose="02020603050405020304" pitchFamily="18" charset="0"/>
              </a:rPr>
              <a:t>Evaluation Metrics</a:t>
            </a:r>
          </a:p>
          <a:p>
            <a:r>
              <a:rPr lang="en-US" sz="1750" dirty="0">
                <a:latin typeface="Times New Roman" panose="02020603050405020304" pitchFamily="18" charset="0"/>
                <a:cs typeface="Times New Roman" panose="02020603050405020304" pitchFamily="18" charset="0"/>
              </a:rPr>
              <a:t>Model performance is evaluated using accuracy, precision, recall, and F1-score to measure effectiveness across emotions. A confusion matrix helps visualize classification accuracy, and cross-validation ensures the model generalizes well.</a:t>
            </a:r>
          </a:p>
          <a:p>
            <a:pPr marL="285750" indent="-285750">
              <a:buFont typeface="Wingdings" panose="05000000000000000000" pitchFamily="2" charset="2"/>
              <a:buChar char="q"/>
            </a:pPr>
            <a:r>
              <a:rPr lang="en-US" sz="1750" b="1" dirty="0">
                <a:latin typeface="Times New Roman" panose="02020603050405020304" pitchFamily="18" charset="0"/>
                <a:cs typeface="Times New Roman" panose="02020603050405020304" pitchFamily="18" charset="0"/>
              </a:rPr>
              <a:t>Testing Data and Methodologies</a:t>
            </a:r>
          </a:p>
          <a:p>
            <a:r>
              <a:rPr lang="en-US" sz="1750" dirty="0">
                <a:latin typeface="Times New Roman" panose="02020603050405020304" pitchFamily="18" charset="0"/>
                <a:cs typeface="Times New Roman" panose="02020603050405020304" pitchFamily="18" charset="0"/>
              </a:rPr>
              <a:t>The model is tested on a labeled dataset using the Holdout Method (split into training, validation, and test sets) and K-Fold Cross-Validation, providing robustness against overfitting.</a:t>
            </a:r>
          </a:p>
          <a:p>
            <a:pPr marL="285750" indent="-285750">
              <a:buFont typeface="Wingdings" panose="05000000000000000000" pitchFamily="2" charset="2"/>
              <a:buChar char="q"/>
            </a:pPr>
            <a:r>
              <a:rPr lang="en-US" sz="1750" b="1" dirty="0">
                <a:latin typeface="Times New Roman" panose="02020603050405020304" pitchFamily="18" charset="0"/>
                <a:cs typeface="Times New Roman" panose="02020603050405020304" pitchFamily="18" charset="0"/>
              </a:rPr>
              <a:t>Web Application &amp; Integration</a:t>
            </a:r>
          </a:p>
          <a:p>
            <a:r>
              <a:rPr lang="en-US" sz="1750" dirty="0">
                <a:latin typeface="Times New Roman" panose="02020603050405020304" pitchFamily="18" charset="0"/>
                <a:cs typeface="Times New Roman" panose="02020603050405020304" pitchFamily="18" charset="0"/>
              </a:rPr>
              <a:t>The web app includes a loading animation during processing and displays the detected emotions with confidence scores.</a:t>
            </a:r>
          </a:p>
          <a:p>
            <a:pPr marL="285750" indent="-285750">
              <a:buFont typeface="Wingdings" panose="05000000000000000000" pitchFamily="2" charset="2"/>
              <a:buChar char="q"/>
            </a:pPr>
            <a:r>
              <a:rPr lang="en-US" sz="1750" b="1" dirty="0">
                <a:latin typeface="Times New Roman" panose="02020603050405020304" pitchFamily="18" charset="0"/>
                <a:cs typeface="Times New Roman" panose="02020603050405020304" pitchFamily="18" charset="0"/>
              </a:rPr>
              <a:t>Results</a:t>
            </a:r>
          </a:p>
          <a:p>
            <a:r>
              <a:rPr lang="en-US" sz="1750" dirty="0">
                <a:latin typeface="Times New Roman" panose="02020603050405020304" pitchFamily="18" charset="0"/>
                <a:cs typeface="Times New Roman" panose="02020603050405020304" pitchFamily="18" charset="0"/>
              </a:rPr>
              <a:t>Results are presented with images labeled by detected emotion and confidence scores. Visuals include both correct and misclassified examples, highlighting model performance across emotional categories and areas for improvement.</a:t>
            </a:r>
          </a:p>
        </p:txBody>
      </p:sp>
      <p:sp>
        <p:nvSpPr>
          <p:cNvPr id="6175" name="Rectangle 31">
            <a:extLst>
              <a:ext uri="{FF2B5EF4-FFF2-40B4-BE49-F238E27FC236}">
                <a16:creationId xmlns:a16="http://schemas.microsoft.com/office/drawing/2014/main" id="{2BB20F34-51B7-3247-C614-827245B336F0}"/>
              </a:ext>
            </a:extLst>
          </p:cNvPr>
          <p:cNvSpPr>
            <a:spLocks noChangeArrowheads="1"/>
          </p:cNvSpPr>
          <p:nvPr/>
        </p:nvSpPr>
        <p:spPr bwMode="auto">
          <a:xfrm>
            <a:off x="0" y="4572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9332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1B730F-90B1-BB84-E234-AB4544F1A6C6}"/>
              </a:ext>
            </a:extLst>
          </p:cNvPr>
          <p:cNvSpPr>
            <a:spLocks noGrp="1"/>
          </p:cNvSpPr>
          <p:nvPr>
            <p:ph type="body" idx="1"/>
          </p:nvPr>
        </p:nvSpPr>
        <p:spPr>
          <a:xfrm>
            <a:off x="833119" y="6106160"/>
            <a:ext cx="4917441" cy="589280"/>
          </a:xfrm>
        </p:spPr>
        <p:txBody>
          <a:bodyPr>
            <a:noAutofit/>
          </a:bodyPr>
          <a:lstStyle/>
          <a:p>
            <a:r>
              <a:rPr lang="en-US" sz="1900" dirty="0"/>
              <a:t>1. Bar graph shows that the majority of emotions like happy, sad, and neutral.</a:t>
            </a:r>
            <a:endParaRPr lang="en-IN" sz="1900" dirty="0"/>
          </a:p>
        </p:txBody>
      </p:sp>
      <p:sp>
        <p:nvSpPr>
          <p:cNvPr id="5" name="Text Placeholder 4">
            <a:extLst>
              <a:ext uri="{FF2B5EF4-FFF2-40B4-BE49-F238E27FC236}">
                <a16:creationId xmlns:a16="http://schemas.microsoft.com/office/drawing/2014/main" id="{E9365075-D3DE-B9BD-6D54-A2C7D26E4786}"/>
              </a:ext>
            </a:extLst>
          </p:cNvPr>
          <p:cNvSpPr>
            <a:spLocks noGrp="1"/>
          </p:cNvSpPr>
          <p:nvPr>
            <p:ph type="body" sz="quarter" idx="3"/>
          </p:nvPr>
        </p:nvSpPr>
        <p:spPr>
          <a:xfrm>
            <a:off x="6172200" y="6106160"/>
            <a:ext cx="5572760" cy="467360"/>
          </a:xfrm>
        </p:spPr>
        <p:txBody>
          <a:bodyPr>
            <a:normAutofit/>
          </a:bodyPr>
          <a:lstStyle/>
          <a:p>
            <a:r>
              <a:rPr lang="en-US" sz="1900" dirty="0"/>
              <a:t>                  2. Images from the dataset are shown</a:t>
            </a:r>
            <a:endParaRPr lang="en-IN" sz="1900" dirty="0"/>
          </a:p>
        </p:txBody>
      </p:sp>
      <p:pic>
        <p:nvPicPr>
          <p:cNvPr id="14" name="Content Placeholder 13">
            <a:extLst>
              <a:ext uri="{FF2B5EF4-FFF2-40B4-BE49-F238E27FC236}">
                <a16:creationId xmlns:a16="http://schemas.microsoft.com/office/drawing/2014/main" id="{2009FEA8-12F4-D2FA-E302-DDFA02CD6CA5}"/>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1259840"/>
            <a:ext cx="5714999" cy="4693921"/>
          </a:xfrm>
        </p:spPr>
      </p:pic>
      <p:pic>
        <p:nvPicPr>
          <p:cNvPr id="12" name="Content Placeholder 11">
            <a:extLst>
              <a:ext uri="{FF2B5EF4-FFF2-40B4-BE49-F238E27FC236}">
                <a16:creationId xmlns:a16="http://schemas.microsoft.com/office/drawing/2014/main" id="{D8143153-FFD0-1CAC-DCC1-C8E5681F986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04800" y="1259840"/>
            <a:ext cx="5692775" cy="4693921"/>
          </a:xfrm>
        </p:spPr>
      </p:pic>
    </p:spTree>
    <p:extLst>
      <p:ext uri="{BB962C8B-B14F-4D97-AF65-F5344CB8AC3E}">
        <p14:creationId xmlns:p14="http://schemas.microsoft.com/office/powerpoint/2010/main" val="295087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TotalTime>
  <Words>1356</Words>
  <Application>Microsoft Office PowerPoint</Application>
  <PresentationFormat>Widescreen</PresentationFormat>
  <Paragraphs>95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Bookman Old Style</vt:lpstr>
      <vt:lpstr>Calibri</vt:lpstr>
      <vt:lpstr>Calibri Light</vt:lpstr>
      <vt:lpstr>Symbol</vt:lpstr>
      <vt:lpstr>Times New Roman</vt:lpstr>
      <vt:lpstr>Wingdings</vt:lpstr>
      <vt:lpstr>Office Theme</vt:lpstr>
      <vt:lpstr>PowerPoint Presentation</vt:lpstr>
      <vt:lpstr>PowerPoint Presentation</vt:lpstr>
      <vt:lpstr>LITERATURE: </vt:lpstr>
      <vt:lpstr>PROBLEM STATEMENT: </vt:lpstr>
      <vt:lpstr>DATA COLLECTION AND EXPLORATION: </vt:lpstr>
      <vt:lpstr>MODEL SELECTION: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DEEKSHA CHOUDHARY</cp:lastModifiedBy>
  <cp:revision>43</cp:revision>
  <dcterms:created xsi:type="dcterms:W3CDTF">2023-03-16T15:58:13Z</dcterms:created>
  <dcterms:modified xsi:type="dcterms:W3CDTF">2024-11-03T13:51:16Z</dcterms:modified>
</cp:coreProperties>
</file>