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48" r:id="rId2"/>
  </p:sldMasterIdLst>
  <p:notesMasterIdLst>
    <p:notesMasterId r:id="rId39"/>
  </p:notesMasterIdLst>
  <p:sldIdLst>
    <p:sldId id="256" r:id="rId3"/>
    <p:sldId id="259" r:id="rId4"/>
    <p:sldId id="260" r:id="rId5"/>
    <p:sldId id="257" r:id="rId6"/>
    <p:sldId id="284" r:id="rId7"/>
    <p:sldId id="258" r:id="rId8"/>
    <p:sldId id="261" r:id="rId9"/>
    <p:sldId id="262" r:id="rId10"/>
    <p:sldId id="263" r:id="rId11"/>
    <p:sldId id="264" r:id="rId12"/>
    <p:sldId id="291" r:id="rId13"/>
    <p:sldId id="265" r:id="rId14"/>
    <p:sldId id="266" r:id="rId15"/>
    <p:sldId id="282" r:id="rId16"/>
    <p:sldId id="281" r:id="rId17"/>
    <p:sldId id="267" r:id="rId18"/>
    <p:sldId id="285" r:id="rId19"/>
    <p:sldId id="283" r:id="rId20"/>
    <p:sldId id="280" r:id="rId21"/>
    <p:sldId id="268" r:id="rId22"/>
    <p:sldId id="288" r:id="rId23"/>
    <p:sldId id="269" r:id="rId24"/>
    <p:sldId id="289" r:id="rId25"/>
    <p:sldId id="286" r:id="rId26"/>
    <p:sldId id="293" r:id="rId27"/>
    <p:sldId id="273" r:id="rId28"/>
    <p:sldId id="272" r:id="rId29"/>
    <p:sldId id="274" r:id="rId30"/>
    <p:sldId id="275" r:id="rId31"/>
    <p:sldId id="276" r:id="rId32"/>
    <p:sldId id="277" r:id="rId33"/>
    <p:sldId id="279" r:id="rId34"/>
    <p:sldId id="294" r:id="rId35"/>
    <p:sldId id="290" r:id="rId36"/>
    <p:sldId id="271" r:id="rId37"/>
    <p:sldId id="2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C98592-A868-4DA4-84C5-37252FED45D9}">
          <p14:sldIdLst>
            <p14:sldId id="256"/>
            <p14:sldId id="259"/>
            <p14:sldId id="260"/>
            <p14:sldId id="257"/>
            <p14:sldId id="284"/>
            <p14:sldId id="258"/>
            <p14:sldId id="261"/>
            <p14:sldId id="262"/>
            <p14:sldId id="263"/>
            <p14:sldId id="264"/>
            <p14:sldId id="291"/>
            <p14:sldId id="265"/>
            <p14:sldId id="266"/>
            <p14:sldId id="282"/>
            <p14:sldId id="281"/>
            <p14:sldId id="267"/>
            <p14:sldId id="285"/>
            <p14:sldId id="283"/>
            <p14:sldId id="280"/>
            <p14:sldId id="268"/>
            <p14:sldId id="288"/>
            <p14:sldId id="269"/>
            <p14:sldId id="289"/>
            <p14:sldId id="286"/>
            <p14:sldId id="293"/>
          </p14:sldIdLst>
        </p14:section>
        <p14:section name="Abhiram" id="{144D5152-6414-470B-A259-D06B5B01EC3F}">
          <p14:sldIdLst>
            <p14:sldId id="273"/>
            <p14:sldId id="272"/>
            <p14:sldId id="274"/>
            <p14:sldId id="275"/>
            <p14:sldId id="276"/>
            <p14:sldId id="277"/>
            <p14:sldId id="279"/>
            <p14:sldId id="294"/>
            <p14:sldId id="290"/>
            <p14:sldId id="271"/>
            <p14:sldId id="278"/>
          </p14:sldIdLst>
        </p14:section>
      </p14:sectionLst>
    </p:ext>
    <p:ext uri="{EFAFB233-063F-42B5-8137-9DF3F51BA10A}">
      <p15:sldGuideLst xmlns:p15="http://schemas.microsoft.com/office/powerpoint/2012/main">
        <p15:guide id="1" pos="744" userDrawn="1">
          <p15:clr>
            <a:srgbClr val="A4A3A4"/>
          </p15:clr>
        </p15:guide>
        <p15:guide id="2" pos="7032" userDrawn="1">
          <p15:clr>
            <a:srgbClr val="A4A3A4"/>
          </p15:clr>
        </p15:guide>
        <p15:guide id="3" orient="horz" pos="648" userDrawn="1">
          <p15:clr>
            <a:srgbClr val="A4A3A4"/>
          </p15:clr>
        </p15:guide>
        <p15:guide id="4" orient="horz"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8D0B7-329B-4EDB-BC04-F881B65DEB6F}" v="3566" dt="2022-12-14T17:14:58.085"/>
    <p1510:client id="{2F9F00AC-70A9-4C0D-A339-DF8899D1C679}" v="6" dt="2022-12-14T05:09:38.310"/>
    <p1510:client id="{9B90F390-D171-0346-9827-07D00455D828}" v="928" dt="2022-12-14T15:16:18.873"/>
    <p1510:client id="{C9B62065-EB20-C941-AF7B-088A44DE138B}" v="14" dt="2022-12-14T15:57:21.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1" d="100"/>
          <a:sy n="91" d="100"/>
        </p:scale>
        <p:origin x="764" y="44"/>
      </p:cViewPr>
      <p:guideLst>
        <p:guide pos="744"/>
        <p:guide pos="7032"/>
        <p:guide orient="horz" pos="648"/>
        <p:guide orient="horz"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64633-F3F0-48EF-B4C6-75C2DE530AFB}" type="datetimeFigureOut">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A2B22-2845-49E6-9246-0AFC32E89F42}" type="slidenum">
              <a:t>‹#›</a:t>
            </a:fld>
            <a:endParaRPr lang="en-US"/>
          </a:p>
        </p:txBody>
      </p:sp>
    </p:spTree>
    <p:extLst>
      <p:ext uri="{BB962C8B-B14F-4D97-AF65-F5344CB8AC3E}">
        <p14:creationId xmlns:p14="http://schemas.microsoft.com/office/powerpoint/2010/main" val="78667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uiltin.com/data-science/basic-linear-algebra-deep-learnin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aim of this step is to standardize the range of the continuous initial image variables so that each one of them contributes equally to the analysis.</a:t>
            </a:r>
          </a:p>
        </p:txBody>
      </p:sp>
      <p:sp>
        <p:nvSpPr>
          <p:cNvPr id="4" name="Slide Number Placeholder 3"/>
          <p:cNvSpPr>
            <a:spLocks noGrp="1"/>
          </p:cNvSpPr>
          <p:nvPr>
            <p:ph type="sldNum" sz="quarter" idx="5"/>
          </p:nvPr>
        </p:nvSpPr>
        <p:spPr/>
        <p:txBody>
          <a:bodyPr/>
          <a:lstStyle/>
          <a:p>
            <a:fld id="{378A2B22-2845-49E6-9246-0AFC32E89F42}" type="slidenum">
              <a:rPr lang="en-US"/>
              <a:t>13</a:t>
            </a:fld>
            <a:endParaRPr lang="en-US"/>
          </a:p>
        </p:txBody>
      </p:sp>
    </p:spTree>
    <p:extLst>
      <p:ext uri="{BB962C8B-B14F-4D97-AF65-F5344CB8AC3E}">
        <p14:creationId xmlns:p14="http://schemas.microsoft.com/office/powerpoint/2010/main" val="37152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aim of this step is to understand how the variables of the input image data set are varying with respect to each other, or in other words, to see if there is any relationship between them. Because sometimes, variables are highly correlated in such a way that they contain redundant information. So, in order to identify these correlations, we compute the covariance matrix.</a:t>
            </a:r>
          </a:p>
          <a:p>
            <a:endParaRPr lang="en-US">
              <a:cs typeface="Calibri"/>
            </a:endParaRPr>
          </a:p>
        </p:txBody>
      </p:sp>
      <p:sp>
        <p:nvSpPr>
          <p:cNvPr id="4" name="Slide Number Placeholder 3"/>
          <p:cNvSpPr>
            <a:spLocks noGrp="1"/>
          </p:cNvSpPr>
          <p:nvPr>
            <p:ph type="sldNum" sz="quarter" idx="5"/>
          </p:nvPr>
        </p:nvSpPr>
        <p:spPr/>
        <p:txBody>
          <a:bodyPr/>
          <a:lstStyle/>
          <a:p>
            <a:fld id="{378A2B22-2845-49E6-9246-0AFC32E89F42}" type="slidenum">
              <a:rPr lang="en-US"/>
              <a:t>15</a:t>
            </a:fld>
            <a:endParaRPr lang="en-US"/>
          </a:p>
        </p:txBody>
      </p:sp>
    </p:spTree>
    <p:extLst>
      <p:ext uri="{BB962C8B-B14F-4D97-AF65-F5344CB8AC3E}">
        <p14:creationId xmlns:p14="http://schemas.microsoft.com/office/powerpoint/2010/main" val="273188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-Eigenvectors and eigenvalues are the </a:t>
            </a:r>
            <a:r>
              <a:rPr lang="en-US">
                <a:hlinkClick r:id="rId3"/>
              </a:rPr>
              <a:t>linear algebra</a:t>
            </a:r>
            <a:r>
              <a:rPr lang="en-US"/>
              <a:t> concepts that we need to compute from the covariance matrix in order to determine the </a:t>
            </a:r>
            <a:r>
              <a:rPr lang="en-US" b="1" i="1"/>
              <a:t>principal components</a:t>
            </a:r>
            <a:r>
              <a:rPr lang="en-US"/>
              <a:t> of the data.</a:t>
            </a:r>
          </a:p>
          <a:p>
            <a:endParaRPr lang="en-US">
              <a:cs typeface="Calibri"/>
            </a:endParaRPr>
          </a:p>
          <a:p>
            <a:r>
              <a:rPr lang="en-US"/>
              <a:t>-the eigenvalues represent the magnitude of the spread in the direction of the principal components in PCA.</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78A2B22-2845-49E6-9246-0AFC32E89F42}" type="slidenum">
              <a:t>16</a:t>
            </a:fld>
            <a:endParaRPr lang="en-US"/>
          </a:p>
        </p:txBody>
      </p:sp>
    </p:spTree>
    <p:extLst>
      <p:ext uri="{BB962C8B-B14F-4D97-AF65-F5344CB8AC3E}">
        <p14:creationId xmlns:p14="http://schemas.microsoft.com/office/powerpoint/2010/main" val="236664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-Geometrically speaking, principal components represent the directions of the data that explain a </a:t>
            </a:r>
            <a:r>
              <a:rPr lang="en-US" b="1"/>
              <a:t>maximal amount of variance</a:t>
            </a:r>
            <a:r>
              <a:rPr lang="en-US"/>
              <a:t>, that is to say, the lines that capture most information of the data. </a:t>
            </a:r>
          </a:p>
          <a:p>
            <a:r>
              <a:rPr lang="en-US"/>
              <a:t>-The relationship between variance and information here, is that, the larger the variance carried by a line, the larger the dispersion of the data points along it, and the larger the dispersion along a line, the more information it has.</a:t>
            </a:r>
            <a:endParaRPr lang="en-US">
              <a:cs typeface="Calibri"/>
            </a:endParaRPr>
          </a:p>
          <a:p>
            <a:endParaRPr lang="en-US"/>
          </a:p>
          <a:p>
            <a:r>
              <a:rPr lang="en-US"/>
              <a:t>-From the above scatter plot of a data set, we can see the first principal component is the line that matches the purple marks because it goes through the origin and it’s the line in which the projection of the points (blue dots) is the most spread out.</a:t>
            </a:r>
            <a:endParaRPr lang="en-US">
              <a:cs typeface="Calibri" panose="020F0502020204030204"/>
            </a:endParaRPr>
          </a:p>
          <a:p>
            <a:endParaRPr lang="en-US">
              <a:cs typeface="Calibri" panose="020F0502020204030204"/>
            </a:endParaRPr>
          </a:p>
          <a:p>
            <a:r>
              <a:rPr lang="en-US"/>
              <a:t>-The second principal component is calculated in the same way, with the condition that it is uncorrelated with (i.e., perpendicular to) the first principal component and that it accounts for the next highest variance.</a:t>
            </a:r>
            <a:endParaRPr lang="en-US">
              <a:cs typeface="Calibri" panose="020F0502020204030204"/>
            </a:endParaRPr>
          </a:p>
          <a:p>
            <a:r>
              <a:rPr lang="en-US"/>
              <a:t>-This continues until a total of p principal components have been calculated, equal to the original number of variables.</a:t>
            </a:r>
            <a:endParaRPr lang="en-US">
              <a:cs typeface="Calibri" panose="020F0502020204030204"/>
            </a:endParaRPr>
          </a:p>
          <a:p>
            <a:r>
              <a:rPr lang="en-US"/>
              <a:t>-Now that we understand what we mean by principal components, let’s go back to the algorithm.</a:t>
            </a: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378A2B22-2845-49E6-9246-0AFC32E89F42}" type="slidenum">
              <a:rPr lang="en-US"/>
              <a:t>17</a:t>
            </a:fld>
            <a:endParaRPr lang="en-US"/>
          </a:p>
        </p:txBody>
      </p:sp>
    </p:spTree>
    <p:extLst>
      <p:ext uri="{BB962C8B-B14F-4D97-AF65-F5344CB8AC3E}">
        <p14:creationId xmlns:p14="http://schemas.microsoft.com/office/powerpoint/2010/main" val="1742318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-Principal components are new variables that are constructed as linear combinations or mixtures of the initial variables.</a:t>
            </a:r>
          </a:p>
          <a:p>
            <a:r>
              <a:rPr lang="en-US">
                <a:cs typeface="Calibri"/>
              </a:rPr>
              <a:t>-</a:t>
            </a:r>
            <a:r>
              <a:rPr lang="en-US"/>
              <a:t>These combinations are done in such a way that the new variables (i.e., principal components) are uncorrelated and most of the information within the initial variables is squeezed or compressed into the first components.</a:t>
            </a:r>
            <a:endParaRPr lang="en-US">
              <a:cs typeface="Calibri"/>
            </a:endParaRPr>
          </a:p>
          <a:p>
            <a:r>
              <a:rPr lang="en-US"/>
              <a:t>-So, the idea is let's say we have 10D's. 10-dimensional data gives us 10 principal components, but PCA tries to put maximum possible information in the first component, then maximum remaining information in the second and so on, until having something like shown in the scree plot below.</a:t>
            </a:r>
          </a:p>
          <a:p>
            <a:r>
              <a:rPr lang="en-US"/>
              <a:t>-Organizing information in principal components this way, will allow you to reduce dimensionality without losing much information, and this by discarding the components with low information and considering the remaining components as your new variables.</a:t>
            </a:r>
            <a:endParaRPr lang="en-US">
              <a:cs typeface="Calibri"/>
            </a:endParaRPr>
          </a:p>
        </p:txBody>
      </p:sp>
      <p:sp>
        <p:nvSpPr>
          <p:cNvPr id="4" name="Slide Number Placeholder 3"/>
          <p:cNvSpPr>
            <a:spLocks noGrp="1"/>
          </p:cNvSpPr>
          <p:nvPr>
            <p:ph type="sldNum" sz="quarter" idx="5"/>
          </p:nvPr>
        </p:nvSpPr>
        <p:spPr/>
        <p:txBody>
          <a:bodyPr/>
          <a:lstStyle/>
          <a:p>
            <a:fld id="{378A2B22-2845-49E6-9246-0AFC32E89F42}" type="slidenum">
              <a:rPr lang="en-US"/>
              <a:t>19</a:t>
            </a:fld>
            <a:endParaRPr lang="en-US"/>
          </a:p>
        </p:txBody>
      </p:sp>
    </p:spTree>
    <p:extLst>
      <p:ext uri="{BB962C8B-B14F-4D97-AF65-F5344CB8AC3E}">
        <p14:creationId xmlns:p14="http://schemas.microsoft.com/office/powerpoint/2010/main" val="4039190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-Weights are the proportions (or percentages) of each principal component which make the original image.</a:t>
            </a:r>
          </a:p>
        </p:txBody>
      </p:sp>
      <p:sp>
        <p:nvSpPr>
          <p:cNvPr id="4" name="Slide Number Placeholder 3"/>
          <p:cNvSpPr>
            <a:spLocks noGrp="1"/>
          </p:cNvSpPr>
          <p:nvPr>
            <p:ph type="sldNum" sz="quarter" idx="5"/>
          </p:nvPr>
        </p:nvSpPr>
        <p:spPr/>
        <p:txBody>
          <a:bodyPr/>
          <a:lstStyle/>
          <a:p>
            <a:fld id="{378A2B22-2845-49E6-9246-0AFC32E89F42}" type="slidenum">
              <a:rPr lang="en-US"/>
              <a:t>21</a:t>
            </a:fld>
            <a:endParaRPr lang="en-US"/>
          </a:p>
        </p:txBody>
      </p:sp>
    </p:spTree>
    <p:extLst>
      <p:ext uri="{BB962C8B-B14F-4D97-AF65-F5344CB8AC3E}">
        <p14:creationId xmlns:p14="http://schemas.microsoft.com/office/powerpoint/2010/main" val="127188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-Eigenfaces (Ghostly Images) are an orthogonal basis set from which most (or all) faces can be constructed.</a:t>
            </a:r>
          </a:p>
          <a:p>
            <a:r>
              <a:rPr lang="en-US"/>
              <a:t>-The idea is that anyone’s face can be reconstructed from a suitable linear combination of eigenfaces. Your face would be 7% Face A, 3.4 % Face B, and so on, while someone else’s face would have a different combination of those same eigenfaces.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78A2B22-2845-49E6-9246-0AFC32E89F42}" type="slidenum">
              <a:rPr lang="en-US"/>
              <a:t>23</a:t>
            </a:fld>
            <a:endParaRPr lang="en-US"/>
          </a:p>
        </p:txBody>
      </p:sp>
    </p:spTree>
    <p:extLst>
      <p:ext uri="{BB962C8B-B14F-4D97-AF65-F5344CB8AC3E}">
        <p14:creationId xmlns:p14="http://schemas.microsoft.com/office/powerpoint/2010/main" val="189812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34501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37263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775B-FF71-ED5B-7E7C-8645D19E19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DD926-DF63-AC88-B838-7C9721253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0E0071-6F4A-13F5-9604-11228B033A80}"/>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5" name="Footer Placeholder 4">
            <a:extLst>
              <a:ext uri="{FF2B5EF4-FFF2-40B4-BE49-F238E27FC236}">
                <a16:creationId xmlns:a16="http://schemas.microsoft.com/office/drawing/2014/main" id="{4B02A059-1615-3202-78BE-000E399DA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7B773-873E-792E-370E-2D3164FB5DEB}"/>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3967476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D0E1-A17B-D90E-4CC7-4293569D2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0A9ED-47E8-25EF-B5D7-46D71993C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498B5-1684-9797-8AC4-FDB6C038EF8E}"/>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5" name="Footer Placeholder 4">
            <a:extLst>
              <a:ext uri="{FF2B5EF4-FFF2-40B4-BE49-F238E27FC236}">
                <a16:creationId xmlns:a16="http://schemas.microsoft.com/office/drawing/2014/main" id="{4C2AFFE4-733C-6E55-777E-4062EBC6A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25534-40BD-BAE2-9437-7BC110D119EF}"/>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124811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E6E1-1DCB-B67B-07AB-59C4CBC607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64970-41C5-19D2-E834-87398721F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E005F-6A18-5475-CF9B-14D3C9685B6B}"/>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5" name="Footer Placeholder 4">
            <a:extLst>
              <a:ext uri="{FF2B5EF4-FFF2-40B4-BE49-F238E27FC236}">
                <a16:creationId xmlns:a16="http://schemas.microsoft.com/office/drawing/2014/main" id="{A2E28F82-1BCA-861A-BC4A-566397518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5084F-994B-7D53-1AD6-3C4DF5E6E3AF}"/>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1845595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5EF9-7F48-606B-E96D-734DE1FF4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9124A-04F4-7E35-E898-EBD21134E3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2B1986-F675-3B80-F784-9A458305CB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602E0-3EB1-EBEB-9334-828CF9C84194}"/>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6" name="Footer Placeholder 5">
            <a:extLst>
              <a:ext uri="{FF2B5EF4-FFF2-40B4-BE49-F238E27FC236}">
                <a16:creationId xmlns:a16="http://schemas.microsoft.com/office/drawing/2014/main" id="{CCE0A9C7-9A8E-9858-FC6E-56B098A42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83A3F-F3C7-5435-1B75-A1CD3028C9BC}"/>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3640682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9373-6492-BB4B-AAB6-CDE8B735F4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F95C7-563E-B05E-D45A-F6B88DA62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4E63EB-3CE4-F432-98A2-43B970B722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7218EA-79A5-CDE7-2670-2E5A3A740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31CB5-065B-3F3F-254E-B91920B9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E2A7C-074C-B58A-B9EF-2C916793A3E7}"/>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8" name="Footer Placeholder 7">
            <a:extLst>
              <a:ext uri="{FF2B5EF4-FFF2-40B4-BE49-F238E27FC236}">
                <a16:creationId xmlns:a16="http://schemas.microsoft.com/office/drawing/2014/main" id="{58AD9DD9-D788-6E0A-6C7F-43D82DB5C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721AB6-D68C-4466-120E-FE05BF6F5691}"/>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15036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79A7-1A13-7546-A520-A73F71ABA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088EA8-84F9-19A6-F949-758660A0D1CE}"/>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4" name="Footer Placeholder 3">
            <a:extLst>
              <a:ext uri="{FF2B5EF4-FFF2-40B4-BE49-F238E27FC236}">
                <a16:creationId xmlns:a16="http://schemas.microsoft.com/office/drawing/2014/main" id="{6C5A32F6-E803-D89B-3D11-21C27B2751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2864A0-40F6-F07B-1D77-21EFD551AF6F}"/>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867896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7A80B-D6AF-AAE4-A943-2232F39AACB9}"/>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3" name="Footer Placeholder 2">
            <a:extLst>
              <a:ext uri="{FF2B5EF4-FFF2-40B4-BE49-F238E27FC236}">
                <a16:creationId xmlns:a16="http://schemas.microsoft.com/office/drawing/2014/main" id="{84C52128-A120-663F-EBCD-B86CDE0C4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560794-43FE-379D-214D-8D773117A0C5}"/>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1979917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E66A-385C-5AD3-208A-44253F027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C1155B-1579-3AAD-076B-9C2299D4A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783AF-1E62-32CD-FE64-5423841A4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D307E2-E225-0968-D4F1-B46B23B1152C}"/>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6" name="Footer Placeholder 5">
            <a:extLst>
              <a:ext uri="{FF2B5EF4-FFF2-40B4-BE49-F238E27FC236}">
                <a16:creationId xmlns:a16="http://schemas.microsoft.com/office/drawing/2014/main" id="{1B614022-3E9B-F84D-28BF-7DC217909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B202C-5BAF-8C31-4FC5-1EB24230BE56}"/>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345305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2601682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4A23-F9D2-677E-760F-9A09A8621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3A5279-2B9E-1D45-E1B5-B536CBD3D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2FD666-1853-62CB-8DFD-3A8CA2B76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E7AB2-8501-D2F2-B08B-F749D4C93E98}"/>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6" name="Footer Placeholder 5">
            <a:extLst>
              <a:ext uri="{FF2B5EF4-FFF2-40B4-BE49-F238E27FC236}">
                <a16:creationId xmlns:a16="http://schemas.microsoft.com/office/drawing/2014/main" id="{3323C184-20A0-5DD5-D034-3C89CE8A2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817E9-1D6C-82F7-2F2D-D96DB62A3B8D}"/>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2871298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4F79-1880-72FF-50F8-55B2DC28D9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70A858-90C8-E93C-4D96-A238F67F86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D5C89-A213-D0AD-5681-DE58752D1698}"/>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5" name="Footer Placeholder 4">
            <a:extLst>
              <a:ext uri="{FF2B5EF4-FFF2-40B4-BE49-F238E27FC236}">
                <a16:creationId xmlns:a16="http://schemas.microsoft.com/office/drawing/2014/main" id="{6E0C0861-C87A-C333-1C25-7D6DBB164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89135-3EF4-3A60-4F1C-C14B99E92FCA}"/>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1183544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28B556-E4C7-8628-C86D-05938C2BDF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C088-7C31-7C64-AA64-04B5742C51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8C8E6-2236-6421-C2D4-6E2041DA564E}"/>
              </a:ext>
            </a:extLst>
          </p:cNvPr>
          <p:cNvSpPr>
            <a:spLocks noGrp="1"/>
          </p:cNvSpPr>
          <p:nvPr>
            <p:ph type="dt" sz="half" idx="10"/>
          </p:nvPr>
        </p:nvSpPr>
        <p:spPr/>
        <p:txBody>
          <a:bodyPr/>
          <a:lstStyle/>
          <a:p>
            <a:fld id="{CDDC8CC1-3539-FA46-B639-5B480094EADF}" type="datetimeFigureOut">
              <a:rPr lang="en-US" smtClean="0"/>
              <a:t>12/14/2022</a:t>
            </a:fld>
            <a:endParaRPr lang="en-US"/>
          </a:p>
        </p:txBody>
      </p:sp>
      <p:sp>
        <p:nvSpPr>
          <p:cNvPr id="5" name="Footer Placeholder 4">
            <a:extLst>
              <a:ext uri="{FF2B5EF4-FFF2-40B4-BE49-F238E27FC236}">
                <a16:creationId xmlns:a16="http://schemas.microsoft.com/office/drawing/2014/main" id="{B19B7203-803B-D7A4-0A9F-A2E51DD29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B315B-F6D9-D0D3-2986-3CA033786016}"/>
              </a:ext>
            </a:extLst>
          </p:cNvPr>
          <p:cNvSpPr>
            <a:spLocks noGrp="1"/>
          </p:cNvSpPr>
          <p:nvPr>
            <p:ph type="sldNum" sz="quarter" idx="12"/>
          </p:nvPr>
        </p:nvSpPr>
        <p:spPr/>
        <p:txBody>
          <a:bodyPr/>
          <a:lstStyle/>
          <a:p>
            <a:fld id="{EA71EFC5-1E23-FA47-97D3-8327DBA50F06}" type="slidenum">
              <a:rPr lang="en-US" smtClean="0"/>
              <a:t>‹#›</a:t>
            </a:fld>
            <a:endParaRPr lang="en-US"/>
          </a:p>
        </p:txBody>
      </p:sp>
    </p:spTree>
    <p:extLst>
      <p:ext uri="{BB962C8B-B14F-4D97-AF65-F5344CB8AC3E}">
        <p14:creationId xmlns:p14="http://schemas.microsoft.com/office/powerpoint/2010/main" val="134917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66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7569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696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6495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1530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3888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035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4605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5282D-860A-36F2-F47E-E3BEEE423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5FF2C9-D3D2-B1E2-246E-0DF708197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97717-0244-AAB1-3E08-DE7C8AF5DE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C8CC1-3539-FA46-B639-5B480094EADF}" type="datetimeFigureOut">
              <a:rPr lang="en-US" smtClean="0"/>
              <a:t>12/14/2022</a:t>
            </a:fld>
            <a:endParaRPr lang="en-US"/>
          </a:p>
        </p:txBody>
      </p:sp>
      <p:sp>
        <p:nvSpPr>
          <p:cNvPr id="5" name="Footer Placeholder 4">
            <a:extLst>
              <a:ext uri="{FF2B5EF4-FFF2-40B4-BE49-F238E27FC236}">
                <a16:creationId xmlns:a16="http://schemas.microsoft.com/office/drawing/2014/main" id="{D398871B-1378-2954-6DD5-CB8169865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CBDAA4-D4F1-1C7C-C758-8BA948523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1EFC5-1E23-FA47-97D3-8327DBA50F06}" type="slidenum">
              <a:rPr lang="en-US" smtClean="0"/>
              <a:t>‹#›</a:t>
            </a:fld>
            <a:endParaRPr lang="en-US"/>
          </a:p>
        </p:txBody>
      </p:sp>
    </p:spTree>
    <p:extLst>
      <p:ext uri="{BB962C8B-B14F-4D97-AF65-F5344CB8AC3E}">
        <p14:creationId xmlns:p14="http://schemas.microsoft.com/office/powerpoint/2010/main" val="2275913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jpe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0" Type="http://schemas.openxmlformats.org/officeDocument/2006/relationships/image" Target="../media/image32.jpeg"/><Relationship Id="rId4" Type="http://schemas.openxmlformats.org/officeDocument/2006/relationships/image" Target="../media/image26.jpeg"/><Relationship Id="rId9" Type="http://schemas.openxmlformats.org/officeDocument/2006/relationships/image" Target="../media/image31.jpe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07/relationships/hdphoto" Target="../media/hdphoto1.wdp"/><Relationship Id="rId7"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hyperlink" Target="https://www.tomoyan.net/python/numpy_scipy_matplotlib" TargetMode="External"/><Relationship Id="rId5" Type="http://schemas.openxmlformats.org/officeDocument/2006/relationships/image" Target="../media/image36.png"/><Relationship Id="rId4" Type="http://schemas.openxmlformats.org/officeDocument/2006/relationships/hyperlink" Target="https://laptrinhcanban.com/en/python/nhap-mon-lap-trinh-python/gioi-thieu-python/python-la-gi/"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python.org/3/library/multiprocessing.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cupy.dev/en/stable/reference/generated/cupy.linalg.eigh.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numba.readthedocs.io/en/stable/reference/jit-compilation.html" TargetMode="External"/><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ray.io/en/latest/ray-core/objects/serialization.html?highlight=pickling#troubleshoot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ml-face-recognition-using-eigenfaces-pca-algorithm/" TargetMode="External"/><Relationship Id="rId2" Type="http://schemas.openxmlformats.org/officeDocument/2006/relationships/hyperlink" Target="https://builtin.com/data-science/step-step-explanation-principal-component-analysis" TargetMode="External"/><Relationship Id="rId1" Type="http://schemas.openxmlformats.org/officeDocument/2006/relationships/slideLayout" Target="../slideLayouts/slideLayout2.xml"/><Relationship Id="rId5" Type="http://schemas.openxmlformats.org/officeDocument/2006/relationships/hyperlink" Target="https://www.ncbi.nlm.nih.gov/pmc/articles/PMC3859039/#b40-sensors-13-12830" TargetMode="External"/><Relationship Id="rId4" Type="http://schemas.openxmlformats.org/officeDocument/2006/relationships/hyperlink" Target="http://staff.ustc.edu.cn/~zwp/teach/MVA/pcaface.pdf" TargetMode="External"/></Relationships>
</file>

<file path=ppt/slides/_rels/slide3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hyperlink" Target="https://www.synopsys.com/blogs/software-security/python-pickl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4E94-D265-320D-F56A-B7B66465B953}"/>
              </a:ext>
            </a:extLst>
          </p:cNvPr>
          <p:cNvSpPr>
            <a:spLocks noGrp="1"/>
          </p:cNvSpPr>
          <p:nvPr>
            <p:ph type="ctrTitle"/>
          </p:nvPr>
        </p:nvSpPr>
        <p:spPr/>
        <p:txBody>
          <a:bodyPr/>
          <a:lstStyle/>
          <a:p>
            <a:r>
              <a:rPr lang="en-US"/>
              <a:t>PCA - Face Recognition using Eigenfaces</a:t>
            </a:r>
          </a:p>
        </p:txBody>
      </p:sp>
      <p:sp>
        <p:nvSpPr>
          <p:cNvPr id="3" name="Subtitle 2">
            <a:extLst>
              <a:ext uri="{FF2B5EF4-FFF2-40B4-BE49-F238E27FC236}">
                <a16:creationId xmlns:a16="http://schemas.microsoft.com/office/drawing/2014/main" id="{C1585F06-DE37-268D-3845-051849C78E0B}"/>
              </a:ext>
            </a:extLst>
          </p:cNvPr>
          <p:cNvSpPr>
            <a:spLocks noGrp="1"/>
          </p:cNvSpPr>
          <p:nvPr>
            <p:ph type="subTitle" idx="1"/>
          </p:nvPr>
        </p:nvSpPr>
        <p:spPr/>
        <p:txBody>
          <a:bodyPr>
            <a:normAutofit fontScale="85000" lnSpcReduction="20000"/>
          </a:bodyPr>
          <a:lstStyle/>
          <a:p>
            <a:r>
              <a:rPr lang="en-US" dirty="0"/>
              <a:t>Jeevan Ravi Kumar</a:t>
            </a:r>
          </a:p>
          <a:p>
            <a:r>
              <a:rPr lang="en-US" dirty="0"/>
              <a:t>Phani Abhiram Raju</a:t>
            </a:r>
          </a:p>
          <a:p>
            <a:r>
              <a:rPr lang="en-US" dirty="0"/>
              <a:t>Thanay Geeshpathy Narayanamurthy</a:t>
            </a:r>
          </a:p>
        </p:txBody>
      </p:sp>
    </p:spTree>
    <p:extLst>
      <p:ext uri="{BB962C8B-B14F-4D97-AF65-F5344CB8AC3E}">
        <p14:creationId xmlns:p14="http://schemas.microsoft.com/office/powerpoint/2010/main" val="89165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1D0D-A6EB-2701-4E70-8FEF7D3C2521}"/>
              </a:ext>
            </a:extLst>
          </p:cNvPr>
          <p:cNvSpPr>
            <a:spLocks noGrp="1"/>
          </p:cNvSpPr>
          <p:nvPr>
            <p:ph type="title"/>
          </p:nvPr>
        </p:nvSpPr>
        <p:spPr/>
        <p:txBody>
          <a:bodyPr/>
          <a:lstStyle/>
          <a:p>
            <a:r>
              <a:rPr lang="en-US"/>
              <a:t>Encoding Technique</a:t>
            </a:r>
          </a:p>
        </p:txBody>
      </p:sp>
      <p:sp>
        <p:nvSpPr>
          <p:cNvPr id="3" name="Content Placeholder 2">
            <a:extLst>
              <a:ext uri="{FF2B5EF4-FFF2-40B4-BE49-F238E27FC236}">
                <a16:creationId xmlns:a16="http://schemas.microsoft.com/office/drawing/2014/main" id="{37659BDA-FE5F-ADAD-83DD-E070D6104C11}"/>
              </a:ext>
            </a:extLst>
          </p:cNvPr>
          <p:cNvSpPr>
            <a:spLocks noGrp="1"/>
          </p:cNvSpPr>
          <p:nvPr>
            <p:ph idx="1"/>
          </p:nvPr>
        </p:nvSpPr>
        <p:spPr/>
        <p:txBody>
          <a:bodyPr>
            <a:normAutofit/>
          </a:bodyPr>
          <a:lstStyle/>
          <a:p>
            <a:r>
              <a:rPr lang="en-US"/>
              <a:t>In essence, the Principal Components (or Eigenvectors) look for ways to describe the data that are more effective. This is especially helpful for cutting down on computational effort. </a:t>
            </a:r>
          </a:p>
          <a:p>
            <a:r>
              <a:rPr lang="en-US"/>
              <a:t>Let's assume we have 60 such directions. Of these, around 40 may be inconsequential, while only 20 may significantly represent the variation in the data. Accordingly, for computations, it would be best to use the 20 and ignore the rest.</a:t>
            </a:r>
          </a:p>
          <a:p>
            <a:r>
              <a:rPr lang="en-US"/>
              <a:t>Each Eigenvector has a contribution from EACH face used in the training set when we determine the main components or Eigenvectors of the picture set. </a:t>
            </a:r>
          </a:p>
          <a:p>
            <a:r>
              <a:rPr lang="en-US"/>
              <a:t>As a result, the Eigenvectors also resemble faces. These are ghost pictures or Eigenfaces, which have a ghostly appearance. </a:t>
            </a:r>
          </a:p>
          <a:p>
            <a:r>
              <a:rPr lang="en-US"/>
              <a:t>The weighted linear combination of these basis faces may be used to represent each picture in the training set.</a:t>
            </a:r>
          </a:p>
        </p:txBody>
      </p:sp>
    </p:spTree>
    <p:extLst>
      <p:ext uri="{BB962C8B-B14F-4D97-AF65-F5344CB8AC3E}">
        <p14:creationId xmlns:p14="http://schemas.microsoft.com/office/powerpoint/2010/main" val="170369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4A825-0C8E-A7B1-C6C7-ED0B4A3047FE}"/>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a:solidFill>
                  <a:schemeClr val="tx2"/>
                </a:solidFill>
              </a:rPr>
              <a:t>Algorithm</a:t>
            </a:r>
          </a:p>
        </p:txBody>
      </p:sp>
      <p:sp>
        <p:nvSpPr>
          <p:cNvPr id="33" name="Rectangle 32">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061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0F04-8168-AC82-2DF4-716CA4A85E01}"/>
              </a:ext>
            </a:extLst>
          </p:cNvPr>
          <p:cNvSpPr>
            <a:spLocks noGrp="1"/>
          </p:cNvSpPr>
          <p:nvPr>
            <p:ph type="title"/>
          </p:nvPr>
        </p:nvSpPr>
        <p:spPr/>
        <p:txBody>
          <a:bodyPr/>
          <a:lstStyle/>
          <a:p>
            <a:r>
              <a:rPr lang="en-US"/>
              <a:t>Assumptions</a:t>
            </a:r>
          </a:p>
        </p:txBody>
      </p:sp>
      <p:sp>
        <p:nvSpPr>
          <p:cNvPr id="3" name="Content Placeholder 2">
            <a:extLst>
              <a:ext uri="{FF2B5EF4-FFF2-40B4-BE49-F238E27FC236}">
                <a16:creationId xmlns:a16="http://schemas.microsoft.com/office/drawing/2014/main" id="{4ABEB1D3-AD3C-E47F-EE77-15491C13910B}"/>
              </a:ext>
            </a:extLst>
          </p:cNvPr>
          <p:cNvSpPr>
            <a:spLocks noGrp="1"/>
          </p:cNvSpPr>
          <p:nvPr>
            <p:ph idx="1"/>
          </p:nvPr>
        </p:nvSpPr>
        <p:spPr/>
        <p:txBody>
          <a:bodyPr/>
          <a:lstStyle/>
          <a:p>
            <a:pPr marL="514350" indent="-514350">
              <a:buFont typeface="+mj-lt"/>
              <a:buAutoNum type="arabicPeriod"/>
            </a:pPr>
            <a:r>
              <a:rPr lang="en-US"/>
              <a:t>Let there be M images in training set</a:t>
            </a:r>
          </a:p>
          <a:p>
            <a:pPr marL="514350" indent="-514350">
              <a:buFont typeface="+mj-lt"/>
              <a:buAutoNum type="arabicPeriod"/>
            </a:pPr>
            <a:r>
              <a:rPr lang="en-US"/>
              <a:t>Then there will be K most significant Eigenfaces using which we can satisfactorily approximate a face. K &lt; M.</a:t>
            </a:r>
          </a:p>
          <a:p>
            <a:pPr marL="514350" indent="-514350">
              <a:buFont typeface="+mj-lt"/>
              <a:buAutoNum type="arabicPeriod"/>
            </a:pPr>
            <a:r>
              <a:rPr lang="en-US"/>
              <a:t>All images are N x N matrices, that can be represented by N</a:t>
            </a:r>
            <a:r>
              <a:rPr lang="en-US" baseline="30000"/>
              <a:t>2</a:t>
            </a:r>
            <a:r>
              <a:rPr lang="en-US"/>
              <a:t> x 1 dimensional vectors</a:t>
            </a:r>
          </a:p>
        </p:txBody>
      </p:sp>
    </p:spTree>
    <p:extLst>
      <p:ext uri="{BB962C8B-B14F-4D97-AF65-F5344CB8AC3E}">
        <p14:creationId xmlns:p14="http://schemas.microsoft.com/office/powerpoint/2010/main" val="1054417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2970-B662-1CC1-F433-BFB9D83634DB}"/>
              </a:ext>
            </a:extLst>
          </p:cNvPr>
          <p:cNvSpPr>
            <a:spLocks noGrp="1"/>
          </p:cNvSpPr>
          <p:nvPr>
            <p:ph type="title"/>
          </p:nvPr>
        </p:nvSpPr>
        <p:spPr/>
        <p:txBody>
          <a:bodyPr/>
          <a:lstStyle/>
          <a:p>
            <a:r>
              <a:rPr lang="en-US"/>
              <a:t>Algorithm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EDE0F-EE59-FF73-1700-FCCE6F179903}"/>
                  </a:ext>
                </a:extLst>
              </p:cNvPr>
              <p:cNvSpPr>
                <a:spLocks noGrp="1"/>
              </p:cNvSpPr>
              <p:nvPr>
                <p:ph sz="half" idx="1"/>
              </p:nvPr>
            </p:nvSpPr>
            <p:spPr/>
            <p:txBody>
              <a:bodyPr>
                <a:normAutofit/>
              </a:bodyPr>
              <a:lstStyle/>
              <a:p>
                <a:pPr marL="514350" indent="-514350">
                  <a:buFont typeface="+mj-lt"/>
                  <a:buAutoNum type="arabicPeriod"/>
                </a:pPr>
                <a:r>
                  <a:rPr lang="en-US"/>
                  <a:t>Procure M training images I</a:t>
                </a:r>
                <a:r>
                  <a:rPr lang="en-US" baseline="-25000"/>
                  <a:t>1</a:t>
                </a:r>
                <a:r>
                  <a:rPr lang="en-US"/>
                  <a:t>, I</a:t>
                </a:r>
                <a:r>
                  <a:rPr lang="en-US" baseline="-25000"/>
                  <a:t>2 </a:t>
                </a:r>
                <a:r>
                  <a:rPr lang="en-US"/>
                  <a:t>… I</a:t>
                </a:r>
                <a:r>
                  <a:rPr lang="en-US" baseline="-25000"/>
                  <a:t>N </a:t>
                </a:r>
                <a:r>
                  <a:rPr lang="en-US"/>
                  <a:t>. It is important that these images are centered. </a:t>
                </a:r>
              </a:p>
              <a:p>
                <a:pPr marL="514350" indent="-514350">
                  <a:buFont typeface="+mj-lt"/>
                  <a:buAutoNum type="arabicPeriod"/>
                </a:pPr>
                <a:r>
                  <a:rPr lang="en-US"/>
                  <a:t>Represent each image as a vector.</a:t>
                </a:r>
              </a:p>
              <a:p>
                <a:pPr marL="514350" indent="-514350">
                  <a:buFont typeface="+mj-lt"/>
                  <a:buAutoNum type="arabicPeriod"/>
                </a:pPr>
                <a:r>
                  <a:rPr lang="en-US" b="0" i="0">
                    <a:solidFill>
                      <a:srgbClr val="333333"/>
                    </a:solidFill>
                    <a:effectLst/>
                  </a:rPr>
                  <a:t>Find the average face vector </a:t>
                </a:r>
                <a14:m>
                  <m:oMath xmlns:m="http://schemas.openxmlformats.org/officeDocument/2006/math">
                    <m:r>
                      <m:rPr>
                        <m:sty m:val="p"/>
                      </m:rPr>
                      <a:rPr lang="el-GR" b="0" i="1" dirty="0" smtClean="0">
                        <a:solidFill>
                          <a:srgbClr val="333333"/>
                        </a:solidFill>
                        <a:effectLst/>
                        <a:latin typeface="Cambria Math" panose="02040503050406030204" pitchFamily="18" charset="0"/>
                        <a:ea typeface="Cambria Math" panose="02040503050406030204" pitchFamily="18" charset="0"/>
                      </a:rPr>
                      <m:t>Ψ</m:t>
                    </m:r>
                  </m:oMath>
                </a14:m>
                <a:endParaRPr lang="en-US" b="0" i="0">
                  <a:solidFill>
                    <a:srgbClr val="333333"/>
                  </a:solidFill>
                  <a:effectLst/>
                </a:endParaRPr>
              </a:p>
              <a:p>
                <a:pPr marL="514350" indent="-514350">
                  <a:buFont typeface="+mj-lt"/>
                  <a:buAutoNum type="arabicPeriod"/>
                </a:pPr>
                <a:r>
                  <a:rPr lang="en-US"/>
                  <a:t>Subtract the mean face from each face vector, to get a set of vectors </a:t>
                </a:r>
                <a14:m>
                  <m:oMath xmlns:m="http://schemas.openxmlformats.org/officeDocument/2006/math">
                    <m:r>
                      <a:rPr lang="el-GR" b="0" i="1" smtClean="0">
                        <a:latin typeface="Cambria Math" panose="02040503050406030204" pitchFamily="18" charset="0"/>
                        <a:ea typeface="Cambria Math" panose="02040503050406030204" pitchFamily="18" charset="0"/>
                      </a:rPr>
                      <m:t>𝜙</m:t>
                    </m:r>
                  </m:oMath>
                </a14:m>
                <a:endParaRPr lang="en-US"/>
              </a:p>
              <a:p>
                <a:endParaRPr lang="en-US"/>
              </a:p>
            </p:txBody>
          </p:sp>
        </mc:Choice>
        <mc:Fallback xmlns="">
          <p:sp>
            <p:nvSpPr>
              <p:cNvPr id="3" name="Content Placeholder 2">
                <a:extLst>
                  <a:ext uri="{FF2B5EF4-FFF2-40B4-BE49-F238E27FC236}">
                    <a16:creationId xmlns:a16="http://schemas.microsoft.com/office/drawing/2014/main" id="{60DEDE0F-EE59-FF73-1700-FCCE6F179903}"/>
                  </a:ext>
                </a:extLst>
              </p:cNvPr>
              <p:cNvSpPr>
                <a:spLocks noGrp="1" noRot="1" noChangeAspect="1" noMove="1" noResize="1" noEditPoints="1" noAdjustHandles="1" noChangeArrowheads="1" noChangeShapeType="1" noTextEdit="1"/>
              </p:cNvSpPr>
              <p:nvPr>
                <p:ph sz="half" idx="1"/>
              </p:nvPr>
            </p:nvSpPr>
            <p:spPr>
              <a:blipFill>
                <a:blip r:embed="rId3"/>
                <a:stretch>
                  <a:fillRect l="-3210" t="-1818" r="-30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A92EF40-6A2F-97FE-20A1-CCCFD3D88EC6}"/>
              </a:ext>
            </a:extLst>
          </p:cNvPr>
          <p:cNvPicPr>
            <a:picLocks noChangeAspect="1"/>
          </p:cNvPicPr>
          <p:nvPr/>
        </p:nvPicPr>
        <p:blipFill>
          <a:blip r:embed="rId4"/>
          <a:stretch>
            <a:fillRect/>
          </a:stretch>
        </p:blipFill>
        <p:spPr>
          <a:xfrm>
            <a:off x="6210615" y="1949620"/>
            <a:ext cx="5054408" cy="1895403"/>
          </a:xfrm>
          <a:prstGeom prst="rect">
            <a:avLst/>
          </a:prstGeom>
        </p:spPr>
      </p:pic>
      <p:pic>
        <p:nvPicPr>
          <p:cNvPr id="4102" name="Picture 6" descr="\Psi = \displaystyle\frac{1}{M}\sum_{i=1}^M\Gamma_i">
            <a:extLst>
              <a:ext uri="{FF2B5EF4-FFF2-40B4-BE49-F238E27FC236}">
                <a16:creationId xmlns:a16="http://schemas.microsoft.com/office/drawing/2014/main" id="{FF2F37C6-D9A5-C572-C7D4-CE3C2C2449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7946" y="4001294"/>
            <a:ext cx="12573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Phi_i = \Gamma_i - \Psi">
            <a:extLst>
              <a:ext uri="{FF2B5EF4-FFF2-40B4-BE49-F238E27FC236}">
                <a16:creationId xmlns:a16="http://schemas.microsoft.com/office/drawing/2014/main" id="{9C8584F5-2FAA-9442-4533-10A5784488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846" y="5177703"/>
            <a:ext cx="10795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08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13B7-9AB9-00D3-3F4D-67F75059748D}"/>
              </a:ext>
            </a:extLst>
          </p:cNvPr>
          <p:cNvSpPr>
            <a:spLocks noGrp="1"/>
          </p:cNvSpPr>
          <p:nvPr>
            <p:ph type="title"/>
          </p:nvPr>
        </p:nvSpPr>
        <p:spPr/>
        <p:txBody>
          <a:bodyPr/>
          <a:lstStyle/>
          <a:p>
            <a:r>
              <a:rPr lang="en-US">
                <a:ea typeface="+mj-lt"/>
                <a:cs typeface="+mj-lt"/>
              </a:rPr>
              <a:t>Algorithm</a:t>
            </a:r>
            <a:endParaRPr lang="en-US"/>
          </a:p>
        </p:txBody>
      </p:sp>
      <p:sp>
        <p:nvSpPr>
          <p:cNvPr id="4" name="Content Placeholder 3">
            <a:extLst>
              <a:ext uri="{FF2B5EF4-FFF2-40B4-BE49-F238E27FC236}">
                <a16:creationId xmlns:a16="http://schemas.microsoft.com/office/drawing/2014/main" id="{55585ED0-BFC4-2807-03AA-0F2CC50B63AA}"/>
              </a:ext>
            </a:extLst>
          </p:cNvPr>
          <p:cNvSpPr>
            <a:spLocks noGrp="1"/>
          </p:cNvSpPr>
          <p:nvPr>
            <p:ph sz="half" idx="2"/>
          </p:nvPr>
        </p:nvSpPr>
        <p:spPr>
          <a:xfrm>
            <a:off x="1103284" y="1845735"/>
            <a:ext cx="10052396" cy="4023360"/>
          </a:xfrm>
        </p:spPr>
        <p:txBody>
          <a:bodyPr vert="horz" lIns="0" tIns="45720" rIns="0" bIns="45720" rtlCol="0" anchor="t">
            <a:normAutofit/>
          </a:bodyPr>
          <a:lstStyle/>
          <a:p>
            <a:r>
              <a:rPr lang="en-US">
                <a:cs typeface="Calibri"/>
              </a:rPr>
              <a:t>Here is a sample of mean face:</a:t>
            </a:r>
          </a:p>
        </p:txBody>
      </p:sp>
      <p:pic>
        <p:nvPicPr>
          <p:cNvPr id="7" name="Picture 7">
            <a:extLst>
              <a:ext uri="{FF2B5EF4-FFF2-40B4-BE49-F238E27FC236}">
                <a16:creationId xmlns:a16="http://schemas.microsoft.com/office/drawing/2014/main" id="{AEBE6CEF-E693-651F-31C3-A0155D8648C0}"/>
              </a:ext>
            </a:extLst>
          </p:cNvPr>
          <p:cNvPicPr>
            <a:picLocks noChangeAspect="1"/>
          </p:cNvPicPr>
          <p:nvPr/>
        </p:nvPicPr>
        <p:blipFill rotWithShape="1">
          <a:blip r:embed="rId2"/>
          <a:srcRect l="33937" t="13836" r="33773" b="37945"/>
          <a:stretch/>
        </p:blipFill>
        <p:spPr>
          <a:xfrm>
            <a:off x="4088167" y="2218149"/>
            <a:ext cx="3343452" cy="3926031"/>
          </a:xfrm>
          <a:prstGeom prst="rect">
            <a:avLst/>
          </a:prstGeom>
        </p:spPr>
      </p:pic>
    </p:spTree>
    <p:extLst>
      <p:ext uri="{BB962C8B-B14F-4D97-AF65-F5344CB8AC3E}">
        <p14:creationId xmlns:p14="http://schemas.microsoft.com/office/powerpoint/2010/main" val="2293048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62FB-4E37-E114-4CB3-3BA2526F311A}"/>
              </a:ext>
            </a:extLst>
          </p:cNvPr>
          <p:cNvSpPr>
            <a:spLocks noGrp="1"/>
          </p:cNvSpPr>
          <p:nvPr>
            <p:ph type="title"/>
          </p:nvPr>
        </p:nvSpPr>
        <p:spPr>
          <a:xfrm>
            <a:off x="1097280" y="286603"/>
            <a:ext cx="10058400" cy="1289121"/>
          </a:xfrm>
        </p:spPr>
        <p:txBody>
          <a:bodyPr/>
          <a:lstStyle/>
          <a:p>
            <a:r>
              <a:rPr lang="en-US">
                <a:ea typeface="+mj-lt"/>
                <a:cs typeface="+mj-lt"/>
              </a:rPr>
              <a:t>Algorithm</a:t>
            </a:r>
          </a:p>
        </p:txBody>
      </p:sp>
      <p:sp>
        <p:nvSpPr>
          <p:cNvPr id="3" name="Content Placeholder 2">
            <a:extLst>
              <a:ext uri="{FF2B5EF4-FFF2-40B4-BE49-F238E27FC236}">
                <a16:creationId xmlns:a16="http://schemas.microsoft.com/office/drawing/2014/main" id="{085C4060-8424-5186-ECB4-AEB0FC138F93}"/>
              </a:ext>
            </a:extLst>
          </p:cNvPr>
          <p:cNvSpPr>
            <a:spLocks noGrp="1"/>
          </p:cNvSpPr>
          <p:nvPr>
            <p:ph idx="1"/>
          </p:nvPr>
        </p:nvSpPr>
        <p:spPr/>
        <p:txBody>
          <a:bodyPr vert="horz" lIns="0" tIns="45720" rIns="0" bIns="45720" rtlCol="0" anchor="t">
            <a:normAutofit/>
          </a:bodyPr>
          <a:lstStyle/>
          <a:p>
            <a:r>
              <a:rPr lang="en-US">
                <a:cs typeface="Calibri"/>
              </a:rPr>
              <a:t>Covariance Matrix Computation:</a:t>
            </a:r>
          </a:p>
          <a:p>
            <a:endParaRPr lang="en-US">
              <a:cs typeface="Calibri"/>
            </a:endParaRPr>
          </a:p>
          <a:p>
            <a:pPr marL="0" indent="0">
              <a:buNone/>
            </a:pPr>
            <a:endParaRPr lang="en-US">
              <a:cs typeface="Calibri"/>
            </a:endParaRPr>
          </a:p>
        </p:txBody>
      </p:sp>
      <p:pic>
        <p:nvPicPr>
          <p:cNvPr id="4" name="Picture 4" descr="Text, letter&#10;&#10;Description automatically generated">
            <a:extLst>
              <a:ext uri="{FF2B5EF4-FFF2-40B4-BE49-F238E27FC236}">
                <a16:creationId xmlns:a16="http://schemas.microsoft.com/office/drawing/2014/main" id="{80DB9BA0-633A-73E0-9B4D-4D10D34CF7D8}"/>
              </a:ext>
            </a:extLst>
          </p:cNvPr>
          <p:cNvPicPr>
            <a:picLocks noChangeAspect="1"/>
          </p:cNvPicPr>
          <p:nvPr/>
        </p:nvPicPr>
        <p:blipFill>
          <a:blip r:embed="rId3"/>
          <a:stretch>
            <a:fillRect/>
          </a:stretch>
        </p:blipFill>
        <p:spPr>
          <a:xfrm>
            <a:off x="3460173" y="3249982"/>
            <a:ext cx="5271655" cy="1218171"/>
          </a:xfrm>
          <a:prstGeom prst="rect">
            <a:avLst/>
          </a:prstGeom>
        </p:spPr>
      </p:pic>
      <p:pic>
        <p:nvPicPr>
          <p:cNvPr id="5" name="Picture 5">
            <a:extLst>
              <a:ext uri="{FF2B5EF4-FFF2-40B4-BE49-F238E27FC236}">
                <a16:creationId xmlns:a16="http://schemas.microsoft.com/office/drawing/2014/main" id="{F9305C84-8219-F1A5-23FC-8FD2B0176CEA}"/>
              </a:ext>
            </a:extLst>
          </p:cNvPr>
          <p:cNvPicPr>
            <a:picLocks noChangeAspect="1"/>
          </p:cNvPicPr>
          <p:nvPr/>
        </p:nvPicPr>
        <p:blipFill>
          <a:blip r:embed="rId4"/>
          <a:stretch>
            <a:fillRect/>
          </a:stretch>
        </p:blipFill>
        <p:spPr>
          <a:xfrm>
            <a:off x="498764" y="2316202"/>
            <a:ext cx="9930246" cy="539961"/>
          </a:xfrm>
          <a:prstGeom prst="rect">
            <a:avLst/>
          </a:prstGeom>
        </p:spPr>
      </p:pic>
    </p:spTree>
    <p:extLst>
      <p:ext uri="{BB962C8B-B14F-4D97-AF65-F5344CB8AC3E}">
        <p14:creationId xmlns:p14="http://schemas.microsoft.com/office/powerpoint/2010/main" val="348601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933BA-C82D-CF4A-D0FB-EAD34E27728E}"/>
              </a:ext>
            </a:extLst>
          </p:cNvPr>
          <p:cNvSpPr>
            <a:spLocks noGrp="1"/>
          </p:cNvSpPr>
          <p:nvPr>
            <p:ph type="title"/>
          </p:nvPr>
        </p:nvSpPr>
        <p:spPr/>
        <p:txBody>
          <a:bodyPr/>
          <a:lstStyle/>
          <a:p>
            <a:r>
              <a:rPr lang="en-US"/>
              <a:t>Algorithm</a:t>
            </a:r>
          </a:p>
        </p:txBody>
      </p:sp>
      <p:sp>
        <p:nvSpPr>
          <p:cNvPr id="7" name="Content Placeholder 6">
            <a:extLst>
              <a:ext uri="{FF2B5EF4-FFF2-40B4-BE49-F238E27FC236}">
                <a16:creationId xmlns:a16="http://schemas.microsoft.com/office/drawing/2014/main" id="{FF036191-C857-1811-215D-5D19C2C8825A}"/>
              </a:ext>
            </a:extLst>
          </p:cNvPr>
          <p:cNvSpPr>
            <a:spLocks noGrp="1"/>
          </p:cNvSpPr>
          <p:nvPr>
            <p:ph idx="1"/>
          </p:nvPr>
        </p:nvSpPr>
        <p:spPr>
          <a:xfrm>
            <a:off x="1097280" y="1845734"/>
            <a:ext cx="10058400" cy="4245302"/>
          </a:xfrm>
        </p:spPr>
        <p:txBody>
          <a:bodyPr vert="horz" lIns="0" tIns="45720" rIns="0" bIns="45720" rtlCol="0" anchor="t">
            <a:normAutofit/>
          </a:bodyPr>
          <a:lstStyle/>
          <a:p>
            <a:r>
              <a:rPr lang="en-US">
                <a:cs typeface="Calibri"/>
              </a:rPr>
              <a:t>6. Compute the Eigen vectors and eigen values of the covariance matrix to identify the principal components.</a:t>
            </a:r>
          </a:p>
          <a:p>
            <a:r>
              <a:rPr lang="en-US">
                <a:cs typeface="Calibri"/>
              </a:rPr>
              <a:t>-PCA is a mathematical procedure that uses an orthogonal transformation to convert a set of values of possibly correlated M variables </a:t>
            </a:r>
            <a:r>
              <a:rPr lang="en-US">
                <a:ea typeface="+mn-lt"/>
                <a:cs typeface="+mn-lt"/>
              </a:rPr>
              <a:t>(</a:t>
            </a:r>
            <a:r>
              <a:rPr lang="en-US" i="1">
                <a:ea typeface="+mn-lt"/>
                <a:cs typeface="+mn-lt"/>
              </a:rPr>
              <a:t>face images</a:t>
            </a:r>
            <a:r>
              <a:rPr lang="en-US">
                <a:ea typeface="+mn-lt"/>
                <a:cs typeface="+mn-lt"/>
              </a:rPr>
              <a:t>)</a:t>
            </a:r>
            <a:r>
              <a:rPr lang="en-US">
                <a:cs typeface="Calibri"/>
              </a:rPr>
              <a:t> into a set of values of K uncorrelated variables called "Principal Components" (</a:t>
            </a:r>
            <a:r>
              <a:rPr lang="en-US" i="1">
                <a:cs typeface="Calibri"/>
              </a:rPr>
              <a:t>Eigenfaces)</a:t>
            </a:r>
            <a:r>
              <a:rPr lang="en-US">
                <a:cs typeface="Calibri"/>
              </a:rPr>
              <a:t>.</a:t>
            </a:r>
          </a:p>
          <a:p>
            <a:r>
              <a:rPr lang="en-US">
                <a:cs typeface="Calibri"/>
              </a:rPr>
              <a:t>-The method used - "</a:t>
            </a:r>
            <a:r>
              <a:rPr lang="en-US" i="1"/>
              <a:t>numpy.linalg.eig(matrix)</a:t>
            </a:r>
            <a:r>
              <a:rPr lang="en-US"/>
              <a:t>"</a:t>
            </a:r>
            <a:endParaRPr lang="en-US">
              <a:cs typeface="Calibri"/>
            </a:endParaRPr>
          </a:p>
          <a:p>
            <a:endParaRPr lang="en-US">
              <a:cs typeface="Calibri"/>
            </a:endParaRPr>
          </a:p>
          <a:p>
            <a:r>
              <a:rPr lang="en-US">
                <a:cs typeface="Calibri"/>
              </a:rPr>
              <a:t>                                 </a:t>
            </a:r>
            <a:r>
              <a:rPr lang="en-US" b="1">
                <a:cs typeface="Calibri"/>
              </a:rPr>
              <a:t>No. of principal components</a:t>
            </a:r>
            <a:r>
              <a:rPr lang="en-US">
                <a:cs typeface="Calibri"/>
              </a:rPr>
              <a:t> &lt; </a:t>
            </a:r>
            <a:r>
              <a:rPr lang="en-US" b="1">
                <a:cs typeface="Calibri"/>
              </a:rPr>
              <a:t>No. of original variables</a:t>
            </a:r>
          </a:p>
        </p:txBody>
      </p:sp>
    </p:spTree>
    <p:extLst>
      <p:ext uri="{BB962C8B-B14F-4D97-AF65-F5344CB8AC3E}">
        <p14:creationId xmlns:p14="http://schemas.microsoft.com/office/powerpoint/2010/main" val="73149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9BD6-5332-39C9-E044-AF84317BDD11}"/>
              </a:ext>
            </a:extLst>
          </p:cNvPr>
          <p:cNvSpPr>
            <a:spLocks noGrp="1"/>
          </p:cNvSpPr>
          <p:nvPr>
            <p:ph type="title"/>
          </p:nvPr>
        </p:nvSpPr>
        <p:spPr/>
        <p:txBody>
          <a:bodyPr/>
          <a:lstStyle/>
          <a:p>
            <a:r>
              <a:rPr lang="en-US">
                <a:cs typeface="Calibri Light"/>
              </a:rPr>
              <a:t>Algorithm</a:t>
            </a:r>
            <a:endParaRPr lang="en-US"/>
          </a:p>
        </p:txBody>
      </p:sp>
      <p:pic>
        <p:nvPicPr>
          <p:cNvPr id="4" name="Picture 4" descr="Chart&#10;&#10;Description automatically generated">
            <a:extLst>
              <a:ext uri="{FF2B5EF4-FFF2-40B4-BE49-F238E27FC236}">
                <a16:creationId xmlns:a16="http://schemas.microsoft.com/office/drawing/2014/main" id="{A836D1DD-FE14-1166-9714-A3FC91F64539}"/>
              </a:ext>
            </a:extLst>
          </p:cNvPr>
          <p:cNvPicPr>
            <a:picLocks noChangeAspect="1"/>
          </p:cNvPicPr>
          <p:nvPr/>
        </p:nvPicPr>
        <p:blipFill>
          <a:blip r:embed="rId3"/>
          <a:stretch>
            <a:fillRect/>
          </a:stretch>
        </p:blipFill>
        <p:spPr>
          <a:xfrm>
            <a:off x="-2959" y="1733661"/>
            <a:ext cx="11524694" cy="4633550"/>
          </a:xfrm>
          <a:prstGeom prst="rect">
            <a:avLst/>
          </a:prstGeom>
        </p:spPr>
      </p:pic>
    </p:spTree>
    <p:extLst>
      <p:ext uri="{BB962C8B-B14F-4D97-AF65-F5344CB8AC3E}">
        <p14:creationId xmlns:p14="http://schemas.microsoft.com/office/powerpoint/2010/main" val="1556235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9880-DF1E-DFB5-E47B-023D2D3BF24D}"/>
              </a:ext>
            </a:extLst>
          </p:cNvPr>
          <p:cNvSpPr>
            <a:spLocks noGrp="1"/>
          </p:cNvSpPr>
          <p:nvPr>
            <p:ph type="title"/>
          </p:nvPr>
        </p:nvSpPr>
        <p:spPr/>
        <p:txBody>
          <a:bodyPr/>
          <a:lstStyle/>
          <a:p>
            <a:r>
              <a:rPr lang="en-US">
                <a:cs typeface="Calibri Light"/>
              </a:rPr>
              <a:t>Algorithm</a:t>
            </a:r>
            <a:endParaRPr lang="en-US"/>
          </a:p>
        </p:txBody>
      </p:sp>
      <p:pic>
        <p:nvPicPr>
          <p:cNvPr id="4" name="Picture 4" descr="Graphical user interface&#10;&#10;Description automatically generated">
            <a:extLst>
              <a:ext uri="{FF2B5EF4-FFF2-40B4-BE49-F238E27FC236}">
                <a16:creationId xmlns:a16="http://schemas.microsoft.com/office/drawing/2014/main" id="{D8CE2130-6A8B-F1DC-EE2F-5A814EBBE4F5}"/>
              </a:ext>
            </a:extLst>
          </p:cNvPr>
          <p:cNvPicPr>
            <a:picLocks noChangeAspect="1"/>
          </p:cNvPicPr>
          <p:nvPr/>
        </p:nvPicPr>
        <p:blipFill>
          <a:blip r:embed="rId2"/>
          <a:stretch>
            <a:fillRect/>
          </a:stretch>
        </p:blipFill>
        <p:spPr>
          <a:xfrm>
            <a:off x="2460594" y="2194726"/>
            <a:ext cx="6604987" cy="3163964"/>
          </a:xfrm>
          <a:prstGeom prst="rect">
            <a:avLst/>
          </a:prstGeom>
        </p:spPr>
      </p:pic>
    </p:spTree>
    <p:extLst>
      <p:ext uri="{BB962C8B-B14F-4D97-AF65-F5344CB8AC3E}">
        <p14:creationId xmlns:p14="http://schemas.microsoft.com/office/powerpoint/2010/main" val="335991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0933BA-C82D-CF4A-D0FB-EAD34E27728E}"/>
              </a:ext>
            </a:extLst>
          </p:cNvPr>
          <p:cNvSpPr>
            <a:spLocks noGrp="1"/>
          </p:cNvSpPr>
          <p:nvPr>
            <p:ph type="title"/>
          </p:nvPr>
        </p:nvSpPr>
        <p:spPr/>
        <p:txBody>
          <a:bodyPr/>
          <a:lstStyle/>
          <a:p>
            <a:r>
              <a:rPr lang="en-US"/>
              <a:t>Algorithm</a:t>
            </a:r>
          </a:p>
        </p:txBody>
      </p:sp>
      <p:sp>
        <p:nvSpPr>
          <p:cNvPr id="4" name="Content Placeholder 3">
            <a:extLst>
              <a:ext uri="{FF2B5EF4-FFF2-40B4-BE49-F238E27FC236}">
                <a16:creationId xmlns:a16="http://schemas.microsoft.com/office/drawing/2014/main" id="{38ABD1E7-4154-0ED3-B0EF-AEF9FF5338E3}"/>
              </a:ext>
            </a:extLst>
          </p:cNvPr>
          <p:cNvSpPr>
            <a:spLocks noGrp="1"/>
          </p:cNvSpPr>
          <p:nvPr>
            <p:ph idx="1"/>
          </p:nvPr>
        </p:nvSpPr>
        <p:spPr/>
        <p:txBody>
          <a:bodyPr vert="horz" lIns="0" tIns="45720" rIns="0" bIns="45720" rtlCol="0" anchor="t">
            <a:normAutofit/>
          </a:bodyPr>
          <a:lstStyle/>
          <a:p>
            <a:r>
              <a:rPr lang="en-US">
                <a:cs typeface="Calibri"/>
              </a:rPr>
              <a:t>Principal component information</a:t>
            </a:r>
            <a:endParaRPr lang="en-US"/>
          </a:p>
        </p:txBody>
      </p:sp>
      <p:pic>
        <p:nvPicPr>
          <p:cNvPr id="6" name="Picture 6" descr="Chart, line chart&#10;&#10;Description automatically generated">
            <a:extLst>
              <a:ext uri="{FF2B5EF4-FFF2-40B4-BE49-F238E27FC236}">
                <a16:creationId xmlns:a16="http://schemas.microsoft.com/office/drawing/2014/main" id="{F93AE99B-F0CC-BD9A-BF5F-9C48974D6E72}"/>
              </a:ext>
            </a:extLst>
          </p:cNvPr>
          <p:cNvPicPr>
            <a:picLocks noChangeAspect="1"/>
          </p:cNvPicPr>
          <p:nvPr/>
        </p:nvPicPr>
        <p:blipFill>
          <a:blip r:embed="rId3"/>
          <a:stretch>
            <a:fillRect/>
          </a:stretch>
        </p:blipFill>
        <p:spPr>
          <a:xfrm>
            <a:off x="566692" y="2371625"/>
            <a:ext cx="4962616" cy="3424205"/>
          </a:xfrm>
          <a:prstGeom prst="rect">
            <a:avLst/>
          </a:prstGeom>
        </p:spPr>
      </p:pic>
      <p:pic>
        <p:nvPicPr>
          <p:cNvPr id="7" name="Picture 7">
            <a:extLst>
              <a:ext uri="{FF2B5EF4-FFF2-40B4-BE49-F238E27FC236}">
                <a16:creationId xmlns:a16="http://schemas.microsoft.com/office/drawing/2014/main" id="{C864C437-F078-FD08-7D99-B9CF928B03FA}"/>
              </a:ext>
            </a:extLst>
          </p:cNvPr>
          <p:cNvPicPr>
            <a:picLocks noChangeAspect="1"/>
          </p:cNvPicPr>
          <p:nvPr/>
        </p:nvPicPr>
        <p:blipFill rotWithShape="1">
          <a:blip r:embed="rId4"/>
          <a:srcRect l="9174" t="14028" r="9251" b="37050"/>
          <a:stretch/>
        </p:blipFill>
        <p:spPr>
          <a:xfrm>
            <a:off x="3045041" y="3144195"/>
            <a:ext cx="8809887" cy="1128106"/>
          </a:xfrm>
          <a:prstGeom prst="rect">
            <a:avLst/>
          </a:prstGeom>
        </p:spPr>
      </p:pic>
    </p:spTree>
    <p:extLst>
      <p:ext uri="{BB962C8B-B14F-4D97-AF65-F5344CB8AC3E}">
        <p14:creationId xmlns:p14="http://schemas.microsoft.com/office/powerpoint/2010/main" val="401456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0AD4-41FD-BDF5-69C6-2D9D7078E1BE}"/>
              </a:ext>
            </a:extLst>
          </p:cNvPr>
          <p:cNvSpPr>
            <a:spLocks noGrp="1"/>
          </p:cNvSpPr>
          <p:nvPr>
            <p:ph type="title"/>
          </p:nvPr>
        </p:nvSpPr>
        <p:spPr/>
        <p:txBody>
          <a:bodyPr/>
          <a:lstStyle/>
          <a:p>
            <a:r>
              <a:rPr lang="en-US"/>
              <a:t>Why?</a:t>
            </a:r>
          </a:p>
        </p:txBody>
      </p:sp>
      <p:sp>
        <p:nvSpPr>
          <p:cNvPr id="3" name="Content Placeholder 2">
            <a:extLst>
              <a:ext uri="{FF2B5EF4-FFF2-40B4-BE49-F238E27FC236}">
                <a16:creationId xmlns:a16="http://schemas.microsoft.com/office/drawing/2014/main" id="{6463B0FE-F5B8-BAEB-E11B-6798B2B610AD}"/>
              </a:ext>
            </a:extLst>
          </p:cNvPr>
          <p:cNvSpPr>
            <a:spLocks noGrp="1"/>
          </p:cNvSpPr>
          <p:nvPr>
            <p:ph idx="1"/>
          </p:nvPr>
        </p:nvSpPr>
        <p:spPr/>
        <p:txBody>
          <a:bodyPr/>
          <a:lstStyle/>
          <a:p>
            <a:r>
              <a:rPr lang="en-US"/>
              <a:t>In traditional facial recognition, Eigenfaces is among the simplest and most established face recognition techniques. Despite being straightforward, it functions rather effectively. And because of its simplicity, it is a fantastic method to comprehend how facial recognition and dimensionality reduction work.</a:t>
            </a:r>
          </a:p>
          <a:p>
            <a:endParaRPr lang="en-US"/>
          </a:p>
        </p:txBody>
      </p:sp>
    </p:spTree>
    <p:extLst>
      <p:ext uri="{BB962C8B-B14F-4D97-AF65-F5344CB8AC3E}">
        <p14:creationId xmlns:p14="http://schemas.microsoft.com/office/powerpoint/2010/main" val="387601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5130-FCE5-70E6-AD1B-3A4EC82F3EFA}"/>
              </a:ext>
            </a:extLst>
          </p:cNvPr>
          <p:cNvSpPr>
            <a:spLocks noGrp="1"/>
          </p:cNvSpPr>
          <p:nvPr>
            <p:ph type="title"/>
          </p:nvPr>
        </p:nvSpPr>
        <p:spPr/>
        <p:txBody>
          <a:bodyPr/>
          <a:lstStyle/>
          <a:p>
            <a:r>
              <a:rPr lang="en-US"/>
              <a:t>Finding the weights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93F797-AFBC-63AD-2048-3543F1359BC7}"/>
                  </a:ext>
                </a:extLst>
              </p:cNvPr>
              <p:cNvSpPr>
                <a:spLocks noGrp="1"/>
              </p:cNvSpPr>
              <p:nvPr>
                <p:ph sz="half" idx="1"/>
              </p:nvPr>
            </p:nvSpPr>
            <p:spPr>
              <a:xfrm>
                <a:off x="1186056" y="1991341"/>
                <a:ext cx="4937760" cy="4023360"/>
              </a:xfrm>
            </p:spPr>
            <p:txBody>
              <a:bodyPr>
                <a:normAutofit/>
              </a:bodyPr>
              <a:lstStyle/>
              <a:p>
                <a:r>
                  <a:rPr lang="en-US" b="0" i="0">
                    <a:solidFill>
                      <a:srgbClr val="333333"/>
                    </a:solidFill>
                    <a:effectLst/>
                    <a:latin typeface="verdana" panose="020B0604030504040204" pitchFamily="34" charset="0"/>
                  </a:rPr>
                  <a:t>Now each face in the training set (minus the mean), </a:t>
                </a:r>
                <a14:m>
                  <m:oMath xmlns:m="http://schemas.openxmlformats.org/officeDocument/2006/math">
                    <m:r>
                      <a:rPr lang="el-GR" b="0" i="1" smtClean="0">
                        <a:latin typeface="Cambria Math" panose="02040503050406030204" pitchFamily="18" charset="0"/>
                        <a:ea typeface="Cambria Math" panose="02040503050406030204" pitchFamily="18" charset="0"/>
                      </a:rPr>
                      <m:t>𝜙</m:t>
                    </m:r>
                  </m:oMath>
                </a14:m>
                <a:r>
                  <a:rPr lang="en-US" baseline="-25000">
                    <a:solidFill>
                      <a:srgbClr val="333333"/>
                    </a:solidFill>
                    <a:latin typeface="verdana" panose="020B0604030504040204" pitchFamily="34" charset="0"/>
                  </a:rPr>
                  <a:t>i </a:t>
                </a:r>
                <a:r>
                  <a:rPr lang="en-US">
                    <a:solidFill>
                      <a:srgbClr val="333333"/>
                    </a:solidFill>
                    <a:latin typeface="verdana" panose="020B0604030504040204" pitchFamily="34" charset="0"/>
                  </a:rPr>
                  <a:t>c</a:t>
                </a:r>
                <a:r>
                  <a:rPr lang="en-US" b="0" i="0">
                    <a:solidFill>
                      <a:srgbClr val="333333"/>
                    </a:solidFill>
                    <a:effectLst/>
                    <a:latin typeface="verdana" panose="020B0604030504040204" pitchFamily="34" charset="0"/>
                  </a:rPr>
                  <a:t>an be represented as a linear combination of these Eigenvectors </a:t>
                </a:r>
                <a:r>
                  <a:rPr lang="en-US" b="0" i="0" err="1">
                    <a:solidFill>
                      <a:srgbClr val="333333"/>
                    </a:solidFill>
                    <a:effectLst/>
                    <a:latin typeface="verdana" panose="020B0604030504040204" pitchFamily="34" charset="0"/>
                  </a:rPr>
                  <a:t>u</a:t>
                </a:r>
                <a:r>
                  <a:rPr lang="en-US" b="0" i="0" baseline="-25000" err="1">
                    <a:solidFill>
                      <a:srgbClr val="333333"/>
                    </a:solidFill>
                    <a:effectLst/>
                    <a:latin typeface="verdana" panose="020B0604030504040204" pitchFamily="34" charset="0"/>
                  </a:rPr>
                  <a:t>i</a:t>
                </a:r>
                <a:endParaRPr lang="en-US" b="0" i="0" baseline="-25000">
                  <a:solidFill>
                    <a:srgbClr val="333333"/>
                  </a:solidFill>
                  <a:effectLst/>
                  <a:latin typeface="verdana" panose="020B0604030504040204" pitchFamily="34" charset="0"/>
                </a:endParaRPr>
              </a:p>
              <a:p>
                <a:r>
                  <a:rPr lang="en-US">
                    <a:solidFill>
                      <a:srgbClr val="333333"/>
                    </a:solidFill>
                    <a:latin typeface="verdana" panose="020B0604030504040204" pitchFamily="34" charset="0"/>
                  </a:rPr>
                  <a:t>The weights can be calculated as </a:t>
                </a:r>
                <a:r>
                  <a:rPr lang="en-US" err="1">
                    <a:solidFill>
                      <a:srgbClr val="333333"/>
                    </a:solidFill>
                    <a:latin typeface="verdana" panose="020B0604030504040204" pitchFamily="34" charset="0"/>
                  </a:rPr>
                  <a:t>w</a:t>
                </a:r>
                <a:r>
                  <a:rPr lang="en-US" baseline="-25000" err="1">
                    <a:solidFill>
                      <a:srgbClr val="333333"/>
                    </a:solidFill>
                    <a:latin typeface="verdana" panose="020B0604030504040204" pitchFamily="34" charset="0"/>
                  </a:rPr>
                  <a:t>j</a:t>
                </a:r>
                <a:endParaRPr lang="en-US" baseline="-25000">
                  <a:solidFill>
                    <a:srgbClr val="333333"/>
                  </a:solidFill>
                  <a:latin typeface="verdana" panose="020B0604030504040204" pitchFamily="34" charset="0"/>
                </a:endParaRPr>
              </a:p>
              <a:p>
                <a:r>
                  <a:rPr lang="en-US" b="0" i="0">
                    <a:solidFill>
                      <a:srgbClr val="333333"/>
                    </a:solidFill>
                    <a:effectLst/>
                    <a:latin typeface="verdana" panose="020B0604030504040204" pitchFamily="34" charset="0"/>
                  </a:rPr>
                  <a:t>Each normalized training image is represented in this basis as a vector.</a:t>
                </a:r>
                <a:endParaRPr lang="en-US"/>
              </a:p>
            </p:txBody>
          </p:sp>
        </mc:Choice>
        <mc:Fallback xmlns="">
          <p:sp>
            <p:nvSpPr>
              <p:cNvPr id="3" name="Content Placeholder 2">
                <a:extLst>
                  <a:ext uri="{FF2B5EF4-FFF2-40B4-BE49-F238E27FC236}">
                    <a16:creationId xmlns:a16="http://schemas.microsoft.com/office/drawing/2014/main" id="{1F93F797-AFBC-63AD-2048-3543F1359BC7}"/>
                  </a:ext>
                </a:extLst>
              </p:cNvPr>
              <p:cNvSpPr>
                <a:spLocks noGrp="1" noRot="1" noChangeAspect="1" noMove="1" noResize="1" noEditPoints="1" noAdjustHandles="1" noChangeArrowheads="1" noChangeShapeType="1" noTextEdit="1"/>
              </p:cNvSpPr>
              <p:nvPr>
                <p:ph sz="half" idx="1"/>
              </p:nvPr>
            </p:nvSpPr>
            <p:spPr>
              <a:xfrm>
                <a:off x="1186056" y="1991341"/>
                <a:ext cx="4937760" cy="4023360"/>
              </a:xfrm>
              <a:blipFill>
                <a:blip r:embed="rId2"/>
                <a:stretch>
                  <a:fillRect l="-1358" t="-1667"/>
                </a:stretch>
              </a:blipFill>
            </p:spPr>
            <p:txBody>
              <a:bodyPr/>
              <a:lstStyle/>
              <a:p>
                <a:r>
                  <a:rPr lang="en-US">
                    <a:noFill/>
                  </a:rPr>
                  <a:t> </a:t>
                </a:r>
              </a:p>
            </p:txBody>
          </p:sp>
        </mc:Fallback>
      </mc:AlternateContent>
      <p:pic>
        <p:nvPicPr>
          <p:cNvPr id="5122" name="Picture 2" descr="\Phi_i = \sum_{j=1}^{K}w_ju_j">
            <a:extLst>
              <a:ext uri="{FF2B5EF4-FFF2-40B4-BE49-F238E27FC236}">
                <a16:creationId xmlns:a16="http://schemas.microsoft.com/office/drawing/2014/main" id="{0467D3EA-6FA1-9EE6-BD61-859FCE31D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737" y="1949192"/>
            <a:ext cx="2319142" cy="5010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_j = u_j^T\Phi_i">
            <a:extLst>
              <a:ext uri="{FF2B5EF4-FFF2-40B4-BE49-F238E27FC236}">
                <a16:creationId xmlns:a16="http://schemas.microsoft.com/office/drawing/2014/main" id="{DC5273E9-7C01-82F8-3C46-B42A58C0D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9571" y="3170645"/>
            <a:ext cx="1420340" cy="40399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untitled">
            <a:extLst>
              <a:ext uri="{FF2B5EF4-FFF2-40B4-BE49-F238E27FC236}">
                <a16:creationId xmlns:a16="http://schemas.microsoft.com/office/drawing/2014/main" id="{AF04E6BA-4BE7-7059-39A8-601F58C5B6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5155" y="4085096"/>
            <a:ext cx="1710037" cy="192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169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3A0D-50BA-4F76-AAEA-0BE8CE44824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a:ea typeface="+mj-lt"/>
                <a:cs typeface="+mj-lt"/>
              </a:rPr>
              <a:t>Finding the weights</a:t>
            </a:r>
          </a:p>
        </p:txBody>
      </p:sp>
      <p:pic>
        <p:nvPicPr>
          <p:cNvPr id="2050" name="Picture 2">
            <a:extLst>
              <a:ext uri="{FF2B5EF4-FFF2-40B4-BE49-F238E27FC236}">
                <a16:creationId xmlns:a16="http://schemas.microsoft.com/office/drawing/2014/main" id="{FB92A71E-38B3-5E27-829B-5E0F179C40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80184" y="1863801"/>
            <a:ext cx="6031631"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180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C0DDE2-56CF-A6E7-EBEA-71A5DEC96D6A}"/>
              </a:ext>
            </a:extLst>
          </p:cNvPr>
          <p:cNvSpPr>
            <a:spLocks noGrp="1"/>
          </p:cNvSpPr>
          <p:nvPr>
            <p:ph type="title"/>
          </p:nvPr>
        </p:nvSpPr>
        <p:spPr/>
        <p:txBody>
          <a:bodyPr/>
          <a:lstStyle/>
          <a:p>
            <a:r>
              <a:rPr lang="en-US"/>
              <a:t>Recognition Task</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3AAFA41-2DA5-E165-8C81-B21DEBE59903}"/>
                  </a:ext>
                </a:extLst>
              </p:cNvPr>
              <p:cNvSpPr>
                <a:spLocks noGrp="1"/>
              </p:cNvSpPr>
              <p:nvPr>
                <p:ph idx="1"/>
              </p:nvPr>
            </p:nvSpPr>
            <p:spPr>
              <a:xfrm>
                <a:off x="1097280" y="1891916"/>
                <a:ext cx="10058400" cy="4023360"/>
              </a:xfrm>
            </p:spPr>
            <p:txBody>
              <a:bodyPr/>
              <a:lstStyle/>
              <a:p>
                <a:r>
                  <a:rPr lang="en-US"/>
                  <a:t>Consider that we have identified the Eigenfaces for the training images and their associated weights after choosing a selection of the most relevant Eigenfaces, and that we have saved these vectors corresponding to each training image.</a:t>
                </a:r>
              </a:p>
              <a:p>
                <a:r>
                  <a:rPr lang="en-US"/>
                  <a:t>If an unknown face is to be recognized say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Γ</m:t>
                    </m:r>
                  </m:oMath>
                </a14:m>
                <a:endParaRPr lang="en-US"/>
              </a:p>
              <a:p>
                <a:r>
                  <a:rPr lang="en-US"/>
                  <a:t>We normalize incoming probe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Γ</m:t>
                    </m:r>
                  </m:oMath>
                </a14:m>
                <a:r>
                  <a:rPr lang="en-US"/>
                  <a:t> as </a:t>
                </a:r>
                <a14:m>
                  <m:oMath xmlns:m="http://schemas.openxmlformats.org/officeDocument/2006/math">
                    <m:r>
                      <a:rPr lang="el-GR"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 </m:t>
                    </m:r>
                    <m:r>
                      <a:rPr lang="el-GR" b="0" i="1" smtClean="0">
                        <a:latin typeface="Cambria Math" panose="02040503050406030204" pitchFamily="18" charset="0"/>
                        <a:ea typeface="Cambria Math" panose="02040503050406030204" pitchFamily="18" charset="0"/>
                      </a:rPr>
                      <m:t>𝛤</m:t>
                    </m:r>
                    <m:r>
                      <a:rPr lang="en-US" b="0" i="1" smtClean="0">
                        <a:latin typeface="Cambria Math" panose="02040503050406030204" pitchFamily="18" charset="0"/>
                        <a:ea typeface="Cambria Math" panose="02040503050406030204" pitchFamily="18" charset="0"/>
                      </a:rPr>
                      <m:t> − </m:t>
                    </m:r>
                    <m:r>
                      <a:rPr lang="el-GR" b="0" i="1" smtClean="0">
                        <a:latin typeface="Cambria Math" panose="02040503050406030204" pitchFamily="18" charset="0"/>
                        <a:ea typeface="Cambria Math" panose="02040503050406030204" pitchFamily="18" charset="0"/>
                      </a:rPr>
                      <m:t>𝛹</m:t>
                    </m:r>
                  </m:oMath>
                </a14:m>
                <a:endParaRPr lang="en-US"/>
              </a:p>
              <a:p>
                <a:r>
                  <a:rPr lang="en-US"/>
                  <a:t>After the weight vector for the probe has been found out, we simply need to classify it. For the classification task we use Euclidean distance measures  </a:t>
                </a:r>
              </a:p>
            </p:txBody>
          </p:sp>
        </mc:Choice>
        <mc:Fallback xmlns="">
          <p:sp>
            <p:nvSpPr>
              <p:cNvPr id="6" name="Content Placeholder 5">
                <a:extLst>
                  <a:ext uri="{FF2B5EF4-FFF2-40B4-BE49-F238E27FC236}">
                    <a16:creationId xmlns:a16="http://schemas.microsoft.com/office/drawing/2014/main" id="{A3AAFA41-2DA5-E165-8C81-B21DEBE59903}"/>
                  </a:ext>
                </a:extLst>
              </p:cNvPr>
              <p:cNvSpPr>
                <a:spLocks noGrp="1" noRot="1" noChangeAspect="1" noMove="1" noResize="1" noEditPoints="1" noAdjustHandles="1" noChangeArrowheads="1" noChangeShapeType="1" noTextEdit="1"/>
              </p:cNvSpPr>
              <p:nvPr>
                <p:ph idx="1"/>
              </p:nvPr>
            </p:nvSpPr>
            <p:spPr>
              <a:xfrm>
                <a:off x="1097280" y="1891916"/>
                <a:ext cx="10058400" cy="4023360"/>
              </a:xfrm>
              <a:blipFill>
                <a:blip r:embed="rId2"/>
                <a:stretch>
                  <a:fillRect l="-606" t="-1515"/>
                </a:stretch>
              </a:blipFill>
            </p:spPr>
            <p:txBody>
              <a:bodyPr/>
              <a:lstStyle/>
              <a:p>
                <a:r>
                  <a:rPr lang="en-US">
                    <a:noFill/>
                  </a:rPr>
                  <a:t> </a:t>
                </a:r>
              </a:p>
            </p:txBody>
          </p:sp>
        </mc:Fallback>
      </mc:AlternateContent>
      <p:pic>
        <p:nvPicPr>
          <p:cNvPr id="6148" name="Picture 4" descr="e_r = min\begin{Vmatrix}\Omega - \Omega_i\end{Vmatrix}">
            <a:extLst>
              <a:ext uri="{FF2B5EF4-FFF2-40B4-BE49-F238E27FC236}">
                <a16:creationId xmlns:a16="http://schemas.microsoft.com/office/drawing/2014/main" id="{3E3434C4-0C06-9441-C1A6-C86A73009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383" y="4957298"/>
            <a:ext cx="2293723" cy="3625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picture containing diagram&#10;&#10;Description automatically generated">
            <a:extLst>
              <a:ext uri="{FF2B5EF4-FFF2-40B4-BE49-F238E27FC236}">
                <a16:creationId xmlns:a16="http://schemas.microsoft.com/office/drawing/2014/main" id="{FDED8F5D-0A8E-1DEA-E906-B9F77819CCBB}"/>
              </a:ext>
            </a:extLst>
          </p:cNvPr>
          <p:cNvPicPr>
            <a:picLocks noChangeAspect="1"/>
          </p:cNvPicPr>
          <p:nvPr/>
        </p:nvPicPr>
        <p:blipFill>
          <a:blip r:embed="rId4"/>
          <a:stretch>
            <a:fillRect/>
          </a:stretch>
        </p:blipFill>
        <p:spPr>
          <a:xfrm>
            <a:off x="6852508" y="4190631"/>
            <a:ext cx="3484605" cy="2252412"/>
          </a:xfrm>
          <a:prstGeom prst="rect">
            <a:avLst/>
          </a:prstGeom>
        </p:spPr>
      </p:pic>
      <p:sp>
        <p:nvSpPr>
          <p:cNvPr id="3" name="Rectangle 2">
            <a:extLst>
              <a:ext uri="{FF2B5EF4-FFF2-40B4-BE49-F238E27FC236}">
                <a16:creationId xmlns:a16="http://schemas.microsoft.com/office/drawing/2014/main" id="{CC18B937-D36C-C031-DD45-2ACB0B0CE7BD}"/>
              </a:ext>
            </a:extLst>
          </p:cNvPr>
          <p:cNvSpPr/>
          <p:nvPr/>
        </p:nvSpPr>
        <p:spPr>
          <a:xfrm>
            <a:off x="8869404" y="4537672"/>
            <a:ext cx="487406" cy="1990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Finding the weights</a:t>
            </a:r>
          </a:p>
        </p:txBody>
      </p:sp>
      <p:sp>
        <p:nvSpPr>
          <p:cNvPr id="4" name="Rectangle 3">
            <a:extLst>
              <a:ext uri="{FF2B5EF4-FFF2-40B4-BE49-F238E27FC236}">
                <a16:creationId xmlns:a16="http://schemas.microsoft.com/office/drawing/2014/main" id="{28C1E815-56D0-DDA7-B1D4-B58DA3F08925}"/>
              </a:ext>
            </a:extLst>
          </p:cNvPr>
          <p:cNvSpPr/>
          <p:nvPr/>
        </p:nvSpPr>
        <p:spPr>
          <a:xfrm>
            <a:off x="7551351" y="4283675"/>
            <a:ext cx="741405" cy="302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6C0301-4901-3257-4BD3-0544340A23E9}"/>
              </a:ext>
            </a:extLst>
          </p:cNvPr>
          <p:cNvSpPr/>
          <p:nvPr/>
        </p:nvSpPr>
        <p:spPr>
          <a:xfrm>
            <a:off x="9638269" y="4970162"/>
            <a:ext cx="741405" cy="260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B2BD8E-FE37-E2F3-2A0B-E3DAC6884ED9}"/>
              </a:ext>
            </a:extLst>
          </p:cNvPr>
          <p:cNvSpPr txBox="1"/>
          <p:nvPr/>
        </p:nvSpPr>
        <p:spPr>
          <a:xfrm>
            <a:off x="8814486" y="4462162"/>
            <a:ext cx="6315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a:t>
            </a:r>
            <a:r>
              <a:rPr lang="en-US" baseline="-25000">
                <a:cs typeface="Calibri"/>
              </a:rPr>
              <a:t>r</a:t>
            </a:r>
            <a:endParaRPr lang="en-US" baseline="-25000"/>
          </a:p>
        </p:txBody>
      </p:sp>
    </p:spTree>
    <p:extLst>
      <p:ext uri="{BB962C8B-B14F-4D97-AF65-F5344CB8AC3E}">
        <p14:creationId xmlns:p14="http://schemas.microsoft.com/office/powerpoint/2010/main" val="2610843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1061-1C03-4448-A707-4E7A01F98208}"/>
              </a:ext>
            </a:extLst>
          </p:cNvPr>
          <p:cNvSpPr>
            <a:spLocks noGrp="1"/>
          </p:cNvSpPr>
          <p:nvPr>
            <p:ph type="title"/>
          </p:nvPr>
        </p:nvSpPr>
        <p:spPr/>
        <p:txBody>
          <a:bodyPr/>
          <a:lstStyle/>
          <a:p>
            <a:r>
              <a:rPr lang="en-US" dirty="0">
                <a:cs typeface="Calibri Light"/>
              </a:rPr>
              <a:t>Result</a:t>
            </a:r>
          </a:p>
        </p:txBody>
      </p:sp>
      <p:sp>
        <p:nvSpPr>
          <p:cNvPr id="3" name="Content Placeholder 2">
            <a:extLst>
              <a:ext uri="{FF2B5EF4-FFF2-40B4-BE49-F238E27FC236}">
                <a16:creationId xmlns:a16="http://schemas.microsoft.com/office/drawing/2014/main" id="{8A7B12BC-67B8-FBB7-9A79-9B1768D200C0}"/>
              </a:ext>
            </a:extLst>
          </p:cNvPr>
          <p:cNvSpPr>
            <a:spLocks noGrp="1"/>
          </p:cNvSpPr>
          <p:nvPr>
            <p:ph idx="1"/>
          </p:nvPr>
        </p:nvSpPr>
        <p:spPr/>
        <p:txBody>
          <a:bodyPr vert="horz" lIns="0" tIns="45720" rIns="0" bIns="45720" rtlCol="0" anchor="t">
            <a:normAutofit/>
          </a:bodyPr>
          <a:lstStyle/>
          <a:p>
            <a:r>
              <a:rPr lang="en-US">
                <a:cs typeface="Calibri"/>
              </a:rPr>
              <a:t>Faces Database:</a:t>
            </a:r>
          </a:p>
        </p:txBody>
      </p:sp>
      <p:pic>
        <p:nvPicPr>
          <p:cNvPr id="4" name="Picture 4" descr="A picture containing text, posing&#10;&#10;Description automatically generated">
            <a:extLst>
              <a:ext uri="{FF2B5EF4-FFF2-40B4-BE49-F238E27FC236}">
                <a16:creationId xmlns:a16="http://schemas.microsoft.com/office/drawing/2014/main" id="{1C3F302D-9FB0-44C9-A22C-B2CC30ABBCA1}"/>
              </a:ext>
            </a:extLst>
          </p:cNvPr>
          <p:cNvPicPr>
            <a:picLocks noChangeAspect="1"/>
          </p:cNvPicPr>
          <p:nvPr/>
        </p:nvPicPr>
        <p:blipFill rotWithShape="1">
          <a:blip r:embed="rId3"/>
          <a:srcRect l="26590" t="14095" r="26243" b="38476"/>
          <a:stretch/>
        </p:blipFill>
        <p:spPr>
          <a:xfrm>
            <a:off x="4645202" y="4066655"/>
            <a:ext cx="2963780" cy="1796726"/>
          </a:xfrm>
          <a:prstGeom prst="rect">
            <a:avLst/>
          </a:prstGeom>
        </p:spPr>
      </p:pic>
      <p:sp>
        <p:nvSpPr>
          <p:cNvPr id="5" name="TextBox 4">
            <a:extLst>
              <a:ext uri="{FF2B5EF4-FFF2-40B4-BE49-F238E27FC236}">
                <a16:creationId xmlns:a16="http://schemas.microsoft.com/office/drawing/2014/main" id="{FDA02359-9686-CD3C-B364-F745F3EE8A3A}"/>
              </a:ext>
            </a:extLst>
          </p:cNvPr>
          <p:cNvSpPr txBox="1"/>
          <p:nvPr/>
        </p:nvSpPr>
        <p:spPr>
          <a:xfrm>
            <a:off x="4643886" y="3666226"/>
            <a:ext cx="12652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Test Image</a:t>
            </a:r>
          </a:p>
        </p:txBody>
      </p:sp>
      <p:sp>
        <p:nvSpPr>
          <p:cNvPr id="6" name="TextBox 5">
            <a:extLst>
              <a:ext uri="{FF2B5EF4-FFF2-40B4-BE49-F238E27FC236}">
                <a16:creationId xmlns:a16="http://schemas.microsoft.com/office/drawing/2014/main" id="{6B58CB55-F6BD-9661-5822-D173CEB70DEC}"/>
              </a:ext>
            </a:extLst>
          </p:cNvPr>
          <p:cNvSpPr txBox="1"/>
          <p:nvPr/>
        </p:nvSpPr>
        <p:spPr>
          <a:xfrm>
            <a:off x="6095999" y="3666225"/>
            <a:ext cx="14664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Match Found</a:t>
            </a:r>
          </a:p>
        </p:txBody>
      </p:sp>
      <p:pic>
        <p:nvPicPr>
          <p:cNvPr id="7" name="Picture 7" descr="A picture containing person, person, wall, indoor&#10;&#10;Description automatically generated">
            <a:extLst>
              <a:ext uri="{FF2B5EF4-FFF2-40B4-BE49-F238E27FC236}">
                <a16:creationId xmlns:a16="http://schemas.microsoft.com/office/drawing/2014/main" id="{501AB67A-F07F-785B-2277-228E5F1F7267}"/>
              </a:ext>
            </a:extLst>
          </p:cNvPr>
          <p:cNvPicPr>
            <a:picLocks noChangeAspect="1"/>
          </p:cNvPicPr>
          <p:nvPr/>
        </p:nvPicPr>
        <p:blipFill>
          <a:blip r:embed="rId4"/>
          <a:stretch>
            <a:fillRect/>
          </a:stretch>
        </p:blipFill>
        <p:spPr>
          <a:xfrm>
            <a:off x="4536416" y="2550543"/>
            <a:ext cx="876300" cy="1066800"/>
          </a:xfrm>
          <a:prstGeom prst="rect">
            <a:avLst/>
          </a:prstGeom>
        </p:spPr>
      </p:pic>
      <p:pic>
        <p:nvPicPr>
          <p:cNvPr id="8" name="Picture 8" descr="A picture containing wall, person, indoor, person&#10;&#10;Description automatically generated">
            <a:extLst>
              <a:ext uri="{FF2B5EF4-FFF2-40B4-BE49-F238E27FC236}">
                <a16:creationId xmlns:a16="http://schemas.microsoft.com/office/drawing/2014/main" id="{2770BB38-8481-09E6-3B15-D93F0635C379}"/>
              </a:ext>
            </a:extLst>
          </p:cNvPr>
          <p:cNvPicPr>
            <a:picLocks noChangeAspect="1"/>
          </p:cNvPicPr>
          <p:nvPr/>
        </p:nvPicPr>
        <p:blipFill>
          <a:blip r:embed="rId5"/>
          <a:stretch>
            <a:fillRect/>
          </a:stretch>
        </p:blipFill>
        <p:spPr>
          <a:xfrm>
            <a:off x="6462982" y="2564920"/>
            <a:ext cx="876300" cy="1066800"/>
          </a:xfrm>
          <a:prstGeom prst="rect">
            <a:avLst/>
          </a:prstGeom>
        </p:spPr>
      </p:pic>
      <p:pic>
        <p:nvPicPr>
          <p:cNvPr id="9" name="Picture 9">
            <a:extLst>
              <a:ext uri="{FF2B5EF4-FFF2-40B4-BE49-F238E27FC236}">
                <a16:creationId xmlns:a16="http://schemas.microsoft.com/office/drawing/2014/main" id="{46C39CBA-6C6D-B2D2-8771-63848DE0D084}"/>
              </a:ext>
            </a:extLst>
          </p:cNvPr>
          <p:cNvPicPr>
            <a:picLocks noChangeAspect="1"/>
          </p:cNvPicPr>
          <p:nvPr/>
        </p:nvPicPr>
        <p:blipFill>
          <a:blip r:embed="rId6"/>
          <a:stretch>
            <a:fillRect/>
          </a:stretch>
        </p:blipFill>
        <p:spPr>
          <a:xfrm>
            <a:off x="7469398" y="2550543"/>
            <a:ext cx="876300" cy="1066800"/>
          </a:xfrm>
          <a:prstGeom prst="rect">
            <a:avLst/>
          </a:prstGeom>
        </p:spPr>
      </p:pic>
      <p:pic>
        <p:nvPicPr>
          <p:cNvPr id="10" name="Picture 10" descr="A picture containing person, person, necktie, wall&#10;&#10;Description automatically generated">
            <a:extLst>
              <a:ext uri="{FF2B5EF4-FFF2-40B4-BE49-F238E27FC236}">
                <a16:creationId xmlns:a16="http://schemas.microsoft.com/office/drawing/2014/main" id="{8DB69E8A-5D85-4B46-93BE-6235885C65FE}"/>
              </a:ext>
            </a:extLst>
          </p:cNvPr>
          <p:cNvPicPr>
            <a:picLocks noChangeAspect="1"/>
          </p:cNvPicPr>
          <p:nvPr/>
        </p:nvPicPr>
        <p:blipFill>
          <a:blip r:embed="rId7"/>
          <a:stretch>
            <a:fillRect/>
          </a:stretch>
        </p:blipFill>
        <p:spPr>
          <a:xfrm>
            <a:off x="8432680" y="2550544"/>
            <a:ext cx="876300" cy="1066800"/>
          </a:xfrm>
          <a:prstGeom prst="rect">
            <a:avLst/>
          </a:prstGeom>
        </p:spPr>
      </p:pic>
      <p:pic>
        <p:nvPicPr>
          <p:cNvPr id="11" name="Picture 11">
            <a:extLst>
              <a:ext uri="{FF2B5EF4-FFF2-40B4-BE49-F238E27FC236}">
                <a16:creationId xmlns:a16="http://schemas.microsoft.com/office/drawing/2014/main" id="{6E93C612-5414-43A4-BA37-2B675C1D9D7C}"/>
              </a:ext>
            </a:extLst>
          </p:cNvPr>
          <p:cNvPicPr>
            <a:picLocks noChangeAspect="1"/>
          </p:cNvPicPr>
          <p:nvPr/>
        </p:nvPicPr>
        <p:blipFill>
          <a:blip r:embed="rId8"/>
          <a:stretch>
            <a:fillRect/>
          </a:stretch>
        </p:blipFill>
        <p:spPr>
          <a:xfrm>
            <a:off x="5470944" y="2550543"/>
            <a:ext cx="876300" cy="1066800"/>
          </a:xfrm>
          <a:prstGeom prst="rect">
            <a:avLst/>
          </a:prstGeom>
        </p:spPr>
      </p:pic>
      <p:pic>
        <p:nvPicPr>
          <p:cNvPr id="12" name="Picture 12">
            <a:extLst>
              <a:ext uri="{FF2B5EF4-FFF2-40B4-BE49-F238E27FC236}">
                <a16:creationId xmlns:a16="http://schemas.microsoft.com/office/drawing/2014/main" id="{34C8DA2C-730D-DCDC-39BC-E8AD14992538}"/>
              </a:ext>
            </a:extLst>
          </p:cNvPr>
          <p:cNvPicPr>
            <a:picLocks noChangeAspect="1"/>
          </p:cNvPicPr>
          <p:nvPr/>
        </p:nvPicPr>
        <p:blipFill>
          <a:blip r:embed="rId9"/>
          <a:stretch>
            <a:fillRect/>
          </a:stretch>
        </p:blipFill>
        <p:spPr>
          <a:xfrm>
            <a:off x="3609076" y="2550543"/>
            <a:ext cx="876300" cy="1066800"/>
          </a:xfrm>
          <a:prstGeom prst="rect">
            <a:avLst/>
          </a:prstGeom>
        </p:spPr>
      </p:pic>
      <p:pic>
        <p:nvPicPr>
          <p:cNvPr id="13" name="Picture 13">
            <a:extLst>
              <a:ext uri="{FF2B5EF4-FFF2-40B4-BE49-F238E27FC236}">
                <a16:creationId xmlns:a16="http://schemas.microsoft.com/office/drawing/2014/main" id="{7543C721-5D9E-B476-5939-D6608B351790}"/>
              </a:ext>
            </a:extLst>
          </p:cNvPr>
          <p:cNvPicPr>
            <a:picLocks noChangeAspect="1"/>
          </p:cNvPicPr>
          <p:nvPr/>
        </p:nvPicPr>
        <p:blipFill>
          <a:blip r:embed="rId10"/>
          <a:stretch>
            <a:fillRect/>
          </a:stretch>
        </p:blipFill>
        <p:spPr>
          <a:xfrm>
            <a:off x="2652983" y="2550543"/>
            <a:ext cx="876300" cy="1066800"/>
          </a:xfrm>
          <a:prstGeom prst="rect">
            <a:avLst/>
          </a:prstGeom>
        </p:spPr>
      </p:pic>
      <p:pic>
        <p:nvPicPr>
          <p:cNvPr id="14" name="Picture 14" descr="A picture containing wall, indoor, person, posing&#10;&#10;Description automatically generated">
            <a:extLst>
              <a:ext uri="{FF2B5EF4-FFF2-40B4-BE49-F238E27FC236}">
                <a16:creationId xmlns:a16="http://schemas.microsoft.com/office/drawing/2014/main" id="{2350FE7A-9D2E-C69F-440A-837294E17288}"/>
              </a:ext>
            </a:extLst>
          </p:cNvPr>
          <p:cNvPicPr>
            <a:picLocks noChangeAspect="1"/>
          </p:cNvPicPr>
          <p:nvPr/>
        </p:nvPicPr>
        <p:blipFill>
          <a:blip r:embed="rId11"/>
          <a:stretch>
            <a:fillRect/>
          </a:stretch>
        </p:blipFill>
        <p:spPr>
          <a:xfrm>
            <a:off x="1574680" y="2550543"/>
            <a:ext cx="876300" cy="1066800"/>
          </a:xfrm>
          <a:prstGeom prst="rect">
            <a:avLst/>
          </a:prstGeom>
        </p:spPr>
      </p:pic>
      <p:pic>
        <p:nvPicPr>
          <p:cNvPr id="15" name="Picture 4" descr="A picture containing text, posing&#10;&#10;Description automatically generated">
            <a:extLst>
              <a:ext uri="{FF2B5EF4-FFF2-40B4-BE49-F238E27FC236}">
                <a16:creationId xmlns:a16="http://schemas.microsoft.com/office/drawing/2014/main" id="{FAD50522-2B11-8B51-AF50-6B8D216FF012}"/>
              </a:ext>
            </a:extLst>
          </p:cNvPr>
          <p:cNvPicPr>
            <a:picLocks noChangeAspect="1"/>
          </p:cNvPicPr>
          <p:nvPr/>
        </p:nvPicPr>
        <p:blipFill rotWithShape="1">
          <a:blip r:embed="rId3"/>
          <a:srcRect l="49605" t="14042" r="26268" b="38520"/>
          <a:stretch/>
        </p:blipFill>
        <p:spPr>
          <a:xfrm>
            <a:off x="9382542" y="2549843"/>
            <a:ext cx="898268" cy="1056649"/>
          </a:xfrm>
          <a:prstGeom prst="rect">
            <a:avLst/>
          </a:prstGeom>
        </p:spPr>
      </p:pic>
    </p:spTree>
    <p:extLst>
      <p:ext uri="{BB962C8B-B14F-4D97-AF65-F5344CB8AC3E}">
        <p14:creationId xmlns:p14="http://schemas.microsoft.com/office/powerpoint/2010/main" val="189499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30F627D-3374-E459-0176-4512D0B55C76}"/>
              </a:ext>
            </a:extLst>
          </p:cNvPr>
          <p:cNvPicPr>
            <a:picLocks noChangeAspect="1"/>
          </p:cNvPicPr>
          <p:nvPr/>
        </p:nvPicPr>
        <p:blipFill>
          <a:blip r:embed="rId2"/>
          <a:srcRect/>
          <a:stretch/>
        </p:blipFill>
        <p:spPr>
          <a:xfrm>
            <a:off x="95449" y="2397369"/>
            <a:ext cx="11857327" cy="2602017"/>
          </a:xfrm>
          <a:prstGeom prst="rect">
            <a:avLst/>
          </a:prstGeom>
        </p:spPr>
      </p:pic>
      <p:sp>
        <p:nvSpPr>
          <p:cNvPr id="14" name="Title 1">
            <a:extLst>
              <a:ext uri="{FF2B5EF4-FFF2-40B4-BE49-F238E27FC236}">
                <a16:creationId xmlns:a16="http://schemas.microsoft.com/office/drawing/2014/main" id="{F8C32E81-795A-7377-DCDF-05B11707FE35}"/>
              </a:ext>
            </a:extLst>
          </p:cNvPr>
          <p:cNvSpPr>
            <a:spLocks noGrp="1"/>
          </p:cNvSpPr>
          <p:nvPr>
            <p:ph type="title"/>
          </p:nvPr>
        </p:nvSpPr>
        <p:spPr>
          <a:xfrm>
            <a:off x="1097280" y="286603"/>
            <a:ext cx="10058400" cy="1450757"/>
          </a:xfrm>
        </p:spPr>
        <p:txBody>
          <a:bodyPr/>
          <a:lstStyle/>
          <a:p>
            <a:r>
              <a:rPr lang="en-US" dirty="0"/>
              <a:t>Serial code output</a:t>
            </a:r>
            <a:endParaRPr lang="en-US" dirty="0">
              <a:cs typeface="Calibri Light"/>
            </a:endParaRPr>
          </a:p>
        </p:txBody>
      </p:sp>
    </p:spTree>
    <p:extLst>
      <p:ext uri="{BB962C8B-B14F-4D97-AF65-F5344CB8AC3E}">
        <p14:creationId xmlns:p14="http://schemas.microsoft.com/office/powerpoint/2010/main" val="2773565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4A825-0C8E-A7B1-C6C7-ED0B4A3047FE}"/>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a:solidFill>
                  <a:schemeClr val="tx2"/>
                </a:solidFill>
              </a:rPr>
              <a:t>Parallelization of the Code</a:t>
            </a:r>
          </a:p>
        </p:txBody>
      </p:sp>
      <p:sp>
        <p:nvSpPr>
          <p:cNvPr id="33" name="Rectangle 32">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761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A76CBF93-3387-C46F-4DC4-4A1B0C8224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9815" l="10000" r="90000">
                        <a14:foregroundMark x1="59115" y1="36574" x2="62187" y2="49630"/>
                        <a14:foregroundMark x1="51302" y1="85833" x2="51302" y2="85833"/>
                        <a14:foregroundMark x1="56979" y1="65278" x2="56979" y2="65278"/>
                        <a14:foregroundMark x1="33542" y1="80000" x2="54688" y2="95370"/>
                        <a14:foregroundMark x1="54688" y1="95370" x2="40990" y2="79167"/>
                        <a14:foregroundMark x1="40990" y1="79167" x2="32813" y2="78333"/>
                        <a14:foregroundMark x1="39688" y1="79537" x2="62552" y2="77037"/>
                        <a14:foregroundMark x1="62552" y1="77037" x2="48906" y2="94907"/>
                        <a14:foregroundMark x1="48906" y1="94907" x2="45625" y2="94722"/>
                        <a14:foregroundMark x1="47292" y1="88426" x2="63385" y2="88796"/>
                        <a14:foregroundMark x1="58385" y1="86759" x2="65260" y2="85000"/>
                        <a14:foregroundMark x1="61719" y1="83333" x2="64792" y2="84630"/>
                        <a14:foregroundMark x1="60052" y1="82963" x2="66927" y2="85833"/>
                        <a14:foregroundMark x1="52031" y1="51389" x2="52031" y2="51389"/>
                        <a14:foregroundMark x1="56510" y1="55556" x2="56510" y2="55556"/>
                        <a14:foregroundMark x1="62917" y1="52222" x2="61719" y2="52222"/>
                        <a14:foregroundMark x1="47969" y1="53889" x2="47969" y2="53889"/>
                        <a14:foregroundMark x1="46563" y1="53889" x2="57448" y2="69907"/>
                        <a14:foregroundMark x1="32604" y1="78704" x2="57344" y2="97685"/>
                        <a14:foregroundMark x1="57344" y1="97685" x2="41354" y2="78704"/>
                        <a14:foregroundMark x1="41354" y1="78704" x2="35677" y2="78704"/>
                        <a14:foregroundMark x1="32813" y1="80000" x2="32135" y2="99815"/>
                        <a14:foregroundMark x1="35417" y1="90463" x2="51771" y2="90278"/>
                        <a14:foregroundMark x1="51771" y1="90278" x2="64792" y2="98889"/>
                        <a14:foregroundMark x1="60313" y1="79537" x2="71198" y2="98519"/>
                        <a14:foregroundMark x1="59844" y1="81667" x2="72604" y2="99815"/>
                        <a14:foregroundMark x1="72604" y1="99815" x2="72604" y2="99815"/>
                        <a14:foregroundMark x1="59844" y1="81667" x2="76875" y2="83519"/>
                        <a14:foregroundMark x1="76875" y1="83519" x2="77344" y2="97685"/>
                      </a14:backgroundRemoval>
                    </a14:imgEffect>
                  </a14:imgLayer>
                </a14:imgProps>
              </a:ext>
              <a:ext uri="{837473B0-CC2E-450A-ABE3-18F120FF3D39}">
                <a1611:picAttrSrcUrl xmlns:a1611="http://schemas.microsoft.com/office/drawing/2016/11/main" r:id="rId4"/>
              </a:ext>
            </a:extLst>
          </a:blip>
          <a:stretch>
            <a:fillRect/>
          </a:stretch>
        </p:blipFill>
        <p:spPr>
          <a:xfrm>
            <a:off x="4582160" y="1737360"/>
            <a:ext cx="3088640" cy="1737360"/>
          </a:xfrm>
          <a:prstGeom prst="rect">
            <a:avLst/>
          </a:prstGeom>
        </p:spPr>
      </p:pic>
      <p:pic>
        <p:nvPicPr>
          <p:cNvPr id="14" name="Picture 13" descr="A picture containing qr code&#10;&#10;Description automatically generated">
            <a:extLst>
              <a:ext uri="{FF2B5EF4-FFF2-40B4-BE49-F238E27FC236}">
                <a16:creationId xmlns:a16="http://schemas.microsoft.com/office/drawing/2014/main" id="{047B0019-1D6A-2989-CE52-76276FC07BA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308133" y="4243444"/>
            <a:ext cx="2789666" cy="1297194"/>
          </a:xfrm>
          <a:prstGeom prst="roundRect">
            <a:avLst/>
          </a:prstGeom>
          <a:ln>
            <a:solidFill>
              <a:schemeClr val="tx1"/>
            </a:solidFill>
            <a:extLst>
              <a:ext uri="{C807C97D-BFC1-408E-A445-0C87EB9F89A2}">
                <ask:lineSketchStyleProps xmlns:ask="http://schemas.microsoft.com/office/drawing/2018/sketchyshapes" sd="981765707">
                  <a:custGeom>
                    <a:avLst/>
                    <a:gdLst>
                      <a:gd name="connsiteX0" fmla="*/ 0 w 2789666"/>
                      <a:gd name="connsiteY0" fmla="*/ 0 h 1297194"/>
                      <a:gd name="connsiteX1" fmla="*/ 2789666 w 2789666"/>
                      <a:gd name="connsiteY1" fmla="*/ 0 h 1297194"/>
                      <a:gd name="connsiteX2" fmla="*/ 2789666 w 2789666"/>
                      <a:gd name="connsiteY2" fmla="*/ 1297194 h 1297194"/>
                      <a:gd name="connsiteX3" fmla="*/ 0 w 2789666"/>
                      <a:gd name="connsiteY3" fmla="*/ 1297194 h 1297194"/>
                      <a:gd name="connsiteX4" fmla="*/ 0 w 2789666"/>
                      <a:gd name="connsiteY4" fmla="*/ 0 h 1297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9666" h="1297194" fill="none" extrusionOk="0">
                        <a:moveTo>
                          <a:pt x="0" y="0"/>
                        </a:moveTo>
                        <a:cubicBezTo>
                          <a:pt x="685986" y="-33775"/>
                          <a:pt x="1675097" y="138873"/>
                          <a:pt x="2789666" y="0"/>
                        </a:cubicBezTo>
                        <a:cubicBezTo>
                          <a:pt x="2680515" y="567990"/>
                          <a:pt x="2810251" y="699114"/>
                          <a:pt x="2789666" y="1297194"/>
                        </a:cubicBezTo>
                        <a:cubicBezTo>
                          <a:pt x="1543218" y="1159864"/>
                          <a:pt x="1190522" y="1159338"/>
                          <a:pt x="0" y="1297194"/>
                        </a:cubicBezTo>
                        <a:cubicBezTo>
                          <a:pt x="110629" y="1056942"/>
                          <a:pt x="784" y="316450"/>
                          <a:pt x="0" y="0"/>
                        </a:cubicBezTo>
                        <a:close/>
                      </a:path>
                      <a:path w="2789666" h="1297194" stroke="0" extrusionOk="0">
                        <a:moveTo>
                          <a:pt x="0" y="0"/>
                        </a:moveTo>
                        <a:cubicBezTo>
                          <a:pt x="1174417" y="-101487"/>
                          <a:pt x="2433445" y="-162162"/>
                          <a:pt x="2789666" y="0"/>
                        </a:cubicBezTo>
                        <a:cubicBezTo>
                          <a:pt x="2738865" y="158945"/>
                          <a:pt x="2839533" y="921426"/>
                          <a:pt x="2789666" y="1297194"/>
                        </a:cubicBezTo>
                        <a:cubicBezTo>
                          <a:pt x="1757628" y="1347259"/>
                          <a:pt x="857696" y="1138745"/>
                          <a:pt x="0" y="1297194"/>
                        </a:cubicBezTo>
                        <a:cubicBezTo>
                          <a:pt x="16883" y="933326"/>
                          <a:pt x="91964" y="620057"/>
                          <a:pt x="0" y="0"/>
                        </a:cubicBezTo>
                        <a:close/>
                      </a:path>
                    </a:pathLst>
                  </a:custGeom>
                  <ask:type>
                    <ask:lineSketchNone/>
                  </ask:type>
                </ask:lineSketchStyleProps>
              </a:ext>
            </a:extLst>
          </a:ln>
        </p:spPr>
      </p:pic>
      <p:pic>
        <p:nvPicPr>
          <p:cNvPr id="17" name="Picture 16" descr="Logo&#10;&#10;Description automatically generated">
            <a:extLst>
              <a:ext uri="{FF2B5EF4-FFF2-40B4-BE49-F238E27FC236}">
                <a16:creationId xmlns:a16="http://schemas.microsoft.com/office/drawing/2014/main" id="{A24745EE-CCE5-D834-E08B-DBD8406EE671}"/>
              </a:ext>
            </a:extLst>
          </p:cNvPr>
          <p:cNvPicPr>
            <a:picLocks noChangeAspect="1"/>
          </p:cNvPicPr>
          <p:nvPr/>
        </p:nvPicPr>
        <p:blipFill>
          <a:blip r:embed="rId7"/>
          <a:stretch>
            <a:fillRect/>
          </a:stretch>
        </p:blipFill>
        <p:spPr>
          <a:xfrm>
            <a:off x="5464988" y="3968936"/>
            <a:ext cx="1586332" cy="1586332"/>
          </a:xfrm>
          <a:prstGeom prst="roundRect">
            <a:avLst/>
          </a:prstGeom>
          <a:ln>
            <a:noFill/>
            <a:extLst>
              <a:ext uri="{C807C97D-BFC1-408E-A445-0C87EB9F89A2}">
                <ask:lineSketchStyleProps xmlns:ask="http://schemas.microsoft.com/office/drawing/2018/sketchyshapes" sd="981765707">
                  <a:custGeom>
                    <a:avLst/>
                    <a:gdLst>
                      <a:gd name="connsiteX0" fmla="*/ 0 w 2789666"/>
                      <a:gd name="connsiteY0" fmla="*/ 0 h 1297194"/>
                      <a:gd name="connsiteX1" fmla="*/ 2789666 w 2789666"/>
                      <a:gd name="connsiteY1" fmla="*/ 0 h 1297194"/>
                      <a:gd name="connsiteX2" fmla="*/ 2789666 w 2789666"/>
                      <a:gd name="connsiteY2" fmla="*/ 1297194 h 1297194"/>
                      <a:gd name="connsiteX3" fmla="*/ 0 w 2789666"/>
                      <a:gd name="connsiteY3" fmla="*/ 1297194 h 1297194"/>
                      <a:gd name="connsiteX4" fmla="*/ 0 w 2789666"/>
                      <a:gd name="connsiteY4" fmla="*/ 0 h 1297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9666" h="1297194" fill="none" extrusionOk="0">
                        <a:moveTo>
                          <a:pt x="0" y="0"/>
                        </a:moveTo>
                        <a:cubicBezTo>
                          <a:pt x="685986" y="-33775"/>
                          <a:pt x="1675097" y="138873"/>
                          <a:pt x="2789666" y="0"/>
                        </a:cubicBezTo>
                        <a:cubicBezTo>
                          <a:pt x="2680515" y="567990"/>
                          <a:pt x="2810251" y="699114"/>
                          <a:pt x="2789666" y="1297194"/>
                        </a:cubicBezTo>
                        <a:cubicBezTo>
                          <a:pt x="1543218" y="1159864"/>
                          <a:pt x="1190522" y="1159338"/>
                          <a:pt x="0" y="1297194"/>
                        </a:cubicBezTo>
                        <a:cubicBezTo>
                          <a:pt x="110629" y="1056942"/>
                          <a:pt x="784" y="316450"/>
                          <a:pt x="0" y="0"/>
                        </a:cubicBezTo>
                        <a:close/>
                      </a:path>
                      <a:path w="2789666" h="1297194" stroke="0" extrusionOk="0">
                        <a:moveTo>
                          <a:pt x="0" y="0"/>
                        </a:moveTo>
                        <a:cubicBezTo>
                          <a:pt x="1174417" y="-101487"/>
                          <a:pt x="2433445" y="-162162"/>
                          <a:pt x="2789666" y="0"/>
                        </a:cubicBezTo>
                        <a:cubicBezTo>
                          <a:pt x="2738865" y="158945"/>
                          <a:pt x="2839533" y="921426"/>
                          <a:pt x="2789666" y="1297194"/>
                        </a:cubicBezTo>
                        <a:cubicBezTo>
                          <a:pt x="1757628" y="1347259"/>
                          <a:pt x="857696" y="1138745"/>
                          <a:pt x="0" y="1297194"/>
                        </a:cubicBezTo>
                        <a:cubicBezTo>
                          <a:pt x="16883" y="933326"/>
                          <a:pt x="91964" y="620057"/>
                          <a:pt x="0" y="0"/>
                        </a:cubicBezTo>
                        <a:close/>
                      </a:path>
                    </a:pathLst>
                  </a:custGeom>
                  <ask:type>
                    <ask:lineSketchNone/>
                  </ask:type>
                </ask:lineSketchStyleProps>
              </a:ext>
            </a:extLst>
          </a:ln>
        </p:spPr>
      </p:pic>
      <p:pic>
        <p:nvPicPr>
          <p:cNvPr id="3" name="Picture 2" descr="A picture containing icon">
            <a:extLst>
              <a:ext uri="{FF2B5EF4-FFF2-40B4-BE49-F238E27FC236}">
                <a16:creationId xmlns:a16="http://schemas.microsoft.com/office/drawing/2014/main" id="{E379FB5C-789D-FEA7-57E4-B2FAD7822F22}"/>
              </a:ext>
            </a:extLst>
          </p:cNvPr>
          <p:cNvPicPr>
            <a:picLocks noChangeAspect="1"/>
          </p:cNvPicPr>
          <p:nvPr/>
        </p:nvPicPr>
        <p:blipFill>
          <a:blip r:embed="rId8"/>
          <a:stretch>
            <a:fillRect/>
          </a:stretch>
        </p:blipFill>
        <p:spPr>
          <a:xfrm>
            <a:off x="8057233" y="4126364"/>
            <a:ext cx="2826634" cy="1414274"/>
          </a:xfrm>
          <a:prstGeom prst="rect">
            <a:avLst/>
          </a:prstGeom>
        </p:spPr>
      </p:pic>
      <p:sp>
        <p:nvSpPr>
          <p:cNvPr id="4" name="Title 1">
            <a:extLst>
              <a:ext uri="{FF2B5EF4-FFF2-40B4-BE49-F238E27FC236}">
                <a16:creationId xmlns:a16="http://schemas.microsoft.com/office/drawing/2014/main" id="{74990445-99FB-3BC7-95E9-8537DEC7A68C}"/>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a:t>Parallelization Attempts</a:t>
            </a:r>
          </a:p>
        </p:txBody>
      </p:sp>
    </p:spTree>
    <p:extLst>
      <p:ext uri="{BB962C8B-B14F-4D97-AF65-F5344CB8AC3E}">
        <p14:creationId xmlns:p14="http://schemas.microsoft.com/office/powerpoint/2010/main" val="971039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DACCC7E-0DC3-61EA-83D1-FD3216AC67DF}"/>
              </a:ext>
            </a:extLst>
          </p:cNvPr>
          <p:cNvSpPr txBox="1">
            <a:spLocks/>
          </p:cNvSpPr>
          <p:nvPr/>
        </p:nvSpPr>
        <p:spPr>
          <a:xfrm>
            <a:off x="1066800" y="985617"/>
            <a:ext cx="10058400" cy="7521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a:t>Region to be parallelized</a:t>
            </a:r>
          </a:p>
        </p:txBody>
      </p:sp>
      <p:sp>
        <p:nvSpPr>
          <p:cNvPr id="25" name="TextBox 24">
            <a:extLst>
              <a:ext uri="{FF2B5EF4-FFF2-40B4-BE49-F238E27FC236}">
                <a16:creationId xmlns:a16="http://schemas.microsoft.com/office/drawing/2014/main" id="{6A198796-F103-E946-8F3B-DA639489A22F}"/>
              </a:ext>
            </a:extLst>
          </p:cNvPr>
          <p:cNvSpPr txBox="1"/>
          <p:nvPr/>
        </p:nvSpPr>
        <p:spPr>
          <a:xfrm>
            <a:off x="1527657" y="3269893"/>
            <a:ext cx="9678009" cy="2308324"/>
          </a:xfrm>
          <a:prstGeom prst="rect">
            <a:avLst/>
          </a:prstGeom>
          <a:noFill/>
        </p:spPr>
        <p:txBody>
          <a:bodyPr wrap="square" rtlCol="0">
            <a:spAutoFit/>
          </a:bodyPr>
          <a:lstStyle/>
          <a:p>
            <a:r>
              <a:rPr lang="en-US"/>
              <a:t>This part of the code, to calculate the eigen values and eigen vectors, is taking an average runtime of 5 minutes which is more than 90% of the total runtime</a:t>
            </a:r>
          </a:p>
          <a:p>
            <a:endParaRPr lang="en-US"/>
          </a:p>
          <a:p>
            <a:r>
              <a:rPr lang="en-US"/>
              <a:t>Reason – </a:t>
            </a:r>
          </a:p>
          <a:p>
            <a:pPr marL="342900" indent="-342900">
              <a:buAutoNum type="arabicPeriod"/>
            </a:pPr>
            <a:r>
              <a:rPr lang="en-US"/>
              <a:t>The covariance matrix ‘</a:t>
            </a:r>
            <a:r>
              <a:rPr lang="en-US">
                <a:latin typeface="Consolas" panose="020B0609020204030204" pitchFamily="49" charset="0"/>
              </a:rPr>
              <a:t>image_cov</a:t>
            </a:r>
            <a:r>
              <a:rPr lang="en-US"/>
              <a:t>’ is a square matrix and is a float64 datatype</a:t>
            </a:r>
          </a:p>
          <a:p>
            <a:pPr marL="342900" indent="-342900">
              <a:buAutoNum type="arabicPeriod"/>
            </a:pPr>
            <a:r>
              <a:rPr lang="en-US"/>
              <a:t>As the size and number of source images increase, the covariance matrix also scales up in size owing to longer time to compute the eigenvalues and eigenvectors</a:t>
            </a:r>
          </a:p>
          <a:p>
            <a:pPr marL="342900" indent="-342900">
              <a:buAutoNum type="arabicPeriod"/>
            </a:pPr>
            <a:endParaRPr lang="en-US"/>
          </a:p>
        </p:txBody>
      </p:sp>
      <p:pic>
        <p:nvPicPr>
          <p:cNvPr id="3" name="Picture 2">
            <a:extLst>
              <a:ext uri="{FF2B5EF4-FFF2-40B4-BE49-F238E27FC236}">
                <a16:creationId xmlns:a16="http://schemas.microsoft.com/office/drawing/2014/main" id="{F1A88EB7-AF09-F80A-37F6-46C56E0FA82F}"/>
              </a:ext>
            </a:extLst>
          </p:cNvPr>
          <p:cNvPicPr>
            <a:picLocks noChangeAspect="1"/>
          </p:cNvPicPr>
          <p:nvPr/>
        </p:nvPicPr>
        <p:blipFill>
          <a:blip r:embed="rId2"/>
          <a:stretch>
            <a:fillRect/>
          </a:stretch>
        </p:blipFill>
        <p:spPr>
          <a:xfrm>
            <a:off x="2257598" y="1983730"/>
            <a:ext cx="7676804" cy="897930"/>
          </a:xfrm>
          <a:prstGeom prst="roundRect">
            <a:avLst/>
          </a:prstGeom>
        </p:spPr>
      </p:pic>
    </p:spTree>
    <p:extLst>
      <p:ext uri="{BB962C8B-B14F-4D97-AF65-F5344CB8AC3E}">
        <p14:creationId xmlns:p14="http://schemas.microsoft.com/office/powerpoint/2010/main" val="2359742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DACCC7E-0DC3-61EA-83D1-FD3216AC67DF}"/>
              </a:ext>
            </a:extLst>
          </p:cNvPr>
          <p:cNvSpPr txBox="1">
            <a:spLocks/>
          </p:cNvSpPr>
          <p:nvPr/>
        </p:nvSpPr>
        <p:spPr>
          <a:xfrm>
            <a:off x="1066800" y="985617"/>
            <a:ext cx="10058400" cy="7521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a:t>I.</a:t>
            </a:r>
            <a:r>
              <a:rPr lang="en-US" sz="3200"/>
              <a:t> </a:t>
            </a:r>
            <a:r>
              <a:rPr lang="en-US" sz="2400">
                <a:latin typeface="Consolas" panose="020B0609020204030204" pitchFamily="49" charset="0"/>
              </a:rPr>
              <a:t>multiprocessing</a:t>
            </a:r>
            <a:r>
              <a:rPr lang="en-US" sz="3600"/>
              <a:t> </a:t>
            </a:r>
            <a:r>
              <a:rPr lang="en-US" sz="2800"/>
              <a:t>module from python</a:t>
            </a:r>
            <a:endParaRPr lang="en-US" sz="3600"/>
          </a:p>
        </p:txBody>
      </p:sp>
      <p:sp>
        <p:nvSpPr>
          <p:cNvPr id="25" name="TextBox 24">
            <a:extLst>
              <a:ext uri="{FF2B5EF4-FFF2-40B4-BE49-F238E27FC236}">
                <a16:creationId xmlns:a16="http://schemas.microsoft.com/office/drawing/2014/main" id="{6A198796-F103-E946-8F3B-DA639489A22F}"/>
              </a:ext>
            </a:extLst>
          </p:cNvPr>
          <p:cNvSpPr txBox="1"/>
          <p:nvPr/>
        </p:nvSpPr>
        <p:spPr>
          <a:xfrm>
            <a:off x="1256995" y="1953157"/>
            <a:ext cx="9906305" cy="3016210"/>
          </a:xfrm>
          <a:prstGeom prst="rect">
            <a:avLst/>
          </a:prstGeom>
          <a:noFill/>
        </p:spPr>
        <p:txBody>
          <a:bodyPr wrap="square" rtlCol="0">
            <a:spAutoFit/>
          </a:bodyPr>
          <a:lstStyle/>
          <a:p>
            <a:pPr marL="342900" indent="-342900">
              <a:buAutoNum type="arabicPeriod"/>
            </a:pPr>
            <a:r>
              <a:rPr lang="en-US" dirty="0"/>
              <a:t>This method spawns N number of pools (cores) to compute the code to be parallelized.</a:t>
            </a:r>
          </a:p>
          <a:p>
            <a:pPr marL="342900" indent="-342900">
              <a:buAutoNum type="arabicPeriod"/>
            </a:pPr>
            <a:endParaRPr lang="en-US" dirty="0"/>
          </a:p>
          <a:p>
            <a:pPr marL="342900" indent="-342900">
              <a:buAutoNum type="arabicPeriod"/>
            </a:pPr>
            <a:r>
              <a:rPr lang="en-US" dirty="0"/>
              <a:t>But each pool runs the whole code individually without batching the computation. </a:t>
            </a:r>
            <a:r>
              <a:rPr lang="en-US" dirty="0" err="1"/>
              <a:t>i.e</a:t>
            </a:r>
            <a:r>
              <a:rPr lang="en-US" dirty="0"/>
              <a:t>, A function f() will run 4 times if the number of spawned pools are 4.</a:t>
            </a:r>
          </a:p>
          <a:p>
            <a:pPr marL="342900" indent="-342900">
              <a:buAutoNum type="arabicPeriod"/>
            </a:pPr>
            <a:endParaRPr lang="en-US" dirty="0"/>
          </a:p>
          <a:p>
            <a:pPr marL="342900" indent="-342900">
              <a:buAutoNum type="arabicPeriod"/>
            </a:pPr>
            <a:r>
              <a:rPr lang="en-US" dirty="0"/>
              <a:t>Parallel runtime (overhead + pool management + computing + gathering results) </a:t>
            </a:r>
            <a:r>
              <a:rPr lang="en-US" sz="2800" dirty="0"/>
              <a:t>&gt; </a:t>
            </a:r>
            <a:r>
              <a:rPr lang="en-US" dirty="0"/>
              <a:t>normal runtime</a:t>
            </a:r>
          </a:p>
          <a:p>
            <a:pPr marL="342900" indent="-342900">
              <a:buAutoNum type="arabicPeriod"/>
            </a:pPr>
            <a:endParaRPr lang="en-US" dirty="0"/>
          </a:p>
          <a:p>
            <a:pPr marL="342900" indent="-342900">
              <a:buAutoNum type="arabicPeriod"/>
            </a:pPr>
            <a:r>
              <a:rPr lang="en-US" dirty="0"/>
              <a:t>Thereby, not effectively reducing the code’s runtime.</a:t>
            </a:r>
          </a:p>
          <a:p>
            <a:pPr marL="342900" indent="-342900">
              <a:buAutoNum type="arabicPeriod"/>
            </a:pPr>
            <a:endParaRPr lang="en-US" dirty="0"/>
          </a:p>
          <a:p>
            <a:pPr marL="342900" indent="-342900">
              <a:buAutoNum type="arabicPeriod"/>
            </a:pPr>
            <a:r>
              <a:rPr lang="en-US" dirty="0"/>
              <a:t>Reference – </a:t>
            </a:r>
            <a:r>
              <a:rPr lang="en-US" dirty="0">
                <a:hlinkClick r:id="rId2"/>
              </a:rPr>
              <a:t>multiprocessing docs</a:t>
            </a:r>
            <a:endParaRPr lang="en-US" dirty="0"/>
          </a:p>
        </p:txBody>
      </p:sp>
    </p:spTree>
    <p:extLst>
      <p:ext uri="{BB962C8B-B14F-4D97-AF65-F5344CB8AC3E}">
        <p14:creationId xmlns:p14="http://schemas.microsoft.com/office/powerpoint/2010/main" val="1803572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DACCC7E-0DC3-61EA-83D1-FD3216AC67DF}"/>
              </a:ext>
            </a:extLst>
          </p:cNvPr>
          <p:cNvSpPr txBox="1">
            <a:spLocks/>
          </p:cNvSpPr>
          <p:nvPr/>
        </p:nvSpPr>
        <p:spPr>
          <a:xfrm>
            <a:off x="1066800" y="985617"/>
            <a:ext cx="10058400" cy="7521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a:t>II.</a:t>
            </a:r>
            <a:r>
              <a:rPr lang="en-US" sz="3600"/>
              <a:t> </a:t>
            </a:r>
            <a:r>
              <a:rPr lang="en-US" sz="2400">
                <a:latin typeface="Consolas" panose="020B0609020204030204" pitchFamily="49" charset="0"/>
              </a:rPr>
              <a:t>threading</a:t>
            </a:r>
            <a:r>
              <a:rPr lang="en-US" sz="3600"/>
              <a:t> </a:t>
            </a:r>
            <a:r>
              <a:rPr lang="en-US" sz="2800"/>
              <a:t>module from python</a:t>
            </a:r>
            <a:endParaRPr lang="en-US" sz="3600"/>
          </a:p>
        </p:txBody>
      </p:sp>
      <p:sp>
        <p:nvSpPr>
          <p:cNvPr id="25" name="TextBox 24">
            <a:extLst>
              <a:ext uri="{FF2B5EF4-FFF2-40B4-BE49-F238E27FC236}">
                <a16:creationId xmlns:a16="http://schemas.microsoft.com/office/drawing/2014/main" id="{6A198796-F103-E946-8F3B-DA639489A22F}"/>
              </a:ext>
            </a:extLst>
          </p:cNvPr>
          <p:cNvSpPr txBox="1"/>
          <p:nvPr/>
        </p:nvSpPr>
        <p:spPr>
          <a:xfrm>
            <a:off x="1256995" y="1953157"/>
            <a:ext cx="9678009" cy="2585323"/>
          </a:xfrm>
          <a:prstGeom prst="rect">
            <a:avLst/>
          </a:prstGeom>
          <a:noFill/>
        </p:spPr>
        <p:txBody>
          <a:bodyPr wrap="square" rtlCol="0">
            <a:spAutoFit/>
          </a:bodyPr>
          <a:lstStyle/>
          <a:p>
            <a:pPr marL="342900" indent="-342900">
              <a:buAutoNum type="arabicPeriod"/>
            </a:pPr>
            <a:r>
              <a:rPr lang="en-US"/>
              <a:t>This method uses </a:t>
            </a:r>
            <a:r>
              <a:rPr lang="en-US">
                <a:latin typeface="Consolas" panose="020B0609020204030204" pitchFamily="49" charset="0"/>
              </a:rPr>
              <a:t>Thread</a:t>
            </a:r>
            <a:r>
              <a:rPr lang="en-US"/>
              <a:t> function to wrap a function which accept at least one iterable arguments (lists, tuple, series)</a:t>
            </a:r>
          </a:p>
          <a:p>
            <a:pPr marL="342900" indent="-342900">
              <a:buAutoNum type="arabicPeriod"/>
            </a:pPr>
            <a:endParaRPr lang="en-US"/>
          </a:p>
          <a:p>
            <a:pPr marL="342900" indent="-342900">
              <a:buAutoNum type="arabicPeriod"/>
            </a:pPr>
            <a:r>
              <a:rPr lang="en-US"/>
              <a:t>Our function </a:t>
            </a:r>
            <a:r>
              <a:rPr lang="en-US">
                <a:latin typeface="Consolas" panose="020B0609020204030204" pitchFamily="49" charset="0"/>
              </a:rPr>
              <a:t>numpy.linalg.eig() </a:t>
            </a:r>
            <a:r>
              <a:rPr lang="en-US"/>
              <a:t>accepts only one argument of a symmetric matrix</a:t>
            </a:r>
          </a:p>
          <a:p>
            <a:pPr marL="342900" indent="-342900">
              <a:buAutoNum type="arabicPeriod"/>
            </a:pPr>
            <a:endParaRPr lang="en-US"/>
          </a:p>
          <a:p>
            <a:pPr marL="342900" indent="-342900">
              <a:buAutoNum type="arabicPeriod"/>
            </a:pPr>
            <a:r>
              <a:rPr lang="en-US"/>
              <a:t>As a result, the function cannot be parallelized as it being invoked only once and does not have iterable arguments</a:t>
            </a:r>
          </a:p>
          <a:p>
            <a:pPr marL="342900" indent="-342900">
              <a:buAutoNum type="arabicPeriod"/>
            </a:pPr>
            <a:endParaRPr lang="en-US"/>
          </a:p>
          <a:p>
            <a:pPr marL="342900" indent="-342900">
              <a:buAutoNum type="arabicPeriod"/>
            </a:pPr>
            <a:r>
              <a:rPr lang="en-US"/>
              <a:t>Reference - </a:t>
            </a:r>
            <a:r>
              <a:rPr lang="en-US">
                <a:hlinkClick r:id="rId2"/>
              </a:rPr>
              <a:t>threading — Thread-based parallelism — Python 3.11.1 documentation</a:t>
            </a:r>
            <a:endParaRPr lang="en-US"/>
          </a:p>
        </p:txBody>
      </p:sp>
    </p:spTree>
    <p:extLst>
      <p:ext uri="{BB962C8B-B14F-4D97-AF65-F5344CB8AC3E}">
        <p14:creationId xmlns:p14="http://schemas.microsoft.com/office/powerpoint/2010/main" val="402506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FB7A-E291-2842-8D8B-6B2AE42B8D4E}"/>
              </a:ext>
            </a:extLst>
          </p:cNvPr>
          <p:cNvSpPr>
            <a:spLocks noGrp="1"/>
          </p:cNvSpPr>
          <p:nvPr>
            <p:ph type="title"/>
          </p:nvPr>
        </p:nvSpPr>
        <p:spPr/>
        <p:txBody>
          <a:bodyPr/>
          <a:lstStyle/>
          <a:p>
            <a:r>
              <a:rPr lang="en-US"/>
              <a:t>Dimensionality Reduction Techniques</a:t>
            </a:r>
          </a:p>
        </p:txBody>
      </p:sp>
      <p:sp>
        <p:nvSpPr>
          <p:cNvPr id="3" name="Content Placeholder 2">
            <a:extLst>
              <a:ext uri="{FF2B5EF4-FFF2-40B4-BE49-F238E27FC236}">
                <a16:creationId xmlns:a16="http://schemas.microsoft.com/office/drawing/2014/main" id="{BD7663E9-77CF-7F0F-246C-C0DAF1EC0A25}"/>
              </a:ext>
            </a:extLst>
          </p:cNvPr>
          <p:cNvSpPr>
            <a:spLocks noGrp="1"/>
          </p:cNvSpPr>
          <p:nvPr>
            <p:ph idx="1"/>
          </p:nvPr>
        </p:nvSpPr>
        <p:spPr/>
        <p:txBody>
          <a:bodyPr>
            <a:normAutofit lnSpcReduction="10000"/>
          </a:bodyPr>
          <a:lstStyle/>
          <a:p>
            <a:r>
              <a:rPr lang="en-US"/>
              <a:t>Dimensionality reduction is a technique used to reduce the number of dimensions or features in a data set. </a:t>
            </a:r>
          </a:p>
          <a:p>
            <a:r>
              <a:rPr lang="en-US"/>
              <a:t>This can be useful in many applications, such as reducing the storage and computational requirements of a model, improving the interpretability of the data, or making the data easier to visualize. </a:t>
            </a:r>
          </a:p>
          <a:p>
            <a:r>
              <a:rPr lang="en-US"/>
              <a:t>There are many different dimensionality reduction techniques, including principal component analysis (PCA), singular value decomposition (SVD), and independent component analysis (ICA). </a:t>
            </a:r>
          </a:p>
          <a:p>
            <a:r>
              <a:rPr lang="en-US"/>
              <a:t>These techniques work by identifying and removing redundancy or irrelevant information from the data, so that the data can be represented more efficiently in a lower-dimensional space. </a:t>
            </a:r>
          </a:p>
          <a:p>
            <a:r>
              <a:rPr lang="en-US"/>
              <a:t>Other dimensionality reduction techniques include feature selection, which involves selecting a subset of the most relevant features from the data, and feature extraction, which involves creating new features from the existing data.</a:t>
            </a:r>
          </a:p>
          <a:p>
            <a:endParaRPr lang="en-US"/>
          </a:p>
          <a:p>
            <a:endParaRPr lang="en-US"/>
          </a:p>
        </p:txBody>
      </p:sp>
    </p:spTree>
    <p:extLst>
      <p:ext uri="{BB962C8B-B14F-4D97-AF65-F5344CB8AC3E}">
        <p14:creationId xmlns:p14="http://schemas.microsoft.com/office/powerpoint/2010/main" val="1131566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DACCC7E-0DC3-61EA-83D1-FD3216AC67DF}"/>
              </a:ext>
            </a:extLst>
          </p:cNvPr>
          <p:cNvSpPr txBox="1">
            <a:spLocks/>
          </p:cNvSpPr>
          <p:nvPr/>
        </p:nvSpPr>
        <p:spPr>
          <a:xfrm>
            <a:off x="1066800" y="985617"/>
            <a:ext cx="10058400" cy="7521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dirty="0"/>
              <a:t>III.</a:t>
            </a:r>
            <a:r>
              <a:rPr lang="en-US" sz="3600" dirty="0"/>
              <a:t> </a:t>
            </a:r>
            <a:r>
              <a:rPr lang="en-US" sz="2400" dirty="0">
                <a:latin typeface="Consolas" panose="020B0609020204030204" pitchFamily="49" charset="0"/>
              </a:rPr>
              <a:t>CuPy – </a:t>
            </a:r>
            <a:r>
              <a:rPr lang="en-US" sz="2400" dirty="0">
                <a:latin typeface="+mn-lt"/>
              </a:rPr>
              <a:t>CUDA for NumPy</a:t>
            </a:r>
            <a:endParaRPr lang="en-US" sz="3600" dirty="0">
              <a:latin typeface="+mn-lt"/>
            </a:endParaRPr>
          </a:p>
        </p:txBody>
      </p:sp>
      <p:sp>
        <p:nvSpPr>
          <p:cNvPr id="25" name="TextBox 24">
            <a:extLst>
              <a:ext uri="{FF2B5EF4-FFF2-40B4-BE49-F238E27FC236}">
                <a16:creationId xmlns:a16="http://schemas.microsoft.com/office/drawing/2014/main" id="{6A198796-F103-E946-8F3B-DA639489A22F}"/>
              </a:ext>
            </a:extLst>
          </p:cNvPr>
          <p:cNvSpPr txBox="1"/>
          <p:nvPr/>
        </p:nvSpPr>
        <p:spPr>
          <a:xfrm>
            <a:off x="1256995" y="1953157"/>
            <a:ext cx="9678009" cy="2862322"/>
          </a:xfrm>
          <a:prstGeom prst="rect">
            <a:avLst/>
          </a:prstGeom>
          <a:noFill/>
        </p:spPr>
        <p:txBody>
          <a:bodyPr wrap="square" rtlCol="0">
            <a:spAutoFit/>
          </a:bodyPr>
          <a:lstStyle/>
          <a:p>
            <a:pPr marL="342900" indent="-342900">
              <a:buAutoNum type="arabicPeriod"/>
            </a:pPr>
            <a:r>
              <a:rPr lang="en-US" dirty="0"/>
              <a:t>CuPy is a  NumPy/SciPy-compatible array library for GPU-accelerated computing with Python</a:t>
            </a:r>
          </a:p>
          <a:p>
            <a:pPr marL="342900" indent="-342900">
              <a:buAutoNum type="arabicPeriod"/>
            </a:pPr>
            <a:endParaRPr lang="en-US" dirty="0"/>
          </a:p>
          <a:p>
            <a:pPr marL="342900" indent="-342900">
              <a:buAutoNum type="arabicPeriod"/>
            </a:pPr>
            <a:r>
              <a:rPr lang="en-US" dirty="0"/>
              <a:t>GPU at hand – NVIDIA GeForce RTX 3060</a:t>
            </a:r>
          </a:p>
          <a:p>
            <a:pPr marL="342900" indent="-342900">
              <a:buAutoNum type="arabicPeriod"/>
            </a:pPr>
            <a:endParaRPr lang="en-US" dirty="0"/>
          </a:p>
          <a:p>
            <a:pPr marL="342900" indent="-342900">
              <a:buAutoNum type="arabicPeriod"/>
            </a:pPr>
            <a:r>
              <a:rPr lang="en-US" dirty="0"/>
              <a:t>Has similar NumPy and SciPy routines</a:t>
            </a:r>
          </a:p>
          <a:p>
            <a:pPr marL="342900" indent="-342900">
              <a:buAutoNum type="arabicPeriod"/>
            </a:pPr>
            <a:endParaRPr lang="en-US" dirty="0"/>
          </a:p>
          <a:p>
            <a:pPr marL="342900" indent="-342900">
              <a:buAutoNum type="arabicPeriod"/>
            </a:pPr>
            <a:r>
              <a:rPr lang="en-US" dirty="0"/>
              <a:t>But it only has </a:t>
            </a:r>
            <a:r>
              <a:rPr lang="en-US" dirty="0">
                <a:latin typeface="Consolas" panose="020B0609020204030204" pitchFamily="49" charset="0"/>
              </a:rPr>
              <a:t>cupy.linalg.eigh </a:t>
            </a:r>
            <a:r>
              <a:rPr lang="en-US" dirty="0"/>
              <a:t>function, which only computes eigenvalues and eigenvectors for complex Hermitian matrices, which is not the same as </a:t>
            </a:r>
            <a:r>
              <a:rPr lang="en-US" dirty="0">
                <a:latin typeface="Consolas" panose="020B0609020204030204" pitchFamily="49" charset="0"/>
              </a:rPr>
              <a:t>numpy.linalg.eig</a:t>
            </a:r>
          </a:p>
          <a:p>
            <a:pPr marL="342900" indent="-342900">
              <a:buAutoNum type="arabicPeriod"/>
            </a:pPr>
            <a:endParaRPr lang="en-US" dirty="0">
              <a:latin typeface="Consolas" panose="020B0609020204030204" pitchFamily="49" charset="0"/>
            </a:endParaRPr>
          </a:p>
          <a:p>
            <a:pPr marL="342900" indent="-342900">
              <a:buAutoNum type="arabicPeriod"/>
            </a:pPr>
            <a:r>
              <a:rPr lang="en-US" dirty="0"/>
              <a:t>Reference – </a:t>
            </a:r>
            <a:r>
              <a:rPr lang="en-US" dirty="0">
                <a:hlinkClick r:id="rId2"/>
              </a:rPr>
              <a:t>CuPy documentation for cupy.linalg.eigh()</a:t>
            </a:r>
            <a:endParaRPr lang="en-US" dirty="0"/>
          </a:p>
        </p:txBody>
      </p:sp>
    </p:spTree>
    <p:extLst>
      <p:ext uri="{BB962C8B-B14F-4D97-AF65-F5344CB8AC3E}">
        <p14:creationId xmlns:p14="http://schemas.microsoft.com/office/powerpoint/2010/main" val="1303312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DACCC7E-0DC3-61EA-83D1-FD3216AC67DF}"/>
              </a:ext>
            </a:extLst>
          </p:cNvPr>
          <p:cNvSpPr txBox="1">
            <a:spLocks/>
          </p:cNvSpPr>
          <p:nvPr/>
        </p:nvSpPr>
        <p:spPr>
          <a:xfrm>
            <a:off x="1066800" y="985617"/>
            <a:ext cx="10058400" cy="7521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a:t>IV.</a:t>
            </a:r>
            <a:r>
              <a:rPr lang="en-US" sz="3600"/>
              <a:t> </a:t>
            </a:r>
            <a:r>
              <a:rPr lang="en-US" sz="2800">
                <a:latin typeface="Consolas" panose="020B0609020204030204" pitchFamily="49" charset="0"/>
              </a:rPr>
              <a:t>Numba </a:t>
            </a:r>
            <a:endParaRPr lang="en-US" sz="3600">
              <a:latin typeface="Consolas" panose="020B0609020204030204" pitchFamily="49" charset="0"/>
            </a:endParaRPr>
          </a:p>
        </p:txBody>
      </p:sp>
      <p:sp>
        <p:nvSpPr>
          <p:cNvPr id="25" name="TextBox 24">
            <a:extLst>
              <a:ext uri="{FF2B5EF4-FFF2-40B4-BE49-F238E27FC236}">
                <a16:creationId xmlns:a16="http://schemas.microsoft.com/office/drawing/2014/main" id="{6A198796-F103-E946-8F3B-DA639489A22F}"/>
              </a:ext>
            </a:extLst>
          </p:cNvPr>
          <p:cNvSpPr txBox="1"/>
          <p:nvPr/>
        </p:nvSpPr>
        <p:spPr>
          <a:xfrm>
            <a:off x="1256995" y="1953157"/>
            <a:ext cx="9678009" cy="4247317"/>
          </a:xfrm>
          <a:prstGeom prst="rect">
            <a:avLst/>
          </a:prstGeom>
          <a:noFill/>
        </p:spPr>
        <p:txBody>
          <a:bodyPr wrap="square" rtlCol="0">
            <a:spAutoFit/>
          </a:bodyPr>
          <a:lstStyle/>
          <a:p>
            <a:pPr marL="342900" indent="-342900">
              <a:buAutoNum type="arabicPeriod"/>
            </a:pPr>
            <a:r>
              <a:rPr lang="en-US" spc="-50">
                <a:solidFill>
                  <a:schemeClr val="tx1">
                    <a:lumMod val="75000"/>
                    <a:lumOff val="25000"/>
                  </a:schemeClr>
                </a:solidFill>
                <a:ea typeface="+mj-ea"/>
                <a:cs typeface="+mj-cs"/>
              </a:rPr>
              <a:t>Numba is a just-in-time compiler for Python that works best on code that uses NumPy arrays and functions, and loops</a:t>
            </a:r>
          </a:p>
          <a:p>
            <a:pPr marL="342900" indent="-342900">
              <a:buAutoNum type="arabicPeriod"/>
            </a:pPr>
            <a:endParaRPr lang="en-US" spc="-50">
              <a:solidFill>
                <a:schemeClr val="tx1">
                  <a:lumMod val="75000"/>
                  <a:lumOff val="25000"/>
                </a:schemeClr>
              </a:solidFill>
              <a:ea typeface="+mj-ea"/>
              <a:cs typeface="+mj-cs"/>
            </a:endParaRPr>
          </a:p>
          <a:p>
            <a:pPr marL="342900" indent="-342900">
              <a:buAutoNum type="arabicPeriod"/>
            </a:pPr>
            <a:r>
              <a:rPr lang="en-US"/>
              <a:t>We tried three approaches - </a:t>
            </a:r>
            <a:r>
              <a:rPr lang="en-US">
                <a:latin typeface="Consolas" panose="020B0609020204030204" pitchFamily="49" charset="0"/>
              </a:rPr>
              <a:t>@jit, @njit</a:t>
            </a:r>
            <a:r>
              <a:rPr lang="en-US"/>
              <a:t> and </a:t>
            </a:r>
            <a:r>
              <a:rPr lang="en-US" spc="-50">
                <a:solidFill>
                  <a:schemeClr val="tx1">
                    <a:lumMod val="75000"/>
                    <a:lumOff val="25000"/>
                  </a:schemeClr>
                </a:solidFill>
                <a:latin typeface="Consolas" panose="020B0609020204030204" pitchFamily="49" charset="0"/>
                <a:ea typeface="+mj-ea"/>
                <a:cs typeface="+mj-cs"/>
              </a:rPr>
              <a:t>@vectorize</a:t>
            </a:r>
          </a:p>
          <a:p>
            <a:pPr marL="342900" indent="-342900">
              <a:buAutoNum type="arabicPeriod"/>
            </a:pPr>
            <a:endParaRPr lang="en-US" spc="-50">
              <a:solidFill>
                <a:schemeClr val="tx1">
                  <a:lumMod val="75000"/>
                  <a:lumOff val="25000"/>
                </a:schemeClr>
              </a:solidFill>
              <a:latin typeface="Consolas" panose="020B0609020204030204" pitchFamily="49" charset="0"/>
              <a:ea typeface="+mj-ea"/>
              <a:cs typeface="+mj-cs"/>
            </a:endParaRPr>
          </a:p>
          <a:p>
            <a:pPr marL="342900" indent="-342900">
              <a:buAutoNum type="arabicPeriod"/>
            </a:pPr>
            <a:r>
              <a:rPr lang="en-US" spc="-50">
                <a:solidFill>
                  <a:schemeClr val="tx1">
                    <a:lumMod val="75000"/>
                    <a:lumOff val="25000"/>
                  </a:schemeClr>
                </a:solidFill>
                <a:ea typeface="+mj-ea"/>
                <a:cs typeface="+mj-cs"/>
              </a:rPr>
              <a:t>Each one is decorators used by Numba to generates optimized machine code for CPU (default) and GPU hardware from pure Python code using the low-level virtual machine compiler infrastructure</a:t>
            </a:r>
          </a:p>
          <a:p>
            <a:pPr marL="342900" indent="-342900">
              <a:buAutoNum type="arabicPeriod"/>
            </a:pPr>
            <a:endParaRPr lang="en-US" spc="-50">
              <a:solidFill>
                <a:schemeClr val="tx1">
                  <a:lumMod val="75000"/>
                  <a:lumOff val="25000"/>
                </a:schemeClr>
              </a:solidFill>
              <a:latin typeface="Consolas" panose="020B0609020204030204" pitchFamily="49" charset="0"/>
              <a:ea typeface="+mj-ea"/>
              <a:cs typeface="+mj-cs"/>
            </a:endParaRPr>
          </a:p>
          <a:p>
            <a:pPr marL="342900" indent="-342900">
              <a:buAutoNum type="arabicPeriod"/>
            </a:pPr>
            <a:r>
              <a:rPr lang="en-US" spc="-50">
                <a:solidFill>
                  <a:schemeClr val="tx1">
                    <a:lumMod val="75000"/>
                    <a:lumOff val="25000"/>
                  </a:schemeClr>
                </a:solidFill>
                <a:latin typeface="Consolas" panose="020B0609020204030204" pitchFamily="49" charset="0"/>
                <a:ea typeface="+mj-ea"/>
                <a:cs typeface="+mj-cs"/>
              </a:rPr>
              <a:t>@jit and @njit </a:t>
            </a:r>
            <a:r>
              <a:rPr lang="en-US" spc="-50">
                <a:solidFill>
                  <a:schemeClr val="tx1">
                    <a:lumMod val="75000"/>
                    <a:lumOff val="25000"/>
                  </a:schemeClr>
                </a:solidFill>
                <a:ea typeface="+mj-ea"/>
                <a:cs typeface="+mj-cs"/>
              </a:rPr>
              <a:t>never execute the code completely with no error output - basically just freezes the command</a:t>
            </a:r>
          </a:p>
          <a:p>
            <a:pPr marL="342900" indent="-342900">
              <a:buAutoNum type="arabicPeriod"/>
            </a:pPr>
            <a:endParaRPr lang="en-US" spc="-50">
              <a:solidFill>
                <a:schemeClr val="tx1">
                  <a:lumMod val="75000"/>
                  <a:lumOff val="25000"/>
                </a:schemeClr>
              </a:solidFill>
              <a:ea typeface="+mj-ea"/>
              <a:cs typeface="+mj-cs"/>
            </a:endParaRPr>
          </a:p>
          <a:p>
            <a:pPr marL="342900" indent="-342900">
              <a:buAutoNum type="arabicPeriod"/>
            </a:pPr>
            <a:r>
              <a:rPr lang="en-US" spc="-50">
                <a:solidFill>
                  <a:schemeClr val="tx1">
                    <a:lumMod val="75000"/>
                    <a:lumOff val="25000"/>
                  </a:schemeClr>
                </a:solidFill>
                <a:latin typeface="Consolas" panose="020B0609020204030204" pitchFamily="49" charset="0"/>
                <a:ea typeface="+mj-ea"/>
                <a:cs typeface="+mj-cs"/>
              </a:rPr>
              <a:t>@vectorize </a:t>
            </a:r>
            <a:r>
              <a:rPr lang="en-US" spc="-50">
                <a:solidFill>
                  <a:schemeClr val="tx1">
                    <a:lumMod val="75000"/>
                    <a:lumOff val="25000"/>
                  </a:schemeClr>
                </a:solidFill>
                <a:ea typeface="+mj-ea"/>
                <a:cs typeface="+mj-cs"/>
              </a:rPr>
              <a:t>did not help too as we were trying to 'universalize' a function that cannot be </a:t>
            </a:r>
            <a:r>
              <a:rPr lang="en-US" spc="-50">
                <a:solidFill>
                  <a:schemeClr val="tx1">
                    <a:lumMod val="75000"/>
                    <a:lumOff val="25000"/>
                  </a:schemeClr>
                </a:solidFill>
                <a:ea typeface="+mj-ea"/>
                <a:cs typeface="+mj-cs"/>
                <a:hlinkClick r:id="rId2" action="ppaction://hlinksldjump"/>
              </a:rPr>
              <a:t>pickled</a:t>
            </a:r>
            <a:r>
              <a:rPr lang="en-US" spc="-50">
                <a:solidFill>
                  <a:schemeClr val="tx1">
                    <a:lumMod val="75000"/>
                    <a:lumOff val="25000"/>
                  </a:schemeClr>
                </a:solidFill>
                <a:ea typeface="+mj-ea"/>
                <a:cs typeface="+mj-cs"/>
              </a:rPr>
              <a:t> to a GPU</a:t>
            </a:r>
          </a:p>
          <a:p>
            <a:pPr marL="342900" indent="-342900">
              <a:buAutoNum type="arabicPeriod"/>
            </a:pPr>
            <a:endParaRPr lang="en-US" spc="-50">
              <a:solidFill>
                <a:schemeClr val="tx1">
                  <a:lumMod val="75000"/>
                  <a:lumOff val="25000"/>
                </a:schemeClr>
              </a:solidFill>
              <a:ea typeface="+mj-ea"/>
              <a:cs typeface="+mj-cs"/>
            </a:endParaRPr>
          </a:p>
          <a:p>
            <a:pPr marL="342900" indent="-342900">
              <a:buAutoNum type="arabicPeriod"/>
            </a:pPr>
            <a:r>
              <a:rPr lang="en-US" spc="-50">
                <a:solidFill>
                  <a:schemeClr val="tx1">
                    <a:lumMod val="75000"/>
                    <a:lumOff val="25000"/>
                  </a:schemeClr>
                </a:solidFill>
                <a:ea typeface="+mj-ea"/>
                <a:cs typeface="+mj-cs"/>
              </a:rPr>
              <a:t>Reference – </a:t>
            </a:r>
            <a:r>
              <a:rPr lang="en-US" spc="-50">
                <a:solidFill>
                  <a:schemeClr val="tx1">
                    <a:lumMod val="75000"/>
                    <a:lumOff val="25000"/>
                  </a:schemeClr>
                </a:solidFill>
                <a:ea typeface="+mj-ea"/>
                <a:cs typeface="+mj-cs"/>
                <a:hlinkClick r:id="rId3"/>
              </a:rPr>
              <a:t>Numba documentation for </a:t>
            </a:r>
            <a:r>
              <a:rPr lang="en-US" spc="-50" err="1">
                <a:solidFill>
                  <a:schemeClr val="tx1">
                    <a:lumMod val="75000"/>
                    <a:lumOff val="25000"/>
                  </a:schemeClr>
                </a:solidFill>
                <a:ea typeface="+mj-ea"/>
                <a:cs typeface="+mj-cs"/>
                <a:hlinkClick r:id="rId3"/>
              </a:rPr>
              <a:t>jit</a:t>
            </a:r>
            <a:r>
              <a:rPr lang="en-US" spc="-50">
                <a:solidFill>
                  <a:schemeClr val="tx1">
                    <a:lumMod val="75000"/>
                    <a:lumOff val="25000"/>
                  </a:schemeClr>
                </a:solidFill>
                <a:ea typeface="+mj-ea"/>
                <a:cs typeface="+mj-cs"/>
                <a:hlinkClick r:id="rId3"/>
              </a:rPr>
              <a:t> compilation</a:t>
            </a:r>
            <a:endParaRPr lang="en-US" spc="-50">
              <a:solidFill>
                <a:schemeClr val="tx1">
                  <a:lumMod val="75000"/>
                  <a:lumOff val="25000"/>
                </a:schemeClr>
              </a:solidFill>
              <a:ea typeface="+mj-ea"/>
              <a:cs typeface="+mj-cs"/>
            </a:endParaRPr>
          </a:p>
        </p:txBody>
      </p:sp>
    </p:spTree>
    <p:extLst>
      <p:ext uri="{BB962C8B-B14F-4D97-AF65-F5344CB8AC3E}">
        <p14:creationId xmlns:p14="http://schemas.microsoft.com/office/powerpoint/2010/main" val="184365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DACCC7E-0DC3-61EA-83D1-FD3216AC67DF}"/>
              </a:ext>
            </a:extLst>
          </p:cNvPr>
          <p:cNvSpPr txBox="1">
            <a:spLocks/>
          </p:cNvSpPr>
          <p:nvPr/>
        </p:nvSpPr>
        <p:spPr>
          <a:xfrm>
            <a:off x="1066800" y="985617"/>
            <a:ext cx="10058400" cy="7521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a:t>V.</a:t>
            </a:r>
            <a:r>
              <a:rPr lang="en-US" sz="3600"/>
              <a:t> </a:t>
            </a:r>
            <a:r>
              <a:rPr lang="en-US" sz="2800">
                <a:latin typeface="Consolas" panose="020B0609020204030204" pitchFamily="49" charset="0"/>
              </a:rPr>
              <a:t>Ray</a:t>
            </a:r>
            <a:endParaRPr lang="en-US" sz="3600">
              <a:latin typeface="Consolas" panose="020B0609020204030204" pitchFamily="49" charset="0"/>
            </a:endParaRPr>
          </a:p>
        </p:txBody>
      </p:sp>
      <p:sp>
        <p:nvSpPr>
          <p:cNvPr id="25" name="TextBox 24">
            <a:extLst>
              <a:ext uri="{FF2B5EF4-FFF2-40B4-BE49-F238E27FC236}">
                <a16:creationId xmlns:a16="http://schemas.microsoft.com/office/drawing/2014/main" id="{6A198796-F103-E946-8F3B-DA639489A22F}"/>
              </a:ext>
            </a:extLst>
          </p:cNvPr>
          <p:cNvSpPr txBox="1"/>
          <p:nvPr/>
        </p:nvSpPr>
        <p:spPr>
          <a:xfrm>
            <a:off x="1256995" y="1953157"/>
            <a:ext cx="9678009" cy="2308324"/>
          </a:xfrm>
          <a:prstGeom prst="rect">
            <a:avLst/>
          </a:prstGeom>
          <a:noFill/>
        </p:spPr>
        <p:txBody>
          <a:bodyPr wrap="square" rtlCol="0">
            <a:spAutoFit/>
          </a:bodyPr>
          <a:lstStyle/>
          <a:p>
            <a:pPr marL="342900" indent="-342900">
              <a:buAutoNum type="arabicPeriod"/>
            </a:pPr>
            <a:r>
              <a:rPr lang="en-US" dirty="0"/>
              <a:t>Ray is an open-source project for parallel and distributed Python. Its still in beta</a:t>
            </a:r>
          </a:p>
          <a:p>
            <a:pPr marL="342900" indent="-342900">
              <a:buAutoNum type="arabicPeriod"/>
            </a:pPr>
            <a:endParaRPr lang="en-US" dirty="0"/>
          </a:p>
          <a:p>
            <a:pPr marL="342900" indent="-342900">
              <a:buAutoNum type="arabicPeriod"/>
            </a:pPr>
            <a:r>
              <a:rPr lang="en-US" dirty="0"/>
              <a:t>Scales python and AI applications from a laptop to a cluster</a:t>
            </a:r>
          </a:p>
          <a:p>
            <a:pPr marL="342900" indent="-342900">
              <a:buAutoNum type="arabicPeriod"/>
            </a:pPr>
            <a:endParaRPr lang="en-US" dirty="0"/>
          </a:p>
          <a:p>
            <a:pPr marL="342900" indent="-342900">
              <a:buAutoNum type="arabicPeriod"/>
            </a:pPr>
            <a:r>
              <a:rPr lang="en-US" dirty="0"/>
              <a:t>Faced the same issue as </a:t>
            </a:r>
            <a:r>
              <a:rPr lang="en-US" dirty="0">
                <a:latin typeface="Consolas" panose="020B0609020204030204" pitchFamily="49" charset="0"/>
              </a:rPr>
              <a:t>@vectorize – </a:t>
            </a:r>
            <a:r>
              <a:rPr lang="en-US" dirty="0"/>
              <a:t>does not allow pickling of a function (to a cluster in this case)  </a:t>
            </a:r>
          </a:p>
          <a:p>
            <a:pPr marL="342900" indent="-342900">
              <a:buAutoNum type="arabicPeriod"/>
            </a:pPr>
            <a:endParaRPr lang="en-US" spc="-50" dirty="0">
              <a:solidFill>
                <a:schemeClr val="tx1">
                  <a:lumMod val="75000"/>
                  <a:lumOff val="25000"/>
                </a:schemeClr>
              </a:solidFill>
              <a:ea typeface="+mj-ea"/>
              <a:cs typeface="+mj-cs"/>
            </a:endParaRPr>
          </a:p>
          <a:p>
            <a:pPr marL="342900" indent="-342900">
              <a:buAutoNum type="arabicPeriod"/>
            </a:pPr>
            <a:r>
              <a:rPr lang="en-US" spc="-50" dirty="0">
                <a:solidFill>
                  <a:schemeClr val="tx1">
                    <a:lumMod val="75000"/>
                    <a:lumOff val="25000"/>
                  </a:schemeClr>
                </a:solidFill>
                <a:ea typeface="+mj-ea"/>
                <a:cs typeface="+mj-cs"/>
              </a:rPr>
              <a:t>Reference – </a:t>
            </a:r>
            <a:r>
              <a:rPr lang="en-US" spc="-50" dirty="0">
                <a:solidFill>
                  <a:schemeClr val="tx1">
                    <a:lumMod val="75000"/>
                    <a:lumOff val="25000"/>
                  </a:schemeClr>
                </a:solidFill>
                <a:ea typeface="+mj-ea"/>
                <a:cs typeface="+mj-cs"/>
                <a:hlinkClick r:id="rId2"/>
              </a:rPr>
              <a:t>Ray documentation on identifying pickling</a:t>
            </a:r>
            <a:endParaRPr lang="en-US" spc="-50" dirty="0">
              <a:solidFill>
                <a:schemeClr val="tx1">
                  <a:lumMod val="75000"/>
                  <a:lumOff val="25000"/>
                </a:schemeClr>
              </a:solidFill>
              <a:ea typeface="+mj-ea"/>
              <a:cs typeface="+mj-cs"/>
            </a:endParaRPr>
          </a:p>
        </p:txBody>
      </p:sp>
    </p:spTree>
    <p:extLst>
      <p:ext uri="{BB962C8B-B14F-4D97-AF65-F5344CB8AC3E}">
        <p14:creationId xmlns:p14="http://schemas.microsoft.com/office/powerpoint/2010/main" val="360783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DACCC7E-0DC3-61EA-83D1-FD3216AC67DF}"/>
              </a:ext>
            </a:extLst>
          </p:cNvPr>
          <p:cNvSpPr txBox="1">
            <a:spLocks/>
          </p:cNvSpPr>
          <p:nvPr/>
        </p:nvSpPr>
        <p:spPr>
          <a:xfrm>
            <a:off x="1066800" y="985617"/>
            <a:ext cx="10058400" cy="7521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dirty="0"/>
              <a:t>MATLAB Implementation</a:t>
            </a:r>
          </a:p>
        </p:txBody>
      </p:sp>
      <p:sp>
        <p:nvSpPr>
          <p:cNvPr id="25" name="TextBox 24">
            <a:extLst>
              <a:ext uri="{FF2B5EF4-FFF2-40B4-BE49-F238E27FC236}">
                <a16:creationId xmlns:a16="http://schemas.microsoft.com/office/drawing/2014/main" id="{6A198796-F103-E946-8F3B-DA639489A22F}"/>
              </a:ext>
            </a:extLst>
          </p:cNvPr>
          <p:cNvSpPr txBox="1"/>
          <p:nvPr/>
        </p:nvSpPr>
        <p:spPr>
          <a:xfrm>
            <a:off x="1256995" y="1953157"/>
            <a:ext cx="9678009" cy="2031325"/>
          </a:xfrm>
          <a:prstGeom prst="rect">
            <a:avLst/>
          </a:prstGeom>
          <a:noFill/>
        </p:spPr>
        <p:txBody>
          <a:bodyPr wrap="square" rtlCol="0">
            <a:spAutoFit/>
          </a:bodyPr>
          <a:lstStyle/>
          <a:p>
            <a:pPr marL="342900" indent="-342900">
              <a:buAutoNum type="arabicPeriod"/>
            </a:pPr>
            <a:r>
              <a:rPr lang="en-US" spc="-50" dirty="0">
                <a:solidFill>
                  <a:schemeClr val="tx1">
                    <a:lumMod val="75000"/>
                    <a:lumOff val="25000"/>
                  </a:schemeClr>
                </a:solidFill>
                <a:ea typeface="+mj-ea"/>
                <a:cs typeface="+mj-cs"/>
              </a:rPr>
              <a:t>Lastly, we transformed the python code into MATLAB compatible code and executed the same</a:t>
            </a:r>
          </a:p>
          <a:p>
            <a:pPr marL="342900" indent="-342900">
              <a:buAutoNum type="arabicPeriod"/>
            </a:pPr>
            <a:endParaRPr lang="en-US" spc="-50" dirty="0">
              <a:solidFill>
                <a:schemeClr val="tx1">
                  <a:lumMod val="75000"/>
                  <a:lumOff val="25000"/>
                </a:schemeClr>
              </a:solidFill>
              <a:ea typeface="+mj-ea"/>
              <a:cs typeface="+mj-cs"/>
            </a:endParaRPr>
          </a:p>
          <a:p>
            <a:pPr marL="342900" indent="-342900">
              <a:buAutoNum type="arabicPeriod"/>
            </a:pPr>
            <a:r>
              <a:rPr lang="en-US" spc="-50" dirty="0">
                <a:solidFill>
                  <a:schemeClr val="tx1">
                    <a:lumMod val="75000"/>
                    <a:lumOff val="25000"/>
                  </a:schemeClr>
                </a:solidFill>
                <a:ea typeface="+mj-ea"/>
                <a:cs typeface="+mj-cs"/>
              </a:rPr>
              <a:t>We found significant improvement in the runtime (especially while calculating the eigenvalues and eigenvectors)</a:t>
            </a:r>
          </a:p>
          <a:p>
            <a:pPr marL="342900" indent="-342900">
              <a:buAutoNum type="arabicPeriod"/>
            </a:pPr>
            <a:endParaRPr lang="en-US" spc="-50" dirty="0">
              <a:solidFill>
                <a:schemeClr val="tx1">
                  <a:lumMod val="75000"/>
                  <a:lumOff val="25000"/>
                </a:schemeClr>
              </a:solidFill>
              <a:ea typeface="+mj-ea"/>
              <a:cs typeface="+mj-cs"/>
            </a:endParaRPr>
          </a:p>
          <a:p>
            <a:pPr marL="342900" indent="-342900">
              <a:buAutoNum type="arabicPeriod"/>
            </a:pPr>
            <a:r>
              <a:rPr lang="en-US" spc="-50" dirty="0">
                <a:solidFill>
                  <a:schemeClr val="tx1">
                    <a:lumMod val="75000"/>
                    <a:lumOff val="25000"/>
                  </a:schemeClr>
                </a:solidFill>
                <a:ea typeface="+mj-ea"/>
                <a:cs typeface="+mj-cs"/>
              </a:rPr>
              <a:t>Runtime in python = 388 seconds</a:t>
            </a:r>
          </a:p>
          <a:p>
            <a:pPr marL="342900" indent="-342900">
              <a:buAutoNum type="arabicPeriod"/>
            </a:pPr>
            <a:r>
              <a:rPr lang="en-US" spc="-50" dirty="0">
                <a:solidFill>
                  <a:schemeClr val="tx1">
                    <a:lumMod val="75000"/>
                    <a:lumOff val="25000"/>
                  </a:schemeClr>
                </a:solidFill>
                <a:ea typeface="+mj-ea"/>
                <a:cs typeface="+mj-cs"/>
              </a:rPr>
              <a:t>Runtime in MATLAB = 2.87 seconds</a:t>
            </a:r>
          </a:p>
        </p:txBody>
      </p:sp>
    </p:spTree>
    <p:extLst>
      <p:ext uri="{BB962C8B-B14F-4D97-AF65-F5344CB8AC3E}">
        <p14:creationId xmlns:p14="http://schemas.microsoft.com/office/powerpoint/2010/main" val="3493107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DACCC7E-0DC3-61EA-83D1-FD3216AC67DF}"/>
              </a:ext>
            </a:extLst>
          </p:cNvPr>
          <p:cNvSpPr txBox="1">
            <a:spLocks/>
          </p:cNvSpPr>
          <p:nvPr/>
        </p:nvSpPr>
        <p:spPr>
          <a:xfrm>
            <a:off x="1066800" y="985617"/>
            <a:ext cx="10058400" cy="7521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dirty="0"/>
              <a:t>Linear Regression with Bootstrap Resampling - Reason</a:t>
            </a:r>
            <a:endParaRPr lang="en-US" sz="3600" dirty="0">
              <a:latin typeface="Consolas" panose="020B0609020204030204" pitchFamily="49" charset="0"/>
            </a:endParaRPr>
          </a:p>
        </p:txBody>
      </p:sp>
      <p:sp>
        <p:nvSpPr>
          <p:cNvPr id="2" name="TextBox 1">
            <a:extLst>
              <a:ext uri="{FF2B5EF4-FFF2-40B4-BE49-F238E27FC236}">
                <a16:creationId xmlns:a16="http://schemas.microsoft.com/office/drawing/2014/main" id="{5AEC6385-0E46-4AC6-A01E-1B07DCED7775}"/>
              </a:ext>
            </a:extLst>
          </p:cNvPr>
          <p:cNvSpPr txBox="1"/>
          <p:nvPr/>
        </p:nvSpPr>
        <p:spPr>
          <a:xfrm>
            <a:off x="1256995" y="1953157"/>
            <a:ext cx="9678009" cy="2862322"/>
          </a:xfrm>
          <a:prstGeom prst="rect">
            <a:avLst/>
          </a:prstGeom>
          <a:noFill/>
        </p:spPr>
        <p:txBody>
          <a:bodyPr wrap="square" rtlCol="0">
            <a:spAutoFit/>
          </a:bodyPr>
          <a:lstStyle/>
          <a:p>
            <a:pPr marL="342900" indent="-342900">
              <a:buAutoNum type="arabicPeriod"/>
            </a:pPr>
            <a:r>
              <a:rPr lang="en-US" dirty="0"/>
              <a:t>Bootstrap resampling is a method of sampling data with replacement i.e., data can be scaled up while maintaining the statistical parameters</a:t>
            </a:r>
          </a:p>
          <a:p>
            <a:pPr marL="342900" indent="-342900">
              <a:buAutoNum type="arabicPeriod"/>
            </a:pPr>
            <a:endParaRPr lang="en-US" dirty="0"/>
          </a:p>
          <a:p>
            <a:pPr marL="342900" indent="-342900">
              <a:buAutoNum type="arabicPeriod"/>
            </a:pPr>
            <a:r>
              <a:rPr lang="en-US" dirty="0"/>
              <a:t>Bootstrapping a regression model gives insight into how variable the model parameters are when influenced by changes in the given data set</a:t>
            </a:r>
          </a:p>
          <a:p>
            <a:pPr marL="342900" indent="-342900">
              <a:buAutoNum type="arabicPeriod"/>
            </a:pPr>
            <a:endParaRPr lang="en-US" spc="-50" dirty="0">
              <a:solidFill>
                <a:schemeClr val="tx1">
                  <a:lumMod val="75000"/>
                  <a:lumOff val="25000"/>
                </a:schemeClr>
              </a:solidFill>
              <a:ea typeface="+mj-ea"/>
              <a:cs typeface="+mj-cs"/>
            </a:endParaRPr>
          </a:p>
          <a:p>
            <a:pPr marL="342900" indent="-342900">
              <a:buAutoNum type="arabicPeriod"/>
            </a:pPr>
            <a:r>
              <a:rPr lang="en-US" dirty="0"/>
              <a:t>But it does not perform any bias correction as it can only work with the information available in the original dataset</a:t>
            </a:r>
          </a:p>
          <a:p>
            <a:pPr marL="342900" indent="-342900">
              <a:buAutoNum type="arabicPeriod"/>
            </a:pPr>
            <a:endParaRPr lang="en-US" dirty="0"/>
          </a:p>
          <a:p>
            <a:pPr marL="342900" indent="-342900">
              <a:buAutoNum type="arabicPeriod"/>
            </a:pPr>
            <a:r>
              <a:rPr lang="en-US" dirty="0"/>
              <a:t>Hence, we cannot improve the accuracy or fitness of the model using bootstrapping</a:t>
            </a:r>
          </a:p>
        </p:txBody>
      </p:sp>
    </p:spTree>
    <p:extLst>
      <p:ext uri="{BB962C8B-B14F-4D97-AF65-F5344CB8AC3E}">
        <p14:creationId xmlns:p14="http://schemas.microsoft.com/office/powerpoint/2010/main" val="334520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3526-26E1-6613-0933-F33851B881CA}"/>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0C6F88B3-AC30-FFF0-5AAA-6F61C766812E}"/>
              </a:ext>
            </a:extLst>
          </p:cNvPr>
          <p:cNvSpPr>
            <a:spLocks noGrp="1"/>
          </p:cNvSpPr>
          <p:nvPr>
            <p:ph idx="1"/>
          </p:nvPr>
        </p:nvSpPr>
        <p:spPr/>
        <p:txBody>
          <a:bodyPr vert="horz" lIns="0" tIns="45720" rIns="0" bIns="45720" rtlCol="0" anchor="t">
            <a:normAutofit/>
          </a:bodyPr>
          <a:lstStyle/>
          <a:p>
            <a:r>
              <a:rPr lang="en-US"/>
              <a:t>1.Face Recognition Using Eigenfaces, Matthew A. Turk and Alex P. Pentland, MIT Vision and Modeling Lab, CVPR ’91.</a:t>
            </a:r>
          </a:p>
          <a:p>
            <a:r>
              <a:rPr lang="en-US"/>
              <a:t>2. Eigenfaces Versus </a:t>
            </a:r>
            <a:r>
              <a:rPr lang="en-US" err="1"/>
              <a:t>Fischerfaces</a:t>
            </a:r>
            <a:r>
              <a:rPr lang="en-US"/>
              <a:t> : Recognition using Class Specific Linear Projection, Belhumeur, </a:t>
            </a:r>
            <a:r>
              <a:rPr lang="en-US" err="1"/>
              <a:t>Hespanha</a:t>
            </a:r>
            <a:r>
              <a:rPr lang="en-US"/>
              <a:t>, </a:t>
            </a:r>
            <a:r>
              <a:rPr lang="en-US" err="1"/>
              <a:t>Kreigman</a:t>
            </a:r>
            <a:r>
              <a:rPr lang="en-US"/>
              <a:t>, PAMI ’97.</a:t>
            </a:r>
            <a:endParaRPr lang="en-US">
              <a:cs typeface="Calibri"/>
            </a:endParaRPr>
          </a:p>
          <a:p>
            <a:r>
              <a:rPr lang="en-US"/>
              <a:t>3. Eigenfaces for Recognition, Matthew A. Turk and Alex P. Pentland, Journal of Cognitive Neuroscience ’91.</a:t>
            </a:r>
            <a:endParaRPr lang="en-US">
              <a:cs typeface="Calibri"/>
            </a:endParaRPr>
          </a:p>
          <a:p>
            <a:r>
              <a:rPr lang="en-US">
                <a:cs typeface="Calibri"/>
              </a:rPr>
              <a:t>4. </a:t>
            </a:r>
            <a:r>
              <a:rPr lang="en-US">
                <a:ea typeface="+mn-lt"/>
                <a:cs typeface="+mn-lt"/>
                <a:hlinkClick r:id="rId2"/>
              </a:rPr>
              <a:t>https://builtin.com/data-science/step-step-explanation-principal-component-analysis</a:t>
            </a:r>
            <a:endParaRPr lang="en-US">
              <a:cs typeface="Calibri"/>
            </a:endParaRPr>
          </a:p>
          <a:p>
            <a:r>
              <a:rPr lang="en-US">
                <a:cs typeface="Calibri"/>
              </a:rPr>
              <a:t>5. </a:t>
            </a:r>
            <a:r>
              <a:rPr lang="en-US">
                <a:ea typeface="+mn-lt"/>
                <a:cs typeface="+mn-lt"/>
                <a:hlinkClick r:id="rId3"/>
              </a:rPr>
              <a:t>https://www.geeksforgeeks.org/ml-face-recognition-using-eigenfaces-pca-algorithm/</a:t>
            </a:r>
            <a:endParaRPr lang="en-US">
              <a:cs typeface="Calibri"/>
            </a:endParaRPr>
          </a:p>
          <a:p>
            <a:r>
              <a:rPr lang="en-US">
                <a:cs typeface="Calibri"/>
              </a:rPr>
              <a:t>6. </a:t>
            </a:r>
            <a:r>
              <a:rPr lang="en-US">
                <a:ea typeface="+mn-lt"/>
                <a:cs typeface="+mn-lt"/>
                <a:hlinkClick r:id="rId4"/>
              </a:rPr>
              <a:t>http://staff.ustc.edu.cn/~zwp/teach/MVA/pcaface.pdf</a:t>
            </a:r>
            <a:endParaRPr lang="en-US">
              <a:cs typeface="Calibri"/>
            </a:endParaRPr>
          </a:p>
          <a:p>
            <a:r>
              <a:rPr lang="en-US">
                <a:cs typeface="Calibri"/>
              </a:rPr>
              <a:t>7. </a:t>
            </a:r>
            <a:r>
              <a:rPr lang="en-US">
                <a:ea typeface="+mn-lt"/>
                <a:cs typeface="+mn-lt"/>
                <a:hlinkClick r:id="rId5"/>
              </a:rPr>
              <a:t>https://www.ncbi.nlm.nih.gov/pmc/articles/PMC3859039/#b40-sensors-13-12830</a:t>
            </a:r>
            <a:endParaRPr lang="en-US">
              <a:cs typeface="Calibri"/>
            </a:endParaRPr>
          </a:p>
          <a:p>
            <a:endParaRPr lang="en-US">
              <a:cs typeface="Calibri"/>
            </a:endParaRPr>
          </a:p>
        </p:txBody>
      </p:sp>
    </p:spTree>
    <p:extLst>
      <p:ext uri="{BB962C8B-B14F-4D97-AF65-F5344CB8AC3E}">
        <p14:creationId xmlns:p14="http://schemas.microsoft.com/office/powerpoint/2010/main" val="1129444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CDACCC7E-0DC3-61EA-83D1-FD3216AC67DF}"/>
              </a:ext>
            </a:extLst>
          </p:cNvPr>
          <p:cNvSpPr txBox="1">
            <a:spLocks/>
          </p:cNvSpPr>
          <p:nvPr/>
        </p:nvSpPr>
        <p:spPr>
          <a:xfrm>
            <a:off x="1066800" y="985617"/>
            <a:ext cx="10058400" cy="75215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a:t>Pickling</a:t>
            </a:r>
            <a:endParaRPr lang="en-US" sz="3600">
              <a:latin typeface="Consolas" panose="020B0609020204030204" pitchFamily="49" charset="0"/>
            </a:endParaRPr>
          </a:p>
        </p:txBody>
      </p:sp>
      <p:sp>
        <p:nvSpPr>
          <p:cNvPr id="25" name="TextBox 24">
            <a:extLst>
              <a:ext uri="{FF2B5EF4-FFF2-40B4-BE49-F238E27FC236}">
                <a16:creationId xmlns:a16="http://schemas.microsoft.com/office/drawing/2014/main" id="{6A198796-F103-E946-8F3B-DA639489A22F}"/>
              </a:ext>
            </a:extLst>
          </p:cNvPr>
          <p:cNvSpPr txBox="1"/>
          <p:nvPr/>
        </p:nvSpPr>
        <p:spPr>
          <a:xfrm>
            <a:off x="1256995" y="1953157"/>
            <a:ext cx="9678009" cy="1754326"/>
          </a:xfrm>
          <a:prstGeom prst="rect">
            <a:avLst/>
          </a:prstGeom>
          <a:noFill/>
        </p:spPr>
        <p:txBody>
          <a:bodyPr wrap="square" rtlCol="0">
            <a:spAutoFit/>
          </a:bodyPr>
          <a:lstStyle/>
          <a:p>
            <a:pPr marL="342900" indent="-342900">
              <a:buAutoNum type="arabicPeriod"/>
            </a:pPr>
            <a:r>
              <a:rPr lang="en-US"/>
              <a:t>Pickle in Python is primarily used in serializing and deserializing a Python object structure. </a:t>
            </a:r>
          </a:p>
          <a:p>
            <a:pPr marL="342900" indent="-342900">
              <a:buAutoNum type="arabicPeriod"/>
            </a:pPr>
            <a:endParaRPr lang="en-US"/>
          </a:p>
          <a:p>
            <a:pPr marL="342900" indent="-342900">
              <a:buAutoNum type="arabicPeriod"/>
            </a:pPr>
            <a:r>
              <a:rPr lang="en-US"/>
              <a:t>In other words, it’s the process of converting a Python object into a byte stream to store it in a file/database, maintain program state across sessions, or transport data over the network</a:t>
            </a:r>
          </a:p>
          <a:p>
            <a:pPr marL="342900" indent="-342900">
              <a:buAutoNum type="arabicPeriod"/>
            </a:pPr>
            <a:endParaRPr lang="en-US"/>
          </a:p>
          <a:p>
            <a:pPr marL="342900" indent="-342900">
              <a:buAutoNum type="arabicPeriod"/>
            </a:pPr>
            <a:r>
              <a:rPr lang="en-US">
                <a:hlinkClick r:id="rId2"/>
              </a:rPr>
              <a:t>Python pickling: What it is and how to use it securely | Synopsys</a:t>
            </a:r>
            <a:endParaRPr lang="en-US"/>
          </a:p>
        </p:txBody>
      </p:sp>
      <p:sp>
        <p:nvSpPr>
          <p:cNvPr id="2" name="Arrow: Right 1">
            <a:hlinkClick r:id="rId3" action="ppaction://hlinksldjump"/>
            <a:extLst>
              <a:ext uri="{FF2B5EF4-FFF2-40B4-BE49-F238E27FC236}">
                <a16:creationId xmlns:a16="http://schemas.microsoft.com/office/drawing/2014/main" id="{AAEF4A9D-A837-5BD0-DAFF-CFCE4D00DC01}"/>
              </a:ext>
            </a:extLst>
          </p:cNvPr>
          <p:cNvSpPr/>
          <p:nvPr/>
        </p:nvSpPr>
        <p:spPr>
          <a:xfrm rot="10800000">
            <a:off x="10489996" y="5559551"/>
            <a:ext cx="445007" cy="3128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21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899B-1001-E1F4-4332-F8387846BBB6}"/>
              </a:ext>
            </a:extLst>
          </p:cNvPr>
          <p:cNvSpPr>
            <a:spLocks noGrp="1"/>
          </p:cNvSpPr>
          <p:nvPr>
            <p:ph type="title"/>
          </p:nvPr>
        </p:nvSpPr>
        <p:spPr/>
        <p:txBody>
          <a:bodyPr/>
          <a:lstStyle/>
          <a:p>
            <a:r>
              <a:rPr lang="en-US"/>
              <a:t>Principal Component Analysis</a:t>
            </a:r>
          </a:p>
        </p:txBody>
      </p:sp>
      <p:sp>
        <p:nvSpPr>
          <p:cNvPr id="3" name="Content Placeholder 2">
            <a:extLst>
              <a:ext uri="{FF2B5EF4-FFF2-40B4-BE49-F238E27FC236}">
                <a16:creationId xmlns:a16="http://schemas.microsoft.com/office/drawing/2014/main" id="{5E4231E8-B1B7-66F0-9C27-0ADF49DA093C}"/>
              </a:ext>
            </a:extLst>
          </p:cNvPr>
          <p:cNvSpPr>
            <a:spLocks noGrp="1"/>
          </p:cNvSpPr>
          <p:nvPr>
            <p:ph idx="1"/>
          </p:nvPr>
        </p:nvSpPr>
        <p:spPr/>
        <p:txBody>
          <a:bodyPr>
            <a:normAutofit/>
          </a:bodyPr>
          <a:lstStyle/>
          <a:p>
            <a:r>
              <a:rPr lang="en-US" dirty="0"/>
              <a:t>Principal component analysis (PCA) is a statistical technique that is used to analyze the variability of a data set. </a:t>
            </a:r>
          </a:p>
          <a:p>
            <a:r>
              <a:rPr lang="en-US" dirty="0"/>
              <a:t>It is a way of reducing the dimensionality of the data by transforming the data from a high-dimensional space into a lower-dimensional space while still retaining as much information as possible. </a:t>
            </a:r>
          </a:p>
          <a:p>
            <a:r>
              <a:rPr lang="en-US" dirty="0"/>
              <a:t>The principal components of the data are the directions in the data that explain the greatest amount of variability. </a:t>
            </a:r>
          </a:p>
          <a:p>
            <a:r>
              <a:rPr lang="en-US" dirty="0"/>
              <a:t>By projecting the data onto these principal components, we can reduce the dimensionality of the data and make it easier to analyze and visualize. </a:t>
            </a:r>
          </a:p>
          <a:p>
            <a:r>
              <a:rPr lang="en-US" dirty="0"/>
              <a:t>PCA is commonly used in fields such as machine learning and data mining, where it can be used to reduce the complexity of the data and make it easier to work with.</a:t>
            </a:r>
          </a:p>
        </p:txBody>
      </p:sp>
    </p:spTree>
    <p:extLst>
      <p:ext uri="{BB962C8B-B14F-4D97-AF65-F5344CB8AC3E}">
        <p14:creationId xmlns:p14="http://schemas.microsoft.com/office/powerpoint/2010/main" val="1636432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2D4EADF-D0F2-5399-49BD-E6FEA783CF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370390"/>
            <a:ext cx="10905066" cy="411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26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76802D78-08AE-4322-A011-F916F2D42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A53D3-C905-FF9E-2A5B-5913AF47D2D4}"/>
              </a:ext>
            </a:extLst>
          </p:cNvPr>
          <p:cNvSpPr>
            <a:spLocks noGrp="1"/>
          </p:cNvSpPr>
          <p:nvPr>
            <p:ph type="title"/>
          </p:nvPr>
        </p:nvSpPr>
        <p:spPr>
          <a:xfrm>
            <a:off x="5144679" y="634946"/>
            <a:ext cx="6405063" cy="1450757"/>
          </a:xfrm>
        </p:spPr>
        <p:txBody>
          <a:bodyPr>
            <a:normAutofit/>
          </a:bodyPr>
          <a:lstStyle/>
          <a:p>
            <a:r>
              <a:rPr lang="en-US"/>
              <a:t>Facial Recognition</a:t>
            </a:r>
          </a:p>
        </p:txBody>
      </p:sp>
      <p:pic>
        <p:nvPicPr>
          <p:cNvPr id="2056" name="Picture 8">
            <a:extLst>
              <a:ext uri="{FF2B5EF4-FFF2-40B4-BE49-F238E27FC236}">
                <a16:creationId xmlns:a16="http://schemas.microsoft.com/office/drawing/2014/main" id="{261D601E-5ECF-89E2-74A8-397E4A01FA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145" r="11137" b="1"/>
          <a:stretch/>
        </p:blipFill>
        <p:spPr bwMode="auto">
          <a:xfrm>
            <a:off x="634000" y="581098"/>
            <a:ext cx="1929714" cy="24761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717F058-4315-9512-2534-B39F206F7A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593" r="18958" b="1"/>
          <a:stretch/>
        </p:blipFill>
        <p:spPr bwMode="auto">
          <a:xfrm>
            <a:off x="2724581" y="581099"/>
            <a:ext cx="1929714" cy="2476136"/>
          </a:xfrm>
          <a:prstGeom prst="rect">
            <a:avLst/>
          </a:prstGeom>
          <a:noFill/>
          <a:extLst>
            <a:ext uri="{909E8E84-426E-40DD-AFC4-6F175D3DCCD1}">
              <a14:hiddenFill xmlns:a14="http://schemas.microsoft.com/office/drawing/2010/main">
                <a:solidFill>
                  <a:srgbClr val="FFFFFF"/>
                </a:solidFill>
              </a14:hiddenFill>
            </a:ext>
          </a:extLst>
        </p:spPr>
      </p:pic>
      <p:cxnSp>
        <p:nvCxnSpPr>
          <p:cNvPr id="2072" name="Straight Connector 2071">
            <a:extLst>
              <a:ext uri="{FF2B5EF4-FFF2-40B4-BE49-F238E27FC236}">
                <a16:creationId xmlns:a16="http://schemas.microsoft.com/office/drawing/2014/main" id="{95FA3E87-F218-4BA5-921F-838DB6FC6F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B9BA7700-D06E-1F38-748E-3506E76C67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255" b="23224"/>
          <a:stretch/>
        </p:blipFill>
        <p:spPr bwMode="auto">
          <a:xfrm>
            <a:off x="633999" y="3218101"/>
            <a:ext cx="4020296" cy="24761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3A39938-7032-D9EE-3891-9CC98EA01DB1}"/>
              </a:ext>
            </a:extLst>
          </p:cNvPr>
          <p:cNvSpPr>
            <a:spLocks noGrp="1"/>
          </p:cNvSpPr>
          <p:nvPr>
            <p:ph idx="1"/>
          </p:nvPr>
        </p:nvSpPr>
        <p:spPr>
          <a:xfrm>
            <a:off x="5144679" y="2198914"/>
            <a:ext cx="6405063" cy="3670180"/>
          </a:xfrm>
        </p:spPr>
        <p:txBody>
          <a:bodyPr>
            <a:normAutofit/>
          </a:bodyPr>
          <a:lstStyle/>
          <a:p>
            <a:r>
              <a:rPr lang="en-US" sz="1600"/>
              <a:t>Facial recognition is a technology that uses AI algorithms to analyze and identify individuals from digital images or video frames of their face. </a:t>
            </a:r>
          </a:p>
          <a:p>
            <a:r>
              <a:rPr lang="en-US" sz="1600"/>
              <a:t>Commonly used in security and surveillance, identity verification, and marketing. </a:t>
            </a:r>
          </a:p>
          <a:p>
            <a:r>
              <a:rPr lang="en-US" sz="1600"/>
              <a:t>Facial recognition systems work by first extracting facial features from the image or video and then comparing them to a database of known faces to find a match. </a:t>
            </a:r>
          </a:p>
          <a:p>
            <a:r>
              <a:rPr lang="en-US" sz="1600"/>
              <a:t>The accuracy of facial recognition technology varies depending on the quality of the images and the algorithms used, but it has improved significantly in recent years. </a:t>
            </a:r>
          </a:p>
          <a:p>
            <a:r>
              <a:rPr lang="en-US" sz="1600"/>
              <a:t>Some concerns have been raised about the potential for misuse of facial recognition technology, such as invasion of privacy and discrimination.</a:t>
            </a:r>
          </a:p>
        </p:txBody>
      </p:sp>
      <p:sp>
        <p:nvSpPr>
          <p:cNvPr id="2074" name="Rectangle 2073">
            <a:extLst>
              <a:ext uri="{FF2B5EF4-FFF2-40B4-BE49-F238E27FC236}">
                <a16:creationId xmlns:a16="http://schemas.microsoft.com/office/drawing/2014/main" id="{45598703-F094-4F74-93F0-945A832FF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6" name="Rectangle 2075">
            <a:extLst>
              <a:ext uri="{FF2B5EF4-FFF2-40B4-BE49-F238E27FC236}">
                <a16:creationId xmlns:a16="http://schemas.microsoft.com/office/drawing/2014/main" id="{F0AC4F6F-0DD7-4E3F-ADF7-26B8E87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069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358D-3EE9-C858-ACFC-6129C4BB941C}"/>
              </a:ext>
            </a:extLst>
          </p:cNvPr>
          <p:cNvSpPr>
            <a:spLocks noGrp="1"/>
          </p:cNvSpPr>
          <p:nvPr>
            <p:ph type="title"/>
          </p:nvPr>
        </p:nvSpPr>
        <p:spPr/>
        <p:txBody>
          <a:bodyPr/>
          <a:lstStyle/>
          <a:p>
            <a:r>
              <a:rPr lang="en-US"/>
              <a:t>Idea behind implementation</a:t>
            </a:r>
          </a:p>
        </p:txBody>
      </p:sp>
      <p:sp>
        <p:nvSpPr>
          <p:cNvPr id="3" name="Content Placeholder 2">
            <a:extLst>
              <a:ext uri="{FF2B5EF4-FFF2-40B4-BE49-F238E27FC236}">
                <a16:creationId xmlns:a16="http://schemas.microsoft.com/office/drawing/2014/main" id="{6A392C6F-4863-1B38-F6B2-2AFCADF58199}"/>
              </a:ext>
            </a:extLst>
          </p:cNvPr>
          <p:cNvSpPr>
            <a:spLocks noGrp="1"/>
          </p:cNvSpPr>
          <p:nvPr>
            <p:ph idx="1"/>
          </p:nvPr>
        </p:nvSpPr>
        <p:spPr/>
        <p:txBody>
          <a:bodyPr/>
          <a:lstStyle/>
          <a:p>
            <a:r>
              <a:rPr lang="en-US" b="0" i="0">
                <a:solidFill>
                  <a:srgbClr val="333333"/>
                </a:solidFill>
                <a:effectLst/>
                <a:latin typeface="verdana" panose="020B0604030504040204" pitchFamily="34" charset="0"/>
              </a:rPr>
              <a:t>The big idea is that </a:t>
            </a:r>
            <a:r>
              <a:rPr lang="en-US">
                <a:solidFill>
                  <a:srgbClr val="333333"/>
                </a:solidFill>
                <a:latin typeface="verdana" panose="020B0604030504040204" pitchFamily="34" charset="0"/>
              </a:rPr>
              <a:t>we</a:t>
            </a:r>
            <a:r>
              <a:rPr lang="en-US" b="0" i="0">
                <a:solidFill>
                  <a:srgbClr val="333333"/>
                </a:solidFill>
                <a:effectLst/>
                <a:latin typeface="verdana" panose="020B0604030504040204" pitchFamily="34" charset="0"/>
              </a:rPr>
              <a:t> want to find a set of images (called Eigenfaces, which are nothing but Eigenvectors of the training data) that if we weigh and add together should give us back an image that we are interested in.</a:t>
            </a:r>
          </a:p>
          <a:p>
            <a:r>
              <a:rPr lang="en-US" b="0" i="0">
                <a:solidFill>
                  <a:srgbClr val="333333"/>
                </a:solidFill>
                <a:effectLst/>
                <a:latin typeface="verdana" panose="020B0604030504040204" pitchFamily="34" charset="0"/>
              </a:rPr>
              <a:t>The way we weigh these basis images (</a:t>
            </a:r>
            <a:r>
              <a:rPr lang="en-US" b="0" i="0" err="1">
                <a:solidFill>
                  <a:srgbClr val="333333"/>
                </a:solidFill>
                <a:effectLst/>
                <a:latin typeface="verdana" panose="020B0604030504040204" pitchFamily="34" charset="0"/>
              </a:rPr>
              <a:t>i.e</a:t>
            </a:r>
            <a:r>
              <a:rPr lang="en-US" b="0" i="0">
                <a:solidFill>
                  <a:srgbClr val="333333"/>
                </a:solidFill>
                <a:effectLst/>
                <a:latin typeface="verdana" panose="020B0604030504040204" pitchFamily="34" charset="0"/>
              </a:rPr>
              <a:t> the weight vector) could be used as a sort of a code for that image-of-interest and could be used as features for recognition.</a:t>
            </a:r>
            <a:endParaRPr lang="en-US"/>
          </a:p>
        </p:txBody>
      </p:sp>
    </p:spTree>
    <p:extLst>
      <p:ext uri="{BB962C8B-B14F-4D97-AF65-F5344CB8AC3E}">
        <p14:creationId xmlns:p14="http://schemas.microsoft.com/office/powerpoint/2010/main" val="282957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3A0D-50BA-4F76-AAEA-0BE8CE44824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This can be represented using a figure</a:t>
            </a:r>
          </a:p>
        </p:txBody>
      </p:sp>
      <p:pic>
        <p:nvPicPr>
          <p:cNvPr id="2050" name="Picture 2">
            <a:extLst>
              <a:ext uri="{FF2B5EF4-FFF2-40B4-BE49-F238E27FC236}">
                <a16:creationId xmlns:a16="http://schemas.microsoft.com/office/drawing/2014/main" id="{FB92A71E-38B3-5E27-829B-5E0F179C40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80184" y="1863801"/>
            <a:ext cx="6031631" cy="444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33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E87-BD60-81D6-6898-34BA01469E8B}"/>
              </a:ext>
            </a:extLst>
          </p:cNvPr>
          <p:cNvSpPr>
            <a:spLocks noGrp="1"/>
          </p:cNvSpPr>
          <p:nvPr>
            <p:ph type="title"/>
          </p:nvPr>
        </p:nvSpPr>
        <p:spPr/>
        <p:txBody>
          <a:bodyPr/>
          <a:lstStyle/>
          <a:p>
            <a:r>
              <a:rPr lang="en-US"/>
              <a:t>Encoding Technique</a:t>
            </a:r>
          </a:p>
        </p:txBody>
      </p:sp>
      <p:sp>
        <p:nvSpPr>
          <p:cNvPr id="3" name="Content Placeholder 2">
            <a:extLst>
              <a:ext uri="{FF2B5EF4-FFF2-40B4-BE49-F238E27FC236}">
                <a16:creationId xmlns:a16="http://schemas.microsoft.com/office/drawing/2014/main" id="{E768BA6D-6EAB-FE9F-152A-D0784407CCD6}"/>
              </a:ext>
            </a:extLst>
          </p:cNvPr>
          <p:cNvSpPr>
            <a:spLocks noGrp="1"/>
          </p:cNvSpPr>
          <p:nvPr>
            <p:ph idx="1"/>
          </p:nvPr>
        </p:nvSpPr>
        <p:spPr/>
        <p:txBody>
          <a:bodyPr/>
          <a:lstStyle/>
          <a:p>
            <a:r>
              <a:rPr lang="en-US"/>
              <a:t>First off, the Eigenfaces concept views face recognition as a 2-D recognition problem based on the presumption that most faces will be frontal and upright at the time of recognition. </a:t>
            </a:r>
          </a:p>
          <a:p>
            <a:r>
              <a:rPr lang="en-US"/>
              <a:t>As a result, comprehensive 3-D information on the face is not required. This significantly lessens complexity.</a:t>
            </a:r>
          </a:p>
          <a:p>
            <a:r>
              <a:rPr lang="en-US"/>
              <a:t>A group of faces that will best distinguish the faces are used to encode the most important face information in Eigenfaces, which is an approach inspired by information theory. </a:t>
            </a:r>
          </a:p>
          <a:p>
            <a:r>
              <a:rPr lang="en-US"/>
              <a:t>The face photos are converted into a set of basis faces, which are essentially the main parts of the face images.</a:t>
            </a:r>
          </a:p>
        </p:txBody>
      </p:sp>
    </p:spTree>
    <p:extLst>
      <p:ext uri="{BB962C8B-B14F-4D97-AF65-F5344CB8AC3E}">
        <p14:creationId xmlns:p14="http://schemas.microsoft.com/office/powerpoint/2010/main" val="41587949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2646</Words>
  <Application>Microsoft Office PowerPoint</Application>
  <PresentationFormat>Widescreen</PresentationFormat>
  <Paragraphs>192</Paragraphs>
  <Slides>36</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Calibri</vt:lpstr>
      <vt:lpstr>Calibri Light</vt:lpstr>
      <vt:lpstr>Cambria Math</vt:lpstr>
      <vt:lpstr>Consolas</vt:lpstr>
      <vt:lpstr>verdana</vt:lpstr>
      <vt:lpstr>Retrospect</vt:lpstr>
      <vt:lpstr>Office Theme</vt:lpstr>
      <vt:lpstr>PCA - Face Recognition using Eigenfaces</vt:lpstr>
      <vt:lpstr>Why?</vt:lpstr>
      <vt:lpstr>Dimensionality Reduction Techniques</vt:lpstr>
      <vt:lpstr>Principal Component Analysis</vt:lpstr>
      <vt:lpstr>PowerPoint Presentation</vt:lpstr>
      <vt:lpstr>Facial Recognition</vt:lpstr>
      <vt:lpstr>Idea behind implementation</vt:lpstr>
      <vt:lpstr>This can be represented using a figure</vt:lpstr>
      <vt:lpstr>Encoding Technique</vt:lpstr>
      <vt:lpstr>Encoding Technique</vt:lpstr>
      <vt:lpstr>Algorithm</vt:lpstr>
      <vt:lpstr>Assumptions</vt:lpstr>
      <vt:lpstr>Algorithm </vt:lpstr>
      <vt:lpstr>Algorithm</vt:lpstr>
      <vt:lpstr>Algorithm</vt:lpstr>
      <vt:lpstr>Algorithm</vt:lpstr>
      <vt:lpstr>Algorithm</vt:lpstr>
      <vt:lpstr>Algorithm</vt:lpstr>
      <vt:lpstr>Algorithm</vt:lpstr>
      <vt:lpstr>Finding the weights</vt:lpstr>
      <vt:lpstr>Finding the weights</vt:lpstr>
      <vt:lpstr>Recognition Task</vt:lpstr>
      <vt:lpstr>Result</vt:lpstr>
      <vt:lpstr>Serial code output</vt:lpstr>
      <vt:lpstr>Parallelization of the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 Face Recognition using Eigenfaces</dc:title>
  <dc:creator>Thanay GeeshpathyNarayanamurthy</dc:creator>
  <cp:lastModifiedBy>PhaniAbhiramRaju AdidamMohanSaiVenkata</cp:lastModifiedBy>
  <cp:revision>2</cp:revision>
  <dcterms:created xsi:type="dcterms:W3CDTF">2022-12-13T23:32:37Z</dcterms:created>
  <dcterms:modified xsi:type="dcterms:W3CDTF">2022-12-14T20:03:14Z</dcterms:modified>
</cp:coreProperties>
</file>