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7" r:id="rId2"/>
    <p:sldId id="258" r:id="rId3"/>
    <p:sldId id="270" r:id="rId4"/>
    <p:sldId id="271" r:id="rId5"/>
    <p:sldId id="280" r:id="rId6"/>
    <p:sldId id="272" r:id="rId7"/>
    <p:sldId id="273" r:id="rId8"/>
    <p:sldId id="274" r:id="rId9"/>
    <p:sldId id="275" r:id="rId10"/>
    <p:sldId id="276" r:id="rId11"/>
    <p:sldId id="277" r:id="rId12"/>
    <p:sldId id="278" r:id="rId13"/>
    <p:sldId id="279"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8" autoAdjust="0"/>
    <p:restoredTop sz="93490" autoAdjust="0"/>
  </p:normalViewPr>
  <p:slideViewPr>
    <p:cSldViewPr snapToGrid="0">
      <p:cViewPr varScale="1">
        <p:scale>
          <a:sx n="150" d="100"/>
          <a:sy n="150" d="100"/>
        </p:scale>
        <p:origin x="696" y="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12/15/23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evaluation focused on comparing the models based on Root Mean Square Error and R2 score. The Random Forest model showed a clear advantage, offering higher accuracy and better handling of diverse data, as depicted in these results.”</a:t>
            </a:r>
          </a:p>
        </p:txBody>
      </p:sp>
      <p:sp>
        <p:nvSpPr>
          <p:cNvPr id="4" name="Slide Number Placeholder 3"/>
          <p:cNvSpPr>
            <a:spLocks noGrp="1"/>
          </p:cNvSpPr>
          <p:nvPr>
            <p:ph type="sldNum" sz="quarter" idx="5"/>
          </p:nvPr>
        </p:nvSpPr>
        <p:spPr/>
        <p:txBody>
          <a:bodyPr/>
          <a:lstStyle/>
          <a:p>
            <a:fld id="{1B9A179D-2D27-49E2-B022-8EDDA2EFE682}" type="slidenum">
              <a:rPr lang="en-US" smtClean="0"/>
              <a:t>11</a:t>
            </a:fld>
            <a:endParaRPr lang="en-US"/>
          </a:p>
        </p:txBody>
      </p:sp>
    </p:spTree>
    <p:extLst>
      <p:ext uri="{BB962C8B-B14F-4D97-AF65-F5344CB8AC3E}">
        <p14:creationId xmlns:p14="http://schemas.microsoft.com/office/powerpoint/2010/main" val="2477033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model selection, we deployed the Random Forest model into a practical application. We developed a </a:t>
            </a:r>
            <a:r>
              <a:rPr lang="en-US" dirty="0" err="1"/>
              <a:t>FastAPI</a:t>
            </a:r>
            <a:r>
              <a:rPr lang="en-US" dirty="0"/>
              <a:t>-based web application, where users can input movie-specific data and receive instant revenue predictions, demonstrating the model’s practical utility."</a:t>
            </a:r>
          </a:p>
        </p:txBody>
      </p:sp>
      <p:sp>
        <p:nvSpPr>
          <p:cNvPr id="4" name="Slide Number Placeholder 3"/>
          <p:cNvSpPr>
            <a:spLocks noGrp="1"/>
          </p:cNvSpPr>
          <p:nvPr>
            <p:ph type="sldNum" sz="quarter" idx="5"/>
          </p:nvPr>
        </p:nvSpPr>
        <p:spPr/>
        <p:txBody>
          <a:bodyPr/>
          <a:lstStyle/>
          <a:p>
            <a:fld id="{1B9A179D-2D27-49E2-B022-8EDDA2EFE682}" type="slidenum">
              <a:rPr lang="en-US" smtClean="0"/>
              <a:t>12</a:t>
            </a:fld>
            <a:endParaRPr lang="en-US"/>
          </a:p>
        </p:txBody>
      </p:sp>
    </p:spTree>
    <p:extLst>
      <p:ext uri="{BB962C8B-B14F-4D97-AF65-F5344CB8AC3E}">
        <p14:creationId xmlns:p14="http://schemas.microsoft.com/office/powerpoint/2010/main" val="237909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our project not only achieved its goal of predicting movie revenues but also demonstrated the applicability of machine learning in real-world scenarios. While there's room for further refinement, the current model stands as a significant step towards data-driven decision-making in the film industry."</a:t>
            </a:r>
          </a:p>
        </p:txBody>
      </p:sp>
      <p:sp>
        <p:nvSpPr>
          <p:cNvPr id="4" name="Slide Number Placeholder 3"/>
          <p:cNvSpPr>
            <a:spLocks noGrp="1"/>
          </p:cNvSpPr>
          <p:nvPr>
            <p:ph type="sldNum" sz="quarter" idx="5"/>
          </p:nvPr>
        </p:nvSpPr>
        <p:spPr/>
        <p:txBody>
          <a:bodyPr/>
          <a:lstStyle/>
          <a:p>
            <a:fld id="{1B9A179D-2D27-49E2-B022-8EDDA2EFE682}" type="slidenum">
              <a:rPr lang="en-US" smtClean="0"/>
              <a:t>13</a:t>
            </a:fld>
            <a:endParaRPr lang="en-US"/>
          </a:p>
        </p:txBody>
      </p:sp>
    </p:spTree>
    <p:extLst>
      <p:ext uri="{BB962C8B-B14F-4D97-AF65-F5344CB8AC3E}">
        <p14:creationId xmlns:p14="http://schemas.microsoft.com/office/powerpoint/2010/main" val="214502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our project not only achieved its goal of predicting movie revenues but also demonstrated the applicability of machine learning in real-world scenarios. While there's room for further refinement, the current model stands as a significant step towards data-driven decision-making in the film industry."</a:t>
            </a:r>
          </a:p>
        </p:txBody>
      </p:sp>
      <p:sp>
        <p:nvSpPr>
          <p:cNvPr id="4" name="Slide Number Placeholder 3"/>
          <p:cNvSpPr>
            <a:spLocks noGrp="1"/>
          </p:cNvSpPr>
          <p:nvPr>
            <p:ph type="sldNum" sz="quarter" idx="5"/>
          </p:nvPr>
        </p:nvSpPr>
        <p:spPr/>
        <p:txBody>
          <a:bodyPr/>
          <a:lstStyle/>
          <a:p>
            <a:fld id="{1B9A179D-2D27-49E2-B022-8EDDA2EFE682}" type="slidenum">
              <a:rPr lang="en-US" smtClean="0"/>
              <a:t>14</a:t>
            </a:fld>
            <a:endParaRPr lang="en-US"/>
          </a:p>
        </p:txBody>
      </p:sp>
    </p:spTree>
    <p:extLst>
      <p:ext uri="{BB962C8B-B14F-4D97-AF65-F5344CB8AC3E}">
        <p14:creationId xmlns:p14="http://schemas.microsoft.com/office/powerpoint/2010/main" val="133391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film industry operates on predictions and forecasts. Knowing how well a movie might perform can significantly influence production and marketing decisions. Our project focuses on using machine learning techniques to predict movie revenues, offering a tool that can help in decision-making processes within this dynamic industry.</a:t>
            </a:r>
          </a:p>
        </p:txBody>
      </p:sp>
      <p:sp>
        <p:nvSpPr>
          <p:cNvPr id="4" name="Slide Number Placeholder 3"/>
          <p:cNvSpPr>
            <a:spLocks noGrp="1"/>
          </p:cNvSpPr>
          <p:nvPr>
            <p:ph type="sldNum" sz="quarter" idx="5"/>
          </p:nvPr>
        </p:nvSpPr>
        <p:spPr/>
        <p:txBody>
          <a:bodyPr/>
          <a:lstStyle/>
          <a:p>
            <a:fld id="{1B9A179D-2D27-49E2-B022-8EDDA2EFE682}" type="slidenum">
              <a:rPr lang="en-US" smtClean="0"/>
              <a:t>2</a:t>
            </a:fld>
            <a:endParaRPr lang="en-US"/>
          </a:p>
        </p:txBody>
      </p:sp>
    </p:spTree>
    <p:extLst>
      <p:ext uri="{BB962C8B-B14F-4D97-AF65-F5344CB8AC3E}">
        <p14:creationId xmlns:p14="http://schemas.microsoft.com/office/powerpoint/2010/main" val="3035668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objective of our project was to develop an accurate and reliable machine learning model to predict movie revenues. This tool is intended to help producers, investors, and marketers make more informed decisions by providing insights into potential financial outcomes before a movie's release.”</a:t>
            </a:r>
          </a:p>
        </p:txBody>
      </p:sp>
      <p:sp>
        <p:nvSpPr>
          <p:cNvPr id="4" name="Slide Number Placeholder 3"/>
          <p:cNvSpPr>
            <a:spLocks noGrp="1"/>
          </p:cNvSpPr>
          <p:nvPr>
            <p:ph type="sldNum" sz="quarter" idx="5"/>
          </p:nvPr>
        </p:nvSpPr>
        <p:spPr/>
        <p:txBody>
          <a:bodyPr/>
          <a:lstStyle/>
          <a:p>
            <a:fld id="{1B9A179D-2D27-49E2-B022-8EDDA2EFE682}" type="slidenum">
              <a:rPr lang="en-US" smtClean="0"/>
              <a:t>3</a:t>
            </a:fld>
            <a:endParaRPr lang="en-US"/>
          </a:p>
        </p:txBody>
      </p:sp>
    </p:spTree>
    <p:extLst>
      <p:ext uri="{BB962C8B-B14F-4D97-AF65-F5344CB8AC3E}">
        <p14:creationId xmlns:p14="http://schemas.microsoft.com/office/powerpoint/2010/main" val="2817720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was driven by two main goals: accuracy in prediction and practical applicability in the film industry. However, we faced several constraints, including the need for high-quality, comprehensive data, the challenge of modeling the unpredictable nature of movie success, and ensuring that our model adheres to ethical data practices."</a:t>
            </a:r>
          </a:p>
        </p:txBody>
      </p:sp>
      <p:sp>
        <p:nvSpPr>
          <p:cNvPr id="4" name="Slide Number Placeholder 3"/>
          <p:cNvSpPr>
            <a:spLocks noGrp="1"/>
          </p:cNvSpPr>
          <p:nvPr>
            <p:ph type="sldNum" sz="quarter" idx="5"/>
          </p:nvPr>
        </p:nvSpPr>
        <p:spPr/>
        <p:txBody>
          <a:bodyPr/>
          <a:lstStyle/>
          <a:p>
            <a:fld id="{1B9A179D-2D27-49E2-B022-8EDDA2EFE682}" type="slidenum">
              <a:rPr lang="en-US" smtClean="0"/>
              <a:t>4</a:t>
            </a:fld>
            <a:endParaRPr lang="en-US"/>
          </a:p>
        </p:txBody>
      </p:sp>
    </p:spTree>
    <p:extLst>
      <p:ext uri="{BB962C8B-B14F-4D97-AF65-F5344CB8AC3E}">
        <p14:creationId xmlns:p14="http://schemas.microsoft.com/office/powerpoint/2010/main" val="174797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was driven by two main goals: accuracy in prediction and practical applicability in the film industry. However, we faced several constraints, including the need for high-quality, comprehensive data, the challenge of modeling the unpredictable nature of movie success, and ensuring that our model adheres to ethical data practices."</a:t>
            </a:r>
          </a:p>
        </p:txBody>
      </p:sp>
      <p:sp>
        <p:nvSpPr>
          <p:cNvPr id="4" name="Slide Number Placeholder 3"/>
          <p:cNvSpPr>
            <a:spLocks noGrp="1"/>
          </p:cNvSpPr>
          <p:nvPr>
            <p:ph type="sldNum" sz="quarter" idx="5"/>
          </p:nvPr>
        </p:nvSpPr>
        <p:spPr/>
        <p:txBody>
          <a:bodyPr/>
          <a:lstStyle/>
          <a:p>
            <a:fld id="{1B9A179D-2D27-49E2-B022-8EDDA2EFE682}" type="slidenum">
              <a:rPr lang="en-US" smtClean="0"/>
              <a:t>5</a:t>
            </a:fld>
            <a:endParaRPr lang="en-US"/>
          </a:p>
        </p:txBody>
      </p:sp>
    </p:spTree>
    <p:extLst>
      <p:ext uri="{BB962C8B-B14F-4D97-AF65-F5344CB8AC3E}">
        <p14:creationId xmlns:p14="http://schemas.microsoft.com/office/powerpoint/2010/main" val="64034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TMDB 5000 dataset, which is a rich compilation of movie data. This dataset provided us with a variety of features, including budget, genres, production details, release dates, and runtimes. Such diverse data allowed us to build a more nuanced model that can account for the many factors influencing movie revenue."</a:t>
            </a:r>
          </a:p>
        </p:txBody>
      </p:sp>
      <p:sp>
        <p:nvSpPr>
          <p:cNvPr id="4" name="Slide Number Placeholder 3"/>
          <p:cNvSpPr>
            <a:spLocks noGrp="1"/>
          </p:cNvSpPr>
          <p:nvPr>
            <p:ph type="sldNum" sz="quarter" idx="5"/>
          </p:nvPr>
        </p:nvSpPr>
        <p:spPr/>
        <p:txBody>
          <a:bodyPr/>
          <a:lstStyle/>
          <a:p>
            <a:fld id="{1B9A179D-2D27-49E2-B022-8EDDA2EFE682}" type="slidenum">
              <a:rPr lang="en-US" smtClean="0"/>
              <a:t>6</a:t>
            </a:fld>
            <a:endParaRPr lang="en-US"/>
          </a:p>
        </p:txBody>
      </p:sp>
    </p:spTree>
    <p:extLst>
      <p:ext uri="{BB962C8B-B14F-4D97-AF65-F5344CB8AC3E}">
        <p14:creationId xmlns:p14="http://schemas.microsoft.com/office/powerpoint/2010/main" val="4189543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exploratory data analysis, we delved deep into the dataset to understand underlying patterns and correlations. We looked at how different factors like budget, genre, and release timing relate to revenue. These insights helped us in feature selection and model tuning later on.”</a:t>
            </a:r>
          </a:p>
        </p:txBody>
      </p:sp>
      <p:sp>
        <p:nvSpPr>
          <p:cNvPr id="4" name="Slide Number Placeholder 3"/>
          <p:cNvSpPr>
            <a:spLocks noGrp="1"/>
          </p:cNvSpPr>
          <p:nvPr>
            <p:ph type="sldNum" sz="quarter" idx="5"/>
          </p:nvPr>
        </p:nvSpPr>
        <p:spPr/>
        <p:txBody>
          <a:bodyPr/>
          <a:lstStyle/>
          <a:p>
            <a:fld id="{1B9A179D-2D27-49E2-B022-8EDDA2EFE682}" type="slidenum">
              <a:rPr lang="en-US" smtClean="0"/>
              <a:t>7</a:t>
            </a:fld>
            <a:endParaRPr lang="en-US"/>
          </a:p>
        </p:txBody>
      </p:sp>
    </p:spTree>
    <p:extLst>
      <p:ext uri="{BB962C8B-B14F-4D97-AF65-F5344CB8AC3E}">
        <p14:creationId xmlns:p14="http://schemas.microsoft.com/office/powerpoint/2010/main" val="2146608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Preparing the data was a critical step. We cleaned the data to ensure accuracy, handling duplicates and missing values. Additionally, we transformed certain features, such as converting text data into numerical values through sentiment analysis, to make them usable for our machine learning models.</a:t>
            </a:r>
          </a:p>
        </p:txBody>
      </p:sp>
      <p:sp>
        <p:nvSpPr>
          <p:cNvPr id="4" name="Slide Number Placeholder 3"/>
          <p:cNvSpPr>
            <a:spLocks noGrp="1"/>
          </p:cNvSpPr>
          <p:nvPr>
            <p:ph type="sldNum" sz="quarter" idx="5"/>
          </p:nvPr>
        </p:nvSpPr>
        <p:spPr/>
        <p:txBody>
          <a:bodyPr/>
          <a:lstStyle/>
          <a:p>
            <a:fld id="{1B9A179D-2D27-49E2-B022-8EDDA2EFE682}" type="slidenum">
              <a:rPr lang="en-US" smtClean="0"/>
              <a:t>9</a:t>
            </a:fld>
            <a:endParaRPr lang="en-US"/>
          </a:p>
        </p:txBody>
      </p:sp>
    </p:spTree>
    <p:extLst>
      <p:ext uri="{BB962C8B-B14F-4D97-AF65-F5344CB8AC3E}">
        <p14:creationId xmlns:p14="http://schemas.microsoft.com/office/powerpoint/2010/main" val="250572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selected Linear Regression and Random Forest Regressor for our analysis. Linear Regression helped us understand basic trends, while Random Forest, a more complex model, allowed for deeper insights due to its ability to handle non-linear relationships and interactions between features.”</a:t>
            </a:r>
          </a:p>
        </p:txBody>
      </p:sp>
      <p:sp>
        <p:nvSpPr>
          <p:cNvPr id="4" name="Slide Number Placeholder 3"/>
          <p:cNvSpPr>
            <a:spLocks noGrp="1"/>
          </p:cNvSpPr>
          <p:nvPr>
            <p:ph type="sldNum" sz="quarter" idx="5"/>
          </p:nvPr>
        </p:nvSpPr>
        <p:spPr/>
        <p:txBody>
          <a:bodyPr/>
          <a:lstStyle/>
          <a:p>
            <a:fld id="{1B9A179D-2D27-49E2-B022-8EDDA2EFE682}" type="slidenum">
              <a:rPr lang="en-US" smtClean="0"/>
              <a:t>10</a:t>
            </a:fld>
            <a:endParaRPr lang="en-US"/>
          </a:p>
        </p:txBody>
      </p:sp>
    </p:spTree>
    <p:extLst>
      <p:ext uri="{BB962C8B-B14F-4D97-AF65-F5344CB8AC3E}">
        <p14:creationId xmlns:p14="http://schemas.microsoft.com/office/powerpoint/2010/main" val="3778606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12/15/23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12/15/23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12/15/23</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12/15/23</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12/15/23</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12/15/23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12/15/23</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12/15/23</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12/15/23</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12/15/23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12/15/23</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868680"/>
            <a:ext cx="5120640" cy="2560320"/>
          </a:xfrm>
        </p:spPr>
        <p:txBody>
          <a:bodyPr/>
          <a:lstStyle/>
          <a:p>
            <a:r>
              <a:rPr lang="en-US" dirty="0"/>
              <a:t>Movie Revenue Prediction</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1295401" y="4068417"/>
            <a:ext cx="5120640" cy="1600200"/>
          </a:xfrm>
        </p:spPr>
        <p:txBody>
          <a:bodyPr>
            <a:normAutofit/>
          </a:bodyPr>
          <a:lstStyle/>
          <a:p>
            <a:pPr>
              <a:spcBef>
                <a:spcPct val="0"/>
              </a:spcBef>
              <a:spcAft>
                <a:spcPts val="0"/>
              </a:spcAft>
            </a:pPr>
            <a:r>
              <a:rPr lang="en-US" sz="2000" dirty="0">
                <a:solidFill>
                  <a:schemeClr val="accent2"/>
                </a:solidFill>
                <a:latin typeface="+mj-lt"/>
                <a:ea typeface="+mj-ea"/>
                <a:cs typeface="+mj-cs"/>
              </a:rPr>
              <a:t>Phani Abhiram Raju - 02073172</a:t>
            </a:r>
          </a:p>
          <a:p>
            <a:pPr>
              <a:spcBef>
                <a:spcPct val="0"/>
              </a:spcBef>
              <a:spcAft>
                <a:spcPts val="0"/>
              </a:spcAft>
            </a:pPr>
            <a:r>
              <a:rPr lang="en-US" sz="2000" dirty="0">
                <a:solidFill>
                  <a:schemeClr val="accent2"/>
                </a:solidFill>
                <a:latin typeface="+mj-lt"/>
                <a:ea typeface="+mj-ea"/>
                <a:cs typeface="+mj-cs"/>
              </a:rPr>
              <a:t>Jeevan Ravi Kumar - 02009594</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dirty="0"/>
              <a:t>Model Selection</a:t>
            </a:r>
          </a:p>
        </p:txBody>
      </p:sp>
      <p:sp>
        <p:nvSpPr>
          <p:cNvPr id="3" name="Content Placeholder 2"/>
          <p:cNvSpPr>
            <a:spLocks noGrp="1"/>
          </p:cNvSpPr>
          <p:nvPr>
            <p:ph sz="half" idx="1"/>
          </p:nvPr>
        </p:nvSpPr>
        <p:spPr>
          <a:xfrm>
            <a:off x="1295400" y="1828800"/>
            <a:ext cx="9601200" cy="4343400"/>
          </a:xfrm>
        </p:spPr>
        <p:txBody>
          <a:bodyPr>
            <a:normAutofit/>
          </a:bodyPr>
          <a:lstStyle/>
          <a:p>
            <a:pPr>
              <a:buFont typeface="Arial" panose="020B0604020202020204" pitchFamily="34" charset="0"/>
              <a:buChar char="•"/>
            </a:pPr>
            <a:r>
              <a:rPr lang="en-US" dirty="0"/>
              <a:t>Linear Regression: Basics and rationale for selection.</a:t>
            </a:r>
          </a:p>
          <a:p>
            <a:pPr>
              <a:buFont typeface="Arial" panose="020B0604020202020204" pitchFamily="34" charset="0"/>
              <a:buChar char="•"/>
            </a:pPr>
            <a:r>
              <a:rPr lang="en-US" dirty="0"/>
              <a:t>Random Forest Regressor: Overview and suitability for the project.</a:t>
            </a:r>
          </a:p>
          <a:p>
            <a:pPr>
              <a:buFont typeface="Arial" panose="020B0604020202020204" pitchFamily="34" charset="0"/>
              <a:buChar char="•"/>
            </a:pPr>
            <a:r>
              <a:rPr lang="en-US" dirty="0"/>
              <a:t>Criteria for model comparison: Accuracy, scalability, interpretability.</a:t>
            </a:r>
          </a:p>
        </p:txBody>
      </p:sp>
    </p:spTree>
    <p:extLst>
      <p:ext uri="{BB962C8B-B14F-4D97-AF65-F5344CB8AC3E}">
        <p14:creationId xmlns:p14="http://schemas.microsoft.com/office/powerpoint/2010/main" val="334237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dirty="0"/>
              <a:t>Model Performance</a:t>
            </a:r>
          </a:p>
        </p:txBody>
      </p:sp>
      <p:sp>
        <p:nvSpPr>
          <p:cNvPr id="3" name="Content Placeholder 2"/>
          <p:cNvSpPr>
            <a:spLocks noGrp="1"/>
          </p:cNvSpPr>
          <p:nvPr>
            <p:ph sz="half" idx="1"/>
          </p:nvPr>
        </p:nvSpPr>
        <p:spPr>
          <a:xfrm>
            <a:off x="1295400" y="1828800"/>
            <a:ext cx="9601200" cy="4343400"/>
          </a:xfrm>
        </p:spPr>
        <p:txBody>
          <a:bodyPr>
            <a:normAutofit/>
          </a:bodyPr>
          <a:lstStyle/>
          <a:p>
            <a:pPr>
              <a:buFont typeface="Arial" panose="020B0604020202020204" pitchFamily="34" charset="0"/>
              <a:buChar char="•"/>
            </a:pPr>
            <a:r>
              <a:rPr lang="en-US" dirty="0"/>
              <a:t>Performance metrics: RMSE (Root Mean Square Error) and R2 score.</a:t>
            </a:r>
          </a:p>
          <a:p>
            <a:pPr>
              <a:buFont typeface="Arial" panose="020B0604020202020204" pitchFamily="34" charset="0"/>
              <a:buChar char="•"/>
            </a:pPr>
            <a:r>
              <a:rPr lang="en-US" dirty="0"/>
              <a:t>Comparative analysis: Linear Regression vs Random Forest.</a:t>
            </a:r>
          </a:p>
        </p:txBody>
      </p:sp>
      <p:pic>
        <p:nvPicPr>
          <p:cNvPr id="5" name="Picture 4">
            <a:extLst>
              <a:ext uri="{FF2B5EF4-FFF2-40B4-BE49-F238E27FC236}">
                <a16:creationId xmlns:a16="http://schemas.microsoft.com/office/drawing/2014/main" id="{DD1CC9C8-5FF5-8D6A-C336-F4D51AA7BE3C}"/>
              </a:ext>
            </a:extLst>
          </p:cNvPr>
          <p:cNvPicPr>
            <a:picLocks noChangeAspect="1"/>
          </p:cNvPicPr>
          <p:nvPr/>
        </p:nvPicPr>
        <p:blipFill>
          <a:blip r:embed="rId3"/>
          <a:stretch>
            <a:fillRect/>
          </a:stretch>
        </p:blipFill>
        <p:spPr>
          <a:xfrm>
            <a:off x="3898955" y="4000500"/>
            <a:ext cx="4267419" cy="1924149"/>
          </a:xfrm>
          <a:prstGeom prst="rect">
            <a:avLst/>
          </a:prstGeom>
          <a:ln w="3175">
            <a:solidFill>
              <a:schemeClr val="tx1"/>
            </a:solidFill>
          </a:ln>
        </p:spPr>
      </p:pic>
    </p:spTree>
    <p:extLst>
      <p:ext uri="{BB962C8B-B14F-4D97-AF65-F5344CB8AC3E}">
        <p14:creationId xmlns:p14="http://schemas.microsoft.com/office/powerpoint/2010/main" val="428692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dirty="0"/>
              <a:t>Model Deployment</a:t>
            </a:r>
          </a:p>
        </p:txBody>
      </p:sp>
      <p:sp>
        <p:nvSpPr>
          <p:cNvPr id="3" name="Content Placeholder 2"/>
          <p:cNvSpPr>
            <a:spLocks noGrp="1"/>
          </p:cNvSpPr>
          <p:nvPr>
            <p:ph sz="half" idx="1"/>
          </p:nvPr>
        </p:nvSpPr>
        <p:spPr>
          <a:xfrm>
            <a:off x="1295400" y="1828800"/>
            <a:ext cx="9601200" cy="4343400"/>
          </a:xfrm>
        </p:spPr>
        <p:txBody>
          <a:bodyPr>
            <a:normAutofit/>
          </a:bodyPr>
          <a:lstStyle/>
          <a:p>
            <a:pPr>
              <a:buFont typeface="Arial" panose="020B0604020202020204" pitchFamily="34" charset="0"/>
              <a:buChar char="•"/>
            </a:pPr>
            <a:r>
              <a:rPr lang="en-US" dirty="0"/>
              <a:t>Selection of Random Forest for superior performance.</a:t>
            </a:r>
          </a:p>
          <a:p>
            <a:pPr>
              <a:buFont typeface="Arial" panose="020B0604020202020204" pitchFamily="34" charset="0"/>
              <a:buChar char="•"/>
            </a:pPr>
            <a:r>
              <a:rPr lang="en-US" dirty="0"/>
              <a:t>Process of model pickling for deployment.</a:t>
            </a:r>
          </a:p>
          <a:p>
            <a:pPr>
              <a:buFont typeface="Arial" panose="020B0604020202020204" pitchFamily="34" charset="0"/>
              <a:buChar char="•"/>
            </a:pPr>
            <a:r>
              <a:rPr lang="en-US" dirty="0" err="1"/>
              <a:t>FastAPI</a:t>
            </a:r>
            <a:r>
              <a:rPr lang="en-US" dirty="0"/>
              <a:t> web application: Features and user interface.</a:t>
            </a:r>
          </a:p>
        </p:txBody>
      </p:sp>
    </p:spTree>
    <p:extLst>
      <p:ext uri="{BB962C8B-B14F-4D97-AF65-F5344CB8AC3E}">
        <p14:creationId xmlns:p14="http://schemas.microsoft.com/office/powerpoint/2010/main" val="38638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dirty="0"/>
              <a:t>Conclusion</a:t>
            </a:r>
          </a:p>
        </p:txBody>
      </p:sp>
      <p:sp>
        <p:nvSpPr>
          <p:cNvPr id="3" name="Content Placeholder 2"/>
          <p:cNvSpPr>
            <a:spLocks noGrp="1"/>
          </p:cNvSpPr>
          <p:nvPr>
            <p:ph sz="half" idx="1"/>
          </p:nvPr>
        </p:nvSpPr>
        <p:spPr>
          <a:xfrm>
            <a:off x="1295400" y="1828800"/>
            <a:ext cx="9601200" cy="4343400"/>
          </a:xfrm>
        </p:spPr>
        <p:txBody>
          <a:bodyPr>
            <a:normAutofit/>
          </a:bodyPr>
          <a:lstStyle/>
          <a:p>
            <a:pPr>
              <a:buFont typeface="Arial" panose="020B0604020202020204" pitchFamily="34" charset="0"/>
              <a:buChar char="•"/>
            </a:pPr>
            <a:r>
              <a:rPr lang="en-US" dirty="0"/>
              <a:t>Recap of the project's success in achieving its objectives.</a:t>
            </a:r>
          </a:p>
          <a:p>
            <a:pPr>
              <a:buFont typeface="Arial" panose="020B0604020202020204" pitchFamily="34" charset="0"/>
              <a:buChar char="•"/>
            </a:pPr>
            <a:r>
              <a:rPr lang="en-US" dirty="0"/>
              <a:t>The potential impact of the model on the film industry.</a:t>
            </a:r>
          </a:p>
          <a:p>
            <a:pPr>
              <a:buFont typeface="Arial" panose="020B0604020202020204" pitchFamily="34" charset="0"/>
              <a:buChar char="•"/>
            </a:pPr>
            <a:r>
              <a:rPr lang="en-US" dirty="0"/>
              <a:t>Future directions and possible enhancements.</a:t>
            </a:r>
          </a:p>
        </p:txBody>
      </p:sp>
    </p:spTree>
    <p:extLst>
      <p:ext uri="{BB962C8B-B14F-4D97-AF65-F5344CB8AC3E}">
        <p14:creationId xmlns:p14="http://schemas.microsoft.com/office/powerpoint/2010/main" val="261898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E3FE7D-049F-A305-35A0-520A2C4EBA3E}"/>
              </a:ext>
            </a:extLst>
          </p:cNvPr>
          <p:cNvSpPr>
            <a:spLocks noGrp="1"/>
          </p:cNvSpPr>
          <p:nvPr>
            <p:ph type="title"/>
          </p:nvPr>
        </p:nvSpPr>
        <p:spPr>
          <a:xfrm>
            <a:off x="1458510" y="2835225"/>
            <a:ext cx="9601200" cy="1036850"/>
          </a:xfrm>
        </p:spPr>
        <p:txBody>
          <a:bodyPr>
            <a:normAutofit/>
          </a:bodyPr>
          <a:lstStyle/>
          <a:p>
            <a:pPr algn="ctr"/>
            <a:r>
              <a:rPr lang="en-US" sz="6600" dirty="0">
                <a:solidFill>
                  <a:schemeClr val="tx2">
                    <a:lumMod val="85000"/>
                    <a:lumOff val="15000"/>
                  </a:schemeClr>
                </a:solidFill>
              </a:rPr>
              <a:t>Thank You</a:t>
            </a:r>
          </a:p>
        </p:txBody>
      </p:sp>
    </p:spTree>
    <p:extLst>
      <p:ext uri="{BB962C8B-B14F-4D97-AF65-F5344CB8AC3E}">
        <p14:creationId xmlns:p14="http://schemas.microsoft.com/office/powerpoint/2010/main" val="313031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Importance of predicting movie revenues in the film industry.</a:t>
            </a:r>
          </a:p>
          <a:p>
            <a:r>
              <a:rPr lang="en-US" dirty="0"/>
              <a:t>Overview of challenges in forecasting box office success.</a:t>
            </a:r>
          </a:p>
          <a:p>
            <a:r>
              <a:rPr lang="en-US" dirty="0"/>
              <a:t>Role of data science and machine learning in revenue prediction.</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dirty="0"/>
              <a:t>To develop a predictive model for estimating movie revenues.</a:t>
            </a:r>
          </a:p>
          <a:p>
            <a:pPr algn="l">
              <a:buFont typeface="Arial" panose="020B0604020202020204" pitchFamily="34" charset="0"/>
              <a:buChar char="•"/>
            </a:pPr>
            <a:r>
              <a:rPr lang="en-US" dirty="0"/>
              <a:t>Aid stakeholders in decision-making and investment planning.</a:t>
            </a:r>
          </a:p>
          <a:p>
            <a:pPr algn="l">
              <a:buFont typeface="Arial" panose="020B0604020202020204" pitchFamily="34" charset="0"/>
              <a:buChar char="•"/>
            </a:pPr>
            <a:r>
              <a:rPr lang="en-US" dirty="0"/>
              <a:t>Compare the efficacy of different ML models in this context.</a:t>
            </a:r>
          </a:p>
        </p:txBody>
      </p:sp>
    </p:spTree>
    <p:extLst>
      <p:ext uri="{BB962C8B-B14F-4D97-AF65-F5344CB8AC3E}">
        <p14:creationId xmlns:p14="http://schemas.microsoft.com/office/powerpoint/2010/main" val="360369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Objectives and Constraints</a:t>
            </a:r>
          </a:p>
        </p:txBody>
      </p:sp>
      <p:sp>
        <p:nvSpPr>
          <p:cNvPr id="3" name="Content Placeholder 2"/>
          <p:cNvSpPr>
            <a:spLocks noGrp="1"/>
          </p:cNvSpPr>
          <p:nvPr>
            <p:ph idx="1"/>
          </p:nvPr>
        </p:nvSpPr>
        <p:spPr/>
        <p:txBody>
          <a:bodyPr/>
          <a:lstStyle/>
          <a:p>
            <a:r>
              <a:rPr lang="en-US" dirty="0"/>
              <a:t>Objectives: Accurate forecasting, strategic planning, risk reduction.</a:t>
            </a:r>
          </a:p>
          <a:p>
            <a:r>
              <a:rPr lang="en-US" dirty="0"/>
              <a:t>Constraints: Data quality and availability, industry volatility, privacy and ethical considerations.</a:t>
            </a:r>
          </a:p>
        </p:txBody>
      </p:sp>
    </p:spTree>
    <p:extLst>
      <p:ext uri="{BB962C8B-B14F-4D97-AF65-F5344CB8AC3E}">
        <p14:creationId xmlns:p14="http://schemas.microsoft.com/office/powerpoint/2010/main" val="38046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Workflow</a:t>
            </a:r>
          </a:p>
        </p:txBody>
      </p:sp>
      <p:pic>
        <p:nvPicPr>
          <p:cNvPr id="7" name="Picture 6" descr="A diagram of a workflow&#10;&#10;Description automatically generated">
            <a:extLst>
              <a:ext uri="{FF2B5EF4-FFF2-40B4-BE49-F238E27FC236}">
                <a16:creationId xmlns:a16="http://schemas.microsoft.com/office/drawing/2014/main" id="{037BC68B-C4EF-1015-A80A-6D42A7DDF64D}"/>
              </a:ext>
            </a:extLst>
          </p:cNvPr>
          <p:cNvPicPr>
            <a:picLocks noChangeAspect="1"/>
          </p:cNvPicPr>
          <p:nvPr/>
        </p:nvPicPr>
        <p:blipFill rotWithShape="1">
          <a:blip r:embed="rId3"/>
          <a:srcRect l="1" t="16145" r="256" b="6955"/>
          <a:stretch/>
        </p:blipFill>
        <p:spPr>
          <a:xfrm>
            <a:off x="2513035" y="1655805"/>
            <a:ext cx="7165929" cy="5046498"/>
          </a:xfrm>
          <a:prstGeom prst="rect">
            <a:avLst/>
          </a:prstGeom>
        </p:spPr>
      </p:pic>
    </p:spTree>
    <p:extLst>
      <p:ext uri="{BB962C8B-B14F-4D97-AF65-F5344CB8AC3E}">
        <p14:creationId xmlns:p14="http://schemas.microsoft.com/office/powerpoint/2010/main" val="208253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Overview</a:t>
            </a:r>
          </a:p>
        </p:txBody>
      </p:sp>
      <p:sp>
        <p:nvSpPr>
          <p:cNvPr id="3" name="Content Placeholder 2"/>
          <p:cNvSpPr>
            <a:spLocks noGrp="1"/>
          </p:cNvSpPr>
          <p:nvPr>
            <p:ph idx="1"/>
          </p:nvPr>
        </p:nvSpPr>
        <p:spPr/>
        <p:txBody>
          <a:bodyPr/>
          <a:lstStyle/>
          <a:p>
            <a:r>
              <a:rPr lang="en-US" dirty="0"/>
              <a:t>Source: TMDB 5000 dataset from The Movie Database.</a:t>
            </a:r>
          </a:p>
          <a:p>
            <a:r>
              <a:rPr lang="en-US" dirty="0"/>
              <a:t>Key features: Budget, genre, production details, release dates, runtime, cast, crew.</a:t>
            </a:r>
          </a:p>
          <a:p>
            <a:r>
              <a:rPr lang="en-US" dirty="0"/>
              <a:t>Data volume and diversity (genres, production houses).</a:t>
            </a:r>
          </a:p>
        </p:txBody>
      </p:sp>
    </p:spTree>
    <p:extLst>
      <p:ext uri="{BB962C8B-B14F-4D97-AF65-F5344CB8AC3E}">
        <p14:creationId xmlns:p14="http://schemas.microsoft.com/office/powerpoint/2010/main" val="406389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dirty="0"/>
              <a:t>Exploratory Data Analysis</a:t>
            </a:r>
          </a:p>
        </p:txBody>
      </p:sp>
      <p:sp>
        <p:nvSpPr>
          <p:cNvPr id="3" name="Content Placeholder 2"/>
          <p:cNvSpPr>
            <a:spLocks noGrp="1"/>
          </p:cNvSpPr>
          <p:nvPr>
            <p:ph sz="half" idx="1"/>
          </p:nvPr>
        </p:nvSpPr>
        <p:spPr>
          <a:xfrm>
            <a:off x="1295400" y="1828800"/>
            <a:ext cx="9601200" cy="4343400"/>
          </a:xfrm>
        </p:spPr>
        <p:txBody>
          <a:bodyPr>
            <a:normAutofit/>
          </a:bodyPr>
          <a:lstStyle/>
          <a:p>
            <a:pPr>
              <a:buFont typeface="Arial" panose="020B0604020202020204" pitchFamily="34" charset="0"/>
              <a:buChar char="•"/>
            </a:pPr>
            <a:r>
              <a:rPr lang="en-US" dirty="0"/>
              <a:t>Analysis of budget-revenue correlation.</a:t>
            </a:r>
          </a:p>
          <a:p>
            <a:pPr>
              <a:buFont typeface="Arial" panose="020B0604020202020204" pitchFamily="34" charset="0"/>
              <a:buChar char="•"/>
            </a:pPr>
            <a:r>
              <a:rPr lang="en-US" dirty="0"/>
              <a:t>Trends in movie genres and their profitability.</a:t>
            </a:r>
          </a:p>
          <a:p>
            <a:pPr>
              <a:buFont typeface="Arial" panose="020B0604020202020204" pitchFamily="34" charset="0"/>
              <a:buChar char="•"/>
            </a:pPr>
            <a:r>
              <a:rPr lang="en-US" dirty="0"/>
              <a:t>Visualization of production trends over years.</a:t>
            </a:r>
          </a:p>
        </p:txBody>
      </p:sp>
    </p:spTree>
    <p:extLst>
      <p:ext uri="{BB962C8B-B14F-4D97-AF65-F5344CB8AC3E}">
        <p14:creationId xmlns:p14="http://schemas.microsoft.com/office/powerpoint/2010/main" val="186260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dirty="0"/>
              <a:t>Exploratory Data Analysis</a:t>
            </a:r>
          </a:p>
        </p:txBody>
      </p:sp>
      <p:pic>
        <p:nvPicPr>
          <p:cNvPr id="17" name="Picture 16" descr="A screenshot of a graph">
            <a:extLst>
              <a:ext uri="{FF2B5EF4-FFF2-40B4-BE49-F238E27FC236}">
                <a16:creationId xmlns:a16="http://schemas.microsoft.com/office/drawing/2014/main" id="{3006F228-D481-62BC-E4CE-0613AFA59C17}"/>
              </a:ext>
            </a:extLst>
          </p:cNvPr>
          <p:cNvPicPr>
            <a:picLocks noChangeAspect="1"/>
          </p:cNvPicPr>
          <p:nvPr/>
        </p:nvPicPr>
        <p:blipFill>
          <a:blip r:embed="rId2"/>
          <a:stretch>
            <a:fillRect/>
          </a:stretch>
        </p:blipFill>
        <p:spPr>
          <a:xfrm>
            <a:off x="1386444" y="1753100"/>
            <a:ext cx="2322616" cy="1997450"/>
          </a:xfrm>
          <a:prstGeom prst="rect">
            <a:avLst/>
          </a:prstGeom>
          <a:noFill/>
          <a:ln w="3175">
            <a:solidFill>
              <a:schemeClr val="tx1"/>
            </a:solidFill>
          </a:ln>
        </p:spPr>
      </p:pic>
      <p:pic>
        <p:nvPicPr>
          <p:cNvPr id="19" name="Picture 18" descr="A word cloud of words&#10;&#10;Description automatically generated">
            <a:extLst>
              <a:ext uri="{FF2B5EF4-FFF2-40B4-BE49-F238E27FC236}">
                <a16:creationId xmlns:a16="http://schemas.microsoft.com/office/drawing/2014/main" id="{8B267C44-9543-0F80-625F-B72D5F17E447}"/>
              </a:ext>
            </a:extLst>
          </p:cNvPr>
          <p:cNvPicPr>
            <a:picLocks noChangeAspect="1"/>
          </p:cNvPicPr>
          <p:nvPr/>
        </p:nvPicPr>
        <p:blipFill>
          <a:blip r:embed="rId3"/>
          <a:stretch>
            <a:fillRect/>
          </a:stretch>
        </p:blipFill>
        <p:spPr>
          <a:xfrm>
            <a:off x="4247544" y="1753099"/>
            <a:ext cx="3696911" cy="1997450"/>
          </a:xfrm>
          <a:prstGeom prst="rect">
            <a:avLst/>
          </a:prstGeom>
          <a:noFill/>
          <a:ln w="3175">
            <a:solidFill>
              <a:schemeClr val="tx1"/>
            </a:solidFill>
          </a:ln>
        </p:spPr>
      </p:pic>
      <p:pic>
        <p:nvPicPr>
          <p:cNvPr id="21" name="Picture 20" descr="A graph of a graph of a graph&#10;&#10;Description automatically generated with medium confidence">
            <a:extLst>
              <a:ext uri="{FF2B5EF4-FFF2-40B4-BE49-F238E27FC236}">
                <a16:creationId xmlns:a16="http://schemas.microsoft.com/office/drawing/2014/main" id="{089BC0FC-BEA7-3B79-BF11-B364B0A5AF4F}"/>
              </a:ext>
            </a:extLst>
          </p:cNvPr>
          <p:cNvPicPr>
            <a:picLocks noChangeAspect="1"/>
          </p:cNvPicPr>
          <p:nvPr/>
        </p:nvPicPr>
        <p:blipFill>
          <a:blip r:embed="rId4"/>
          <a:stretch>
            <a:fillRect/>
          </a:stretch>
        </p:blipFill>
        <p:spPr>
          <a:xfrm>
            <a:off x="8475023" y="1753099"/>
            <a:ext cx="3079961" cy="1997449"/>
          </a:xfrm>
          <a:prstGeom prst="rect">
            <a:avLst/>
          </a:prstGeom>
          <a:noFill/>
          <a:ln w="3175">
            <a:solidFill>
              <a:schemeClr val="tx1"/>
            </a:solidFill>
          </a:ln>
        </p:spPr>
      </p:pic>
      <p:pic>
        <p:nvPicPr>
          <p:cNvPr id="7" name="Picture 6" descr="A graph with a red line and blue dots&#10;&#10;Description automatically generated">
            <a:extLst>
              <a:ext uri="{FF2B5EF4-FFF2-40B4-BE49-F238E27FC236}">
                <a16:creationId xmlns:a16="http://schemas.microsoft.com/office/drawing/2014/main" id="{89BCF5B0-FE6D-6C33-F5A3-A3C63B79DD48}"/>
              </a:ext>
            </a:extLst>
          </p:cNvPr>
          <p:cNvPicPr>
            <a:picLocks noChangeAspect="1"/>
          </p:cNvPicPr>
          <p:nvPr/>
        </p:nvPicPr>
        <p:blipFill>
          <a:blip r:embed="rId5"/>
          <a:stretch>
            <a:fillRect/>
          </a:stretch>
        </p:blipFill>
        <p:spPr>
          <a:xfrm>
            <a:off x="1386444" y="4010590"/>
            <a:ext cx="3066803" cy="2048221"/>
          </a:xfrm>
          <a:prstGeom prst="rect">
            <a:avLst/>
          </a:prstGeom>
          <a:noFill/>
          <a:ln w="3175">
            <a:solidFill>
              <a:schemeClr val="tx1"/>
            </a:solidFill>
          </a:ln>
        </p:spPr>
      </p:pic>
      <p:pic>
        <p:nvPicPr>
          <p:cNvPr id="9" name="Picture 8" descr="A graph with blue dots&#10;&#10;Description automatically generated">
            <a:extLst>
              <a:ext uri="{FF2B5EF4-FFF2-40B4-BE49-F238E27FC236}">
                <a16:creationId xmlns:a16="http://schemas.microsoft.com/office/drawing/2014/main" id="{F17A0BCD-350D-75EA-F8AA-84DDA728A452}"/>
              </a:ext>
            </a:extLst>
          </p:cNvPr>
          <p:cNvPicPr>
            <a:picLocks noChangeAspect="1"/>
          </p:cNvPicPr>
          <p:nvPr/>
        </p:nvPicPr>
        <p:blipFill>
          <a:blip r:embed="rId6"/>
          <a:stretch>
            <a:fillRect/>
          </a:stretch>
        </p:blipFill>
        <p:spPr>
          <a:xfrm>
            <a:off x="4672833" y="4010589"/>
            <a:ext cx="3149693" cy="2048221"/>
          </a:xfrm>
          <a:prstGeom prst="rect">
            <a:avLst/>
          </a:prstGeom>
          <a:noFill/>
          <a:ln w="3175">
            <a:solidFill>
              <a:schemeClr val="tx1"/>
            </a:solidFill>
          </a:ln>
        </p:spPr>
      </p:pic>
      <p:pic>
        <p:nvPicPr>
          <p:cNvPr id="11" name="Picture 10" descr="A graph showing the number of movies released over time&#10;&#10;Description automatically generated">
            <a:extLst>
              <a:ext uri="{FF2B5EF4-FFF2-40B4-BE49-F238E27FC236}">
                <a16:creationId xmlns:a16="http://schemas.microsoft.com/office/drawing/2014/main" id="{21687CED-A19A-FA59-7CAB-760501C4B766}"/>
              </a:ext>
            </a:extLst>
          </p:cNvPr>
          <p:cNvPicPr>
            <a:picLocks noChangeAspect="1"/>
          </p:cNvPicPr>
          <p:nvPr/>
        </p:nvPicPr>
        <p:blipFill>
          <a:blip r:embed="rId7"/>
          <a:stretch>
            <a:fillRect/>
          </a:stretch>
        </p:blipFill>
        <p:spPr>
          <a:xfrm>
            <a:off x="8162223" y="4010590"/>
            <a:ext cx="3775950" cy="2048222"/>
          </a:xfrm>
          <a:prstGeom prst="rect">
            <a:avLst/>
          </a:prstGeom>
          <a:noFill/>
          <a:ln w="3175">
            <a:solidFill>
              <a:schemeClr val="tx1"/>
            </a:solidFill>
          </a:ln>
        </p:spPr>
      </p:pic>
    </p:spTree>
    <p:extLst>
      <p:ext uri="{BB962C8B-B14F-4D97-AF65-F5344CB8AC3E}">
        <p14:creationId xmlns:p14="http://schemas.microsoft.com/office/powerpoint/2010/main" val="61053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dirty="0"/>
              <a:t>Data Preparation</a:t>
            </a:r>
          </a:p>
        </p:txBody>
      </p:sp>
      <p:sp>
        <p:nvSpPr>
          <p:cNvPr id="3" name="Content Placeholder 2"/>
          <p:cNvSpPr>
            <a:spLocks noGrp="1"/>
          </p:cNvSpPr>
          <p:nvPr>
            <p:ph sz="half" idx="1"/>
          </p:nvPr>
        </p:nvSpPr>
        <p:spPr>
          <a:xfrm>
            <a:off x="1295400" y="1828800"/>
            <a:ext cx="9601200" cy="4343400"/>
          </a:xfrm>
        </p:spPr>
        <p:txBody>
          <a:bodyPr>
            <a:normAutofit/>
          </a:bodyPr>
          <a:lstStyle/>
          <a:p>
            <a:pPr>
              <a:buFont typeface="Arial" panose="020B0604020202020204" pitchFamily="34" charset="0"/>
              <a:buChar char="•"/>
            </a:pPr>
            <a:r>
              <a:rPr lang="en-US" dirty="0"/>
              <a:t>Data cleaning: Duplicate removal, handling missing values.</a:t>
            </a:r>
          </a:p>
          <a:p>
            <a:pPr>
              <a:buFont typeface="Arial" panose="020B0604020202020204" pitchFamily="34" charset="0"/>
              <a:buChar char="•"/>
            </a:pPr>
            <a:r>
              <a:rPr lang="en-US" dirty="0"/>
              <a:t>Feature engineering: Numeric conversions, sentiment analysis from plot descriptions.</a:t>
            </a:r>
          </a:p>
          <a:p>
            <a:pPr>
              <a:buFont typeface="Arial" panose="020B0604020202020204" pitchFamily="34" charset="0"/>
              <a:buChar char="•"/>
            </a:pPr>
            <a:r>
              <a:rPr lang="en-US" dirty="0"/>
              <a:t>Data normalization techniques used.</a:t>
            </a:r>
          </a:p>
        </p:txBody>
      </p:sp>
    </p:spTree>
    <p:extLst>
      <p:ext uri="{BB962C8B-B14F-4D97-AF65-F5344CB8AC3E}">
        <p14:creationId xmlns:p14="http://schemas.microsoft.com/office/powerpoint/2010/main" val="26183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144</TotalTime>
  <Words>967</Words>
  <Application>Microsoft Office PowerPoint</Application>
  <PresentationFormat>Widescreen</PresentationFormat>
  <Paragraphs>70</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Book Antiqua</vt:lpstr>
      <vt:lpstr>Sales Direction 16X9</vt:lpstr>
      <vt:lpstr>Movie Revenue Prediction</vt:lpstr>
      <vt:lpstr>Introduction</vt:lpstr>
      <vt:lpstr>Project Objective</vt:lpstr>
      <vt:lpstr>Business Objectives and Constraints</vt:lpstr>
      <vt:lpstr>Project Workflow</vt:lpstr>
      <vt:lpstr>Dataset Overview</vt:lpstr>
      <vt:lpstr>Exploratory Data Analysis</vt:lpstr>
      <vt:lpstr>Exploratory Data Analysis</vt:lpstr>
      <vt:lpstr>Data Preparation</vt:lpstr>
      <vt:lpstr>Model Selection</vt:lpstr>
      <vt:lpstr>Model Performance</vt:lpstr>
      <vt:lpstr>Model Deployment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Revenue Prediction</dc:title>
  <dc:creator>Abhiram Raju</dc:creator>
  <cp:lastModifiedBy>Abhiram Raju</cp:lastModifiedBy>
  <cp:revision>2</cp:revision>
  <dcterms:created xsi:type="dcterms:W3CDTF">2023-12-16T02:02:59Z</dcterms:created>
  <dcterms:modified xsi:type="dcterms:W3CDTF">2023-12-16T04:27:56Z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