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3" r:id="rId18"/>
    <p:sldId id="270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9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5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2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EB22-59E3-479A-AD3E-FECA92BF7DF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772400" cy="1470025"/>
          </a:xfrm>
        </p:spPr>
        <p:txBody>
          <a:bodyPr/>
          <a:lstStyle/>
          <a:p>
            <a:r>
              <a:rPr lang="en-IN" dirty="0"/>
              <a:t>INFINITE AND STOCHASTIC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3573016"/>
            <a:ext cx="6400800" cy="216024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JEEVANA BHAGYASRI NAGOTHU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1847507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POONAM MEDASANA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1874750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MASTER’S IN AIRO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Subject : Reasoning Agents(Elective in AI)</a:t>
            </a: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F3050-5534-4DED-A56E-C49A6D5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1.3 </a:t>
            </a:r>
            <a:r>
              <a:rPr lang="en-US" sz="3600" dirty="0"/>
              <a:t>Reachability, </a:t>
            </a:r>
            <a:r>
              <a:rPr lang="en-US" sz="3600" dirty="0" smtClean="0"/>
              <a:t>B</a:t>
            </a:r>
            <a:r>
              <a:rPr lang="el-GR" sz="3600" dirty="0" smtClean="0"/>
              <a:t>ϋ</a:t>
            </a:r>
            <a:r>
              <a:rPr lang="en-US" sz="3600" dirty="0" smtClean="0"/>
              <a:t>chi</a:t>
            </a:r>
            <a:r>
              <a:rPr lang="en-US" sz="3600" dirty="0"/>
              <a:t>, and Parity Games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E63A3-9DB6-4143-B8EF-D4555E05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Reachability Game</a:t>
            </a:r>
            <a:r>
              <a:rPr lang="en-US" sz="2400" dirty="0"/>
              <a:t>: </a:t>
            </a:r>
          </a:p>
          <a:p>
            <a:r>
              <a:rPr lang="en-US" sz="2400" dirty="0"/>
              <a:t>Let A = (V, V0, V1, E) be an arena and let R ⊆ V be a subset of A’s vertices. Then, the reachability condition Reach(R) is defined as Reach(R) := {ρ ∈ V ω | Occ(ρ) ∩ R 6= ∅}. We call a game G = (A, Reach(R)) a reachability game with reachability set 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/>
              <a:t>Attractor:</a:t>
            </a:r>
          </a:p>
          <a:p>
            <a:r>
              <a:rPr lang="en-US" sz="2400" dirty="0"/>
              <a:t>Let A = (V, V0, V1, E) be an arena, let R ⊆ V , and let i ∈ {0, 1} determine a player.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0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7048C2-7F12-4D30-9AE2-DF195AA8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Safety Games: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Let A = (V, V0, V1, E) be an arena and let S ⊆ V be a subset of A’s vertices. </a:t>
            </a:r>
          </a:p>
          <a:p>
            <a:r>
              <a:rPr lang="en-US" sz="2400" dirty="0"/>
              <a:t>Safety(S) := {ρ ∈ V ω | Occ(ρ) ⊆ S}. We call a game G = (A, Safety(S)) a safety game with set S of safe vertices.</a:t>
            </a:r>
          </a:p>
          <a:p>
            <a:pPr marL="0" indent="0">
              <a:buNone/>
            </a:pPr>
            <a:r>
              <a:rPr lang="en-US" sz="2400" dirty="0"/>
              <a:t>Dual Arena:</a:t>
            </a:r>
          </a:p>
          <a:p>
            <a:r>
              <a:rPr lang="en-US" sz="2400" dirty="0"/>
              <a:t> Let A = (V, V0, V1, E) be an arena. The dual arena A of A is defined as A = (V, V1, V0, E).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“Safety and Reachability games are determined with uniform positional winning strategies and can be solved in linear time in the number of edges of the underlying arena.”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84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8D80D9-001B-4AAA-8ED0-ACCF1D6E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B</a:t>
            </a:r>
            <a:r>
              <a:rPr lang="el-GR" sz="2800" dirty="0" smtClean="0"/>
              <a:t>ϋ</a:t>
            </a:r>
            <a:r>
              <a:rPr lang="en-IN" sz="2800" dirty="0" smtClean="0"/>
              <a:t>chi </a:t>
            </a:r>
            <a:r>
              <a:rPr lang="en-IN" sz="2800" dirty="0"/>
              <a:t>Game:</a:t>
            </a:r>
          </a:p>
          <a:p>
            <a:r>
              <a:rPr lang="en-US" sz="2400" dirty="0"/>
              <a:t>Let A = (V, V0, V1, E) be an arena and let F ⊆ V be a subset of A’s vertices. </a:t>
            </a:r>
          </a:p>
          <a:p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 </a:t>
            </a:r>
            <a:r>
              <a:rPr lang="en-US" sz="2400" dirty="0"/>
              <a:t>condition </a:t>
            </a:r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 </a:t>
            </a:r>
            <a:r>
              <a:rPr lang="en-US" sz="2400" dirty="0"/>
              <a:t>(F) is defined as </a:t>
            </a:r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 (</a:t>
            </a:r>
            <a:r>
              <a:rPr lang="en-US" sz="2400" dirty="0"/>
              <a:t>F) := {ρ ∈ </a:t>
            </a:r>
            <a:r>
              <a:rPr lang="en-US" sz="2400" dirty="0" err="1"/>
              <a:t>Vω</a:t>
            </a:r>
            <a:r>
              <a:rPr lang="en-US" sz="2400" dirty="0"/>
              <a:t>| Inf(ρ) ∩ F 6= ∅}.</a:t>
            </a:r>
          </a:p>
          <a:p>
            <a:r>
              <a:rPr lang="en-US" sz="2400" dirty="0"/>
              <a:t> G = (A, </a:t>
            </a:r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 (</a:t>
            </a:r>
            <a:r>
              <a:rPr lang="en-US" sz="2400" dirty="0"/>
              <a:t>F)) a </a:t>
            </a:r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 </a:t>
            </a:r>
            <a:r>
              <a:rPr lang="en-US" sz="2400" dirty="0"/>
              <a:t>game with recurrence set F.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Recurrence: </a:t>
            </a:r>
            <a:r>
              <a:rPr lang="en-US" sz="2400" dirty="0"/>
              <a:t>Let A = (V, V0, V1, E) be arena and let F ⊆ V . </a:t>
            </a:r>
          </a:p>
          <a:p>
            <a:pPr marL="0" indent="0">
              <a:buNone/>
            </a:pPr>
            <a:r>
              <a:rPr lang="en-US" sz="2400" dirty="0"/>
              <a:t>• F0 = F,</a:t>
            </a:r>
          </a:p>
          <a:p>
            <a:pPr marL="0" indent="0">
              <a:buNone/>
            </a:pPr>
            <a:r>
              <a:rPr lang="en-US" sz="2400" dirty="0"/>
              <a:t>• Wn1 = V \ Attr0(</a:t>
            </a:r>
            <a:r>
              <a:rPr lang="en-US" sz="2400" dirty="0" err="1"/>
              <a:t>Fn</a:t>
            </a:r>
            <a:r>
              <a:rPr lang="en-US" sz="2400" dirty="0"/>
              <a:t>) for every n ≥ 0, and</a:t>
            </a:r>
          </a:p>
          <a:p>
            <a:pPr marL="0" indent="0">
              <a:buNone/>
            </a:pPr>
            <a:r>
              <a:rPr lang="en-US" sz="2400" dirty="0"/>
              <a:t>• Fn+1 = F \ CPre1(Wn1) for every n ≥ 0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0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1C80BE-79A3-4A81-B2A5-C4D4622C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Co-B</a:t>
            </a:r>
            <a:r>
              <a:rPr lang="el-GR" sz="2800" dirty="0" smtClean="0"/>
              <a:t>ϋ</a:t>
            </a:r>
            <a:r>
              <a:rPr lang="en-IN" sz="2800" dirty="0" smtClean="0"/>
              <a:t>chi </a:t>
            </a:r>
            <a:r>
              <a:rPr lang="en-IN" sz="2800" dirty="0"/>
              <a:t>Games: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400" dirty="0"/>
              <a:t>Let A = (V, V0, V1, E) be an arena and let C ⊆ V be a subset of A’s vertices. </a:t>
            </a:r>
          </a:p>
          <a:p>
            <a:r>
              <a:rPr lang="en-US" sz="2400" dirty="0" err="1" smtClean="0"/>
              <a:t>coB</a:t>
            </a:r>
            <a:r>
              <a:rPr lang="el-GR" sz="2400" dirty="0" smtClean="0"/>
              <a:t>ϋ</a:t>
            </a:r>
            <a:r>
              <a:rPr lang="en-US" sz="2400" dirty="0" smtClean="0"/>
              <a:t>chi (</a:t>
            </a:r>
            <a:r>
              <a:rPr lang="en-US" sz="2400" dirty="0"/>
              <a:t>C) := {ρ ∈ </a:t>
            </a:r>
            <a:r>
              <a:rPr lang="en-US" sz="2400" dirty="0" err="1"/>
              <a:t>Vω</a:t>
            </a:r>
            <a:r>
              <a:rPr lang="en-US" sz="2400" dirty="0"/>
              <a:t>| Inf(ρ) ⊆ C}.</a:t>
            </a:r>
          </a:p>
          <a:p>
            <a:r>
              <a:rPr lang="en-US" sz="2400" dirty="0"/>
              <a:t> G = (A, </a:t>
            </a:r>
            <a:r>
              <a:rPr lang="en-US" sz="2400" dirty="0" err="1" smtClean="0"/>
              <a:t>coB</a:t>
            </a:r>
            <a:r>
              <a:rPr lang="el-GR" sz="2400" dirty="0" smtClean="0"/>
              <a:t>ϋ</a:t>
            </a:r>
            <a:r>
              <a:rPr lang="en-US" sz="2400" dirty="0" smtClean="0"/>
              <a:t>chi (</a:t>
            </a:r>
            <a:r>
              <a:rPr lang="en-US" sz="2400" dirty="0"/>
              <a:t>C)) a </a:t>
            </a:r>
            <a:r>
              <a:rPr lang="en-US" sz="2400" dirty="0" smtClean="0"/>
              <a:t>co-B</a:t>
            </a:r>
            <a:r>
              <a:rPr lang="el-GR" sz="2400" dirty="0" smtClean="0"/>
              <a:t>ϋ</a:t>
            </a:r>
            <a:r>
              <a:rPr lang="en-US" sz="2400" dirty="0" smtClean="0"/>
              <a:t>chi </a:t>
            </a:r>
            <a:r>
              <a:rPr lang="en-US" sz="2400" dirty="0"/>
              <a:t>game with persistence set C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 </a:t>
            </a:r>
            <a:r>
              <a:rPr lang="en-US" sz="2400" dirty="0"/>
              <a:t>and </a:t>
            </a:r>
            <a:r>
              <a:rPr lang="en-US" sz="2400" dirty="0" smtClean="0"/>
              <a:t>Co-B</a:t>
            </a:r>
            <a:r>
              <a:rPr lang="el-GR" sz="2400" dirty="0" smtClean="0"/>
              <a:t>ϋ</a:t>
            </a:r>
            <a:r>
              <a:rPr lang="en-US" sz="2400" dirty="0" smtClean="0"/>
              <a:t>chi </a:t>
            </a:r>
            <a:r>
              <a:rPr lang="en-US" sz="2400" dirty="0"/>
              <a:t>games are determined with uniform positional winning strategies and can be solved in polynomial time in the number of edges of the underlying arena.”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3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47" y="404664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/>
              <a:t>Simple Stochastic Games(SSG)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47" y="1745432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simple stochastic game (SSG) is a directed graph with three types of vertices, called max, min, and average vertices. There are a special start vertex and two special sink vertices, </a:t>
            </a:r>
            <a:r>
              <a:rPr lang="en-US" sz="2600" dirty="0" smtClean="0"/>
              <a:t>called the </a:t>
            </a:r>
            <a:r>
              <a:rPr lang="en-US" sz="2600" dirty="0"/>
              <a:t>O-sink and the l-sink. </a:t>
            </a:r>
            <a:endParaRPr lang="en-US" sz="2600" dirty="0" smtClean="0"/>
          </a:p>
          <a:p>
            <a:r>
              <a:rPr lang="en-US" sz="2600" dirty="0" smtClean="0"/>
              <a:t>All </a:t>
            </a:r>
            <a:r>
              <a:rPr lang="en-US" sz="2600" dirty="0"/>
              <a:t>vertices have exactly two </a:t>
            </a:r>
            <a:r>
              <a:rPr lang="en-US" sz="2600" dirty="0" smtClean="0"/>
              <a:t>neighbors</a:t>
            </a:r>
            <a:r>
              <a:rPr lang="en-US" sz="2600" dirty="0"/>
              <a:t>, except for the sink vertices, which have no neighbors. </a:t>
            </a:r>
            <a:endParaRPr lang="en-US" sz="2600" dirty="0" smtClean="0"/>
          </a:p>
          <a:p>
            <a:r>
              <a:rPr lang="en-US" sz="2600" dirty="0"/>
              <a:t>The graph models is a game between two players, 0 and 1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A token is initially placed on the start vertex, and at each step of the game the token is moved from a vertex to one of its neighbors: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At a min vertex(</a:t>
            </a:r>
            <a:r>
              <a:rPr lang="en-US" sz="2600" dirty="0" err="1"/>
              <a:t>Vmin</a:t>
            </a:r>
            <a:r>
              <a:rPr lang="en-US" sz="2600" dirty="0"/>
              <a:t>), player 0 chooses the neighbor to which the token is moved. </a:t>
            </a:r>
          </a:p>
          <a:p>
            <a:pPr marL="457200" lvl="1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97666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At </a:t>
            </a:r>
            <a:r>
              <a:rPr lang="en-US" sz="2400" dirty="0"/>
              <a:t>a max vertex(</a:t>
            </a:r>
            <a:r>
              <a:rPr lang="en-US" sz="2400" dirty="0" err="1"/>
              <a:t>Vmax</a:t>
            </a:r>
            <a:r>
              <a:rPr lang="en-US" sz="2400" dirty="0"/>
              <a:t>), player 1 chooses the neighbor to which the token is </a:t>
            </a:r>
            <a:r>
              <a:rPr lang="en-US" sz="2400" dirty="0" smtClean="0"/>
              <a:t>moved.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At an average vertex(</a:t>
            </a:r>
            <a:r>
              <a:rPr lang="en-US" sz="2400" dirty="0" err="1"/>
              <a:t>Vaverage</a:t>
            </a:r>
            <a:r>
              <a:rPr lang="en-US" sz="2400" dirty="0"/>
              <a:t>), </a:t>
            </a:r>
            <a:r>
              <a:rPr lang="en-US" sz="2400" dirty="0" smtClean="0"/>
              <a:t>a </a:t>
            </a:r>
            <a:r>
              <a:rPr lang="en-US" sz="2400" dirty="0"/>
              <a:t>coin is tossed to determine where the token is moved, so that it is moved to each neighbor of the average vertex with probability </a:t>
            </a:r>
            <a:r>
              <a:rPr lang="en-US" sz="2400" dirty="0" smtClean="0"/>
              <a:t>½.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game ends when the token reaches a sink vertex; player 1 wins if it reaches the l-sink vertex and player 0 wins otherwise, that is, if the token reaches the O-sink vertex or if the game never halts. </a:t>
            </a:r>
            <a:endParaRPr lang="en-US" sz="2400" dirty="0" smtClean="0"/>
          </a:p>
          <a:p>
            <a:r>
              <a:rPr lang="en-US" sz="2400" dirty="0"/>
              <a:t>max vertices, player 1 chooses its move to maximize the </a:t>
            </a:r>
            <a:r>
              <a:rPr lang="en-US" sz="2400" dirty="0" smtClean="0"/>
              <a:t>probability.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64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688632"/>
          </a:xfrm>
        </p:spPr>
        <p:txBody>
          <a:bodyPr/>
          <a:lstStyle/>
          <a:p>
            <a:r>
              <a:rPr lang="en-US" sz="2400" dirty="0"/>
              <a:t>min vertices, player 0 chooses its move so as to minimize the probability of reaching the l-sink vertex. </a:t>
            </a:r>
          </a:p>
          <a:p>
            <a:r>
              <a:rPr lang="en-US" sz="2400" dirty="0"/>
              <a:t>Strategy for player 0 or 1 is a rule that defines what move the player takes whenever the token is at a min or max vertex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Best strategies of the players?</a:t>
            </a:r>
          </a:p>
          <a:p>
            <a:pPr marL="0" indent="0">
              <a:buNone/>
            </a:pPr>
            <a:r>
              <a:rPr lang="en-US" sz="2400" dirty="0"/>
              <a:t>	- P lie in the class NP n </a:t>
            </a:r>
            <a:r>
              <a:rPr lang="en-US" sz="2400" dirty="0" smtClean="0"/>
              <a:t>co-NP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robability </a:t>
            </a:r>
            <a:r>
              <a:rPr lang="en-US" sz="2400" dirty="0"/>
              <a:t>that player 1 wins the game, if both players use their best </a:t>
            </a:r>
            <a:r>
              <a:rPr lang="en-US" sz="2400" dirty="0" smtClean="0"/>
              <a:t>strategies?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By deciding if the probability that player 1 wins is       greater than ½ is not known to be in 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r>
              <a:rPr lang="en-US" sz="2400" dirty="0"/>
              <a:t>A strategy </a:t>
            </a:r>
            <a:r>
              <a:rPr lang="el-GR" sz="2400" dirty="0" smtClean="0"/>
              <a:t>τ</a:t>
            </a:r>
            <a:r>
              <a:rPr lang="en-US" sz="2400" dirty="0" smtClean="0"/>
              <a:t> of </a:t>
            </a:r>
            <a:r>
              <a:rPr lang="en-US" sz="2400" dirty="0"/>
              <a:t>player 0 is a set of edges of E, each with its left end at a min vertex, such that for each min vertex </a:t>
            </a:r>
            <a:r>
              <a:rPr lang="en-US" sz="2400" dirty="0" err="1"/>
              <a:t>i</a:t>
            </a:r>
            <a:r>
              <a:rPr lang="en-US" sz="2400" dirty="0"/>
              <a:t> there is exactly one edge (</a:t>
            </a:r>
            <a:r>
              <a:rPr lang="en-US" sz="2400" dirty="0" err="1"/>
              <a:t>i</a:t>
            </a:r>
            <a:r>
              <a:rPr lang="en-US" sz="2400" dirty="0"/>
              <a:t>, j) in </a:t>
            </a:r>
            <a:r>
              <a:rPr lang="el-GR" sz="2400" dirty="0" smtClean="0"/>
              <a:t>τ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strategy </a:t>
            </a:r>
            <a:r>
              <a:rPr lang="el-GR" sz="2400" dirty="0" smtClean="0"/>
              <a:t>σ</a:t>
            </a:r>
            <a:r>
              <a:rPr lang="en-US" sz="2400" dirty="0" smtClean="0"/>
              <a:t> </a:t>
            </a:r>
            <a:r>
              <a:rPr lang="en-US" sz="2400" dirty="0"/>
              <a:t>of player 1 is a set of edges of E, each with its left end at a max vertex such that for each max vertex </a:t>
            </a:r>
            <a:r>
              <a:rPr lang="en-US" sz="2400" dirty="0" err="1"/>
              <a:t>i</a:t>
            </a:r>
            <a:r>
              <a:rPr lang="en-US" sz="2400" dirty="0"/>
              <a:t> there is exactly one edge (</a:t>
            </a:r>
            <a:r>
              <a:rPr lang="en-US" sz="2400" dirty="0" err="1"/>
              <a:t>i</a:t>
            </a:r>
            <a:r>
              <a:rPr lang="en-US" sz="2400" dirty="0"/>
              <a:t>, j) in </a:t>
            </a:r>
            <a:r>
              <a:rPr lang="el-GR" sz="2400" dirty="0" smtClean="0"/>
              <a:t>σ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ure </a:t>
            </a:r>
            <a:r>
              <a:rPr lang="en-US" sz="2400" b="1" dirty="0"/>
              <a:t>stationary strategies 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 players do not use probabilistic choice in choosing a move.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Each player chooses the same move from a vertex every time that vertex is reached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1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904508"/>
          </a:xfrm>
        </p:spPr>
        <p:txBody>
          <a:bodyPr>
            <a:normAutofit/>
          </a:bodyPr>
          <a:lstStyle/>
          <a:p>
            <a:r>
              <a:rPr lang="en-US" sz="2400" dirty="0"/>
              <a:t>SSG halts with probability 1 if for all pairs of strategies τ, σ, every vertex in </a:t>
            </a:r>
            <a:r>
              <a:rPr lang="en-US" sz="2400" i="1" dirty="0"/>
              <a:t>G</a:t>
            </a:r>
            <a:r>
              <a:rPr lang="el-GR" sz="2400" i="1" dirty="0"/>
              <a:t>τσ</a:t>
            </a:r>
            <a:r>
              <a:rPr lang="en-US" sz="2400" i="1" dirty="0"/>
              <a:t> </a:t>
            </a:r>
            <a:r>
              <a:rPr lang="en-US" sz="2400" dirty="0"/>
              <a:t>has a path to a sink vertex. </a:t>
            </a:r>
            <a:endParaRPr lang="en-US" sz="2400" b="1" dirty="0" smtClean="0"/>
          </a:p>
          <a:p>
            <a:r>
              <a:rPr lang="en-US" sz="2400" b="1" dirty="0" smtClean="0"/>
              <a:t>Value</a:t>
            </a:r>
            <a:r>
              <a:rPr lang="en-US" sz="2400" dirty="0" smtClean="0"/>
              <a:t>: </a:t>
            </a:r>
            <a:r>
              <a:rPr lang="en-US" sz="2400" i="1" dirty="0" smtClean="0"/>
              <a:t>V</a:t>
            </a:r>
            <a:r>
              <a:rPr lang="el-GR" sz="2400" i="1" dirty="0" smtClean="0"/>
              <a:t>τσ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of each vertex </a:t>
            </a:r>
            <a:r>
              <a:rPr lang="en-US" sz="2400" dirty="0" err="1"/>
              <a:t>i</a:t>
            </a:r>
            <a:r>
              <a:rPr lang="en-US" sz="2400" dirty="0"/>
              <a:t> of G with respect to strategies σ</a:t>
            </a:r>
            <a:r>
              <a:rPr lang="en-US" sz="2400" dirty="0" smtClean="0"/>
              <a:t> </a:t>
            </a:r>
            <a:r>
              <a:rPr lang="en-US" sz="2400" dirty="0"/>
              <a:t>and τ</a:t>
            </a:r>
            <a:r>
              <a:rPr lang="en-US" sz="2400" dirty="0" smtClean="0"/>
              <a:t> </a:t>
            </a:r>
            <a:r>
              <a:rPr lang="en-US" sz="2400" dirty="0"/>
              <a:t>to be the probability that player 1 wins the game if the start vertex is </a:t>
            </a:r>
            <a:r>
              <a:rPr lang="en-US" sz="2400" dirty="0" err="1"/>
              <a:t>i</a:t>
            </a:r>
            <a:r>
              <a:rPr lang="en-US" sz="2400" dirty="0"/>
              <a:t> and the players use strategies σ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l-GR" sz="2400" dirty="0" smtClean="0"/>
              <a:t>τ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values </a:t>
            </a:r>
            <a:r>
              <a:rPr lang="en-US" sz="2400" i="1" dirty="0"/>
              <a:t>V</a:t>
            </a:r>
            <a:r>
              <a:rPr lang="el-GR" sz="2400" i="1" dirty="0"/>
              <a:t>τσ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 smtClean="0"/>
              <a:t>), 1 ≤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≤ </a:t>
            </a:r>
            <a:r>
              <a:rPr lang="en-US" sz="2400" dirty="0"/>
              <a:t>n satisfy the following conditions: If t &lt;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≤ </a:t>
            </a:r>
            <a:r>
              <a:rPr lang="en-US" sz="2400" dirty="0"/>
              <a:t>n - 1 then </a:t>
            </a:r>
            <a:r>
              <a:rPr lang="en-US" sz="2400" i="1" dirty="0"/>
              <a:t>V</a:t>
            </a:r>
            <a:r>
              <a:rPr lang="el-GR" sz="2400" i="1" dirty="0"/>
              <a:t>τσ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= </a:t>
            </a:r>
            <a:r>
              <a:rPr lang="en-US" sz="2400" dirty="0"/>
              <a:t>0 and </a:t>
            </a:r>
            <a:r>
              <a:rPr lang="en-US" sz="2400" i="1" dirty="0"/>
              <a:t>V</a:t>
            </a:r>
            <a:r>
              <a:rPr lang="el-GR" sz="2400" i="1" dirty="0" smtClean="0"/>
              <a:t>τσ</a:t>
            </a:r>
            <a:r>
              <a:rPr lang="en-US" sz="2400" dirty="0" smtClean="0"/>
              <a:t>(n</a:t>
            </a:r>
            <a:r>
              <a:rPr lang="en-US" sz="2400" dirty="0"/>
              <a:t>) = 1; </a:t>
            </a:r>
            <a:r>
              <a:rPr lang="en-US" sz="2400" dirty="0" smtClean="0"/>
              <a:t>otherwise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-- equation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33056"/>
            <a:ext cx="7338696" cy="14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</a:t>
            </a:r>
            <a:r>
              <a:rPr lang="en-US" dirty="0" smtClean="0"/>
              <a:t> </a:t>
            </a:r>
            <a:r>
              <a:rPr lang="en-US" sz="2400" dirty="0" smtClean="0"/>
              <a:t>Example;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/>
              <a:t>A simple stochastic game with 10 vertices. Vertex 1 is the start vertex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Corresponding </a:t>
            </a:r>
            <a:r>
              <a:rPr lang="en-US" sz="2400" dirty="0"/>
              <a:t>to strategy </a:t>
            </a:r>
            <a:r>
              <a:rPr lang="el-GR" sz="2400" dirty="0"/>
              <a:t>σ</a:t>
            </a:r>
            <a:r>
              <a:rPr lang="en-US" sz="2400" dirty="0"/>
              <a:t> is a graph G</a:t>
            </a:r>
            <a:r>
              <a:rPr lang="el-GR" sz="2400" dirty="0"/>
              <a:t>σ</a:t>
            </a:r>
            <a:r>
              <a:rPr lang="en-US" sz="2400" dirty="0"/>
              <a:t>, which is the </a:t>
            </a:r>
            <a:r>
              <a:rPr lang="en-US" sz="2400" dirty="0" err="1"/>
              <a:t>subgraph</a:t>
            </a:r>
            <a:r>
              <a:rPr lang="en-US" sz="2400" dirty="0"/>
              <a:t> of G obtained by removing from each max vertex the outgoing edge that is not in the strategy </a:t>
            </a:r>
            <a:r>
              <a:rPr lang="el-GR" sz="2400" dirty="0"/>
              <a:t>σ</a:t>
            </a:r>
            <a:r>
              <a:rPr lang="en-US" sz="2400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3762520" cy="30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CD4A5B-D506-412C-A40D-7EE29098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FB6679-5F1B-4440-8C56-43B3C243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INFINITE </a:t>
            </a:r>
            <a:r>
              <a:rPr lang="en-IN" sz="2800" dirty="0" smtClean="0"/>
              <a:t>GAMES</a:t>
            </a:r>
          </a:p>
          <a:p>
            <a:pPr marL="0" indent="0">
              <a:buNone/>
            </a:pPr>
            <a:r>
              <a:rPr lang="en-IN" sz="2400" dirty="0" smtClean="0"/>
              <a:t>	1.1Introduction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1.2  </a:t>
            </a:r>
            <a:r>
              <a:rPr lang="en-IN" sz="2400" dirty="0"/>
              <a:t>Foundations to Games</a:t>
            </a:r>
          </a:p>
          <a:p>
            <a:pPr marL="0" indent="0">
              <a:buNone/>
            </a:pPr>
            <a:r>
              <a:rPr lang="en-IN" sz="2400" dirty="0" smtClean="0"/>
              <a:t>	1.3  </a:t>
            </a:r>
            <a:r>
              <a:rPr lang="en-US" sz="2400" dirty="0"/>
              <a:t>Reachability, </a:t>
            </a:r>
            <a:r>
              <a:rPr lang="en-US" sz="2400" dirty="0" smtClean="0"/>
              <a:t>B</a:t>
            </a:r>
            <a:r>
              <a:rPr lang="el-GR" sz="2400" dirty="0" smtClean="0"/>
              <a:t>ϋ</a:t>
            </a:r>
            <a:r>
              <a:rPr lang="en-US" sz="2400" dirty="0" smtClean="0"/>
              <a:t>chi</a:t>
            </a:r>
            <a:r>
              <a:rPr lang="en-US" sz="2400" dirty="0"/>
              <a:t>, and Parity Games</a:t>
            </a:r>
          </a:p>
          <a:p>
            <a:pPr marL="457200" indent="-457200">
              <a:buAutoNum type="arabicPeriod" startAt="2"/>
            </a:pPr>
            <a:r>
              <a:rPr lang="en-US" sz="2800" dirty="0"/>
              <a:t>STOCHASTIC </a:t>
            </a:r>
            <a:r>
              <a:rPr lang="en-US" sz="2800" dirty="0" smtClean="0"/>
              <a:t>GAMES</a:t>
            </a:r>
          </a:p>
          <a:p>
            <a:pPr marL="0" indent="0">
              <a:buNone/>
            </a:pPr>
            <a:r>
              <a:rPr lang="en-US" sz="2400" dirty="0" smtClean="0"/>
              <a:t>	2.1 Simple Stochastic Games</a:t>
            </a:r>
          </a:p>
          <a:p>
            <a:pPr marL="0" indent="0">
              <a:buNone/>
            </a:pPr>
            <a:r>
              <a:rPr lang="en-US" sz="2400" dirty="0" smtClean="0"/>
              <a:t>	2.2 Properties of Simple Stochastic Games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27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120680"/>
          </a:xfrm>
        </p:spPr>
        <p:txBody>
          <a:bodyPr>
            <a:normAutofit/>
          </a:bodyPr>
          <a:lstStyle/>
          <a:p>
            <a:r>
              <a:rPr lang="en-US" sz="2400" dirty="0"/>
              <a:t>Pair of strategies </a:t>
            </a:r>
            <a:r>
              <a:rPr lang="el-GR" sz="2400" dirty="0"/>
              <a:t>τ</a:t>
            </a:r>
            <a:r>
              <a:rPr lang="en-US" sz="2400" dirty="0"/>
              <a:t> and </a:t>
            </a:r>
            <a:r>
              <a:rPr lang="el-GR" sz="2400" dirty="0"/>
              <a:t>σ</a:t>
            </a:r>
            <a:r>
              <a:rPr lang="en-US" sz="2400" dirty="0"/>
              <a:t>, is a graph G</a:t>
            </a:r>
            <a:r>
              <a:rPr lang="el-GR" sz="2400" dirty="0"/>
              <a:t> τ</a:t>
            </a:r>
            <a:r>
              <a:rPr lang="en-US" sz="2400" dirty="0"/>
              <a:t>,</a:t>
            </a:r>
            <a:r>
              <a:rPr lang="el-GR" sz="2400" dirty="0"/>
              <a:t>σ</a:t>
            </a:r>
            <a:r>
              <a:rPr lang="en-US" sz="2400" dirty="0"/>
              <a:t>  obtained from G</a:t>
            </a:r>
            <a:r>
              <a:rPr lang="el-GR" sz="2400" dirty="0"/>
              <a:t>σ</a:t>
            </a:r>
            <a:r>
              <a:rPr lang="en-US" sz="2400" dirty="0"/>
              <a:t> by removing from each min vertex the outgoing edge that is not in </a:t>
            </a:r>
            <a:r>
              <a:rPr lang="el-GR" sz="2400" dirty="0"/>
              <a:t>τ</a:t>
            </a:r>
            <a:r>
              <a:rPr lang="en-US" sz="2400" dirty="0"/>
              <a:t>.</a:t>
            </a:r>
          </a:p>
          <a:p>
            <a:r>
              <a:rPr lang="en-US" sz="2400" dirty="0"/>
              <a:t>In G τ,</a:t>
            </a:r>
            <a:r>
              <a:rPr lang="el-GR" sz="2400" dirty="0"/>
              <a:t>σ</a:t>
            </a:r>
            <a:r>
              <a:rPr lang="en-US" sz="2400" dirty="0"/>
              <a:t>, every max and min vertex has one outgoing </a:t>
            </a:r>
            <a:r>
              <a:rPr lang="en-US" sz="2400" dirty="0" smtClean="0"/>
              <a:t>edge.</a:t>
            </a:r>
          </a:p>
          <a:p>
            <a:r>
              <a:rPr lang="en-US" sz="2400" dirty="0" smtClean="0"/>
              <a:t>G</a:t>
            </a:r>
            <a:r>
              <a:rPr lang="el-GR" sz="2400" dirty="0"/>
              <a:t> τ</a:t>
            </a:r>
            <a:r>
              <a:rPr lang="en-US" sz="2400" dirty="0"/>
              <a:t>,</a:t>
            </a:r>
            <a:r>
              <a:rPr lang="el-GR" sz="2400" dirty="0"/>
              <a:t>σ</a:t>
            </a:r>
            <a:r>
              <a:rPr lang="en-US" sz="2400" dirty="0" smtClean="0"/>
              <a:t> </a:t>
            </a:r>
            <a:r>
              <a:rPr lang="en-US" sz="2400" dirty="0"/>
              <a:t>can be considered as a Markov process where the states of the process are the vertices of G and the transition probabilities </a:t>
            </a:r>
            <a:r>
              <a:rPr lang="en-US" sz="2400" dirty="0" smtClean="0"/>
              <a:t>p </a:t>
            </a:r>
            <a:r>
              <a:rPr lang="en-US" sz="2400" dirty="0" err="1" smtClean="0"/>
              <a:t>ij</a:t>
            </a:r>
            <a:r>
              <a:rPr lang="en-US" sz="2400" dirty="0"/>
              <a:t>, 1 </a:t>
            </a:r>
            <a:r>
              <a:rPr lang="en-US" sz="2400" dirty="0" smtClean="0"/>
              <a:t>≤ j and j ≤ n as defined: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 ≤ n - 1 then p </a:t>
            </a:r>
            <a:r>
              <a:rPr lang="en-US" sz="2400" dirty="0" err="1"/>
              <a:t>i,j</a:t>
            </a:r>
            <a:r>
              <a:rPr lang="en-US" sz="2400" dirty="0"/>
              <a:t> = ½ if </a:t>
            </a:r>
            <a:r>
              <a:rPr lang="en-US" sz="2400" dirty="0" err="1"/>
              <a:t>i</a:t>
            </a:r>
            <a:r>
              <a:rPr lang="en-US" sz="2400" dirty="0"/>
              <a:t> is an average vertex with outgoing edge (</a:t>
            </a:r>
            <a:r>
              <a:rPr lang="en-US" sz="2400" dirty="0" err="1"/>
              <a:t>i</a:t>
            </a:r>
            <a:r>
              <a:rPr lang="en-US" sz="2400" dirty="0"/>
              <a:t>, j); p </a:t>
            </a:r>
            <a:r>
              <a:rPr lang="en-US" sz="2400" dirty="0" err="1"/>
              <a:t>i,j</a:t>
            </a:r>
            <a:r>
              <a:rPr lang="en-US" sz="2400" dirty="0"/>
              <a:t> = 1 if </a:t>
            </a:r>
            <a:r>
              <a:rPr lang="en-US" sz="2400" dirty="0" err="1"/>
              <a:t>i</a:t>
            </a:r>
            <a:r>
              <a:rPr lang="en-US" sz="2400" dirty="0"/>
              <a:t> is a max or min vertex with outgoing edge (</a:t>
            </a:r>
            <a:r>
              <a:rPr lang="en-US" sz="2400" dirty="0" err="1"/>
              <a:t>i</a:t>
            </a:r>
            <a:r>
              <a:rPr lang="en-US" sz="2400" dirty="0"/>
              <a:t>, j), and p </a:t>
            </a:r>
            <a:r>
              <a:rPr lang="en-US" sz="2400" dirty="0" err="1"/>
              <a:t>i,j</a:t>
            </a:r>
            <a:r>
              <a:rPr lang="en-US" sz="2400" dirty="0"/>
              <a:t> = 0 otherwise.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Since n - 1 and n are sink states, we define </a:t>
            </a:r>
            <a:r>
              <a:rPr lang="en-US" sz="2400" dirty="0" smtClean="0"/>
              <a:t>p </a:t>
            </a:r>
            <a:r>
              <a:rPr lang="en-US" sz="2400" dirty="0" err="1" smtClean="0"/>
              <a:t>nn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p n-1n-1=l, p </a:t>
            </a:r>
            <a:r>
              <a:rPr lang="en-US" sz="2400" dirty="0" err="1" smtClean="0"/>
              <a:t>nj</a:t>
            </a:r>
            <a:r>
              <a:rPr lang="en-US" sz="2400" dirty="0" smtClean="0"/>
              <a:t>=O if j ≠ n and p </a:t>
            </a:r>
            <a:r>
              <a:rPr lang="en-US" sz="2400" dirty="0" err="1" smtClean="0"/>
              <a:t>nj</a:t>
            </a:r>
            <a:r>
              <a:rPr lang="en-US" sz="2400" dirty="0" smtClean="0"/>
              <a:t> = 0 if j ≠ n.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trategies </a:t>
            </a:r>
            <a:r>
              <a:rPr lang="el-GR" sz="2400" dirty="0" smtClean="0"/>
              <a:t>σ</a:t>
            </a:r>
            <a:r>
              <a:rPr lang="en-US" sz="2400" dirty="0" smtClean="0"/>
              <a:t> </a:t>
            </a:r>
            <a:r>
              <a:rPr lang="en-US" sz="2400" dirty="0"/>
              <a:t>= { (1, 5), (3,4), (6, 7</a:t>
            </a:r>
            <a:r>
              <a:rPr lang="en-US" sz="2400" dirty="0" smtClean="0"/>
              <a:t>) } </a:t>
            </a:r>
            <a:r>
              <a:rPr lang="en-US" sz="2400" dirty="0"/>
              <a:t>and </a:t>
            </a:r>
            <a:r>
              <a:rPr lang="el-GR" sz="2400" dirty="0"/>
              <a:t>τ</a:t>
            </a:r>
            <a:r>
              <a:rPr lang="en-US" sz="2400" dirty="0" smtClean="0"/>
              <a:t> </a:t>
            </a:r>
            <a:r>
              <a:rPr lang="en-US" sz="2400" dirty="0"/>
              <a:t>= { (4, 3</a:t>
            </a:r>
            <a:r>
              <a:rPr lang="en-US" sz="2400" dirty="0" smtClean="0"/>
              <a:t>) } of </a:t>
            </a:r>
            <a:r>
              <a:rPr lang="en-US" sz="2400" dirty="0"/>
              <a:t>player 1 and 0, respectively.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7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1106A3-83F6-4BE8-993C-A4D31D9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Infinite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110B28-5FCF-4970-907C-AD6FD951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/>
              <a:t>1.1</a:t>
            </a:r>
            <a:r>
              <a:rPr lang="en-IN" dirty="0"/>
              <a:t> </a:t>
            </a:r>
            <a:r>
              <a:rPr lang="en-IN" sz="2400" dirty="0"/>
              <a:t>Introduction to Infinite Games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dirty="0"/>
              <a:t>Why Infinite Games?</a:t>
            </a:r>
          </a:p>
          <a:p>
            <a:r>
              <a:rPr lang="en-IN" sz="2400" dirty="0"/>
              <a:t> </a:t>
            </a:r>
            <a:r>
              <a:rPr lang="en-US" sz="2400" dirty="0"/>
              <a:t>The emergence of reactive systems requires new approaches   to verification and synthesis.</a:t>
            </a:r>
          </a:p>
          <a:p>
            <a:r>
              <a:rPr lang="en-US" sz="2400" dirty="0"/>
              <a:t>to model and analyze reactive systems in a game-theoretic framework, which captures the antagonistic and strategic nature of the interaction between the system and its environment.</a:t>
            </a:r>
          </a:p>
          <a:p>
            <a:pPr marL="0" indent="0">
              <a:buNone/>
            </a:pPr>
            <a:r>
              <a:rPr lang="en-US" sz="2400" dirty="0"/>
              <a:t>What is Church’s Problem?</a:t>
            </a:r>
          </a:p>
          <a:p>
            <a:r>
              <a:rPr lang="en-US" sz="2400" dirty="0"/>
              <a:t>an environment generating an infinite stream of input bits, each of which is answered by an output bit generated by the circuit. </a:t>
            </a:r>
          </a:p>
          <a:p>
            <a:r>
              <a:rPr lang="en-US" sz="2400" dirty="0"/>
              <a:t> if the pair of bitstreams satisfies the requirement, then the circuit wins, otherwise the environment wins.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245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71AF387-2805-42A3-A917-170819AC7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Requirements to satisfy Church’s Problem:</a:t>
            </a:r>
          </a:p>
          <a:p>
            <a:r>
              <a:rPr lang="en-US" sz="2400" dirty="0"/>
              <a:t>Whenever the input bit is 1, then the output bit is 1, too</a:t>
            </a:r>
          </a:p>
          <a:p>
            <a:r>
              <a:rPr lang="en-US" sz="2400" dirty="0"/>
              <a:t>At least one out of every three consecutive output bits is a 1.</a:t>
            </a:r>
          </a:p>
          <a:p>
            <a:r>
              <a:rPr lang="en-US" sz="2400" dirty="0"/>
              <a:t>If there are infinitely many 0’s in the input stream, then there are infinitely many 0’s in the output stream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F0CB7E0-36EA-47D1-9A7A-48D5BCA5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12" y="2708920"/>
            <a:ext cx="3463081" cy="207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C5CB764-8E30-4FAB-9172-0BA42A1B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984279"/>
            <a:ext cx="64198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E8B276D-B3CF-43F1-974D-6ED2AA8EF922}"/>
              </a:ext>
            </a:extLst>
          </p:cNvPr>
          <p:cNvSpPr txBox="1"/>
          <p:nvPr/>
        </p:nvSpPr>
        <p:spPr>
          <a:xfrm>
            <a:off x="899592" y="310231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Ex: The label 1/1 stands for “process a 1 and output a 1”.</a:t>
            </a:r>
          </a:p>
        </p:txBody>
      </p:sp>
    </p:spTree>
    <p:extLst>
      <p:ext uri="{BB962C8B-B14F-4D97-AF65-F5344CB8AC3E}">
        <p14:creationId xmlns:p14="http://schemas.microsoft.com/office/powerpoint/2010/main" val="8023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8782D-0C71-4FC3-BD64-BEA2BD51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600" dirty="0"/>
              <a:t>1.2 The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AC3F3A-3DE7-4E0E-A8A4-9998A311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6166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Arenas, Games, and Strategies: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9600" dirty="0"/>
              <a:t>Arena: An arena A = (V, V0, V1, E) consists of</a:t>
            </a:r>
          </a:p>
          <a:p>
            <a:pPr marL="0" indent="0">
              <a:buNone/>
            </a:pPr>
            <a:r>
              <a:rPr lang="en-US" sz="9600" dirty="0"/>
              <a:t>• a finite set V of vertices,</a:t>
            </a:r>
          </a:p>
          <a:p>
            <a:pPr marL="0" indent="0">
              <a:buNone/>
            </a:pPr>
            <a:r>
              <a:rPr lang="en-US" sz="9600" dirty="0"/>
              <a:t>• disjoint subsets V0, V1 ⊆ V with V = V0 ∪ V1 denoting the vertices of Player 0 and Player 1</a:t>
            </a:r>
          </a:p>
          <a:p>
            <a:pPr marL="0" indent="0">
              <a:buNone/>
            </a:pPr>
            <a:r>
              <a:rPr lang="en-US" sz="9600" dirty="0"/>
              <a:t>respectively, and</a:t>
            </a:r>
          </a:p>
          <a:p>
            <a:pPr marL="0" indent="0">
              <a:buNone/>
            </a:pPr>
            <a:r>
              <a:rPr lang="en-US" sz="9600" dirty="0"/>
              <a:t>• a set E ⊆ V × V of (directed) edges such that every vertex has at least one outgoing edge, i.e.,{v0| (v, v0) ∈ E} is non-empty for every v ∈ V .The size of A, denoted by |A|, is defined to be |V |.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Sub-Arena:</a:t>
            </a:r>
          </a:p>
          <a:p>
            <a:r>
              <a:rPr lang="en-US" sz="9600" dirty="0"/>
              <a:t> Let A = (V, V0, V1, E) be an arena and V 0 ⊆ V be such that every vertex in V 0 has a successor vertex in V 0 . </a:t>
            </a:r>
          </a:p>
          <a:p>
            <a:r>
              <a:rPr lang="en-US" sz="9600" dirty="0"/>
              <a:t>The sub-arena of A induced by V 0 , denoted by AV 0 , is   defined as AV 0 = (V ∩ V 0 , V0 ∩ V 0 , V1 ∩ V 0 , E ∩ (V 0 × V)).</a:t>
            </a:r>
            <a:endParaRPr lang="en-IN" sz="9600" dirty="0"/>
          </a:p>
          <a:p>
            <a:pPr marL="0" indent="0">
              <a:buNone/>
            </a:pPr>
            <a:endParaRPr lang="en-US" sz="7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2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92C1B7-D632-4C1A-967A-4F1984C9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Play: </a:t>
            </a:r>
          </a:p>
          <a:p>
            <a:r>
              <a:rPr lang="en-US" sz="2400" dirty="0"/>
              <a:t>A play in an arena A = (V, V0, V1, E) is an infinite sequence ρ= ρ0ρ1ρ2 · · · ∈ </a:t>
            </a:r>
            <a:r>
              <a:rPr lang="en-US" sz="2400" dirty="0" err="1"/>
              <a:t>Vω</a:t>
            </a:r>
            <a:r>
              <a:rPr lang="en-US" sz="2400" dirty="0"/>
              <a:t> such that (</a:t>
            </a:r>
            <a:r>
              <a:rPr lang="en-US" sz="2400" dirty="0" err="1"/>
              <a:t>ρn</a:t>
            </a:r>
            <a:r>
              <a:rPr lang="en-US" sz="2400" dirty="0"/>
              <a:t>, ρn+1) ∈ E holds for every n ∈ N. We say ρ starts in the vertex ρ0. </a:t>
            </a:r>
          </a:p>
          <a:p>
            <a:r>
              <a:rPr lang="en-US" sz="2400" dirty="0"/>
              <a:t>The set of plays in A is denoted by Plays(A), the set of all plays starting in v by Plays(A, v), and we define Plays(A, V 0) =S v∈V0 Plays(A, v) for every V0 ⊆ V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Strategy:</a:t>
            </a:r>
          </a:p>
          <a:p>
            <a:r>
              <a:rPr lang="en-US" sz="2400" dirty="0"/>
              <a:t> A strategy for Player i ∈ {0, 1} in an arena (V, V0, V1, E) is a </a:t>
            </a:r>
            <a:r>
              <a:rPr lang="en-US" sz="2400" dirty="0" err="1"/>
              <a:t>functionσ</a:t>
            </a:r>
            <a:r>
              <a:rPr lang="en-US" sz="2400" dirty="0"/>
              <a:t> : </a:t>
            </a:r>
            <a:r>
              <a:rPr lang="en-US" sz="2400" dirty="0" err="1"/>
              <a:t>V∗Vi</a:t>
            </a:r>
            <a:r>
              <a:rPr lang="en-US" sz="2400" dirty="0"/>
              <a:t> → V such that σ(</a:t>
            </a:r>
            <a:r>
              <a:rPr lang="en-US" sz="2400" dirty="0" err="1"/>
              <a:t>wv</a:t>
            </a:r>
            <a:r>
              <a:rPr lang="en-US" sz="2400" dirty="0"/>
              <a:t>) = v0 implies (v, v0) ∈ E for every w ∈ V∗ and every v ∈ Vi.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74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0A5717-FEEB-4EA2-8D8A-4388257B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Consistent Play: </a:t>
            </a:r>
          </a:p>
          <a:p>
            <a:r>
              <a:rPr lang="en-US" sz="2400" dirty="0"/>
              <a:t>A play ρ0ρ1ρ2 · · · in an arena A = (V, V0, V1, E) is consistent with a strategy σ for Player i in A if, ρn+1 = σ(ρ0 · · · </a:t>
            </a:r>
            <a:r>
              <a:rPr lang="en-US" sz="2400" dirty="0" err="1"/>
              <a:t>ρn</a:t>
            </a:r>
            <a:r>
              <a:rPr lang="en-US" sz="2400" dirty="0"/>
              <a:t>) for every n ∈ N with </a:t>
            </a:r>
            <a:r>
              <a:rPr lang="en-US" sz="2400" dirty="0" err="1"/>
              <a:t>ρn</a:t>
            </a:r>
            <a:r>
              <a:rPr lang="en-US" sz="2400" dirty="0"/>
              <a:t> ∈ Vi. </a:t>
            </a:r>
          </a:p>
          <a:p>
            <a:r>
              <a:rPr lang="en-US" sz="2400" dirty="0"/>
              <a:t>Given a vertex v, we denote the set of plays that are consistent with σ and start in v with Plays(A, v, σ). Finally, we define Plays(A, V 0 , σ) for V 0 ⊆ V by Plays(A, V 0 , σ) S </a:t>
            </a:r>
            <a:r>
              <a:rPr lang="en-US" sz="2400" dirty="0" err="1"/>
              <a:t>v∈V</a:t>
            </a:r>
            <a:r>
              <a:rPr lang="en-US" sz="2400" dirty="0"/>
              <a:t> 0 Plays(A, v, σ) .</a:t>
            </a:r>
          </a:p>
          <a:p>
            <a:pPr marL="0" indent="0">
              <a:buNone/>
            </a:pPr>
            <a:r>
              <a:rPr lang="en-US" sz="2800" dirty="0"/>
              <a:t>Positional Strategy: </a:t>
            </a:r>
          </a:p>
          <a:p>
            <a:r>
              <a:rPr lang="en-US" sz="2400" dirty="0"/>
              <a:t>A strategy σ for Player i in an arena (V, V0, V1, E) is positional if σ(</a:t>
            </a:r>
            <a:r>
              <a:rPr lang="en-US" sz="2400" dirty="0" err="1"/>
              <a:t>wv</a:t>
            </a:r>
            <a:r>
              <a:rPr lang="en-US" sz="2400" dirty="0"/>
              <a:t>) = σ(v) for all w ∈ V∗ and v ∈ Vi.</a:t>
            </a:r>
          </a:p>
          <a:p>
            <a:pPr marL="0" indent="0">
              <a:buNone/>
            </a:pPr>
            <a:r>
              <a:rPr lang="en-US" sz="3000" dirty="0"/>
              <a:t>Game: </a:t>
            </a:r>
          </a:p>
          <a:p>
            <a:r>
              <a:rPr lang="en-US" sz="2400" dirty="0"/>
              <a:t>A game G = (</a:t>
            </a:r>
            <a:r>
              <a:rPr lang="en-US" sz="2400" dirty="0" err="1"/>
              <a:t>A,Win</a:t>
            </a:r>
            <a:r>
              <a:rPr lang="en-US" sz="2400" dirty="0"/>
              <a:t>) consists of an arena A with vertex set V and a set of winning sequences Win ⊆ </a:t>
            </a:r>
            <a:r>
              <a:rPr lang="en-US" sz="2400" dirty="0" err="1"/>
              <a:t>Vω</a:t>
            </a:r>
            <a:r>
              <a:rPr lang="en-US" sz="2400" dirty="0"/>
              <a:t>. </a:t>
            </a:r>
          </a:p>
          <a:p>
            <a:r>
              <a:rPr lang="en-US" sz="2400" dirty="0"/>
              <a:t>We call a sequence ρ winning for Player 0 if, and only if, ρ ∈ Win and winning for Player 1 otherwise.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7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6B0409-041A-43A4-BF25-DD2CFA3A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Winning Strategy:</a:t>
            </a:r>
          </a:p>
          <a:p>
            <a:r>
              <a:rPr lang="en-US" sz="2800" dirty="0"/>
              <a:t> </a:t>
            </a:r>
            <a:r>
              <a:rPr lang="en-US" sz="2400" dirty="0"/>
              <a:t>Let G = (</a:t>
            </a:r>
            <a:r>
              <a:rPr lang="en-US" sz="2400" dirty="0" err="1"/>
              <a:t>A,Win</a:t>
            </a:r>
            <a:r>
              <a:rPr lang="en-US" sz="2400" dirty="0"/>
              <a:t>) be a game with A = (V, V0, V1, E). A strategy σ for Player i in A is a winning strategy from a vertex v ∈ V if every play that is consistent with σ and starts in v is winning for Player i, i.e., if Plays(A, v, σ) ⊆ Win for i = 0 and Plays(A, v, σ) ⊆ V ω \ Win for i = 1.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Winning Region: </a:t>
            </a:r>
          </a:p>
          <a:p>
            <a:r>
              <a:rPr lang="en-US" sz="2400" dirty="0"/>
              <a:t>The winning region Wi(G) of Player i in a game G is the set of</a:t>
            </a:r>
          </a:p>
          <a:p>
            <a:pPr marL="0" indent="0">
              <a:buNone/>
            </a:pPr>
            <a:r>
              <a:rPr lang="en-US" sz="2400" dirty="0"/>
              <a:t>      Vertices from which Player i has a winning strategy.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000" dirty="0"/>
              <a:t>Determinacy, Positional Determinacy:</a:t>
            </a:r>
            <a:r>
              <a:rPr lang="en-US" sz="2400" dirty="0"/>
              <a:t> </a:t>
            </a:r>
          </a:p>
          <a:p>
            <a:r>
              <a:rPr lang="en-US" sz="2400" dirty="0"/>
              <a:t>Let G be a game with vertex set V . We say</a:t>
            </a:r>
          </a:p>
          <a:p>
            <a:pPr marL="0" indent="0">
              <a:buNone/>
            </a:pPr>
            <a:r>
              <a:rPr lang="en-US" sz="2400" dirty="0"/>
              <a:t>     that G is determined if W0(G) ∪ W1(G) = V 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say that G is positionally determined if, from every vertex v ∈ V one of the players has a positional winning strategy.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17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16BEA8-AE74-49C8-97E3-FCD46CCD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Uniform Positional Winning Strategy:</a:t>
            </a:r>
          </a:p>
          <a:p>
            <a:r>
              <a:rPr lang="en-US" sz="2400" dirty="0"/>
              <a:t> Let the game G = (</a:t>
            </a:r>
            <a:r>
              <a:rPr lang="en-US" sz="2400" dirty="0" err="1"/>
              <a:t>A,Win</a:t>
            </a:r>
            <a:r>
              <a:rPr lang="en-US" sz="2400" dirty="0"/>
              <a:t>). A strategy σ for Player i is a uniform positional winning strategy if it is positional and winning from every vertex in Wi(G).</a:t>
            </a:r>
          </a:p>
          <a:p>
            <a:pPr marL="0" indent="0">
              <a:buNone/>
            </a:pPr>
            <a:r>
              <a:rPr lang="en-US" sz="3000" dirty="0"/>
              <a:t>Trap: </a:t>
            </a:r>
          </a:p>
          <a:p>
            <a:r>
              <a:rPr lang="en-US" sz="2400" dirty="0"/>
              <a:t>Let A = (V, V0, V1, E) be an arena and let T ⊆ V . Then, T is a trap for Player i, if every vertex v ∈ T ∩ Vi of Player i in T has only successors in T, i.e., (v, v0) ∈ E implies v0 ∈ T, and every vertex v ∈ T ∩ V1−i of Player 1 − i in T there is a successor in T, i.e., there is some v0 ∈ T with (v, v0) ∈ E. </a:t>
            </a:r>
          </a:p>
          <a:p>
            <a:pPr marL="0" indent="0">
              <a:buNone/>
            </a:pPr>
            <a:r>
              <a:rPr lang="en-US" sz="3000" dirty="0"/>
              <a:t>Prefix-independence: </a:t>
            </a:r>
          </a:p>
          <a:p>
            <a:r>
              <a:rPr lang="en-US" sz="2400" dirty="0"/>
              <a:t>A winning condition Win ⊆ </a:t>
            </a:r>
            <a:r>
              <a:rPr lang="en-US" sz="2400" dirty="0" err="1"/>
              <a:t>Vω</a:t>
            </a:r>
            <a:r>
              <a:rPr lang="en-US" sz="2400" dirty="0"/>
              <a:t> is prefix-independent , if ρ ∈Win ⇔ w · ρ ∈ Win for all ρ ∈ </a:t>
            </a:r>
            <a:r>
              <a:rPr lang="en-US" sz="2400" dirty="0" err="1"/>
              <a:t>Vω</a:t>
            </a:r>
            <a:r>
              <a:rPr lang="en-US" sz="2400" dirty="0"/>
              <a:t> and all w ∈ V∗.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6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2421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INFINITE AND STOCHASTIC GAMES</vt:lpstr>
      <vt:lpstr>INDEX</vt:lpstr>
      <vt:lpstr>Infinite Games</vt:lpstr>
      <vt:lpstr>PowerPoint Presentation</vt:lpstr>
      <vt:lpstr>1.2 The Foundations </vt:lpstr>
      <vt:lpstr>PowerPoint Presentation</vt:lpstr>
      <vt:lpstr>PowerPoint Presentation</vt:lpstr>
      <vt:lpstr>PowerPoint Presentation</vt:lpstr>
      <vt:lpstr>PowerPoint Presentation</vt:lpstr>
      <vt:lpstr>1.3 Reachability, Bϋchi, and Parity Games</vt:lpstr>
      <vt:lpstr>PowerPoint Presentation</vt:lpstr>
      <vt:lpstr>PowerPoint Presentation</vt:lpstr>
      <vt:lpstr>PowerPoint Presentation</vt:lpstr>
      <vt:lpstr>Simple Stochastic Games(SSG)</vt:lpstr>
      <vt:lpstr>PowerPoint Presentation</vt:lpstr>
      <vt:lpstr>PowerPoint Presentation</vt:lpstr>
      <vt:lpstr>Properties of SSG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-10</dc:title>
  <dc:creator>HP</dc:creator>
  <cp:lastModifiedBy>Microsoft account</cp:lastModifiedBy>
  <cp:revision>60</cp:revision>
  <dcterms:created xsi:type="dcterms:W3CDTF">2020-12-30T19:05:26Z</dcterms:created>
  <dcterms:modified xsi:type="dcterms:W3CDTF">2022-04-01T12:59:38Z</dcterms:modified>
</cp:coreProperties>
</file>