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18"/>
    </p:embeddedFont>
    <p:embeddedFont>
      <p:font typeface="Times New Roman" charset="1" panose="02030502070405020303"/>
      <p:regular r:id="rId19"/>
    </p:embeddedFont>
    <p:embeddedFont>
      <p:font typeface="Trebuchet MS" charset="1" panose="020B0603020202020204"/>
      <p:regular r:id="rId20"/>
    </p:embeddedFont>
    <p:embeddedFont>
      <p:font typeface="Trebuchet MS Bold" charset="1" panose="020B0703020202020204"/>
      <p:regular r:id="rId21"/>
    </p:embeddedFont>
    <p:embeddedFont>
      <p:font typeface="Midan" charset="1" panose="020005060200000200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6999"/>
            <a:chOff x="0" y="0"/>
            <a:chExt cx="24384000"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23" t="0" r="-123" b="0"/>
              </a:stretch>
            </a:blipFill>
          </p:spPr>
        </p:sp>
      </p:grpSp>
      <p:sp>
        <p:nvSpPr>
          <p:cNvPr name="TextBox 4" id="4"/>
          <p:cNvSpPr txBox="true"/>
          <p:nvPr/>
        </p:nvSpPr>
        <p:spPr>
          <a:xfrm rot="0">
            <a:off x="1633101" y="1360230"/>
            <a:ext cx="7535545" cy="949325"/>
          </a:xfrm>
          <a:prstGeom prst="rect">
            <a:avLst/>
          </a:prstGeom>
        </p:spPr>
        <p:txBody>
          <a:bodyPr anchor="t" rtlCol="false" tIns="0" lIns="0" bIns="0" rIns="0">
            <a:spAutoFit/>
          </a:bodyPr>
          <a:lstStyle/>
          <a:p>
            <a:pPr algn="l">
              <a:lnSpc>
                <a:spcPts val="6539"/>
              </a:lnSpc>
            </a:pPr>
            <a:r>
              <a:rPr lang="en-US" b="true" sz="5449" spc="99">
                <a:solidFill>
                  <a:srgbClr val="0E0E0E"/>
                </a:solidFill>
                <a:latin typeface="Times New Roman Bold"/>
                <a:ea typeface="Times New Roman Bold"/>
                <a:cs typeface="Times New Roman Bold"/>
                <a:sym typeface="Times New Roman Bold"/>
              </a:rPr>
              <a:t>DIGITAL PORTFOLIO</a:t>
            </a:r>
          </a:p>
        </p:txBody>
      </p:sp>
      <p:grpSp>
        <p:nvGrpSpPr>
          <p:cNvPr name="Group 5" id="5"/>
          <p:cNvGrpSpPr>
            <a:grpSpLocks noChangeAspect="true"/>
          </p:cNvGrpSpPr>
          <p:nvPr/>
        </p:nvGrpSpPr>
        <p:grpSpPr>
          <a:xfrm rot="0">
            <a:off x="1014412" y="9701212"/>
            <a:ext cx="3214687" cy="300037"/>
            <a:chOff x="0" y="0"/>
            <a:chExt cx="4286249" cy="400049"/>
          </a:xfrm>
        </p:grpSpPr>
        <p:sp>
          <p:nvSpPr>
            <p:cNvPr name="Freeform 6" id="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814" t="0" r="-814" b="0"/>
              </a:stretch>
            </a:blipFill>
          </p:spPr>
        </p:sp>
      </p:grpSp>
      <p:sp>
        <p:nvSpPr>
          <p:cNvPr name="TextBox 7" id="7"/>
          <p:cNvSpPr txBox="true"/>
          <p:nvPr/>
        </p:nvSpPr>
        <p:spPr>
          <a:xfrm rot="0">
            <a:off x="1633101" y="2273690"/>
            <a:ext cx="12606655" cy="2869565"/>
          </a:xfrm>
          <a:prstGeom prst="rect">
            <a:avLst/>
          </a:prstGeom>
        </p:spPr>
        <p:txBody>
          <a:bodyPr anchor="t" rtlCol="false" tIns="0" lIns="0" bIns="0" rIns="0">
            <a:spAutoFit/>
          </a:bodyPr>
          <a:lstStyle/>
          <a:p>
            <a:pPr algn="l">
              <a:lnSpc>
                <a:spcPts val="4380"/>
              </a:lnSpc>
            </a:pPr>
            <a:r>
              <a:rPr lang="en-US" sz="3650" spc="113">
                <a:solidFill>
                  <a:srgbClr val="000000"/>
                </a:solidFill>
                <a:latin typeface="Times New Roman"/>
                <a:ea typeface="Times New Roman"/>
                <a:cs typeface="Times New Roman"/>
                <a:sym typeface="Times New Roman"/>
              </a:rPr>
              <a:t>STUDENT NAME: Jeevanandham.S</a:t>
            </a:r>
          </a:p>
          <a:p>
            <a:pPr algn="l">
              <a:lnSpc>
                <a:spcPts val="4380"/>
              </a:lnSpc>
            </a:pPr>
            <a:r>
              <a:rPr lang="en-US" sz="3650" spc="54">
                <a:solidFill>
                  <a:srgbClr val="000000"/>
                </a:solidFill>
                <a:latin typeface="Times New Roman"/>
                <a:ea typeface="Times New Roman"/>
                <a:cs typeface="Times New Roman"/>
                <a:sym typeface="Times New Roman"/>
              </a:rPr>
              <a:t>REGISTER NO AND NMID: 2422k1873 / asbru062422k1873</a:t>
            </a:r>
          </a:p>
          <a:p>
            <a:pPr algn="l">
              <a:lnSpc>
                <a:spcPts val="4380"/>
              </a:lnSpc>
            </a:pPr>
            <a:r>
              <a:rPr lang="en-US" sz="3650" spc="109">
                <a:solidFill>
                  <a:srgbClr val="000000"/>
                </a:solidFill>
                <a:latin typeface="Times New Roman"/>
                <a:ea typeface="Times New Roman"/>
                <a:cs typeface="Times New Roman"/>
                <a:sym typeface="Times New Roman"/>
              </a:rPr>
              <a:t>DEPARTMENT: Bsc.Computer Science</a:t>
            </a:r>
          </a:p>
          <a:p>
            <a:pPr algn="l">
              <a:lnSpc>
                <a:spcPts val="4393"/>
              </a:lnSpc>
            </a:pPr>
            <a:r>
              <a:rPr lang="en-US" sz="3650" spc="199">
                <a:solidFill>
                  <a:srgbClr val="000000"/>
                </a:solidFill>
                <a:latin typeface="Times New Roman"/>
                <a:ea typeface="Times New Roman"/>
                <a:cs typeface="Times New Roman"/>
                <a:sym typeface="Times New Roman"/>
              </a:rPr>
              <a:t>COLLEGE: Chikkanna Govt Arts College/ Bharathiyar University</a:t>
            </a:r>
          </a:p>
        </p:txBody>
      </p:sp>
      <p:sp>
        <p:nvSpPr>
          <p:cNvPr name="TextBox 8" id="8"/>
          <p:cNvSpPr txBox="true"/>
          <p:nvPr/>
        </p:nvSpPr>
        <p:spPr>
          <a:xfrm rot="0">
            <a:off x="16992026" y="9698029"/>
            <a:ext cx="199390" cy="278765"/>
          </a:xfrm>
          <a:prstGeom prst="rect">
            <a:avLst/>
          </a:prstGeom>
        </p:spPr>
        <p:txBody>
          <a:bodyPr anchor="t" rtlCol="false" tIns="0" lIns="0" bIns="0" rIns="0">
            <a:spAutoFit/>
          </a:bodyPr>
          <a:lstStyle/>
          <a:p>
            <a:pPr algn="l">
              <a:lnSpc>
                <a:spcPts val="1980"/>
              </a:lnSpc>
            </a:pPr>
            <a:r>
              <a:rPr lang="en-US" sz="1650" spc="-50">
                <a:solidFill>
                  <a:srgbClr val="2D936A"/>
                </a:solidFill>
                <a:latin typeface="Trebuchet MS"/>
                <a:ea typeface="Trebuchet MS"/>
                <a:cs typeface="Trebuchet MS"/>
                <a:sym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7999" cy="10286999"/>
            <a:chOff x="0" y="0"/>
            <a:chExt cx="24383999"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4" r="0" b="-34"/>
              </a:stretch>
            </a:blipFill>
          </p:spPr>
        </p:sp>
      </p:grpSp>
      <p:sp>
        <p:nvSpPr>
          <p:cNvPr name="TextBox 4" id="4"/>
          <p:cNvSpPr txBox="true"/>
          <p:nvPr/>
        </p:nvSpPr>
        <p:spPr>
          <a:xfrm rot="0">
            <a:off x="3422823" y="-44449"/>
            <a:ext cx="10735310" cy="990600"/>
          </a:xfrm>
          <a:prstGeom prst="rect">
            <a:avLst/>
          </a:prstGeom>
        </p:spPr>
        <p:txBody>
          <a:bodyPr anchor="t" rtlCol="false" tIns="0" lIns="0" bIns="0" rIns="0">
            <a:spAutoFit/>
          </a:bodyPr>
          <a:lstStyle/>
          <a:p>
            <a:pPr algn="l">
              <a:lnSpc>
                <a:spcPts val="7619"/>
              </a:lnSpc>
            </a:pPr>
            <a:r>
              <a:rPr lang="en-US" b="true" sz="6349" spc="-10">
                <a:solidFill>
                  <a:srgbClr val="000000"/>
                </a:solidFill>
                <a:latin typeface="Trebuchet MS Bold"/>
                <a:ea typeface="Trebuchet MS Bold"/>
                <a:cs typeface="Trebuchet MS Bold"/>
                <a:sym typeface="Trebuchet MS Bold"/>
              </a:rPr>
              <a:t>RESULTS AND SCREENSHOTS</a:t>
            </a:r>
          </a:p>
        </p:txBody>
      </p:sp>
      <p:sp>
        <p:nvSpPr>
          <p:cNvPr name="TextBox 5" id="5"/>
          <p:cNvSpPr txBox="true"/>
          <p:nvPr/>
        </p:nvSpPr>
        <p:spPr>
          <a:xfrm rot="0">
            <a:off x="3423847" y="1889993"/>
            <a:ext cx="11440304" cy="3115945"/>
          </a:xfrm>
          <a:prstGeom prst="rect">
            <a:avLst/>
          </a:prstGeom>
        </p:spPr>
        <p:txBody>
          <a:bodyPr anchor="t" rtlCol="false" tIns="0" lIns="0" bIns="0" rIns="0">
            <a:spAutoFit/>
          </a:bodyPr>
          <a:lstStyle/>
          <a:p>
            <a:pPr algn="ctr">
              <a:lnSpc>
                <a:spcPts val="2460"/>
              </a:lnSpc>
            </a:pPr>
            <a:r>
              <a:rPr lang="en-US" sz="2050">
                <a:solidFill>
                  <a:srgbClr val="000000"/>
                </a:solidFill>
                <a:latin typeface="Times New Roman"/>
                <a:ea typeface="Times New Roman"/>
                <a:cs typeface="Times New Roman"/>
                <a:sym typeface="Times New Roman"/>
              </a:rPr>
              <a:t>When opened in a browser, the website displays:</a:t>
            </a:r>
          </a:p>
          <a:p>
            <a:pPr algn="ctr">
              <a:lnSpc>
                <a:spcPts val="2460"/>
              </a:lnSpc>
            </a:pPr>
            <a:r>
              <a:rPr lang="en-US" sz="2050">
                <a:solidFill>
                  <a:srgbClr val="000000"/>
                </a:solidFill>
                <a:latin typeface="Times New Roman"/>
                <a:ea typeface="Times New Roman"/>
                <a:cs typeface="Times New Roman"/>
                <a:sym typeface="Times New Roman"/>
              </a:rPr>
              <a:t>A dark professional-themed portfolio with glowing blue accents.</a:t>
            </a:r>
          </a:p>
          <a:p>
            <a:pPr algn="ctr">
              <a:lnSpc>
                <a:spcPts val="2460"/>
              </a:lnSpc>
            </a:pPr>
            <a:r>
              <a:rPr lang="en-US" sz="2050" spc="50">
                <a:solidFill>
                  <a:srgbClr val="000000"/>
                </a:solidFill>
                <a:latin typeface="Times New Roman"/>
                <a:ea typeface="Times New Roman"/>
                <a:cs typeface="Times New Roman"/>
                <a:sym typeface="Times New Roman"/>
              </a:rPr>
              <a:t>A profile photo in the center with the name &amp; tagline.</a:t>
            </a:r>
          </a:p>
          <a:p>
            <a:pPr algn="ctr">
              <a:lnSpc>
                <a:spcPts val="2460"/>
              </a:lnSpc>
            </a:pPr>
            <a:r>
              <a:rPr lang="en-US" sz="2050" spc="50">
                <a:solidFill>
                  <a:srgbClr val="000000"/>
                </a:solidFill>
                <a:latin typeface="Times New Roman"/>
                <a:ea typeface="Times New Roman"/>
                <a:cs typeface="Times New Roman"/>
                <a:sym typeface="Times New Roman"/>
              </a:rPr>
              <a:t>Sections for About, Skills, Projects, and Contact details neatly separated.</a:t>
            </a:r>
          </a:p>
          <a:p>
            <a:pPr algn="l">
              <a:lnSpc>
                <a:spcPts val="2460"/>
              </a:lnSpc>
            </a:pPr>
          </a:p>
          <a:p>
            <a:pPr algn="l">
              <a:lnSpc>
                <a:spcPts val="2460"/>
              </a:lnSpc>
            </a:pPr>
          </a:p>
          <a:p>
            <a:pPr algn="ctr">
              <a:lnSpc>
                <a:spcPts val="2460"/>
              </a:lnSpc>
            </a:pPr>
            <a:r>
              <a:rPr lang="en-US" sz="2050" spc="50">
                <a:solidFill>
                  <a:srgbClr val="000000"/>
                </a:solidFill>
                <a:latin typeface="Times New Roman"/>
                <a:ea typeface="Times New Roman"/>
                <a:cs typeface="Times New Roman"/>
                <a:sym typeface="Times New Roman"/>
              </a:rPr>
              <a:t>(Here, in a real report you would insert screenshots of the webpage opened in desktop &amp; mobile view.)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7999" cy="10286999"/>
            <a:chOff x="0" y="0"/>
            <a:chExt cx="24383999"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89" r="0" b="-89"/>
              </a:stretch>
            </a:blipFill>
          </p:spPr>
        </p:sp>
      </p:grpSp>
      <p:sp>
        <p:nvSpPr>
          <p:cNvPr name="TextBox 4" id="4"/>
          <p:cNvSpPr txBox="true"/>
          <p:nvPr/>
        </p:nvSpPr>
        <p:spPr>
          <a:xfrm rot="0">
            <a:off x="1096962" y="524825"/>
            <a:ext cx="12680315" cy="1246894"/>
          </a:xfrm>
          <a:prstGeom prst="rect">
            <a:avLst/>
          </a:prstGeom>
        </p:spPr>
        <p:txBody>
          <a:bodyPr anchor="t" rtlCol="false" tIns="0" lIns="0" bIns="0" rIns="0">
            <a:spAutoFit/>
          </a:bodyPr>
          <a:lstStyle/>
          <a:p>
            <a:pPr algn="l">
              <a:lnSpc>
                <a:spcPts val="8640"/>
              </a:lnSpc>
            </a:pPr>
            <a:r>
              <a:rPr lang="en-US" b="true" sz="7200" spc="-10">
                <a:solidFill>
                  <a:srgbClr val="000000"/>
                </a:solidFill>
                <a:latin typeface="Trebuchet MS Bold"/>
                <a:ea typeface="Trebuchet MS Bold"/>
                <a:cs typeface="Trebuchet MS Bold"/>
                <a:sym typeface="Trebuchet MS Bold"/>
              </a:rPr>
              <a:t>CONCLUSION</a:t>
            </a:r>
          </a:p>
        </p:txBody>
      </p:sp>
      <p:sp>
        <p:nvSpPr>
          <p:cNvPr name="TextBox 5" id="5"/>
          <p:cNvSpPr txBox="true"/>
          <p:nvPr/>
        </p:nvSpPr>
        <p:spPr>
          <a:xfrm rot="0">
            <a:off x="16903126" y="9697939"/>
            <a:ext cx="247650" cy="273685"/>
          </a:xfrm>
          <a:prstGeom prst="rect">
            <a:avLst/>
          </a:prstGeom>
        </p:spPr>
        <p:txBody>
          <a:bodyPr anchor="t" rtlCol="false" tIns="0" lIns="0" bIns="0" rIns="0">
            <a:spAutoFit/>
          </a:bodyPr>
          <a:lstStyle/>
          <a:p>
            <a:pPr algn="l">
              <a:lnSpc>
                <a:spcPts val="1980"/>
              </a:lnSpc>
            </a:pPr>
            <a:r>
              <a:rPr lang="en-US" sz="1650" spc="-25">
                <a:solidFill>
                  <a:srgbClr val="2D936A"/>
                </a:solidFill>
                <a:latin typeface="Trebuchet MS"/>
                <a:ea typeface="Trebuchet MS"/>
                <a:cs typeface="Trebuchet MS"/>
                <a:sym typeface="Trebuchet MS"/>
              </a:rPr>
              <a:t>11</a:t>
            </a:r>
          </a:p>
        </p:txBody>
      </p:sp>
      <p:sp>
        <p:nvSpPr>
          <p:cNvPr name="TextBox 6" id="6"/>
          <p:cNvSpPr txBox="true"/>
          <p:nvPr/>
        </p:nvSpPr>
        <p:spPr>
          <a:xfrm rot="0">
            <a:off x="2867955" y="2034041"/>
            <a:ext cx="11858625" cy="2108201"/>
          </a:xfrm>
          <a:prstGeom prst="rect">
            <a:avLst/>
          </a:prstGeom>
        </p:spPr>
        <p:txBody>
          <a:bodyPr anchor="t" rtlCol="false" tIns="0" lIns="0" bIns="0" rIns="0">
            <a:spAutoFit/>
          </a:bodyPr>
          <a:lstStyle/>
          <a:p>
            <a:pPr algn="ctr">
              <a:lnSpc>
                <a:spcPts val="3229"/>
              </a:lnSpc>
            </a:pPr>
            <a:r>
              <a:rPr lang="en-US" sz="2700" spc="113">
                <a:solidFill>
                  <a:srgbClr val="000000"/>
                </a:solidFill>
                <a:latin typeface="Times New Roman"/>
                <a:ea typeface="Times New Roman"/>
                <a:cs typeface="Times New Roman"/>
                <a:sym typeface="Times New Roman"/>
              </a:rPr>
              <a:t>The portfolio project demonstrates how a simple yet elegant website can be built using only HTML and CSS. It provides a professional digital identity for Jeevanandham.S, showcasing both artistic and technical skills. The design is minimalistic but effective, with scope to expand (add projects, animations, and links to social media or GitHub).</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86296" y="885825"/>
            <a:ext cx="5185916" cy="1238250"/>
          </a:xfrm>
          <a:prstGeom prst="rect">
            <a:avLst/>
          </a:prstGeom>
        </p:spPr>
        <p:txBody>
          <a:bodyPr anchor="t" rtlCol="false" tIns="0" lIns="0" bIns="0" rIns="0">
            <a:spAutoFit/>
          </a:bodyPr>
          <a:lstStyle/>
          <a:p>
            <a:pPr algn="ctr">
              <a:lnSpc>
                <a:spcPts val="8640"/>
              </a:lnSpc>
              <a:spcBef>
                <a:spcPct val="0"/>
              </a:spcBef>
            </a:pPr>
            <a:r>
              <a:rPr lang="en-US" b="true" sz="7200" spc="-10">
                <a:solidFill>
                  <a:srgbClr val="000000"/>
                </a:solidFill>
                <a:latin typeface="Times New Roman Bold"/>
                <a:ea typeface="Times New Roman Bold"/>
                <a:cs typeface="Times New Roman Bold"/>
                <a:sym typeface="Times New Roman Bold"/>
              </a:rPr>
              <a:t>GitHub Link </a:t>
            </a:r>
          </a:p>
        </p:txBody>
      </p:sp>
      <p:sp>
        <p:nvSpPr>
          <p:cNvPr name="TextBox 3" id="3"/>
          <p:cNvSpPr txBox="true"/>
          <p:nvPr/>
        </p:nvSpPr>
        <p:spPr>
          <a:xfrm rot="0">
            <a:off x="1837823" y="4491786"/>
            <a:ext cx="15421477" cy="1293903"/>
          </a:xfrm>
          <a:prstGeom prst="rect">
            <a:avLst/>
          </a:prstGeom>
        </p:spPr>
        <p:txBody>
          <a:bodyPr anchor="t" rtlCol="false" tIns="0" lIns="0" bIns="0" rIns="0">
            <a:spAutoFit/>
          </a:bodyPr>
          <a:lstStyle/>
          <a:p>
            <a:pPr algn="ctr">
              <a:lnSpc>
                <a:spcPts val="5065"/>
              </a:lnSpc>
              <a:spcBef>
                <a:spcPct val="0"/>
              </a:spcBef>
            </a:pPr>
            <a:r>
              <a:rPr lang="en-US" b="true" sz="4221" spc="-5">
                <a:solidFill>
                  <a:srgbClr val="000000"/>
                </a:solidFill>
                <a:latin typeface="Trebuchet MS Bold"/>
                <a:ea typeface="Trebuchet MS Bold"/>
                <a:cs typeface="Trebuchet MS Bold"/>
                <a:sym typeface="Trebuchet MS Bold"/>
              </a:rPr>
              <a:t>https://github.com/jeevanandham-0/Jeevanandham.S-TNSDC-FWD-DP.git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7999" cy="10286999"/>
            <a:chOff x="0" y="0"/>
            <a:chExt cx="24383999"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89" r="0" b="-89"/>
              </a:stretch>
            </a:blipFill>
          </p:spPr>
        </p:sp>
      </p:grpSp>
      <p:sp>
        <p:nvSpPr>
          <p:cNvPr name="TextBox 4" id="4"/>
          <p:cNvSpPr txBox="true"/>
          <p:nvPr/>
        </p:nvSpPr>
        <p:spPr>
          <a:xfrm rot="0">
            <a:off x="1363091" y="-387730"/>
            <a:ext cx="9013190" cy="1541145"/>
          </a:xfrm>
          <a:prstGeom prst="rect">
            <a:avLst/>
          </a:prstGeom>
        </p:spPr>
        <p:txBody>
          <a:bodyPr anchor="t" rtlCol="false" tIns="0" lIns="0" bIns="0" rIns="0">
            <a:spAutoFit/>
          </a:bodyPr>
          <a:lstStyle/>
          <a:p>
            <a:pPr algn="l">
              <a:lnSpc>
                <a:spcPts val="10680"/>
              </a:lnSpc>
            </a:pPr>
            <a:r>
              <a:rPr lang="en-US" sz="8900" spc="499">
                <a:solidFill>
                  <a:srgbClr val="000000"/>
                </a:solidFill>
                <a:latin typeface="Times New Roman"/>
                <a:ea typeface="Times New Roman"/>
                <a:cs typeface="Times New Roman"/>
                <a:sym typeface="Times New Roman"/>
              </a:rPr>
              <a:t>PROJECT TITLE</a:t>
            </a:r>
          </a:p>
        </p:txBody>
      </p:sp>
      <p:sp>
        <p:nvSpPr>
          <p:cNvPr name="TextBox 5" id="5"/>
          <p:cNvSpPr txBox="true"/>
          <p:nvPr/>
        </p:nvSpPr>
        <p:spPr>
          <a:xfrm rot="0">
            <a:off x="16992026" y="9698029"/>
            <a:ext cx="199390" cy="278765"/>
          </a:xfrm>
          <a:prstGeom prst="rect">
            <a:avLst/>
          </a:prstGeom>
        </p:spPr>
        <p:txBody>
          <a:bodyPr anchor="t" rtlCol="false" tIns="0" lIns="0" bIns="0" rIns="0">
            <a:spAutoFit/>
          </a:bodyPr>
          <a:lstStyle/>
          <a:p>
            <a:pPr algn="l">
              <a:lnSpc>
                <a:spcPts val="1980"/>
              </a:lnSpc>
            </a:pPr>
            <a:r>
              <a:rPr lang="en-US" sz="1650" spc="-50">
                <a:solidFill>
                  <a:srgbClr val="2D936A"/>
                </a:solidFill>
                <a:latin typeface="Trebuchet MS"/>
                <a:ea typeface="Trebuchet MS"/>
                <a:cs typeface="Trebuchet MS"/>
                <a:sym typeface="Trebuchet MS"/>
              </a:rPr>
              <a:t>1</a:t>
            </a:r>
          </a:p>
        </p:txBody>
      </p:sp>
      <p:sp>
        <p:nvSpPr>
          <p:cNvPr name="TextBox 6" id="6"/>
          <p:cNvSpPr txBox="true"/>
          <p:nvPr/>
        </p:nvSpPr>
        <p:spPr>
          <a:xfrm rot="0">
            <a:off x="10396272" y="1820516"/>
            <a:ext cx="5593080" cy="1065530"/>
          </a:xfrm>
          <a:prstGeom prst="rect">
            <a:avLst/>
          </a:prstGeom>
        </p:spPr>
        <p:txBody>
          <a:bodyPr anchor="t" rtlCol="false" tIns="0" lIns="0" bIns="0" rIns="0">
            <a:spAutoFit/>
          </a:bodyPr>
          <a:lstStyle/>
          <a:p>
            <a:pPr algn="l">
              <a:lnSpc>
                <a:spcPts val="7380"/>
              </a:lnSpc>
            </a:pPr>
            <a:r>
              <a:rPr lang="en-US" sz="6150" spc="185">
                <a:solidFill>
                  <a:srgbClr val="000000"/>
                </a:solidFill>
                <a:latin typeface="Times New Roman"/>
                <a:ea typeface="Times New Roman"/>
                <a:cs typeface="Times New Roman"/>
                <a:sym typeface="Times New Roman"/>
              </a:rPr>
              <a:t>Digital Portfolio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2868"/>
            <a:ext cx="18288000" cy="10244455"/>
            <a:chOff x="0" y="0"/>
            <a:chExt cx="24384000" cy="13659273"/>
          </a:xfrm>
        </p:grpSpPr>
        <p:sp>
          <p:nvSpPr>
            <p:cNvPr name="Freeform 3" id="3"/>
            <p:cNvSpPr/>
            <p:nvPr/>
          </p:nvSpPr>
          <p:spPr>
            <a:xfrm flipH="false" flipV="false" rot="0">
              <a:off x="0" y="0"/>
              <a:ext cx="24384000" cy="13658850"/>
            </a:xfrm>
            <a:custGeom>
              <a:avLst/>
              <a:gdLst/>
              <a:ahLst/>
              <a:cxnLst/>
              <a:rect r="r" b="b" t="t" l="l"/>
              <a:pathLst>
                <a:path h="13658850" w="24384000">
                  <a:moveTo>
                    <a:pt x="24384000" y="13658850"/>
                  </a:moveTo>
                  <a:lnTo>
                    <a:pt x="0" y="13658850"/>
                  </a:lnTo>
                  <a:lnTo>
                    <a:pt x="0" y="0"/>
                  </a:lnTo>
                  <a:lnTo>
                    <a:pt x="24384000" y="0"/>
                  </a:lnTo>
                  <a:lnTo>
                    <a:pt x="24384000" y="13658850"/>
                  </a:lnTo>
                  <a:close/>
                </a:path>
              </a:pathLst>
            </a:custGeom>
            <a:solidFill>
              <a:srgbClr val="F1F1F1"/>
            </a:solidFill>
          </p:spPr>
        </p:sp>
      </p:grpSp>
      <p:sp>
        <p:nvSpPr>
          <p:cNvPr name="TextBox 4" id="4"/>
          <p:cNvSpPr txBox="true"/>
          <p:nvPr/>
        </p:nvSpPr>
        <p:spPr>
          <a:xfrm rot="0">
            <a:off x="1128712" y="9727082"/>
            <a:ext cx="2649855" cy="243840"/>
          </a:xfrm>
          <a:prstGeom prst="rect">
            <a:avLst/>
          </a:prstGeom>
        </p:spPr>
        <p:txBody>
          <a:bodyPr anchor="t" rtlCol="false" tIns="0" lIns="0" bIns="0" rIns="0">
            <a:spAutoFit/>
          </a:bodyPr>
          <a:lstStyle/>
          <a:p>
            <a:pPr algn="l">
              <a:lnSpc>
                <a:spcPts val="1879"/>
              </a:lnSpc>
            </a:pPr>
            <a:r>
              <a:rPr lang="en-US" sz="1650" spc="-10">
                <a:solidFill>
                  <a:srgbClr val="2D82C2"/>
                </a:solidFill>
                <a:latin typeface="Trebuchet MS"/>
                <a:ea typeface="Trebuchet MS"/>
                <a:cs typeface="Trebuchet MS"/>
                <a:sym typeface="Trebuchet MS"/>
              </a:rPr>
              <a:t>3/21/2024	</a:t>
            </a:r>
            <a:r>
              <a:rPr lang="en-US" b="true" sz="1650" spc="-10">
                <a:solidFill>
                  <a:srgbClr val="2D82C2"/>
                </a:solidFill>
                <a:latin typeface="Trebuchet MS Bold"/>
                <a:ea typeface="Trebuchet MS Bold"/>
                <a:cs typeface="Trebuchet MS Bold"/>
                <a:sym typeface="Trebuchet MS Bold"/>
              </a:rPr>
              <a:t>Annual Review</a:t>
            </a:r>
          </a:p>
        </p:txBody>
      </p:sp>
      <p:grpSp>
        <p:nvGrpSpPr>
          <p:cNvPr name="Group 5" id="5"/>
          <p:cNvGrpSpPr/>
          <p:nvPr/>
        </p:nvGrpSpPr>
        <p:grpSpPr>
          <a:xfrm rot="0">
            <a:off x="11044237" y="671512"/>
            <a:ext cx="542925" cy="542925"/>
            <a:chOff x="0" y="0"/>
            <a:chExt cx="723900" cy="723900"/>
          </a:xfrm>
        </p:grpSpPr>
        <p:sp>
          <p:nvSpPr>
            <p:cNvPr name="Freeform 6" id="6"/>
            <p:cNvSpPr/>
            <p:nvPr/>
          </p:nvSpPr>
          <p:spPr>
            <a:xfrm flipH="false" flipV="false" rot="0">
              <a:off x="0" y="0"/>
              <a:ext cx="723900" cy="723900"/>
            </a:xfrm>
            <a:custGeom>
              <a:avLst/>
              <a:gdLst/>
              <a:ahLst/>
              <a:cxnLst/>
              <a:rect r="r" b="b" t="t" l="l"/>
              <a:pathLst>
                <a:path h="723900" w="723900">
                  <a:moveTo>
                    <a:pt x="361950" y="723900"/>
                  </a:moveTo>
                  <a:lnTo>
                    <a:pt x="265811" y="711073"/>
                  </a:lnTo>
                  <a:lnTo>
                    <a:pt x="179324" y="674624"/>
                  </a:lnTo>
                  <a:lnTo>
                    <a:pt x="106045" y="617982"/>
                  </a:lnTo>
                  <a:lnTo>
                    <a:pt x="49403" y="544703"/>
                  </a:lnTo>
                  <a:lnTo>
                    <a:pt x="12954" y="458216"/>
                  </a:lnTo>
                  <a:lnTo>
                    <a:pt x="0" y="361950"/>
                  </a:lnTo>
                  <a:lnTo>
                    <a:pt x="12954" y="265684"/>
                  </a:lnTo>
                  <a:lnTo>
                    <a:pt x="49403" y="179324"/>
                  </a:lnTo>
                  <a:lnTo>
                    <a:pt x="106045" y="106045"/>
                  </a:lnTo>
                  <a:lnTo>
                    <a:pt x="179324" y="49403"/>
                  </a:lnTo>
                  <a:lnTo>
                    <a:pt x="265684" y="12954"/>
                  </a:lnTo>
                  <a:lnTo>
                    <a:pt x="361950" y="0"/>
                  </a:lnTo>
                  <a:lnTo>
                    <a:pt x="459105" y="12954"/>
                  </a:lnTo>
                  <a:lnTo>
                    <a:pt x="458470" y="12954"/>
                  </a:lnTo>
                  <a:lnTo>
                    <a:pt x="544830" y="49403"/>
                  </a:lnTo>
                  <a:lnTo>
                    <a:pt x="617982" y="106045"/>
                  </a:lnTo>
                  <a:lnTo>
                    <a:pt x="674624" y="179324"/>
                  </a:lnTo>
                  <a:lnTo>
                    <a:pt x="711073" y="265684"/>
                  </a:lnTo>
                  <a:lnTo>
                    <a:pt x="723900" y="361950"/>
                  </a:lnTo>
                  <a:lnTo>
                    <a:pt x="711073" y="458216"/>
                  </a:lnTo>
                  <a:lnTo>
                    <a:pt x="674624" y="544703"/>
                  </a:lnTo>
                  <a:lnTo>
                    <a:pt x="617855" y="617982"/>
                  </a:lnTo>
                  <a:lnTo>
                    <a:pt x="544449" y="674624"/>
                  </a:lnTo>
                  <a:lnTo>
                    <a:pt x="457962" y="711073"/>
                  </a:lnTo>
                  <a:lnTo>
                    <a:pt x="457327" y="711073"/>
                  </a:lnTo>
                  <a:lnTo>
                    <a:pt x="361950" y="723900"/>
                  </a:lnTo>
                  <a:close/>
                </a:path>
              </a:pathLst>
            </a:custGeom>
            <a:solidFill>
              <a:srgbClr val="EBEBEB"/>
            </a:solidFill>
          </p:spPr>
        </p:sp>
      </p:grpSp>
      <p:grpSp>
        <p:nvGrpSpPr>
          <p:cNvPr name="Group 7" id="7"/>
          <p:cNvGrpSpPr>
            <a:grpSpLocks noChangeAspect="true"/>
          </p:cNvGrpSpPr>
          <p:nvPr/>
        </p:nvGrpSpPr>
        <p:grpSpPr>
          <a:xfrm rot="0">
            <a:off x="700087" y="9615487"/>
            <a:ext cx="5557167" cy="442912"/>
            <a:chOff x="0" y="0"/>
            <a:chExt cx="7409556" cy="590549"/>
          </a:xfrm>
        </p:grpSpPr>
        <p:sp>
          <p:nvSpPr>
            <p:cNvPr name="Freeform 8" id="8"/>
            <p:cNvSpPr/>
            <p:nvPr/>
          </p:nvSpPr>
          <p:spPr>
            <a:xfrm flipH="false" flipV="false" rot="0">
              <a:off x="0" y="0"/>
              <a:ext cx="7409561" cy="590550"/>
            </a:xfrm>
            <a:custGeom>
              <a:avLst/>
              <a:gdLst/>
              <a:ahLst/>
              <a:cxnLst/>
              <a:rect r="r" b="b" t="t" l="l"/>
              <a:pathLst>
                <a:path h="590550" w="7409561">
                  <a:moveTo>
                    <a:pt x="0" y="0"/>
                  </a:moveTo>
                  <a:lnTo>
                    <a:pt x="7409561" y="0"/>
                  </a:lnTo>
                  <a:lnTo>
                    <a:pt x="7409561" y="590550"/>
                  </a:lnTo>
                  <a:lnTo>
                    <a:pt x="0" y="590550"/>
                  </a:lnTo>
                  <a:lnTo>
                    <a:pt x="0" y="0"/>
                  </a:lnTo>
                  <a:close/>
                </a:path>
              </a:pathLst>
            </a:custGeom>
            <a:blipFill>
              <a:blip r:embed="rId2"/>
              <a:stretch>
                <a:fillRect l="0" t="-118" r="0" b="-118"/>
              </a:stretch>
            </a:blipFill>
          </p:spPr>
        </p:sp>
      </p:grpSp>
      <p:sp>
        <p:nvSpPr>
          <p:cNvPr name="TextBox 9" id="9"/>
          <p:cNvSpPr txBox="true"/>
          <p:nvPr/>
        </p:nvSpPr>
        <p:spPr>
          <a:xfrm rot="0">
            <a:off x="5746263" y="2906464"/>
            <a:ext cx="6896100" cy="5843905"/>
          </a:xfrm>
          <a:prstGeom prst="rect">
            <a:avLst/>
          </a:prstGeom>
        </p:spPr>
        <p:txBody>
          <a:bodyPr anchor="t" rtlCol="false" tIns="0" lIns="0" bIns="0" rIns="0">
            <a:spAutoFit/>
          </a:bodyPr>
          <a:lstStyle/>
          <a:p>
            <a:pPr algn="l" marL="519430" indent="-259715" lvl="1">
              <a:lnSpc>
                <a:spcPts val="5034"/>
              </a:lnSpc>
              <a:buAutoNum type="arabicPeriod" startAt="1"/>
            </a:pPr>
            <a:r>
              <a:rPr lang="en-US" sz="4200" spc="120">
                <a:solidFill>
                  <a:srgbClr val="0D0D0D"/>
                </a:solidFill>
                <a:latin typeface="Times New Roman"/>
                <a:ea typeface="Times New Roman"/>
                <a:cs typeface="Times New Roman"/>
                <a:sym typeface="Times New Roman"/>
              </a:rPr>
              <a:t>Problem	Statement</a:t>
            </a:r>
          </a:p>
          <a:p>
            <a:pPr algn="l" marL="519430" indent="-259715" lvl="1">
              <a:lnSpc>
                <a:spcPts val="5025"/>
              </a:lnSpc>
              <a:buAutoNum type="arabicPeriod" startAt="1"/>
            </a:pPr>
            <a:r>
              <a:rPr lang="en-US" sz="4200" spc="-10">
                <a:solidFill>
                  <a:srgbClr val="0D0D0D"/>
                </a:solidFill>
                <a:latin typeface="Times New Roman"/>
                <a:ea typeface="Times New Roman"/>
                <a:cs typeface="Times New Roman"/>
                <a:sym typeface="Times New Roman"/>
              </a:rPr>
              <a:t>Project	Overview</a:t>
            </a:r>
          </a:p>
          <a:p>
            <a:pPr algn="l" marL="519430" indent="-259715" lvl="1">
              <a:lnSpc>
                <a:spcPts val="5025"/>
              </a:lnSpc>
              <a:buAutoNum type="arabicPeriod" startAt="1"/>
            </a:pPr>
            <a:r>
              <a:rPr lang="en-US" sz="4200" spc="85">
                <a:solidFill>
                  <a:srgbClr val="0D0D0D"/>
                </a:solidFill>
                <a:latin typeface="Times New Roman"/>
                <a:ea typeface="Times New Roman"/>
                <a:cs typeface="Times New Roman"/>
                <a:sym typeface="Times New Roman"/>
              </a:rPr>
              <a:t>End	Users</a:t>
            </a:r>
          </a:p>
          <a:p>
            <a:pPr algn="l" marL="519430" indent="-259715" lvl="1">
              <a:lnSpc>
                <a:spcPts val="5025"/>
              </a:lnSpc>
              <a:buAutoNum type="arabicPeriod" startAt="1"/>
            </a:pPr>
            <a:r>
              <a:rPr lang="en-US" sz="4200" spc="60">
                <a:solidFill>
                  <a:srgbClr val="0D0D0D"/>
                </a:solidFill>
                <a:latin typeface="Times New Roman"/>
                <a:ea typeface="Times New Roman"/>
                <a:cs typeface="Times New Roman"/>
                <a:sym typeface="Times New Roman"/>
              </a:rPr>
              <a:t>Tools	and	Technologies</a:t>
            </a:r>
          </a:p>
          <a:p>
            <a:pPr algn="l" marL="519430" indent="-259715" lvl="1">
              <a:lnSpc>
                <a:spcPts val="5025"/>
              </a:lnSpc>
              <a:buAutoNum type="arabicPeriod" startAt="1"/>
            </a:pPr>
            <a:r>
              <a:rPr lang="en-US" sz="4200" spc="120">
                <a:solidFill>
                  <a:srgbClr val="0D0D0D"/>
                </a:solidFill>
                <a:latin typeface="Times New Roman"/>
                <a:ea typeface="Times New Roman"/>
                <a:cs typeface="Times New Roman"/>
                <a:sym typeface="Times New Roman"/>
              </a:rPr>
              <a:t>Portfolio	design	and	Layout</a:t>
            </a:r>
          </a:p>
          <a:p>
            <a:pPr algn="l" marL="519430" indent="-259715" lvl="1">
              <a:lnSpc>
                <a:spcPts val="5025"/>
              </a:lnSpc>
              <a:buAutoNum type="arabicPeriod" startAt="1"/>
            </a:pPr>
            <a:r>
              <a:rPr lang="en-US" sz="4200" spc="130">
                <a:solidFill>
                  <a:srgbClr val="0D0D0D"/>
                </a:solidFill>
                <a:latin typeface="Times New Roman"/>
                <a:ea typeface="Times New Roman"/>
                <a:cs typeface="Times New Roman"/>
                <a:sym typeface="Times New Roman"/>
              </a:rPr>
              <a:t>Features	and	Functionality</a:t>
            </a:r>
          </a:p>
          <a:p>
            <a:pPr algn="l" marL="519430" indent="-259715" lvl="1">
              <a:lnSpc>
                <a:spcPts val="5025"/>
              </a:lnSpc>
              <a:buAutoNum type="arabicPeriod" startAt="1"/>
            </a:pPr>
            <a:r>
              <a:rPr lang="en-US" sz="4200" spc="65">
                <a:solidFill>
                  <a:srgbClr val="0D0D0D"/>
                </a:solidFill>
                <a:latin typeface="Times New Roman"/>
                <a:ea typeface="Times New Roman"/>
                <a:cs typeface="Times New Roman"/>
                <a:sym typeface="Times New Roman"/>
              </a:rPr>
              <a:t>Results	and	Screenshots</a:t>
            </a:r>
          </a:p>
          <a:p>
            <a:pPr algn="l" marL="519430" indent="-259715" lvl="1">
              <a:lnSpc>
                <a:spcPts val="5025"/>
              </a:lnSpc>
              <a:buAutoNum type="arabicPeriod" startAt="1"/>
            </a:pPr>
            <a:r>
              <a:rPr lang="en-US" sz="4200" spc="100">
                <a:solidFill>
                  <a:srgbClr val="0D0D0D"/>
                </a:solidFill>
                <a:latin typeface="Times New Roman"/>
                <a:ea typeface="Times New Roman"/>
                <a:cs typeface="Times New Roman"/>
                <a:sym typeface="Times New Roman"/>
              </a:rPr>
              <a:t>Conclusion</a:t>
            </a:r>
          </a:p>
          <a:p>
            <a:pPr algn="l" marL="519430" indent="-259715" lvl="1">
              <a:lnSpc>
                <a:spcPts val="5034"/>
              </a:lnSpc>
              <a:buAutoNum type="arabicPeriod" startAt="1"/>
            </a:pPr>
            <a:r>
              <a:rPr lang="en-US" sz="4200" spc="190">
                <a:solidFill>
                  <a:srgbClr val="0D0D0D"/>
                </a:solidFill>
                <a:latin typeface="Times New Roman"/>
                <a:ea typeface="Times New Roman"/>
                <a:cs typeface="Times New Roman"/>
                <a:sym typeface="Times New Roman"/>
              </a:rPr>
              <a:t>Github	Link</a:t>
            </a:r>
          </a:p>
        </p:txBody>
      </p:sp>
      <p:sp>
        <p:nvSpPr>
          <p:cNvPr name="TextBox 10" id="10"/>
          <p:cNvSpPr txBox="true"/>
          <p:nvPr/>
        </p:nvSpPr>
        <p:spPr>
          <a:xfrm rot="0">
            <a:off x="16992026" y="9698029"/>
            <a:ext cx="199390" cy="278765"/>
          </a:xfrm>
          <a:prstGeom prst="rect">
            <a:avLst/>
          </a:prstGeom>
        </p:spPr>
        <p:txBody>
          <a:bodyPr anchor="t" rtlCol="false" tIns="0" lIns="0" bIns="0" rIns="0">
            <a:spAutoFit/>
          </a:bodyPr>
          <a:lstStyle/>
          <a:p>
            <a:pPr algn="l">
              <a:lnSpc>
                <a:spcPts val="1980"/>
              </a:lnSpc>
            </a:pPr>
            <a:r>
              <a:rPr lang="en-US" sz="1650" spc="-50">
                <a:solidFill>
                  <a:srgbClr val="2D936A"/>
                </a:solidFill>
                <a:latin typeface="Trebuchet MS"/>
                <a:ea typeface="Trebuchet MS"/>
                <a:cs typeface="Trebuchet MS"/>
                <a:sym typeface="Trebuchet MS"/>
              </a:rPr>
              <a:t>1</a:t>
            </a:r>
          </a:p>
        </p:txBody>
      </p:sp>
      <p:sp>
        <p:nvSpPr>
          <p:cNvPr name="TextBox 11" id="11"/>
          <p:cNvSpPr txBox="true"/>
          <p:nvPr/>
        </p:nvSpPr>
        <p:spPr>
          <a:xfrm rot="0">
            <a:off x="8079367" y="923639"/>
            <a:ext cx="1961514" cy="941705"/>
          </a:xfrm>
          <a:prstGeom prst="rect">
            <a:avLst/>
          </a:prstGeom>
        </p:spPr>
        <p:txBody>
          <a:bodyPr anchor="t" rtlCol="false" tIns="0" lIns="0" bIns="0" rIns="0">
            <a:spAutoFit/>
          </a:bodyPr>
          <a:lstStyle/>
          <a:p>
            <a:pPr algn="l">
              <a:lnSpc>
                <a:spcPts val="6480"/>
              </a:lnSpc>
            </a:pPr>
            <a:r>
              <a:rPr lang="en-US" sz="5400" spc="-19">
                <a:solidFill>
                  <a:srgbClr val="000000"/>
                </a:solidFill>
                <a:latin typeface="Midan"/>
                <a:ea typeface="Midan"/>
                <a:cs typeface="Midan"/>
                <a:sym typeface="Midan"/>
              </a:rPr>
              <a:t>AGENTA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7999" cy="10286999"/>
            <a:chOff x="0" y="0"/>
            <a:chExt cx="24383999"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4" r="0" b="-34"/>
              </a:stretch>
            </a:blipFill>
          </p:spPr>
        </p:sp>
      </p:grpSp>
      <p:sp>
        <p:nvSpPr>
          <p:cNvPr name="TextBox 4" id="4"/>
          <p:cNvSpPr txBox="true"/>
          <p:nvPr/>
        </p:nvSpPr>
        <p:spPr>
          <a:xfrm rot="0">
            <a:off x="1238407" y="834642"/>
            <a:ext cx="8428990" cy="990600"/>
          </a:xfrm>
          <a:prstGeom prst="rect">
            <a:avLst/>
          </a:prstGeom>
        </p:spPr>
        <p:txBody>
          <a:bodyPr anchor="t" rtlCol="false" tIns="0" lIns="0" bIns="0" rIns="0">
            <a:spAutoFit/>
          </a:bodyPr>
          <a:lstStyle/>
          <a:p>
            <a:pPr algn="l">
              <a:lnSpc>
                <a:spcPts val="7619"/>
              </a:lnSpc>
            </a:pPr>
            <a:r>
              <a:rPr lang="en-US" b="true" sz="6349" spc="-10">
                <a:solidFill>
                  <a:srgbClr val="000000"/>
                </a:solidFill>
                <a:latin typeface="Trebuchet MS Bold"/>
                <a:ea typeface="Trebuchet MS Bold"/>
                <a:cs typeface="Trebuchet MS Bold"/>
                <a:sym typeface="Trebuchet MS Bold"/>
              </a:rPr>
              <a:t>PROBLEM STATEMENT</a:t>
            </a:r>
          </a:p>
        </p:txBody>
      </p:sp>
      <p:sp>
        <p:nvSpPr>
          <p:cNvPr name="TextBox 5" id="5"/>
          <p:cNvSpPr txBox="true"/>
          <p:nvPr/>
        </p:nvSpPr>
        <p:spPr>
          <a:xfrm rot="0">
            <a:off x="16992026" y="9698029"/>
            <a:ext cx="199390" cy="278765"/>
          </a:xfrm>
          <a:prstGeom prst="rect">
            <a:avLst/>
          </a:prstGeom>
        </p:spPr>
        <p:txBody>
          <a:bodyPr anchor="t" rtlCol="false" tIns="0" lIns="0" bIns="0" rIns="0">
            <a:spAutoFit/>
          </a:bodyPr>
          <a:lstStyle/>
          <a:p>
            <a:pPr algn="l">
              <a:lnSpc>
                <a:spcPts val="1980"/>
              </a:lnSpc>
            </a:pPr>
            <a:r>
              <a:rPr lang="en-US" sz="1650" spc="-50">
                <a:solidFill>
                  <a:srgbClr val="2D936A"/>
                </a:solidFill>
                <a:latin typeface="Trebuchet MS"/>
                <a:ea typeface="Trebuchet MS"/>
                <a:cs typeface="Trebuchet MS"/>
                <a:sym typeface="Trebuchet MS"/>
              </a:rPr>
              <a:t>1</a:t>
            </a:r>
          </a:p>
        </p:txBody>
      </p:sp>
      <p:sp>
        <p:nvSpPr>
          <p:cNvPr name="TextBox 6" id="6"/>
          <p:cNvSpPr txBox="true"/>
          <p:nvPr/>
        </p:nvSpPr>
        <p:spPr>
          <a:xfrm rot="0">
            <a:off x="1311523" y="2052965"/>
            <a:ext cx="16790035" cy="2322196"/>
          </a:xfrm>
          <a:prstGeom prst="rect">
            <a:avLst/>
          </a:prstGeom>
        </p:spPr>
        <p:txBody>
          <a:bodyPr anchor="t" rtlCol="false" tIns="0" lIns="0" bIns="0" rIns="0">
            <a:spAutoFit/>
          </a:bodyPr>
          <a:lstStyle/>
          <a:p>
            <a:pPr algn="ctr">
              <a:lnSpc>
                <a:spcPts val="4420"/>
              </a:lnSpc>
            </a:pPr>
            <a:r>
              <a:rPr lang="en-US" sz="3700" spc="105">
                <a:solidFill>
                  <a:srgbClr val="000000"/>
                </a:solidFill>
                <a:latin typeface="Times New Roman"/>
                <a:ea typeface="Times New Roman"/>
                <a:cs typeface="Times New Roman"/>
                <a:sym typeface="Times New Roman"/>
              </a:rPr>
              <a:t>In the digital era, professionals need an online presence to showcase their work, skills, and contact details. A static portfolio website serves as a digital resume that allows potential employers, clients, and collaborators to easily learn about the person and their expertise.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7999" cy="10286999"/>
            <a:chOff x="0" y="0"/>
            <a:chExt cx="24383999"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4" r="0" b="-34"/>
              </a:stretch>
            </a:blipFill>
          </p:spPr>
        </p:sp>
      </p:grpSp>
      <p:sp>
        <p:nvSpPr>
          <p:cNvPr name="TextBox 4" id="4"/>
          <p:cNvSpPr txBox="true"/>
          <p:nvPr/>
        </p:nvSpPr>
        <p:spPr>
          <a:xfrm rot="0">
            <a:off x="1096962" y="1216500"/>
            <a:ext cx="7867650" cy="990600"/>
          </a:xfrm>
          <a:prstGeom prst="rect">
            <a:avLst/>
          </a:prstGeom>
        </p:spPr>
        <p:txBody>
          <a:bodyPr anchor="t" rtlCol="false" tIns="0" lIns="0" bIns="0" rIns="0">
            <a:spAutoFit/>
          </a:bodyPr>
          <a:lstStyle/>
          <a:p>
            <a:pPr algn="l">
              <a:lnSpc>
                <a:spcPts val="7619"/>
              </a:lnSpc>
            </a:pPr>
            <a:r>
              <a:rPr lang="en-US" b="true" sz="6349" spc="-10">
                <a:solidFill>
                  <a:srgbClr val="000000"/>
                </a:solidFill>
                <a:latin typeface="Trebuchet MS Bold"/>
                <a:ea typeface="Trebuchet MS Bold"/>
                <a:cs typeface="Trebuchet MS Bold"/>
                <a:sym typeface="Trebuchet MS Bold"/>
              </a:rPr>
              <a:t>PROJECT	OVERVIEW</a:t>
            </a:r>
          </a:p>
        </p:txBody>
      </p:sp>
      <p:sp>
        <p:nvSpPr>
          <p:cNvPr name="TextBox 5" id="5"/>
          <p:cNvSpPr txBox="true"/>
          <p:nvPr/>
        </p:nvSpPr>
        <p:spPr>
          <a:xfrm rot="0">
            <a:off x="914580" y="2398900"/>
            <a:ext cx="16459200" cy="1459865"/>
          </a:xfrm>
          <a:prstGeom prst="rect">
            <a:avLst/>
          </a:prstGeom>
        </p:spPr>
        <p:txBody>
          <a:bodyPr anchor="t" rtlCol="false" tIns="0" lIns="0" bIns="0" rIns="0">
            <a:spAutoFit/>
          </a:bodyPr>
          <a:lstStyle/>
          <a:p>
            <a:pPr algn="ctr">
              <a:lnSpc>
                <a:spcPts val="3679"/>
              </a:lnSpc>
            </a:pPr>
            <a:r>
              <a:rPr lang="en-US" sz="3099" spc="84">
                <a:solidFill>
                  <a:srgbClr val="000000"/>
                </a:solidFill>
                <a:latin typeface="Times New Roman"/>
                <a:ea typeface="Times New Roman"/>
                <a:cs typeface="Times New Roman"/>
                <a:sym typeface="Times New Roman"/>
              </a:rPr>
              <a:t>This project is a personal portfolio website for Jeevanandham.S, designed using HTML and CSS only. It highlights professional details such as profile photo, tagline, skills, projects, and contact information in a clean, modern, and responsive layout.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7999" cy="10286999"/>
            <a:chOff x="0" y="0"/>
            <a:chExt cx="24383999"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4" r="0" b="-34"/>
              </a:stretch>
            </a:blipFill>
          </p:spPr>
        </p:sp>
      </p:grpSp>
      <p:sp>
        <p:nvSpPr>
          <p:cNvPr name="TextBox 4" id="4"/>
          <p:cNvSpPr txBox="true"/>
          <p:nvPr/>
        </p:nvSpPr>
        <p:spPr>
          <a:xfrm rot="0">
            <a:off x="1096962" y="600709"/>
            <a:ext cx="12680315" cy="1171010"/>
          </a:xfrm>
          <a:prstGeom prst="rect">
            <a:avLst/>
          </a:prstGeom>
        </p:spPr>
        <p:txBody>
          <a:bodyPr anchor="t" rtlCol="false" tIns="0" lIns="0" bIns="0" rIns="0">
            <a:spAutoFit/>
          </a:bodyPr>
          <a:lstStyle/>
          <a:p>
            <a:pPr algn="l">
              <a:lnSpc>
                <a:spcPts val="5759"/>
              </a:lnSpc>
            </a:pPr>
            <a:r>
              <a:rPr lang="en-US" sz="4800" b="true">
                <a:solidFill>
                  <a:srgbClr val="000000"/>
                </a:solidFill>
                <a:latin typeface="Trebuchet MS Bold"/>
                <a:ea typeface="Trebuchet MS Bold"/>
                <a:cs typeface="Trebuchet MS Bold"/>
                <a:sym typeface="Trebuchet MS Bold"/>
              </a:rPr>
              <a:t>WHO ARE THE END USERS?</a:t>
            </a:r>
          </a:p>
        </p:txBody>
      </p:sp>
      <p:sp>
        <p:nvSpPr>
          <p:cNvPr name="TextBox 5" id="5"/>
          <p:cNvSpPr txBox="true"/>
          <p:nvPr/>
        </p:nvSpPr>
        <p:spPr>
          <a:xfrm rot="0">
            <a:off x="16992026" y="9698029"/>
            <a:ext cx="199390" cy="278765"/>
          </a:xfrm>
          <a:prstGeom prst="rect">
            <a:avLst/>
          </a:prstGeom>
        </p:spPr>
        <p:txBody>
          <a:bodyPr anchor="t" rtlCol="false" tIns="0" lIns="0" bIns="0" rIns="0">
            <a:spAutoFit/>
          </a:bodyPr>
          <a:lstStyle/>
          <a:p>
            <a:pPr algn="l">
              <a:lnSpc>
                <a:spcPts val="1980"/>
              </a:lnSpc>
            </a:pPr>
            <a:r>
              <a:rPr lang="en-US" sz="1650" spc="-50">
                <a:solidFill>
                  <a:srgbClr val="2D936A"/>
                </a:solidFill>
                <a:latin typeface="Trebuchet MS"/>
                <a:ea typeface="Trebuchet MS"/>
                <a:cs typeface="Trebuchet MS"/>
                <a:sym typeface="Trebuchet MS"/>
              </a:rPr>
              <a:t>6</a:t>
            </a:r>
          </a:p>
        </p:txBody>
      </p:sp>
      <p:sp>
        <p:nvSpPr>
          <p:cNvPr name="TextBox 6" id="6"/>
          <p:cNvSpPr txBox="true"/>
          <p:nvPr/>
        </p:nvSpPr>
        <p:spPr>
          <a:xfrm rot="0">
            <a:off x="4418134" y="1971766"/>
            <a:ext cx="9451975" cy="3281046"/>
          </a:xfrm>
          <a:prstGeom prst="rect">
            <a:avLst/>
          </a:prstGeom>
        </p:spPr>
        <p:txBody>
          <a:bodyPr anchor="t" rtlCol="false" tIns="0" lIns="0" bIns="0" rIns="0">
            <a:spAutoFit/>
          </a:bodyPr>
          <a:lstStyle/>
          <a:p>
            <a:pPr algn="ctr">
              <a:lnSpc>
                <a:spcPts val="3600"/>
              </a:lnSpc>
            </a:pPr>
            <a:r>
              <a:rPr lang="en-US" sz="3000" spc="95">
                <a:solidFill>
                  <a:srgbClr val="000000"/>
                </a:solidFill>
                <a:latin typeface="Times New Roman"/>
                <a:ea typeface="Times New Roman"/>
                <a:cs typeface="Times New Roman"/>
                <a:sym typeface="Times New Roman"/>
              </a:rPr>
              <a:t>Hiring managers/recruiters – to check skills and projects.</a:t>
            </a:r>
          </a:p>
          <a:p>
            <a:pPr algn="l">
              <a:lnSpc>
                <a:spcPts val="3600"/>
              </a:lnSpc>
            </a:pPr>
          </a:p>
          <a:p>
            <a:pPr algn="ctr">
              <a:lnSpc>
                <a:spcPts val="3600"/>
              </a:lnSpc>
            </a:pPr>
            <a:r>
              <a:rPr lang="en-US" sz="3000" spc="65">
                <a:solidFill>
                  <a:srgbClr val="000000"/>
                </a:solidFill>
                <a:latin typeface="Times New Roman"/>
                <a:ea typeface="Times New Roman"/>
                <a:cs typeface="Times New Roman"/>
                <a:sym typeface="Times New Roman"/>
              </a:rPr>
              <a:t>Clients – to explore creative design services.</a:t>
            </a:r>
          </a:p>
          <a:p>
            <a:pPr algn="l">
              <a:lnSpc>
                <a:spcPts val="3600"/>
              </a:lnSpc>
            </a:pPr>
          </a:p>
          <a:p>
            <a:pPr algn="ctr">
              <a:lnSpc>
                <a:spcPts val="3600"/>
              </a:lnSpc>
            </a:pPr>
            <a:r>
              <a:rPr lang="en-US" sz="3000" spc="100">
                <a:solidFill>
                  <a:srgbClr val="000000"/>
                </a:solidFill>
                <a:latin typeface="Times New Roman"/>
                <a:ea typeface="Times New Roman"/>
                <a:cs typeface="Times New Roman"/>
                <a:sym typeface="Times New Roman"/>
              </a:rPr>
              <a:t>Peers and collaborators – to connect and work together.</a:t>
            </a:r>
          </a:p>
          <a:p>
            <a:pPr algn="l">
              <a:lnSpc>
                <a:spcPts val="3600"/>
              </a:lnSpc>
            </a:pPr>
          </a:p>
          <a:p>
            <a:pPr algn="ctr">
              <a:lnSpc>
                <a:spcPts val="3600"/>
              </a:lnSpc>
            </a:pPr>
            <a:r>
              <a:rPr lang="en-US" sz="3000" spc="89">
                <a:solidFill>
                  <a:srgbClr val="000000"/>
                </a:solidFill>
                <a:latin typeface="Times New Roman"/>
                <a:ea typeface="Times New Roman"/>
                <a:cs typeface="Times New Roman"/>
                <a:sym typeface="Times New Roman"/>
              </a:rPr>
              <a:t>General audience – to know more about the person.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6999"/>
            <a:chOff x="0" y="0"/>
            <a:chExt cx="24384000"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63" r="0" b="-63"/>
              </a:stretch>
            </a:blipFill>
          </p:spPr>
        </p:sp>
      </p:grpSp>
      <p:sp>
        <p:nvSpPr>
          <p:cNvPr name="TextBox 4" id="4"/>
          <p:cNvSpPr txBox="true"/>
          <p:nvPr/>
        </p:nvSpPr>
        <p:spPr>
          <a:xfrm rot="0">
            <a:off x="824547" y="1262062"/>
            <a:ext cx="7959725" cy="845185"/>
          </a:xfrm>
          <a:prstGeom prst="rect">
            <a:avLst/>
          </a:prstGeom>
        </p:spPr>
        <p:txBody>
          <a:bodyPr anchor="t" rtlCol="false" tIns="0" lIns="0" bIns="0" rIns="0">
            <a:spAutoFit/>
          </a:bodyPr>
          <a:lstStyle/>
          <a:p>
            <a:pPr algn="l">
              <a:lnSpc>
                <a:spcPts val="6480"/>
              </a:lnSpc>
            </a:pPr>
            <a:r>
              <a:rPr lang="en-US" b="true" sz="5400" spc="-10">
                <a:solidFill>
                  <a:srgbClr val="000000"/>
                </a:solidFill>
                <a:latin typeface="Trebuchet MS Bold"/>
                <a:ea typeface="Trebuchet MS Bold"/>
                <a:cs typeface="Trebuchet MS Bold"/>
                <a:sym typeface="Trebuchet MS Bold"/>
              </a:rPr>
              <a:t>TOOLS AND TECHNIQUES</a:t>
            </a:r>
          </a:p>
        </p:txBody>
      </p:sp>
      <p:sp>
        <p:nvSpPr>
          <p:cNvPr name="TextBox 5" id="5"/>
          <p:cNvSpPr txBox="true"/>
          <p:nvPr/>
        </p:nvSpPr>
        <p:spPr>
          <a:xfrm rot="0">
            <a:off x="16992026" y="9698029"/>
            <a:ext cx="199390" cy="278765"/>
          </a:xfrm>
          <a:prstGeom prst="rect">
            <a:avLst/>
          </a:prstGeom>
        </p:spPr>
        <p:txBody>
          <a:bodyPr anchor="t" rtlCol="false" tIns="0" lIns="0" bIns="0" rIns="0">
            <a:spAutoFit/>
          </a:bodyPr>
          <a:lstStyle/>
          <a:p>
            <a:pPr algn="l">
              <a:lnSpc>
                <a:spcPts val="1980"/>
              </a:lnSpc>
            </a:pPr>
            <a:r>
              <a:rPr lang="en-US" sz="1650" spc="-50">
                <a:solidFill>
                  <a:srgbClr val="2D936A"/>
                </a:solidFill>
                <a:latin typeface="Trebuchet MS"/>
                <a:ea typeface="Trebuchet MS"/>
                <a:cs typeface="Trebuchet MS"/>
                <a:sym typeface="Trebuchet MS"/>
              </a:rPr>
              <a:t>6</a:t>
            </a:r>
          </a:p>
        </p:txBody>
      </p:sp>
      <p:sp>
        <p:nvSpPr>
          <p:cNvPr name="TextBox 6" id="6"/>
          <p:cNvSpPr txBox="true"/>
          <p:nvPr/>
        </p:nvSpPr>
        <p:spPr>
          <a:xfrm rot="0">
            <a:off x="1980963" y="3705148"/>
            <a:ext cx="14326235" cy="3879215"/>
          </a:xfrm>
          <a:prstGeom prst="rect">
            <a:avLst/>
          </a:prstGeom>
        </p:spPr>
        <p:txBody>
          <a:bodyPr anchor="t" rtlCol="false" tIns="0" lIns="0" bIns="0" rIns="0">
            <a:spAutoFit/>
          </a:bodyPr>
          <a:lstStyle/>
          <a:p>
            <a:pPr algn="ctr">
              <a:lnSpc>
                <a:spcPts val="4260"/>
              </a:lnSpc>
            </a:pPr>
            <a:r>
              <a:rPr lang="en-US" sz="3550" spc="149">
                <a:solidFill>
                  <a:srgbClr val="000000"/>
                </a:solidFill>
                <a:latin typeface="Times New Roman"/>
                <a:ea typeface="Times New Roman"/>
                <a:cs typeface="Times New Roman"/>
                <a:sym typeface="Times New Roman"/>
              </a:rPr>
              <a:t>HTML5 – for the structure of the website.</a:t>
            </a:r>
          </a:p>
          <a:p>
            <a:pPr algn="l">
              <a:lnSpc>
                <a:spcPts val="4260"/>
              </a:lnSpc>
            </a:pPr>
          </a:p>
          <a:p>
            <a:pPr algn="ctr">
              <a:lnSpc>
                <a:spcPts val="4260"/>
              </a:lnSpc>
            </a:pPr>
            <a:r>
              <a:rPr lang="en-US" sz="3550" spc="74">
                <a:solidFill>
                  <a:srgbClr val="000000"/>
                </a:solidFill>
                <a:latin typeface="Times New Roman"/>
                <a:ea typeface="Times New Roman"/>
                <a:cs typeface="Times New Roman"/>
                <a:sym typeface="Times New Roman"/>
              </a:rPr>
              <a:t>CSS3 – for styling, gradients, layout, and responsiveness.</a:t>
            </a:r>
          </a:p>
          <a:p>
            <a:pPr algn="l">
              <a:lnSpc>
                <a:spcPts val="4260"/>
              </a:lnSpc>
            </a:pPr>
          </a:p>
          <a:p>
            <a:pPr algn="ctr">
              <a:lnSpc>
                <a:spcPts val="4260"/>
              </a:lnSpc>
            </a:pPr>
            <a:r>
              <a:rPr lang="en-US" sz="3550" spc="100">
                <a:solidFill>
                  <a:srgbClr val="000000"/>
                </a:solidFill>
                <a:latin typeface="Times New Roman"/>
                <a:ea typeface="Times New Roman"/>
                <a:cs typeface="Times New Roman"/>
                <a:sym typeface="Times New Roman"/>
              </a:rPr>
              <a:t>Postimg.cc – for hosting the profile image.</a:t>
            </a:r>
          </a:p>
          <a:p>
            <a:pPr algn="l">
              <a:lnSpc>
                <a:spcPts val="4260"/>
              </a:lnSpc>
            </a:pPr>
          </a:p>
          <a:p>
            <a:pPr algn="ctr">
              <a:lnSpc>
                <a:spcPts val="4260"/>
              </a:lnSpc>
            </a:pPr>
            <a:r>
              <a:rPr lang="en-US" sz="3550" spc="79">
                <a:solidFill>
                  <a:srgbClr val="000000"/>
                </a:solidFill>
                <a:latin typeface="Times New Roman"/>
                <a:ea typeface="Times New Roman"/>
                <a:cs typeface="Times New Roman"/>
                <a:sym typeface="Times New Roman"/>
              </a:rPr>
              <a:t>Web browser – to run and test the website (Chrome, Edge, Firefox, etc.).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7999" cy="10286999"/>
            <a:chOff x="0" y="0"/>
            <a:chExt cx="24383999"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4" r="0" b="-34"/>
              </a:stretch>
            </a:blipFill>
          </p:spPr>
        </p:sp>
      </p:grpSp>
      <p:sp>
        <p:nvSpPr>
          <p:cNvPr name="TextBox 4" id="4"/>
          <p:cNvSpPr txBox="true"/>
          <p:nvPr/>
        </p:nvSpPr>
        <p:spPr>
          <a:xfrm rot="0">
            <a:off x="1096962" y="402023"/>
            <a:ext cx="12680315" cy="1369696"/>
          </a:xfrm>
          <a:prstGeom prst="rect">
            <a:avLst/>
          </a:prstGeom>
        </p:spPr>
        <p:txBody>
          <a:bodyPr anchor="t" rtlCol="false" tIns="0" lIns="0" bIns="0" rIns="0">
            <a:spAutoFit/>
          </a:bodyPr>
          <a:lstStyle/>
          <a:p>
            <a:pPr algn="l">
              <a:lnSpc>
                <a:spcPts val="7200"/>
              </a:lnSpc>
            </a:pPr>
            <a:r>
              <a:rPr lang="en-US" sz="6000" b="true">
                <a:solidFill>
                  <a:srgbClr val="000000"/>
                </a:solidFill>
                <a:latin typeface="Trebuchet MS Bold"/>
                <a:ea typeface="Trebuchet MS Bold"/>
                <a:cs typeface="Trebuchet MS Bold"/>
                <a:sym typeface="Trebuchet MS Bold"/>
              </a:rPr>
              <a:t>POTFOLIO DESIGN AND LAYOUT</a:t>
            </a:r>
          </a:p>
          <a:p>
            <a:pPr algn="l">
              <a:lnSpc>
                <a:spcPts val="2640"/>
              </a:lnSpc>
            </a:pPr>
            <a:r>
              <a:rPr lang="en-US" sz="2200" spc="104">
                <a:solidFill>
                  <a:srgbClr val="000000"/>
                </a:solidFill>
                <a:latin typeface="Times New Roman"/>
                <a:ea typeface="Times New Roman"/>
                <a:cs typeface="Times New Roman"/>
                <a:sym typeface="Times New Roman"/>
              </a:rPr>
              <a:t>Background – gradient with dark theme (#0d0d0d → #1a1a1a → #001f3f).</a:t>
            </a:r>
          </a:p>
        </p:txBody>
      </p:sp>
      <p:sp>
        <p:nvSpPr>
          <p:cNvPr name="TextBox 5" id="5"/>
          <p:cNvSpPr txBox="true"/>
          <p:nvPr/>
        </p:nvSpPr>
        <p:spPr>
          <a:xfrm rot="0">
            <a:off x="16992026" y="9698029"/>
            <a:ext cx="199390" cy="278765"/>
          </a:xfrm>
          <a:prstGeom prst="rect">
            <a:avLst/>
          </a:prstGeom>
        </p:spPr>
        <p:txBody>
          <a:bodyPr anchor="t" rtlCol="false" tIns="0" lIns="0" bIns="0" rIns="0">
            <a:spAutoFit/>
          </a:bodyPr>
          <a:lstStyle/>
          <a:p>
            <a:pPr algn="l">
              <a:lnSpc>
                <a:spcPts val="1980"/>
              </a:lnSpc>
            </a:pPr>
            <a:r>
              <a:rPr lang="en-US" sz="1650" spc="-50">
                <a:solidFill>
                  <a:srgbClr val="2D936A"/>
                </a:solidFill>
                <a:latin typeface="Trebuchet MS"/>
                <a:ea typeface="Trebuchet MS"/>
                <a:cs typeface="Trebuchet MS"/>
                <a:sym typeface="Trebuchet MS"/>
              </a:rPr>
              <a:t>6</a:t>
            </a:r>
          </a:p>
        </p:txBody>
      </p:sp>
      <p:sp>
        <p:nvSpPr>
          <p:cNvPr name="TextBox 6" id="6"/>
          <p:cNvSpPr txBox="true"/>
          <p:nvPr/>
        </p:nvSpPr>
        <p:spPr>
          <a:xfrm rot="0">
            <a:off x="4225142" y="2041156"/>
            <a:ext cx="9838055" cy="3064510"/>
          </a:xfrm>
          <a:prstGeom prst="rect">
            <a:avLst/>
          </a:prstGeom>
        </p:spPr>
        <p:txBody>
          <a:bodyPr anchor="t" rtlCol="false" tIns="0" lIns="0" bIns="0" rIns="0">
            <a:spAutoFit/>
          </a:bodyPr>
          <a:lstStyle/>
          <a:p>
            <a:pPr algn="ctr">
              <a:lnSpc>
                <a:spcPts val="2640"/>
              </a:lnSpc>
            </a:pPr>
            <a:r>
              <a:rPr lang="en-US" sz="2200" spc="75">
                <a:solidFill>
                  <a:srgbClr val="000000"/>
                </a:solidFill>
                <a:latin typeface="Times New Roman"/>
                <a:ea typeface="Times New Roman"/>
                <a:cs typeface="Times New Roman"/>
                <a:sym typeface="Times New Roman"/>
              </a:rPr>
              <a:t>Container – centered card layout with rounded corners and shadows.</a:t>
            </a:r>
          </a:p>
          <a:p>
            <a:pPr algn="l">
              <a:lnSpc>
                <a:spcPts val="2640"/>
              </a:lnSpc>
            </a:pPr>
          </a:p>
          <a:p>
            <a:pPr algn="ctr">
              <a:lnSpc>
                <a:spcPts val="2640"/>
              </a:lnSpc>
            </a:pPr>
            <a:r>
              <a:rPr lang="en-US" sz="2200" spc="60">
                <a:solidFill>
                  <a:srgbClr val="000000"/>
                </a:solidFill>
                <a:latin typeface="Times New Roman"/>
                <a:ea typeface="Times New Roman"/>
                <a:cs typeface="Times New Roman"/>
                <a:sym typeface="Times New Roman"/>
              </a:rPr>
              <a:t>Profile Section – circular profile photo with glowing border and name + tagline.</a:t>
            </a:r>
          </a:p>
          <a:p>
            <a:pPr algn="l">
              <a:lnSpc>
                <a:spcPts val="2640"/>
              </a:lnSpc>
            </a:pPr>
          </a:p>
          <a:p>
            <a:pPr algn="ctr">
              <a:lnSpc>
                <a:spcPts val="2640"/>
              </a:lnSpc>
            </a:pPr>
            <a:r>
              <a:rPr lang="en-US" sz="2200" spc="70">
                <a:solidFill>
                  <a:srgbClr val="000000"/>
                </a:solidFill>
                <a:latin typeface="Times New Roman"/>
                <a:ea typeface="Times New Roman"/>
                <a:cs typeface="Times New Roman"/>
                <a:sym typeface="Times New Roman"/>
              </a:rPr>
              <a:t>Sections – About Me, Skills, Projects, Contact, and Footer.</a:t>
            </a:r>
          </a:p>
          <a:p>
            <a:pPr algn="l">
              <a:lnSpc>
                <a:spcPts val="2640"/>
              </a:lnSpc>
            </a:pPr>
          </a:p>
          <a:p>
            <a:pPr algn="ctr">
              <a:lnSpc>
                <a:spcPts val="2640"/>
              </a:lnSpc>
            </a:pPr>
            <a:r>
              <a:rPr lang="en-US" sz="2200" spc="70">
                <a:solidFill>
                  <a:srgbClr val="000000"/>
                </a:solidFill>
                <a:latin typeface="Times New Roman"/>
                <a:ea typeface="Times New Roman"/>
                <a:cs typeface="Times New Roman"/>
                <a:sym typeface="Times New Roman"/>
              </a:rPr>
              <a:t>Color Scheme – Blue (#007bff, #00aaff) as highlight over a dark background.</a:t>
            </a:r>
          </a:p>
          <a:p>
            <a:pPr algn="l">
              <a:lnSpc>
                <a:spcPts val="2640"/>
              </a:lnSpc>
            </a:pPr>
          </a:p>
          <a:p>
            <a:pPr algn="ctr">
              <a:lnSpc>
                <a:spcPts val="2640"/>
              </a:lnSpc>
            </a:pPr>
            <a:r>
              <a:rPr lang="en-US" sz="2200" spc="104">
                <a:solidFill>
                  <a:srgbClr val="000000"/>
                </a:solidFill>
                <a:latin typeface="Times New Roman"/>
                <a:ea typeface="Times New Roman"/>
                <a:cs typeface="Times New Roman"/>
                <a:sym typeface="Times New Roman"/>
              </a:rPr>
              <a:t>Typography – clean font ("Segoe UI", Tahoma, Verdana).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7999" cy="10286999"/>
            <a:chOff x="0" y="0"/>
            <a:chExt cx="24383999" cy="13715999"/>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89" r="0" b="-89"/>
              </a:stretch>
            </a:blipFill>
          </p:spPr>
        </p:sp>
      </p:grpSp>
      <p:sp>
        <p:nvSpPr>
          <p:cNvPr name="TextBox 4" id="4"/>
          <p:cNvSpPr txBox="true"/>
          <p:nvPr/>
        </p:nvSpPr>
        <p:spPr>
          <a:xfrm rot="0">
            <a:off x="1120297" y="511491"/>
            <a:ext cx="13561060" cy="1129030"/>
          </a:xfrm>
          <a:prstGeom prst="rect">
            <a:avLst/>
          </a:prstGeom>
        </p:spPr>
        <p:txBody>
          <a:bodyPr anchor="t" rtlCol="false" tIns="0" lIns="0" bIns="0" rIns="0">
            <a:spAutoFit/>
          </a:bodyPr>
          <a:lstStyle/>
          <a:p>
            <a:pPr algn="l">
              <a:lnSpc>
                <a:spcPts val="8640"/>
              </a:lnSpc>
            </a:pPr>
            <a:r>
              <a:rPr lang="en-US" b="true" sz="7200" spc="-10">
                <a:solidFill>
                  <a:srgbClr val="000000"/>
                </a:solidFill>
                <a:latin typeface="Trebuchet MS Bold"/>
                <a:ea typeface="Trebuchet MS Bold"/>
                <a:cs typeface="Trebuchet MS Bold"/>
                <a:sym typeface="Trebuchet MS Bold"/>
              </a:rPr>
              <a:t>FEATURES	AND	FUNCTIONALITY</a:t>
            </a:r>
          </a:p>
        </p:txBody>
      </p:sp>
      <p:sp>
        <p:nvSpPr>
          <p:cNvPr name="TextBox 5" id="5"/>
          <p:cNvSpPr txBox="true"/>
          <p:nvPr/>
        </p:nvSpPr>
        <p:spPr>
          <a:xfrm rot="0">
            <a:off x="2769410" y="1516789"/>
            <a:ext cx="11626850" cy="3761105"/>
          </a:xfrm>
          <a:prstGeom prst="rect">
            <a:avLst/>
          </a:prstGeom>
        </p:spPr>
        <p:txBody>
          <a:bodyPr anchor="t" rtlCol="false" tIns="0" lIns="0" bIns="0" rIns="0">
            <a:spAutoFit/>
          </a:bodyPr>
          <a:lstStyle/>
          <a:p>
            <a:pPr algn="ctr">
              <a:lnSpc>
                <a:spcPts val="3640"/>
              </a:lnSpc>
            </a:pPr>
            <a:r>
              <a:rPr lang="en-US" sz="3050" spc="80">
                <a:solidFill>
                  <a:srgbClr val="000000"/>
                </a:solidFill>
                <a:latin typeface="Times New Roman"/>
                <a:ea typeface="Times New Roman"/>
                <a:cs typeface="Times New Roman"/>
                <a:sym typeface="Times New Roman"/>
              </a:rPr>
              <a:t>* Profile photo with border glow</a:t>
            </a:r>
          </a:p>
          <a:p>
            <a:pPr algn="ctr">
              <a:lnSpc>
                <a:spcPts val="3615"/>
              </a:lnSpc>
            </a:pPr>
            <a:r>
              <a:rPr lang="en-US" sz="3050" spc="130">
                <a:solidFill>
                  <a:srgbClr val="000000"/>
                </a:solidFill>
                <a:latin typeface="Times New Roman"/>
                <a:ea typeface="Times New Roman"/>
                <a:cs typeface="Times New Roman"/>
                <a:sym typeface="Times New Roman"/>
              </a:rPr>
              <a:t>*About Me section – brief introduction</a:t>
            </a:r>
          </a:p>
          <a:p>
            <a:pPr algn="ctr">
              <a:lnSpc>
                <a:spcPts val="3615"/>
              </a:lnSpc>
            </a:pPr>
            <a:r>
              <a:rPr lang="en-US" sz="3050" spc="60">
                <a:solidFill>
                  <a:srgbClr val="000000"/>
                </a:solidFill>
                <a:latin typeface="Times New Roman"/>
                <a:ea typeface="Times New Roman"/>
                <a:cs typeface="Times New Roman"/>
                <a:sym typeface="Times New Roman"/>
              </a:rPr>
              <a:t>* Skills section – listed inside stylized blue tags</a:t>
            </a:r>
          </a:p>
          <a:p>
            <a:pPr algn="ctr">
              <a:lnSpc>
                <a:spcPts val="3615"/>
              </a:lnSpc>
            </a:pPr>
            <a:r>
              <a:rPr lang="en-US" sz="3050" spc="104">
                <a:solidFill>
                  <a:srgbClr val="000000"/>
                </a:solidFill>
                <a:latin typeface="Times New Roman"/>
                <a:ea typeface="Times New Roman"/>
                <a:cs typeface="Times New Roman"/>
                <a:sym typeface="Times New Roman"/>
              </a:rPr>
              <a:t>* Projects section – placeholder for future works</a:t>
            </a:r>
          </a:p>
          <a:p>
            <a:pPr algn="ctr">
              <a:lnSpc>
                <a:spcPts val="3619"/>
              </a:lnSpc>
            </a:pPr>
            <a:r>
              <a:rPr lang="en-US" sz="3050" spc="104">
                <a:solidFill>
                  <a:srgbClr val="000000"/>
                </a:solidFill>
                <a:latin typeface="Times New Roman"/>
                <a:ea typeface="Times New Roman"/>
                <a:cs typeface="Times New Roman"/>
                <a:sym typeface="Times New Roman"/>
              </a:rPr>
              <a:t>* Contact section – email (click-to-mail) &amp; phone (click-to-call) links " Footer – copyright information</a:t>
            </a:r>
          </a:p>
          <a:p>
            <a:pPr algn="ctr">
              <a:lnSpc>
                <a:spcPts val="3479"/>
              </a:lnSpc>
            </a:pPr>
            <a:r>
              <a:rPr lang="en-US" sz="3050" spc="75">
                <a:solidFill>
                  <a:srgbClr val="000000"/>
                </a:solidFill>
                <a:latin typeface="Times New Roman"/>
                <a:ea typeface="Times New Roman"/>
                <a:cs typeface="Times New Roman"/>
                <a:sym typeface="Times New Roman"/>
              </a:rPr>
              <a:t>* Responsiveness</a:t>
            </a:r>
          </a:p>
          <a:p>
            <a:pPr algn="ctr">
              <a:lnSpc>
                <a:spcPts val="3640"/>
              </a:lnSpc>
            </a:pPr>
            <a:r>
              <a:rPr lang="en-US" sz="3050" spc="89">
                <a:solidFill>
                  <a:srgbClr val="000000"/>
                </a:solidFill>
                <a:latin typeface="Times New Roman"/>
                <a:ea typeface="Times New Roman"/>
                <a:cs typeface="Times New Roman"/>
                <a:sym typeface="Times New Roman"/>
              </a:rPr>
              <a:t>*layout – adjusts for different screen sizes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DAGxbnZyC50</dc:identifier>
  <dcterms:modified xsi:type="dcterms:W3CDTF">2011-08-01T06:04:30Z</dcterms:modified>
  <cp:revision>1</cp:revision>
  <dc:title>PPT FWD TNSDC 2025.pptx_20250826_112914_0000.pptx</dc:title>
</cp:coreProperties>
</file>