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7875" cy="9143850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591172"/>
          <c:y val="0.29606482"/>
          <c:w val="0.54529804"/>
          <c:h val="0.6029351"/>
        </c:manualLayout>
      </c:layout>
      <c:ofPieChart>
        <c:ofPieType val="bar"/>
        <c:varyColors val="1"/>
        <c:ser>
          <c:idx val="0"/>
          <c:order val="0"/>
          <c:tx>
            <c:v> 4 . Employee dataset  in classification of  Work  Locarion Male</c:v>
          </c:tx>
          <c:explosion val="3"/>
          <c:dPt>
            <c:idx val="0"/>
            <c:bubble3D val="0"/>
            <c:spPr>
              <a:solidFill>
                <a:srgbClr val="4572A7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1"/>
            <c:bubble3D val="0"/>
            <c:explosion val="43"/>
            <c:spPr>
              <a:solidFill>
                <a:srgbClr val="AA4643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89A54E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3"/>
            <c:bubble3D val="0"/>
            <c:explosion val="32"/>
            <c:spPr>
              <a:solidFill>
                <a:srgbClr val="71588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198A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5"/>
            <c:bubble3D val="0"/>
            <c:spPr>
              <a:solidFill>
                <a:srgbClr val="DB843D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6"/>
            <c:bubble3D val="0"/>
            <c:spPr>
              <a:solidFill>
                <a:srgbClr val="93A9CF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7"/>
            <c:bubble3D val="0"/>
            <c:spPr>
              <a:solidFill>
                <a:srgbClr val="D19392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Pt>
            <c:idx val="8"/>
            <c:bubble3D val="0"/>
            <c:explosion val="25"/>
            <c:spPr>
              <a:solidFill>
                <a:srgbClr val="B9CD96"/>
              </a:solidFill>
              <a:ln w="12700">
                <a:solidFill>
                  <a:srgbClr val="000000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v> 4 . Employee dataset  in classification of  Work  Locarion Female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v> 4 . Employee dataset  in classification of  Work  Locarion Total</c:v>
          </c:tx>
          <c:explosion val="3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gapWidth val="100"/>
        <c:secondPieSize val="75"/>
        <c:serLines/>
      </c:ofPieChart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v>3 . Employee  Dataset  in  classification  of  Employee Type Male</c:v>
          </c:tx>
          <c:spPr>
            <a:solidFill>
              <a:srgbClr val="40699C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3 . Employee  Dataset  in  classification  of  Employee Type Female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3 . Employee  Dataset  in  classification  of  Employee Type Total</c:v>
          </c:tx>
          <c:spPr>
            <a:solidFill>
              <a:srgbClr val="AABAD7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gapWidth val="150"/>
        <c:gapDepth val="150"/>
        <c:shape val="box"/>
        <c:axId val="0"/>
        <c:axId val="1"/>
      </c:bar3D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At val="1.0"/>
        <c:crossBetween val="between"/>
      </c:valAx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v>2 . Employee  Dataset  in  classification  of  Department Male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v>2 . Employee  Dataset  in  classification  of  Department Female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v>2 . Employee  Dataset  in  classification  of  Department Total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axId val="0"/>
        <c:axId val="1"/>
      </c:area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midCat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30"/>
    </c:view3D>
    <c:floor>
      <c:thickness val="0"/>
      <c:spPr>
        <a:ln w="12700">
          <a:solidFill>
            <a:srgbClr val="000000"/>
          </a:solidFill>
          <a:prstDash val="solid"/>
        </a:ln>
      </c:spPr>
    </c:floor>
    <c:sideWall>
      <c:thickness val="0"/>
      <c:spPr>
        <a:ln w="12700">
          <a:solidFill>
            <a:srgbClr val="000000"/>
          </a:solidFill>
          <a:prstDash val="solid"/>
        </a:ln>
      </c:spPr>
    </c:sideWall>
    <c:backWall>
      <c:thickness val="0"/>
      <c:spPr>
        <a:ln w="12700">
          <a:solidFill>
            <a:srgbClr val="000000"/>
          </a:solidFill>
          <a:prstDash val="solid"/>
        </a:ln>
      </c:spPr>
    </c:backWall>
    <c:plotArea>
      <c:layout/>
      <c:pie3DChart>
        <c:varyColors val="1"/>
        <c:ser>
          <c:idx val="0"/>
          <c:order val="0"/>
          <c:tx>
            <c:v>1 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4"/>
              <c:pt idx="0">
                <c:v>Overall</c:v>
              </c:pt>
              <c:pt idx="1">
                <c:v>India</c:v>
              </c:pt>
              <c:pt idx="2">
                <c:v>Abroad</c:v>
              </c:pt>
              <c:pt idx="3">
                <c:v>Total</c:v>
              </c:pt>
            </c:strLit>
          </c:cat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3"/>
          <c:order val="3"/>
          <c:tx>
            <c:v>2 Female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v>2 Total</c:v>
          </c:tx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</c:pie3DChart>
      <c:spPr>
        <a:solidFill>
          <a:srgbClr val="FFFFFF"/>
        </a:solidFill>
        <a:ln w="12700">
          <a:solidFill>
            <a:srgbClr val="000000"/>
          </a:solidFill>
          <a:prstDash val="solid"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0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4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42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7" name="对象"/>
          <p:cNvSpPr>
            <a:spLocks noChangeAspect="1"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9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5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72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1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36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7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1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5" name="对象"/>
          <p:cNvSpPr>
            <a:spLocks noGrp="1"/>
          </p:cNvSpPr>
          <p:nvPr>
            <p:ph type="sldImg"/>
          </p:nvPr>
        </p:nvSpPr>
        <p:spPr>
          <a:xfrm rot="0">
            <a:off x="1143000" y="685800"/>
            <a:ext cx="4572000" cy="34290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shape">
            <a:fillToRect l="50000" t="50000" r="50000" b="50000"/>
          </a:path>
        </a:gra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8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29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589" name="文本框"/>
          <p:cNvSpPr>
            <a:spLocks noGrp="1"/>
          </p:cNvSpPr>
          <p:nvPr>
            <p:ph type="ctrTitle"/>
          </p:nvPr>
        </p:nvSpPr>
        <p:spPr>
          <a:xfrm rot="0">
            <a:off x="533400" y="1371600"/>
            <a:ext cx="7851647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5600" i="0" kern="1200" lang="en-US" spc="0" strike="noStrike" u="none">
                <a:solidFill>
                  <a:srgbClr val="4EE0EA"/>
                </a:solidFill>
                <a:effectLst>
                  <a:outerShdw algn="tl" blurRad="38100" dir="5400000" dist="25400" sx="100000" sy="100000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隶书" pitchFamily="0" charset="0"/>
                <a:cs typeface="Calibri" pitchFamily="0" charset="0"/>
              </a:rPr>
              <a:t>Click to edit Master title style</a:t>
            </a:r>
            <a:endParaRPr altLang="en-US" baseline="0" b="1" cap="none" sz="5600" i="0" kern="1200" lang="zh-CN" spc="0" strike="noStrike" u="none">
              <a:solidFill>
                <a:srgbClr val="4EE0EA"/>
              </a:solidFill>
              <a:effectLst>
                <a:outerShdw algn="tl" blurRad="38100" dir="5400000" dist="25400" sx="100000" sy="100000">
                  <a:srgbClr val="000000">
                    <a:alpha val="43000"/>
                  </a:srgbClr>
                </a:outerShdw>
              </a:effectLst>
              <a:latin typeface="Calibri" pitchFamily="0" charset="0"/>
              <a:ea typeface="隶书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ubTitle" idx="1"/>
          </p:nvPr>
        </p:nvSpPr>
        <p:spPr>
          <a:xfrm rot="0">
            <a:off x="533400" y="3228535"/>
            <a:ext cx="7854695" cy="17526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591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2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93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baseline="0" b="0" cap="none" sz="1200" i="0" kern="1200" lang="zh-CN" spc="0" strike="noStrike" u="none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00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3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01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02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0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05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56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0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57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58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idx="2"/>
          </p:nvPr>
        </p:nvSpPr>
        <p:spPr>
          <a:xfrm rot="0">
            <a:off x="4648200" y="1920085"/>
            <a:ext cx="4038600" cy="443483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sz="2600" lang="en-US"/>
              <a:t>Click to edit Master text styles</a:t>
            </a:r>
            <a:endParaRPr altLang="zh-CN" sz="2600" lang="en-US"/>
          </a:p>
          <a:p>
            <a:pPr eaLnBrk="1" hangingPunct="1" latinLnBrk="0" lvl="1"/>
            <a:r>
              <a:rPr altLang="zh-CN" sz="2400" lang="en-US"/>
              <a:t>Second level</a:t>
            </a:r>
            <a:endParaRPr altLang="zh-CN" sz="2400" lang="en-US"/>
          </a:p>
          <a:p>
            <a:pPr eaLnBrk="1" hangingPunct="1" latinLnBrk="0" lvl="2"/>
            <a:r>
              <a:rPr altLang="zh-CN" sz="2000" lang="en-US"/>
              <a:t>Third level</a:t>
            </a:r>
            <a:endParaRPr altLang="zh-CN" sz="2000" lang="en-US"/>
          </a:p>
          <a:p>
            <a:pPr eaLnBrk="1" hangingPunct="1" latinLnBrk="0" lvl="3"/>
            <a:r>
              <a:rPr altLang="zh-CN" sz="1800" lang="en-US"/>
              <a:t>Fourth level</a:t>
            </a:r>
            <a:endParaRPr altLang="zh-CN" sz="1800" lang="en-US"/>
          </a:p>
          <a:p>
            <a:pPr eaLnBrk="1" hangingPunct="1" latinLnBrk="0" lvl="4"/>
            <a:r>
              <a:rPr altLang="zh-CN" sz="1800" lang="en-US"/>
              <a:t>Fifth level</a:t>
            </a:r>
            <a:endParaRPr altLang="en-US" sz="1800" lang="zh-CN"/>
          </a:p>
        </p:txBody>
      </p:sp>
      <p:sp>
        <p:nvSpPr>
          <p:cNvPr id="1048662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3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675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grpSp>
        <p:nvGrpSpPr>
          <p:cNvPr id="78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676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677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  <p:sp>
        <p:nvSpPr>
          <p:cNvPr id="1048678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ftr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680" name="文本框"/>
          <p:cNvSpPr>
            <a:spLocks noGrp="1"/>
          </p:cNvSpPr>
          <p:nvPr>
            <p:ph type="sldNum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94321" name="Shape 419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322" name="Google Shape;4194322;p2"/>
          <p:cNvSpPr/>
          <p:nvPr/>
        </p:nvSpPr>
        <p:spPr>
          <a:xfrm>
            <a:off x="-9525" y="-7144"/>
            <a:ext cx="9163044" cy="1041390"/>
          </a:xfrm>
          <a:custGeom>
            <a:rect b="b" l="l" r="r" t="t"/>
            <a:pathLst>
              <a:path extrusionOk="0" h="21600" w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>
            <a:gsLst>
              <a:gs pos="0">
                <a:srgbClr val="00638A">
                  <a:alpha val="44313"/>
                </a:srgbClr>
              </a:gs>
              <a:gs pos="100000">
                <a:srgbClr val="00B4BC">
                  <a:alpha val="5450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323" name="Google Shape;4194323;p2"/>
          <p:cNvSpPr/>
          <p:nvPr/>
        </p:nvSpPr>
        <p:spPr>
          <a:xfrm>
            <a:off x="4381500" y="-7144"/>
            <a:ext cx="4762476" cy="6381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990">
                  <a:alpha val="29411"/>
                </a:srgbClr>
              </a:gs>
              <a:gs pos="80000">
                <a:srgbClr val="007CAC">
                  <a:alpha val="44313"/>
                </a:srgbClr>
              </a:gs>
              <a:gs pos="100000">
                <a:srgbClr val="007CAC">
                  <a:alpha val="4431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4324" name="Google Shape;4194324;p2"/>
          <p:cNvGrpSpPr/>
          <p:nvPr/>
        </p:nvGrpSpPr>
        <p:grpSpPr>
          <a:xfrm>
            <a:off x="-29294" y="-16108"/>
            <a:ext cx="9198220" cy="1086264"/>
            <a:chOff x="-29294" y="-16108"/>
            <a:chExt cx="9198220" cy="1086264"/>
          </a:xfrm>
        </p:grpSpPr>
        <p:sp>
          <p:nvSpPr>
            <p:cNvPr id="4194325" name="Google Shape;4194325;p2"/>
            <p:cNvSpPr/>
            <p:nvPr/>
          </p:nvSpPr>
          <p:spPr>
            <a:xfrm rot="-164306">
              <a:off x="-19028" y="202410"/>
              <a:ext cx="9163032" cy="649226"/>
            </a:xfrm>
            <a:custGeom>
              <a:rect b="b" l="l" r="r" t="t"/>
              <a:pathLst>
                <a:path extrusionOk="0" h="21600" w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cap="flat" cmpd="sng" w="10775">
              <a:solidFill>
                <a:srgbClr val="008ABF">
                  <a:alpha val="5529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326" name="Google Shape;4194326;p2"/>
            <p:cNvSpPr/>
            <p:nvPr/>
          </p:nvSpPr>
          <p:spPr>
            <a:xfrm rot="-164300">
              <a:off x="-14287" y="275872"/>
              <a:ext cx="9175790" cy="530345"/>
            </a:xfrm>
            <a:custGeom>
              <a:rect b="b" l="l" r="r" t="t"/>
              <a:pathLst>
                <a:path extrusionOk="0" h="21600" w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cap="flat" cmpd="sng" w="9525">
              <a:solidFill>
                <a:srgbClr val="009DD9">
                  <a:alpha val="5529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4327" name="Google Shape;4194327;p2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4328" name="Google Shape;4194328;p2"/>
          <p:cNvSpPr txBox="1"/>
          <p:nvPr>
            <p:ph idx="1" type="subTitle"/>
          </p:nvPr>
        </p:nvSpPr>
        <p:spPr>
          <a:xfrm>
            <a:off x="533400" y="3228535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lvl="1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lvl="2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lvl="3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lvl="4" rtl="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lvl="5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lvl="6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lvl="7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94329" name="Google Shape;4194329;p2"/>
          <p:cNvSpPr txBox="1"/>
          <p:nvPr>
            <p:ph idx="10" type="dt"/>
          </p:nvPr>
        </p:nvSpPr>
        <p:spPr>
          <a:xfrm>
            <a:off x="457200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194330" name="Google Shape;4194330;p2"/>
          <p:cNvSpPr txBox="1"/>
          <p:nvPr>
            <p:ph idx="11" type="ftr"/>
          </p:nvPr>
        </p:nvSpPr>
        <p:spPr>
          <a:xfrm>
            <a:off x="2667000" y="6356349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194331" name="Google Shape;4194331;p2"/>
          <p:cNvSpPr txBox="1"/>
          <p:nvPr>
            <p:ph idx="12" type="sldNum"/>
          </p:nvPr>
        </p:nvSpPr>
        <p:spPr>
          <a:xfrm>
            <a:off x="7924800" y="6356349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3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5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-9525" y="-7144"/>
            <a:ext cx="9163050" cy="104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 rotWithShape="1">
            <a:gsLst>
              <a:gs pos="0">
                <a:srgbClr val="00638A">
                  <a:alpha val="44705"/>
                </a:srgbClr>
              </a:gs>
              <a:gs pos="100000">
                <a:srgbClr val="00B4BC">
                  <a:alpha val="54901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4381500" y="-7144"/>
            <a:ext cx="4762500" cy="6381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8990">
                  <a:alpha val="29803"/>
                </a:srgbClr>
              </a:gs>
              <a:gs pos="80000">
                <a:srgbClr val="007CAC">
                  <a:alpha val="44705"/>
                </a:srgbClr>
              </a:gs>
            </a:gsLst>
            <a:lin ang="5400000" scaled="1"/>
          </a:gradFill>
          <a:ln w="9525" cap="flat" cmpd="sng">
            <a:noFill/>
            <a:prstDash val="solid"/>
            <a:round/>
          </a:ln>
        </p:spPr>
      </p:sp>
      <p:sp>
        <p:nvSpPr>
          <p:cNvPr id="104857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200" lang="en-US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9/3/2024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1" name="文本框"/>
          <p:cNvSpPr>
            <a:spLocks noGrp="1"/>
          </p:cNvSpPr>
          <p:nvPr>
            <p:ph type="ftr" idx="3"/>
          </p:nvPr>
        </p:nvSpPr>
        <p:spPr>
          <a:xfrm rot="0">
            <a:off x="2667000" y="6356349"/>
            <a:ext cx="3352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l" eaLnBrk="1" hangingPunct="1" latinLnBrk="0"/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sldNum" idx="4"/>
          </p:nvPr>
        </p:nvSpPr>
        <p:spPr>
          <a:xfrm rot="0">
            <a:off x="7924800" y="6356349"/>
            <a:ext cx="762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latinLnBrk="0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rgbClr val="045C75"/>
                </a:solidFill>
                <a:latin typeface="Constantia" pitchFamily="0" charset="0"/>
                <a:ea typeface="宋体" pitchFamily="0" charset="0"/>
                <a:cs typeface="Constantia" pitchFamily="0" charset="0"/>
              </a:rPr>
              <a:t>&lt;#&gt;</a:t>
            </a:fld>
            <a:endParaRPr altLang="en-US" sz="1200" lang="zh-CN">
              <a:solidFill>
                <a:srgbClr val="045C75"/>
              </a:solidFill>
              <a:latin typeface="Constantia" pitchFamily="0" charset="0"/>
              <a:ea typeface="宋体" pitchFamily="0" charset="0"/>
              <a:cs typeface="Constantia" pitchFamily="0" charset="0"/>
            </a:endParaRPr>
          </a:p>
        </p:txBody>
      </p:sp>
      <p:grpSp>
        <p:nvGrpSpPr>
          <p:cNvPr id="13" name="组合"/>
          <p:cNvGrpSpPr/>
          <p:nvPr/>
        </p:nvGrpSpPr>
        <p:grpSpPr>
          <a:xfrm>
            <a:off x="-19017" y="202407"/>
            <a:ext cx="9180548" cy="649224"/>
            <a:chOff x="-19017" y="202407"/>
            <a:chExt cx="9180548" cy="649224"/>
          </a:xfrm>
        </p:grpSpPr>
        <p:sp>
          <p:nvSpPr>
            <p:cNvPr id="1048583" name="曲线"/>
            <p:cNvSpPr/>
            <p:nvPr/>
          </p:nvSpPr>
          <p:spPr>
            <a:xfrm rot="21435692">
              <a:off x="-19017" y="202407"/>
              <a:ext cx="9163050" cy="64922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w="10795" cap="flat" cmpd="sng">
              <a:gradFill rotWithShape="1">
                <a:gsLst>
                  <a:gs pos="16000">
                    <a:srgbClr val="008ABF">
                      <a:alpha val="55686"/>
                    </a:srgbClr>
                  </a:gs>
                  <a:gs pos="74000">
                    <a:srgbClr val="08B7BF">
                      <a:alpha val="100000"/>
                    </a:srgbClr>
                  </a:gs>
                  <a:gs pos="86000">
                    <a:srgbClr val="000000">
                      <a:alpha val="28627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  <p:sp>
          <p:nvSpPr>
            <p:cNvPr id="1048584" name="曲线"/>
            <p:cNvSpPr/>
            <p:nvPr/>
          </p:nvSpPr>
          <p:spPr>
            <a:xfrm rot="21435692">
              <a:off x="-14281" y="275861"/>
              <a:ext cx="9175812" cy="5303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w="9525" cap="flat" cmpd="sng">
              <a:gradFill rotWithShape="1">
                <a:gsLst>
                  <a:gs pos="33000">
                    <a:srgbClr val="009DD9">
                      <a:alpha val="55686"/>
                    </a:srgbClr>
                  </a:gs>
                  <a:gs pos="44000">
                    <a:srgbClr val="0F6FC6">
                      <a:alpha val="100000"/>
                    </a:srgbClr>
                  </a:gs>
                  <a:gs pos="74000">
                    <a:srgbClr val="10CF9B">
                      <a:alpha val="100000"/>
                    </a:srgbClr>
                  </a:gs>
                </a:gsLst>
                <a:lin ang="5400000" scaled="1"/>
              </a:gradFill>
              <a:prstDash val="solid"/>
              <a:round/>
            </a:ln>
          </p:spPr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b="0" sz="5000" kern="1200">
          <a:solidFill>
            <a:schemeClr val="tx2"/>
          </a:solidFill>
          <a:latin typeface="Calibri" pitchFamily="0" charset="0"/>
          <a:ea typeface="隶书" pitchFamily="0" charset="0"/>
          <a:cs typeface="Calibri" pitchFamily="0" charset="0"/>
        </a:defRPr>
      </a:lvl1pPr>
    </p:titleStyle>
    <p:bodyStyle>
      <a:lvl1pPr algn="l" defTabSz="914400" eaLnBrk="1" fontAlgn="auto" hangingPunct="1" indent="-274320" latinLnBrk="0" marL="274320">
        <a:spcBef>
          <a:spcPct val="20000"/>
        </a:spcBef>
        <a:buClr>
          <a:schemeClr val="accent3"/>
        </a:buClr>
        <a:buSzPct val="9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1pPr>
      <a:lvl2pPr algn="l" defTabSz="914400" eaLnBrk="1" fontAlgn="auto" hangingPunct="1" indent="-246888" latinLnBrk="0" marL="640080">
        <a:spcBef>
          <a:spcPct val="20000"/>
        </a:spcBef>
        <a:buClr>
          <a:schemeClr val="accent1"/>
        </a:buClr>
        <a:buSzPct val="85000"/>
        <a:buFont typeface="Wingdings 2" pitchFamily="0" charset="0"/>
        <a:buChar char=""/>
        <a:defRPr sz="24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2pPr>
      <a:lvl3pPr algn="l" defTabSz="914400" eaLnBrk="1" fontAlgn="auto" hangingPunct="1" indent="-246888" latinLnBrk="0" marL="914400">
        <a:spcBef>
          <a:spcPct val="20000"/>
        </a:spcBef>
        <a:buClr>
          <a:schemeClr val="accent2"/>
        </a:buClr>
        <a:buSzPct val="70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3pPr>
      <a:lvl4pPr algn="l" defTabSz="914400" eaLnBrk="1" fontAlgn="auto" hangingPunct="1" indent="-210312" latinLnBrk="0" marL="1188720">
        <a:spcBef>
          <a:spcPct val="20000"/>
        </a:spcBef>
        <a:buClr>
          <a:schemeClr val="accent3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4pPr>
      <a:lvl5pPr algn="l" defTabSz="914400" eaLnBrk="1" fontAlgn="auto" hangingPunct="1" indent="-210312" latinLnBrk="0" marL="1463040">
        <a:spcBef>
          <a:spcPct val="20000"/>
        </a:spcBef>
        <a:buClr>
          <a:schemeClr val="accent4"/>
        </a:buClr>
        <a:buSzPct val="65000"/>
        <a:buFont typeface="Wingdings 2" pitchFamily="0" charset="0"/>
        <a:buChar char=""/>
        <a:defRPr sz="20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5pPr>
      <a:lvl6pPr algn="l" defTabSz="914400" eaLnBrk="1" fontAlgn="auto" hangingPunct="1" indent="-210312" latinLnBrk="0" marL="1737360">
        <a:spcBef>
          <a:spcPct val="20000"/>
        </a:spcBef>
        <a:buClr>
          <a:schemeClr val="accent5"/>
        </a:buClr>
        <a:buSzPct val="80000"/>
        <a:buFont typeface="Wingdings 2" pitchFamily="0" charset="0"/>
        <a:buChar char=""/>
        <a:defRPr sz="18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80000"/>
        <a:buFont typeface="Wingdings 2" pitchFamily="0" charset="0"/>
        <a:buChar char=""/>
        <a:defRPr baseline="0"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7pPr>
      <a:lvl8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8pPr>
      <a:lvl9pPr algn="l" defTabSz="914400" eaLnBrk="1" fontAlgn="auto" hangingPunct="1" indent="-182880" latinLnBrk="0" marL="2194433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Constantia" pitchFamily="0" charset="0"/>
          <a:ea typeface="宋体" pitchFamily="0" charset="0"/>
          <a:cs typeface="Constantia" pitchFamily="0" charset="0"/>
        </a:defRPr>
      </a:lvl9pPr>
    </p:body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b" flip="none" tx="0" sx="0" ty="0" sy="0"/>
        </a:blipFill>
      </p:bgPr>
    </p:bg>
    <p:spTree>
      <p:nvGrpSpPr>
        <p:cNvPr id="4194310" name="Shape 419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311" name="Google Shape;4194311;p1"/>
          <p:cNvSpPr/>
          <p:nvPr/>
        </p:nvSpPr>
        <p:spPr>
          <a:xfrm>
            <a:off x="-9525" y="-7144"/>
            <a:ext cx="9163044" cy="1041390"/>
          </a:xfrm>
          <a:custGeom>
            <a:rect b="b" l="l" r="r" t="t"/>
            <a:pathLst>
              <a:path extrusionOk="0" h="21600" w="21600">
                <a:moveTo>
                  <a:pt x="22" y="64"/>
                </a:moveTo>
                <a:lnTo>
                  <a:pt x="9512" y="0"/>
                </a:lnTo>
                <a:cubicBezTo>
                  <a:pt x="10275" y="3325"/>
                  <a:pt x="14324" y="12084"/>
                  <a:pt x="16367" y="12084"/>
                </a:cubicBezTo>
                <a:cubicBezTo>
                  <a:pt x="18410" y="12084"/>
                  <a:pt x="20679" y="5004"/>
                  <a:pt x="21577" y="1809"/>
                </a:cubicBezTo>
                <a:lnTo>
                  <a:pt x="21600" y="7012"/>
                </a:lnTo>
                <a:cubicBezTo>
                  <a:pt x="21218" y="8462"/>
                  <a:pt x="18769" y="14520"/>
                  <a:pt x="16098" y="14454"/>
                </a:cubicBezTo>
                <a:cubicBezTo>
                  <a:pt x="13426" y="14389"/>
                  <a:pt x="8251" y="5431"/>
                  <a:pt x="5568" y="6618"/>
                </a:cubicBezTo>
                <a:cubicBezTo>
                  <a:pt x="2805" y="6881"/>
                  <a:pt x="1010" y="15870"/>
                  <a:pt x="0" y="21600"/>
                </a:cubicBezTo>
                <a:lnTo>
                  <a:pt x="22" y="64"/>
                </a:lnTo>
                <a:close/>
              </a:path>
            </a:pathLst>
          </a:custGeom>
          <a:gradFill>
            <a:gsLst>
              <a:gs pos="0">
                <a:srgbClr val="00638A">
                  <a:alpha val="44313"/>
                </a:srgbClr>
              </a:gs>
              <a:gs pos="100000">
                <a:srgbClr val="00B4BC">
                  <a:alpha val="5450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312" name="Google Shape;4194312;p1"/>
          <p:cNvSpPr/>
          <p:nvPr/>
        </p:nvSpPr>
        <p:spPr>
          <a:xfrm>
            <a:off x="4381500" y="-7144"/>
            <a:ext cx="4762476" cy="6381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1251" y="3702"/>
                  <a:pt x="8408" y="19349"/>
                  <a:pt x="12009" y="20474"/>
                </a:cubicBezTo>
                <a:cubicBezTo>
                  <a:pt x="15609" y="21600"/>
                  <a:pt x="20001" y="10128"/>
                  <a:pt x="21600" y="6752"/>
                </a:cubicBezTo>
                <a:lnTo>
                  <a:pt x="21600" y="21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8990">
                  <a:alpha val="29411"/>
                </a:srgbClr>
              </a:gs>
              <a:gs pos="80000">
                <a:srgbClr val="007CAC">
                  <a:alpha val="44313"/>
                </a:srgbClr>
              </a:gs>
              <a:gs pos="100000">
                <a:srgbClr val="007CAC">
                  <a:alpha val="4431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313" name="Google Shape;4194313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94314" name="Google Shape;4194314;p1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94315" name="Google Shape;4194315;p1"/>
          <p:cNvSpPr txBox="1"/>
          <p:nvPr>
            <p:ph idx="10" type="dt"/>
          </p:nvPr>
        </p:nvSpPr>
        <p:spPr>
          <a:xfrm>
            <a:off x="457200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4194316" name="Google Shape;4194316;p1"/>
          <p:cNvSpPr txBox="1"/>
          <p:nvPr>
            <p:ph idx="11" type="ftr"/>
          </p:nvPr>
        </p:nvSpPr>
        <p:spPr>
          <a:xfrm>
            <a:off x="2667000" y="6356349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4194317" name="Google Shape;4194317;p1"/>
          <p:cNvSpPr txBox="1"/>
          <p:nvPr>
            <p:ph idx="12" type="sldNum"/>
          </p:nvPr>
        </p:nvSpPr>
        <p:spPr>
          <a:xfrm>
            <a:off x="7924800" y="6356349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94318" name="Google Shape;4194318;p1"/>
          <p:cNvGrpSpPr/>
          <p:nvPr/>
        </p:nvGrpSpPr>
        <p:grpSpPr>
          <a:xfrm>
            <a:off x="-29294" y="-16108"/>
            <a:ext cx="9198220" cy="1086264"/>
            <a:chOff x="-29294" y="-16108"/>
            <a:chExt cx="9198220" cy="1086264"/>
          </a:xfrm>
        </p:grpSpPr>
        <p:sp>
          <p:nvSpPr>
            <p:cNvPr id="4194319" name="Google Shape;4194319;p1"/>
            <p:cNvSpPr/>
            <p:nvPr/>
          </p:nvSpPr>
          <p:spPr>
            <a:xfrm rot="-164306">
              <a:off x="-19028" y="202410"/>
              <a:ext cx="9163032" cy="649226"/>
            </a:xfrm>
            <a:custGeom>
              <a:rect b="b" l="l" r="r" t="t"/>
              <a:pathLst>
                <a:path extrusionOk="0" h="21600" w="21600">
                  <a:moveTo>
                    <a:pt x="0" y="19777"/>
                  </a:moveTo>
                  <a:cubicBezTo>
                    <a:pt x="1055" y="15109"/>
                    <a:pt x="3454" y="5630"/>
                    <a:pt x="6016" y="5773"/>
                  </a:cubicBezTo>
                  <a:cubicBezTo>
                    <a:pt x="8579" y="5916"/>
                    <a:pt x="12783" y="21598"/>
                    <a:pt x="15380" y="20637"/>
                  </a:cubicBezTo>
                  <a:cubicBezTo>
                    <a:pt x="17976" y="19675"/>
                    <a:pt x="20305" y="4299"/>
                    <a:pt x="21600" y="0"/>
                  </a:cubicBezTo>
                </a:path>
              </a:pathLst>
            </a:custGeom>
            <a:noFill/>
            <a:ln cap="flat" cmpd="sng" w="10775">
              <a:solidFill>
                <a:srgbClr val="008ABF">
                  <a:alpha val="5529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320" name="Google Shape;4194320;p1"/>
            <p:cNvSpPr/>
            <p:nvPr/>
          </p:nvSpPr>
          <p:spPr>
            <a:xfrm rot="-164300">
              <a:off x="-14287" y="275872"/>
              <a:ext cx="9175790" cy="530345"/>
            </a:xfrm>
            <a:custGeom>
              <a:rect b="b" l="l" r="r" t="t"/>
              <a:pathLst>
                <a:path extrusionOk="0" h="21600" w="21600">
                  <a:moveTo>
                    <a:pt x="0" y="18514"/>
                  </a:moveTo>
                  <a:cubicBezTo>
                    <a:pt x="1022" y="16363"/>
                    <a:pt x="3562" y="5412"/>
                    <a:pt x="6136" y="5766"/>
                  </a:cubicBezTo>
                  <a:cubicBezTo>
                    <a:pt x="8709" y="6120"/>
                    <a:pt x="12864" y="21599"/>
                    <a:pt x="15441" y="20638"/>
                  </a:cubicBezTo>
                  <a:cubicBezTo>
                    <a:pt x="18018" y="19677"/>
                    <a:pt x="20318" y="4299"/>
                    <a:pt x="21600" y="0"/>
                  </a:cubicBezTo>
                </a:path>
              </a:pathLst>
            </a:custGeom>
            <a:noFill/>
            <a:ln cap="flat" cmpd="sng" w="9525">
              <a:solidFill>
                <a:srgbClr val="009DD9">
                  <a:alpha val="5529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5A1D8"/>
            </a:gs>
            <a:gs pos="25000">
              <a:srgbClr val="4699C9"/>
            </a:gs>
            <a:gs pos="100000">
              <a:srgbClr val="001016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94332" name="Shape 419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333" name="Google Shape;4194333;p3"/>
          <p:cNvSpPr txBox="1"/>
          <p:nvPr>
            <p:ph type="ctrTitle"/>
          </p:nvPr>
        </p:nvSpPr>
        <p:spPr>
          <a:xfrm>
            <a:off x="609600" y="1447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00"/>
              <a:buFont typeface="Calibri"/>
              <a:buNone/>
            </a:pPr>
            <a:r>
              <a:rPr b="1" i="0" lang="en-US" sz="5000" u="none" cap="none" strike="noStrike">
                <a:solidFill>
                  <a:srgbClr val="C00000"/>
                </a:solidFill>
                <a:effectLst>
                  <a:outerShdw blurRad="38100" algn="tl" dir="5400000" dist="25400">
                    <a:srgbClr val="000000"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Employee  Data  Analysis    Using Excel          </a:t>
            </a:r>
            <a:endParaRPr b="1" i="0" sz="5000" u="none" cap="none" strike="noStrike">
              <a:solidFill>
                <a:srgbClr val="C00000"/>
              </a:solidFill>
              <a:effectLst>
                <a:outerShdw blurRad="38100" algn="tl" dir="5400000" dist="25400">
                  <a:srgbClr val="000000">
                    <a:alpha val="43000"/>
                  </a:srgbClr>
                </a:outerShdw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4334" name="Google Shape;4194334;p3"/>
          <p:cNvSpPr txBox="1"/>
          <p:nvPr/>
        </p:nvSpPr>
        <p:spPr>
          <a:xfrm>
            <a:off x="914400" y="3009230"/>
            <a:ext cx="7315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NameA JEEVANANTHAM</a:t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REGISTER NO:312214052</a:t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DEPARTMENT: COMMERCE </a:t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onstantia"/>
                <a:ea typeface="Constantia"/>
                <a:cs typeface="Constantia"/>
                <a:sym typeface="Constantia"/>
              </a:rPr>
              <a:t>COLLEGE:ST.THOMAS COLLEGE OF ARTS AND SCIENCE </a:t>
            </a:r>
            <a:endParaRPr>
              <a:solidFill>
                <a:srgbClr val="FFFF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Employee Type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5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Department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Classifictaion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6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3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Gender  Classification: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7" name="图表"/>
          <p:cNvGraphicFramePr>
            <a:graphicFrameLocks/>
          </p:cNvGraphicFramePr>
          <p:nvPr/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图表"/>
          <p:cNvGraphicFramePr>
            <a:graphicFrameLocks/>
          </p:cNvGraphicFramePr>
          <p:nvPr/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Conclusion: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70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  charts  listed  in  the  previous  slides   are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conluded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analysis  of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Privarte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limited  company.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              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矩形" descr="thanks for following me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ap="flat" cmpd="sng">
            <a:noFill/>
            <a:prstDash val="solid"/>
            <a:miter/>
          </a:ln>
        </p:spPr>
      </p:sp>
      <p:pic>
        <p:nvPicPr>
          <p:cNvPr id="2097152" name="图片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0" y="0"/>
            <a:ext cx="9144000" cy="6858000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685800" y="1219200"/>
            <a:ext cx="3733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Tittle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;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600200" y="3048000"/>
            <a:ext cx="5334000" cy="20269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Employee  performance  analysis  using  Excel  workspace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Agenda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Problem  Statement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Project  Overview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Modelling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Approach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Using  Methods  and  Charts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Results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Discussion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ctr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Problem  Statement: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1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It  is  the  dataset  composition  of  the  company  of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Jaganathan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Chakravarthy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private  Limited  located  at the  city  Chennai,  in  the  State  of  Tamil Nadu , India.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is  clearly  informing  about  the  information  consisting  of  employee’s  Employee  ID, Name, Gender, Department, Salary, Start date, FTE, Employee type, Work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Project  Overview: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This  power  point  presentation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singnifies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the  calculation  and  analysis  of  dataset  for  the  better  ease  of  understanding  of  data  analysis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Modelling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  Approach: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First, The  data  are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evolued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  of  perfect  aspect  excel 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Therefore, it  will  be  formatted  in  column  width and  filter  in  the  respective  value  of  the  rows  and  column.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Using  Methods &amp; Charts: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After  the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clearation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of  filtering  the  dataset   and   formatting  the  dataset.</a:t>
            </a:r>
            <a:endParaRPr altLang="zh-CN" baseline="0" b="0" cap="none" sz="2600" i="0" kern="1200" lang="en-US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Considering  the  data,  it  is  classified  as  on  the  basis  of  Gender, Department, Employee  type, Work  location.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Results: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sp>
        <p:nvSpPr>
          <p:cNvPr id="10486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935480"/>
            <a:ext cx="8229600" cy="438912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274320" marL="27432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itchFamily="0" charset="0"/>
              <a:buChar char=""/>
            </a:pP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Therefore , the  data  is  clearly  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picturizised</a:t>
            </a:r>
            <a:r>
              <a:rPr altLang="zh-CN" baseline="0" b="0" cap="none" sz="2600" i="0" kern="1200" lang="en-US" spc="0" strike="noStrike" u="none">
                <a:solidFill>
                  <a:schemeClr val="tx1"/>
                </a:solidFill>
                <a:latin typeface="Constantia" pitchFamily="0" charset="0"/>
                <a:ea typeface="宋体" pitchFamily="0" charset="0"/>
                <a:cs typeface="Lucida Sans" pitchFamily="0" charset="0"/>
              </a:rPr>
              <a:t>  in  the  forms  of  bar  diagrams,  charts,  line  diagram, and  pie  chart.</a:t>
            </a:r>
            <a:endParaRPr altLang="en-US" baseline="0" b="0" cap="none" sz="2600" i="0" kern="1200" lang="zh-CN" spc="0" strike="noStrike" u="none">
              <a:solidFill>
                <a:schemeClr val="tx1"/>
              </a:solidFill>
              <a:latin typeface="Constantia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2">
            <a:duotone>
              <a:srgbClr val="F3F3F3"/>
              <a:srgbClr val="FFFFFF"/>
            </a:duotone>
          </a:blip>
          <a:tile algn="b" flip="none" sx="0" sy="0" tx="0" ty="0"/>
        </a:blip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457200" y="704088"/>
            <a:ext cx="82296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Disscussion</a:t>
            </a:r>
            <a:r>
              <a:rPr altLang="zh-CN" baseline="0" b="0" cap="none" sz="5000" i="0" kern="1200" lang="en-US" spc="0" strike="noStrike" u="none">
                <a:solidFill>
                  <a:schemeClr val="tx2"/>
                </a:solidFill>
                <a:latin typeface="Calibri" pitchFamily="0" charset="0"/>
                <a:ea typeface="隶书" pitchFamily="0" charset="0"/>
                <a:cs typeface="Lucida Sans" pitchFamily="0" charset="0"/>
              </a:rPr>
              <a:t>:</a:t>
            </a:r>
            <a:endParaRPr altLang="en-US" baseline="0" b="0" cap="none" sz="5000" i="0" kern="1200" lang="zh-CN" spc="0" strike="noStrike" u="none">
              <a:solidFill>
                <a:schemeClr val="tx2"/>
              </a:solidFill>
              <a:latin typeface="Calibri" pitchFamily="0" charset="0"/>
              <a:ea typeface="隶书" pitchFamily="0" charset="0"/>
              <a:cs typeface="Lucida San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Default Design Template">
  <a:themeElements>
    <a:clrScheme name="Default Design Templat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efault Design Templat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efault Design Templat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 Template">
  <a:themeElements>
    <a:clrScheme name="scheme1">
      <a:dk1>
        <a:srgbClr val="FFFFFF"/>
      </a:dk1>
      <a:lt1>
        <a:srgbClr val="000000"/>
      </a:lt1>
      <a:dk2>
        <a:srgbClr val="DBF5F9"/>
      </a:dk2>
      <a:lt2>
        <a:srgbClr val="04617B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scheme1">
    <a:dk1>
      <a:srgbClr val="FFFFFF"/>
    </a:dk1>
    <a:lt1>
      <a:srgbClr val="000000"/>
    </a:lt1>
    <a:dk2>
      <a:srgbClr val="DBF5F9"/>
    </a:dk2>
    <a:lt2>
      <a:srgbClr val="04617B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