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3195574" y="2067305"/>
            <a:ext cx="6786626" cy="509114"/>
          </a:xfrm>
          <a:prstGeom prst="rect"/>
        </p:spPr>
        <p:txBody>
          <a:bodyPr bIns="0" lIns="0" rIns="0" rtlCol="0" tIns="16510" vert="horz" wrap="square">
            <a:spAutoFit/>
          </a:bodyPr>
          <a:p>
            <a:pPr indent="0" marL="2870835">
              <a:lnSpc>
                <a:spcPct val="100000"/>
              </a:lnSpc>
              <a:spcBef>
                <a:spcPts val="130"/>
              </a:spcBef>
              <a:buNone/>
            </a:pPr>
            <a:r>
              <a:rPr dirty="0" lang="en-US" spc="15"/>
              <a:t> </a:t>
            </a:r>
            <a:r>
              <a:rPr dirty="0" lang="en-US" spc="15"/>
              <a:t> </a:t>
            </a:r>
            <a:r>
              <a:rPr dirty="0" lang="en-US" spc="15"/>
              <a:t>J</a:t>
            </a:r>
            <a:r>
              <a:rPr dirty="0" lang="en-US" spc="15"/>
              <a:t>EEVANANTHAM </a:t>
            </a:r>
            <a:r>
              <a:rPr dirty="0" lang="en-US" spc="15"/>
              <a:t>S</a:t>
            </a:r>
            <a:endParaRPr dirty="0" spc="15"/>
          </a:p>
        </p:txBody>
      </p:sp>
      <p:sp>
        <p:nvSpPr>
          <p:cNvPr id="1048601" name="object 8"/>
          <p:cNvSpPr txBox="1"/>
          <p:nvPr/>
        </p:nvSpPr>
        <p:spPr>
          <a:xfrm>
            <a:off x="6484620" y="2821622"/>
            <a:ext cx="1859280" cy="391795"/>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76330"/>
          </a:xfrm>
          <a:prstGeom prst="rect"/>
        </p:spPr>
        <p:txBody>
          <a:bodyPr bIns="0" lIns="0" rIns="0" rtlCol="0" tIns="6985" vert="horz" wrap="square">
            <a:spAutoFit/>
          </a:bodyPr>
          <a:p>
            <a:pPr marL="12700">
              <a:lnSpc>
                <a:spcPct val="100000"/>
              </a:lnSpc>
              <a:spcBef>
                <a:spcPts val="55"/>
              </a:spcBef>
            </a:pPr>
            <a:r>
              <a:rPr dirty="0" sz="1100" lang="en-IN" spc="20">
                <a:solidFill>
                  <a:srgbClr val="2D83C3"/>
                </a:solidFill>
                <a:latin typeface="Trebuchet MS"/>
                <a:cs typeface="Trebuchet MS"/>
              </a:rPr>
              <a:t>4</a:t>
            </a:r>
            <a:r>
              <a:rPr dirty="0" sz="1100" spc="20">
                <a:solidFill>
                  <a:srgbClr val="2D83C3"/>
                </a:solidFill>
                <a:latin typeface="Trebuchet MS"/>
                <a:cs typeface="Trebuchet MS"/>
              </a:rPr>
              <a:t>/</a:t>
            </a:r>
            <a:r>
              <a:rPr dirty="0" sz="1100" lang="en-IN" spc="20">
                <a:solidFill>
                  <a:srgbClr val="2D83C3"/>
                </a:solidFill>
                <a:latin typeface="Trebuchet MS"/>
                <a:cs typeface="Trebuchet MS"/>
              </a:rPr>
              <a:t>4</a:t>
            </a:r>
            <a:r>
              <a:rPr dirty="0" sz="1100" spc="20">
                <a:solidFill>
                  <a:srgbClr val="2D83C3"/>
                </a:solidFill>
                <a:latin typeface="Trebuchet MS"/>
                <a:cs typeface="Trebuchet MS"/>
              </a:rPr>
              <a:t>/202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0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84" name="object 2"/>
          <p:cNvSpPr txBox="1"/>
          <p:nvPr/>
        </p:nvSpPr>
        <p:spPr>
          <a:xfrm>
            <a:off x="752475" y="6486037"/>
            <a:ext cx="1773555" cy="335989"/>
          </a:xfrm>
          <a:prstGeom prst="rect"/>
        </p:spPr>
        <p:txBody>
          <a:bodyPr bIns="0" lIns="0" rIns="0" rtlCol="0" tIns="0" vert="horz" wrap="square">
            <a:spAutoFit/>
          </a:bodyPr>
          <a:p>
            <a:pPr>
              <a:lnSpc>
                <a:spcPts val="1275"/>
              </a:lnSpc>
            </a:pPr>
            <a:r>
              <a:rPr dirty="0" sz="1100" lang="en-IN" spc="20">
                <a:solidFill>
                  <a:srgbClr val="2D83C3"/>
                </a:solidFill>
                <a:latin typeface="Trebuchet MS"/>
                <a:cs typeface="Trebuchet MS"/>
              </a:rPr>
              <a:t>4/4/202</a:t>
            </a:r>
            <a:r>
              <a:rPr dirty="0" sz="1100" lang="en-IN" spc="10">
                <a:solidFill>
                  <a:srgbClr val="2D83C3"/>
                </a:solidFill>
                <a:latin typeface="Trebuchet MS"/>
                <a:cs typeface="Trebuchet MS"/>
              </a:rPr>
              <a:t>4</a:t>
            </a:r>
            <a:r>
              <a:rPr dirty="0" sz="1100" lang="en-IN">
                <a:solidFill>
                  <a:srgbClr val="2D83C3"/>
                </a:solidFill>
                <a:latin typeface="Trebuchet MS"/>
                <a:cs typeface="Trebuchet MS"/>
              </a:rPr>
              <a:t> </a:t>
            </a:r>
            <a:r>
              <a:rPr dirty="0" sz="1100" lang="en-IN" spc="130">
                <a:solidFill>
                  <a:srgbClr val="2D83C3"/>
                </a:solidFill>
                <a:latin typeface="Trebuchet MS"/>
                <a:cs typeface="Trebuchet MS"/>
              </a:rPr>
              <a:t> </a:t>
            </a:r>
            <a:r>
              <a:rPr b="1" dirty="0" sz="1100" lang="en-IN" spc="50">
                <a:solidFill>
                  <a:srgbClr val="2D83C3"/>
                </a:solidFill>
                <a:latin typeface="Trebuchet MS"/>
                <a:cs typeface="Trebuchet MS"/>
              </a:rPr>
              <a:t>A</a:t>
            </a:r>
            <a:r>
              <a:rPr b="1" dirty="0" sz="1100" lang="en-IN" spc="15">
                <a:solidFill>
                  <a:srgbClr val="2D83C3"/>
                </a:solidFill>
                <a:latin typeface="Trebuchet MS"/>
                <a:cs typeface="Trebuchet MS"/>
              </a:rPr>
              <a:t>nnu</a:t>
            </a:r>
            <a:r>
              <a:rPr b="1" dirty="0" sz="1100" lang="en-IN" spc="10">
                <a:solidFill>
                  <a:srgbClr val="2D83C3"/>
                </a:solidFill>
                <a:latin typeface="Trebuchet MS"/>
                <a:cs typeface="Trebuchet MS"/>
              </a:rPr>
              <a:t>al</a:t>
            </a:r>
            <a:r>
              <a:rPr b="1" dirty="0" sz="1100" lang="en-IN" spc="-140">
                <a:solidFill>
                  <a:srgbClr val="2D83C3"/>
                </a:solidFill>
                <a:latin typeface="Trebuchet MS"/>
                <a:cs typeface="Trebuchet MS"/>
              </a:rPr>
              <a:t> </a:t>
            </a:r>
            <a:r>
              <a:rPr b="1" dirty="0" sz="1100" lang="en-IN">
                <a:solidFill>
                  <a:srgbClr val="2D83C3"/>
                </a:solidFill>
                <a:latin typeface="Trebuchet MS"/>
                <a:cs typeface="Trebuchet MS"/>
              </a:rPr>
              <a:t>R</a:t>
            </a:r>
            <a:r>
              <a:rPr b="1" dirty="0" sz="1100" lang="en-IN" spc="35">
                <a:solidFill>
                  <a:srgbClr val="2D83C3"/>
                </a:solidFill>
                <a:latin typeface="Trebuchet MS"/>
                <a:cs typeface="Trebuchet MS"/>
              </a:rPr>
              <a:t>e</a:t>
            </a:r>
            <a:r>
              <a:rPr b="1" dirty="0" sz="1100" lang="en-IN" spc="90">
                <a:solidFill>
                  <a:srgbClr val="2D83C3"/>
                </a:solidFill>
                <a:latin typeface="Trebuchet MS"/>
                <a:cs typeface="Trebuchet MS"/>
              </a:rPr>
              <a:t>v</a:t>
            </a:r>
            <a:r>
              <a:rPr b="1" dirty="0" sz="1100" lang="en-IN" spc="-35">
                <a:solidFill>
                  <a:srgbClr val="2D83C3"/>
                </a:solidFill>
                <a:latin typeface="Trebuchet MS"/>
                <a:cs typeface="Trebuchet MS"/>
              </a:rPr>
              <a:t>i</a:t>
            </a:r>
            <a:r>
              <a:rPr b="1" dirty="0" sz="1100" lang="en-IN" spc="35">
                <a:solidFill>
                  <a:srgbClr val="2D83C3"/>
                </a:solidFill>
                <a:latin typeface="Trebuchet MS"/>
                <a:cs typeface="Trebuchet MS"/>
              </a:rPr>
              <a:t>e</a:t>
            </a:r>
            <a:r>
              <a:rPr b="1" dirty="0" sz="1100" lang="en-IN" spc="15">
                <a:solidFill>
                  <a:srgbClr val="2D83C3"/>
                </a:solidFill>
                <a:latin typeface="Trebuchet MS"/>
                <a:cs typeface="Trebuchet MS"/>
              </a:rPr>
              <a:t>w</a:t>
            </a:r>
            <a:endParaRPr dirty="0" sz="1100" lang="en-IN">
              <a:latin typeface="Trebuchet MS"/>
              <a:cs typeface="Trebuchet MS"/>
            </a:endParaRPr>
          </a:p>
          <a:p>
            <a:pPr>
              <a:lnSpc>
                <a:spcPts val="1275"/>
              </a:lnSpc>
            </a:pPr>
            <a:endParaRPr dirty="0" sz="1100">
              <a:latin typeface="Trebuchet MS"/>
              <a:cs typeface="Trebuchet MS"/>
            </a:endParaRPr>
          </a:p>
        </p:txBody>
      </p:sp>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683259" y="6111875"/>
            <a:ext cx="1230630" cy="335280"/>
          </a:xfrm>
          <a:prstGeom prst="rect"/>
        </p:spPr>
        <p:txBody>
          <a:bodyPr bIns="0" lIns="0" rIns="0" rtlCol="0" tIns="16510" vert="horz" wrap="square">
            <a:spAutoFit/>
          </a:bodyPr>
          <a:p>
            <a:pPr marL="12700">
              <a:lnSpc>
                <a:spcPct val="100000"/>
              </a:lnSpc>
              <a:spcBef>
                <a:spcPts val="130"/>
              </a:spcBef>
            </a:pPr>
            <a:r>
              <a:rPr dirty="0" sz="2000" spc="20" u="heavy">
                <a:solidFill>
                  <a:srgbClr val="006FC0"/>
                </a:solidFill>
                <a:uFill>
                  <a:solidFill>
                    <a:srgbClr val="006FC0"/>
                  </a:solidFill>
                </a:uFill>
                <a:latin typeface="Trebuchet MS"/>
                <a:cs typeface="Trebuchet MS"/>
              </a:rPr>
              <a:t>Demo</a:t>
            </a:r>
            <a:r>
              <a:rPr dirty="0" sz="2000" spc="-130" u="heavy">
                <a:solidFill>
                  <a:srgbClr val="006FC0"/>
                </a:solidFill>
                <a:uFill>
                  <a:solidFill>
                    <a:srgbClr val="006FC0"/>
                  </a:solidFill>
                </a:uFill>
                <a:latin typeface="Trebuchet MS"/>
                <a:cs typeface="Trebuchet MS"/>
              </a:rPr>
              <a:t> </a:t>
            </a:r>
            <a:r>
              <a:rPr dirty="0" sz="2000" spc="25" u="heavy">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48690" name="TextBox 10"/>
          <p:cNvSpPr txBox="1"/>
          <p:nvPr/>
        </p:nvSpPr>
        <p:spPr>
          <a:xfrm>
            <a:off x="595159" y="1438801"/>
            <a:ext cx="6100916" cy="1477328"/>
          </a:xfrm>
          <a:prstGeom prst="rect"/>
          <a:noFill/>
        </p:spPr>
        <p:txBody>
          <a:bodyPr wrap="square">
            <a:spAutoFit/>
          </a:bodyPr>
          <a:p>
            <a:r>
              <a:rPr b="1" dirty="0" lang="en-IN"/>
              <a:t>Recall (Sensitivity):</a:t>
            </a:r>
          </a:p>
          <a:p>
            <a:r>
              <a:rPr b="1" dirty="0" lang="en-IN"/>
              <a:t>        </a:t>
            </a:r>
            <a:r>
              <a:rPr dirty="0" lang="en-IN"/>
              <a:t>The proportion of correctly classified spam messages out of all actual spam messages in the test dataset. Recall measures the model's ability to correctly identify spam messages, without missing any.</a:t>
            </a:r>
          </a:p>
        </p:txBody>
      </p:sp>
      <p:sp>
        <p:nvSpPr>
          <p:cNvPr id="1048691" name="TextBox 12"/>
          <p:cNvSpPr txBox="1"/>
          <p:nvPr/>
        </p:nvSpPr>
        <p:spPr>
          <a:xfrm>
            <a:off x="3192462" y="2828835"/>
            <a:ext cx="6100916" cy="1200329"/>
          </a:xfrm>
          <a:prstGeom prst="rect"/>
          <a:noFill/>
        </p:spPr>
        <p:txBody>
          <a:bodyPr wrap="square">
            <a:spAutoFit/>
          </a:bodyPr>
          <a:p>
            <a:r>
              <a:rPr b="1" dirty="0" lang="en-IN"/>
              <a:t>False Positive Rate (FPR):</a:t>
            </a:r>
          </a:p>
          <a:p>
            <a:r>
              <a:rPr b="1" dirty="0" lang="en-IN"/>
              <a:t>         </a:t>
            </a:r>
            <a:r>
              <a:rPr dirty="0" lang="en-IN"/>
              <a:t>The proportion of non-spam messages that are incorrectly classified as spam. A low FPR indicates that the model is effectively minimizing false alarms.</a:t>
            </a:r>
          </a:p>
        </p:txBody>
      </p:sp>
      <p:sp>
        <p:nvSpPr>
          <p:cNvPr id="1048692" name="TextBox 14"/>
          <p:cNvSpPr txBox="1"/>
          <p:nvPr/>
        </p:nvSpPr>
        <p:spPr>
          <a:xfrm>
            <a:off x="742642" y="4248329"/>
            <a:ext cx="6100916" cy="1754326"/>
          </a:xfrm>
          <a:prstGeom prst="rect"/>
          <a:noFill/>
        </p:spPr>
        <p:txBody>
          <a:bodyPr wrap="square">
            <a:spAutoFit/>
          </a:bodyPr>
          <a:p>
            <a:r>
              <a:rPr b="1" dirty="0" lang="en-IN"/>
              <a:t>Receiver Operating Characteristic (ROC) Curve: </a:t>
            </a:r>
            <a:r>
              <a:rPr dirty="0" lang="en-IN"/>
              <a:t>A graphical representation of the trade-off between true positive rate (TPR) and false positive rate (FPR) across different threshold values. The area under the ROC curve (AUC-ROC) is a common metric used to evaluate the overall performance of a binary 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3" name="object 21"/>
          <p:cNvSpPr txBox="1"/>
          <p:nvPr/>
        </p:nvSpPr>
        <p:spPr>
          <a:xfrm>
            <a:off x="739775" y="6473337"/>
            <a:ext cx="1798955" cy="358431"/>
          </a:xfrm>
          <a:prstGeom prst="rect"/>
        </p:spPr>
        <p:txBody>
          <a:bodyPr bIns="0" lIns="0" rIns="0" rtlCol="0" tIns="6985" vert="horz" wrap="square">
            <a:spAutoFit/>
          </a:bodyPr>
          <a:p>
            <a:pPr marL="12700">
              <a:spcBef>
                <a:spcPts val="55"/>
              </a:spcBef>
            </a:pPr>
            <a:r>
              <a:rPr dirty="0" sz="1100" lang="en-IN" spc="20">
                <a:solidFill>
                  <a:srgbClr val="2D83C3"/>
                </a:solidFill>
                <a:latin typeface="Trebuchet MS"/>
                <a:cs typeface="Trebuchet MS"/>
              </a:rPr>
              <a:t>4/4/202</a:t>
            </a:r>
            <a:r>
              <a:rPr dirty="0" sz="1100" lang="en-IN" spc="10">
                <a:solidFill>
                  <a:srgbClr val="2D83C3"/>
                </a:solidFill>
                <a:latin typeface="Trebuchet MS"/>
                <a:cs typeface="Trebuchet MS"/>
              </a:rPr>
              <a:t>4</a:t>
            </a:r>
            <a:r>
              <a:rPr dirty="0" sz="1100" lang="en-IN">
                <a:solidFill>
                  <a:srgbClr val="2D83C3"/>
                </a:solidFill>
                <a:latin typeface="Trebuchet MS"/>
                <a:cs typeface="Trebuchet MS"/>
              </a:rPr>
              <a:t> </a:t>
            </a:r>
            <a:r>
              <a:rPr dirty="0" sz="1100" lang="en-IN" spc="130">
                <a:solidFill>
                  <a:srgbClr val="2D83C3"/>
                </a:solidFill>
                <a:latin typeface="Trebuchet MS"/>
                <a:cs typeface="Trebuchet MS"/>
              </a:rPr>
              <a:t> </a:t>
            </a:r>
            <a:r>
              <a:rPr b="1" dirty="0" sz="1100" lang="en-IN" spc="50">
                <a:solidFill>
                  <a:srgbClr val="2D83C3"/>
                </a:solidFill>
                <a:latin typeface="Trebuchet MS"/>
                <a:cs typeface="Trebuchet MS"/>
              </a:rPr>
              <a:t>A</a:t>
            </a:r>
            <a:r>
              <a:rPr b="1" dirty="0" sz="1100" lang="en-IN" spc="15">
                <a:solidFill>
                  <a:srgbClr val="2D83C3"/>
                </a:solidFill>
                <a:latin typeface="Trebuchet MS"/>
                <a:cs typeface="Trebuchet MS"/>
              </a:rPr>
              <a:t>nnu</a:t>
            </a:r>
            <a:r>
              <a:rPr b="1" dirty="0" sz="1100" lang="en-IN" spc="10">
                <a:solidFill>
                  <a:srgbClr val="2D83C3"/>
                </a:solidFill>
                <a:latin typeface="Trebuchet MS"/>
                <a:cs typeface="Trebuchet MS"/>
              </a:rPr>
              <a:t>al</a:t>
            </a:r>
            <a:r>
              <a:rPr b="1" dirty="0" sz="1100" lang="en-IN" spc="-140">
                <a:solidFill>
                  <a:srgbClr val="2D83C3"/>
                </a:solidFill>
                <a:latin typeface="Trebuchet MS"/>
                <a:cs typeface="Trebuchet MS"/>
              </a:rPr>
              <a:t> </a:t>
            </a:r>
            <a:r>
              <a:rPr b="1" dirty="0" sz="1100" lang="en-IN">
                <a:solidFill>
                  <a:srgbClr val="2D83C3"/>
                </a:solidFill>
                <a:latin typeface="Trebuchet MS"/>
                <a:cs typeface="Trebuchet MS"/>
              </a:rPr>
              <a:t>R</a:t>
            </a:r>
            <a:r>
              <a:rPr b="1" dirty="0" sz="1100" lang="en-IN" spc="35">
                <a:solidFill>
                  <a:srgbClr val="2D83C3"/>
                </a:solidFill>
                <a:latin typeface="Trebuchet MS"/>
                <a:cs typeface="Trebuchet MS"/>
              </a:rPr>
              <a:t>e</a:t>
            </a:r>
            <a:r>
              <a:rPr b="1" dirty="0" sz="1100" lang="en-IN" spc="90">
                <a:solidFill>
                  <a:srgbClr val="2D83C3"/>
                </a:solidFill>
                <a:latin typeface="Trebuchet MS"/>
                <a:cs typeface="Trebuchet MS"/>
              </a:rPr>
              <a:t>v</a:t>
            </a:r>
            <a:r>
              <a:rPr b="1" dirty="0" sz="1100" lang="en-IN" spc="-35">
                <a:solidFill>
                  <a:srgbClr val="2D83C3"/>
                </a:solidFill>
                <a:latin typeface="Trebuchet MS"/>
                <a:cs typeface="Trebuchet MS"/>
              </a:rPr>
              <a:t>i</a:t>
            </a:r>
            <a:r>
              <a:rPr b="1" dirty="0" sz="1100" lang="en-IN" spc="35">
                <a:solidFill>
                  <a:srgbClr val="2D83C3"/>
                </a:solidFill>
                <a:latin typeface="Trebuchet MS"/>
                <a:cs typeface="Trebuchet MS"/>
              </a:rPr>
              <a:t>e</a:t>
            </a:r>
            <a:r>
              <a:rPr b="1" dirty="0" sz="1100" lang="en-IN" spc="15">
                <a:solidFill>
                  <a:srgbClr val="2D83C3"/>
                </a:solidFill>
                <a:latin typeface="Trebuchet MS"/>
                <a:cs typeface="Trebuchet MS"/>
              </a:rPr>
              <a:t>w</a:t>
            </a:r>
            <a:endParaRPr dirty="0" sz="1100" lang="en-IN">
              <a:latin typeface="Trebuchet MS"/>
              <a:cs typeface="Trebuchet MS"/>
            </a:endParaRPr>
          </a:p>
          <a:p>
            <a:pPr marL="12700">
              <a:lnSpc>
                <a:spcPct val="100000"/>
              </a:lnSpc>
              <a:spcBef>
                <a:spcPts val="55"/>
              </a:spcBef>
            </a:pPr>
            <a:endParaRPr dirty="0" sz="1100">
              <a:latin typeface="Trebuchet MS"/>
              <a:cs typeface="Trebuchet MS"/>
            </a:endParaRPr>
          </a:p>
        </p:txBody>
      </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1997837" y="2603717"/>
            <a:ext cx="4724400" cy="1285240"/>
          </a:xfrm>
          <a:prstGeom prst="rect"/>
          <a:noFill/>
        </p:spPr>
        <p:txBody>
          <a:bodyPr rtlCol="0" wrap="square">
            <a:spAutoFit/>
          </a:bodyPr>
          <a:p>
            <a:r>
              <a:rPr dirty="0" sz="4000" lang="en-IN"/>
              <a:t>Spam Detection  SMS Classifier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2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lang="en-IN"/>
          </a:p>
        </p:txBody>
      </p:sp>
      <p:grpSp>
        <p:nvGrpSpPr>
          <p:cNvPr id="25"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5044" y="1704171"/>
            <a:ext cx="5410200" cy="3558541"/>
          </a:xfrm>
          <a:prstGeom prst="rect"/>
          <a:noFill/>
        </p:spPr>
        <p:txBody>
          <a:bodyPr rtlCol="0" wrap="square">
            <a:spAutoFit/>
          </a:bodyPr>
          <a:p>
            <a:r>
              <a:rPr dirty="0" sz="1800" lang="en-US" spc="-20"/>
              <a:t>P</a:t>
            </a:r>
            <a:r>
              <a:rPr dirty="0" sz="1800" lang="en-US" spc="15"/>
              <a:t>ROB</a:t>
            </a:r>
            <a:r>
              <a:rPr dirty="0" sz="1800" lang="en-US" spc="55"/>
              <a:t>L</a:t>
            </a:r>
            <a:r>
              <a:rPr dirty="0" sz="1800" lang="en-US" spc="-20"/>
              <a:t>E</a:t>
            </a:r>
            <a:r>
              <a:rPr dirty="0" sz="1800" lang="en-US" spc="20"/>
              <a:t>M</a:t>
            </a:r>
            <a:r>
              <a:rPr dirty="0" sz="1800" lang="en-US"/>
              <a:t> </a:t>
            </a:r>
            <a:r>
              <a:rPr dirty="0" sz="1800" lang="en-US" spc="10"/>
              <a:t>S</a:t>
            </a:r>
            <a:r>
              <a:rPr dirty="0" sz="1800" lang="en-US" spc="-20"/>
              <a:t>TATEMENT</a:t>
            </a:r>
            <a:endParaRPr dirty="0" sz="1800" lang="en-US" spc="10"/>
          </a:p>
          <a:p>
            <a:endParaRPr dirty="0" sz="1800" lang="en-US" spc="5"/>
          </a:p>
          <a:p>
            <a:r>
              <a:rPr dirty="0" sz="1800" lang="en-US" spc="5"/>
              <a:t>PROJECT </a:t>
            </a:r>
            <a:r>
              <a:rPr dirty="0" sz="1800" lang="en-US" spc="-20"/>
              <a:t>OVERVIEW</a:t>
            </a:r>
          </a:p>
          <a:p>
            <a:endParaRPr dirty="0" sz="1800" lang="en-US" spc="-20"/>
          </a:p>
          <a:p>
            <a:r>
              <a:rPr dirty="0" sz="1800" lang="en-US" spc="25"/>
              <a:t>W</a:t>
            </a:r>
            <a:r>
              <a:rPr dirty="0" sz="1800" lang="en-US" spc="-20"/>
              <a:t>H</a:t>
            </a:r>
            <a:r>
              <a:rPr dirty="0" sz="1800" lang="en-US" spc="20"/>
              <a:t>O</a:t>
            </a:r>
            <a:r>
              <a:rPr dirty="0" sz="1800" lang="en-US" spc="-235"/>
              <a:t> </a:t>
            </a:r>
            <a:r>
              <a:rPr dirty="0" sz="1800" lang="en-US" spc="-10"/>
              <a:t>AR</a:t>
            </a:r>
            <a:r>
              <a:rPr dirty="0" sz="1800" lang="en-US" spc="15"/>
              <a:t>E</a:t>
            </a:r>
            <a:r>
              <a:rPr dirty="0" sz="1800" lang="en-US" spc="-35"/>
              <a:t> </a:t>
            </a:r>
            <a:r>
              <a:rPr dirty="0" sz="1800" lang="en-US" spc="-10"/>
              <a:t>T</a:t>
            </a:r>
            <a:r>
              <a:rPr dirty="0" sz="1800" lang="en-US" spc="-15"/>
              <a:t>H</a:t>
            </a:r>
            <a:r>
              <a:rPr dirty="0" sz="1800" lang="en-US" spc="15"/>
              <a:t>E</a:t>
            </a:r>
            <a:r>
              <a:rPr dirty="0" sz="1800" lang="en-US" spc="-35"/>
              <a:t> </a:t>
            </a:r>
            <a:r>
              <a:rPr dirty="0" sz="1800" lang="en-US" spc="-20"/>
              <a:t>E</a:t>
            </a:r>
            <a:r>
              <a:rPr dirty="0" sz="1800" lang="en-US" spc="30"/>
              <a:t>N</a:t>
            </a:r>
            <a:r>
              <a:rPr dirty="0" sz="1800" lang="en-US" spc="15"/>
              <a:t>D</a:t>
            </a:r>
            <a:r>
              <a:rPr dirty="0" sz="1800" lang="en-US" spc="-45"/>
              <a:t> </a:t>
            </a:r>
            <a:r>
              <a:rPr dirty="0" sz="1800" lang="en-US"/>
              <a:t>U</a:t>
            </a:r>
            <a:r>
              <a:rPr dirty="0" sz="1800" lang="en-US" spc="10"/>
              <a:t>S</a:t>
            </a:r>
            <a:r>
              <a:rPr dirty="0" sz="1800" lang="en-US" spc="-25"/>
              <a:t>E</a:t>
            </a:r>
            <a:r>
              <a:rPr dirty="0" sz="1800" lang="en-US" spc="-10"/>
              <a:t>R</a:t>
            </a:r>
            <a:r>
              <a:rPr dirty="0" sz="1800" lang="en-US" spc="5"/>
              <a:t>S?</a:t>
            </a:r>
          </a:p>
          <a:p>
            <a:endParaRPr dirty="0" sz="1800" lang="en-US" spc="5"/>
          </a:p>
          <a:p>
            <a:r>
              <a:rPr dirty="0" sz="1800" lang="en-US" spc="-40"/>
              <a:t>Y</a:t>
            </a:r>
            <a:r>
              <a:rPr dirty="0" sz="1800" lang="en-US" spc="10"/>
              <a:t>O</a:t>
            </a:r>
            <a:r>
              <a:rPr dirty="0" sz="1800" lang="en-US" spc="25"/>
              <a:t>U</a:t>
            </a:r>
            <a:r>
              <a:rPr dirty="0" sz="1800" lang="en-US"/>
              <a:t>R</a:t>
            </a:r>
            <a:r>
              <a:rPr dirty="0" sz="1800" lang="en-US" spc="5"/>
              <a:t> </a:t>
            </a:r>
            <a:r>
              <a:rPr dirty="0" sz="1800" lang="en-US" spc="25"/>
              <a:t>S</a:t>
            </a:r>
            <a:r>
              <a:rPr dirty="0" sz="1800" lang="en-US" spc="10"/>
              <a:t>O</a:t>
            </a:r>
            <a:r>
              <a:rPr dirty="0" sz="1800" lang="en-US" spc="25"/>
              <a:t>LU</a:t>
            </a:r>
            <a:r>
              <a:rPr dirty="0" sz="1800" lang="en-US" spc="-35"/>
              <a:t>T</a:t>
            </a:r>
            <a:r>
              <a:rPr dirty="0" sz="1800" lang="en-US" spc="-30"/>
              <a:t>I</a:t>
            </a:r>
            <a:r>
              <a:rPr dirty="0" sz="1800" lang="en-US" spc="10"/>
              <a:t>O</a:t>
            </a:r>
            <a:r>
              <a:rPr dirty="0" sz="1800" lang="en-US"/>
              <a:t>N</a:t>
            </a:r>
            <a:r>
              <a:rPr dirty="0" sz="1800" lang="en-US" spc="-345"/>
              <a:t> </a:t>
            </a:r>
            <a:r>
              <a:rPr dirty="0" sz="1800" lang="en-US" spc="-35"/>
              <a:t>A</a:t>
            </a:r>
            <a:r>
              <a:rPr dirty="0" sz="1800" lang="en-US" spc="-5"/>
              <a:t>N</a:t>
            </a:r>
            <a:r>
              <a:rPr dirty="0" sz="1800" lang="en-US"/>
              <a:t>D</a:t>
            </a:r>
            <a:r>
              <a:rPr dirty="0" sz="1800" lang="en-US" spc="35"/>
              <a:t> </a:t>
            </a:r>
            <a:r>
              <a:rPr dirty="0" sz="1800" lang="en-US" spc="-30"/>
              <a:t>I</a:t>
            </a:r>
            <a:r>
              <a:rPr dirty="0" sz="1800" lang="en-US" spc="-35"/>
              <a:t>T</a:t>
            </a:r>
            <a:r>
              <a:rPr dirty="0" sz="1800" lang="en-US"/>
              <a:t>S</a:t>
            </a:r>
            <a:r>
              <a:rPr dirty="0" lang="en-US" spc="60"/>
              <a:t> VALUE</a:t>
            </a:r>
            <a:r>
              <a:rPr dirty="0" sz="1800" lang="en-US" spc="-65"/>
              <a:t> </a:t>
            </a:r>
            <a:r>
              <a:rPr dirty="0" sz="1800" lang="en-US" spc="-15"/>
              <a:t>P</a:t>
            </a:r>
            <a:r>
              <a:rPr dirty="0" sz="1800" lang="en-US" spc="-30"/>
              <a:t>R</a:t>
            </a:r>
            <a:r>
              <a:rPr dirty="0" sz="1800" lang="en-US" spc="10"/>
              <a:t>O</a:t>
            </a:r>
            <a:r>
              <a:rPr dirty="0" sz="1800" lang="en-US" spc="-15"/>
              <a:t>P</a:t>
            </a:r>
            <a:r>
              <a:rPr dirty="0" sz="1800" lang="en-US" spc="10"/>
              <a:t>O</a:t>
            </a:r>
            <a:r>
              <a:rPr dirty="0" sz="1800" lang="en-US" spc="25"/>
              <a:t>S</a:t>
            </a:r>
            <a:r>
              <a:rPr dirty="0" sz="1800" lang="en-US" spc="-30"/>
              <a:t>I</a:t>
            </a:r>
            <a:r>
              <a:rPr dirty="0" sz="1800" lang="en-US" spc="-35"/>
              <a:t>T</a:t>
            </a:r>
            <a:r>
              <a:rPr dirty="0" sz="1800" lang="en-US" spc="-30"/>
              <a:t>I</a:t>
            </a:r>
            <a:r>
              <a:rPr dirty="0" sz="1800" lang="en-US" spc="10"/>
              <a:t>O</a:t>
            </a:r>
            <a:r>
              <a:rPr dirty="0" sz="1800" lang="en-US"/>
              <a:t>N</a:t>
            </a:r>
          </a:p>
          <a:p>
            <a:endParaRPr dirty="0" sz="1800" lang="en-US" spc="-20"/>
          </a:p>
          <a:p>
            <a:r>
              <a:rPr dirty="0" sz="1800" lang="en-US" spc="15"/>
              <a:t>THE</a:t>
            </a:r>
            <a:r>
              <a:rPr dirty="0" sz="1800" lang="en-US" spc="20"/>
              <a:t> </a:t>
            </a:r>
            <a:r>
              <a:rPr dirty="0" sz="1800" lang="en-US" spc="10"/>
              <a:t>WOW</a:t>
            </a:r>
            <a:r>
              <a:rPr dirty="0" sz="1800" lang="en-US" spc="85"/>
              <a:t> </a:t>
            </a:r>
            <a:r>
              <a:rPr dirty="0" sz="1800" lang="en-US" spc="10"/>
              <a:t>IN</a:t>
            </a:r>
            <a:r>
              <a:rPr dirty="0" sz="1800" lang="en-US" spc="-5"/>
              <a:t> </a:t>
            </a:r>
            <a:r>
              <a:rPr dirty="0" sz="1800" lang="en-US" spc="15"/>
              <a:t>YOUR</a:t>
            </a:r>
            <a:r>
              <a:rPr dirty="0" sz="1800" lang="en-US" spc="-10"/>
              <a:t> </a:t>
            </a:r>
            <a:r>
              <a:rPr dirty="0" sz="1800" lang="en-US" spc="20"/>
              <a:t>SOLUTION</a:t>
            </a:r>
          </a:p>
          <a:p>
            <a:endParaRPr dirty="0" sz="1800" lang="en-US" spc="20"/>
          </a:p>
          <a:p>
            <a:r>
              <a:rPr dirty="0" sz="1800" lang="en-US" spc="15">
                <a:latin typeface="Trebuchet MS"/>
                <a:cs typeface="Trebuchet MS"/>
              </a:rPr>
              <a:t>MODELLING</a:t>
            </a:r>
          </a:p>
          <a:p>
            <a:endParaRPr dirty="0" sz="1800" lang="en-US" spc="15">
              <a:latin typeface="Trebuchet MS"/>
              <a:cs typeface="Trebuchet MS"/>
            </a:endParaRPr>
          </a:p>
          <a:p>
            <a:r>
              <a:rPr dirty="0" sz="1800" lang="en-US" spc="15">
                <a:latin typeface="Trebuchet MS"/>
                <a:cs typeface="Trebuchet MS"/>
              </a:rPr>
              <a:t>RESULT</a:t>
            </a:r>
            <a:endParaRPr dirty="0" sz="1800" lang="en-US">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9"/>
          <p:cNvSpPr txBox="1"/>
          <p:nvPr/>
        </p:nvSpPr>
        <p:spPr>
          <a:xfrm>
            <a:off x="739775" y="6473337"/>
            <a:ext cx="1798955" cy="358431"/>
          </a:xfrm>
          <a:prstGeom prst="rect"/>
        </p:spPr>
        <p:txBody>
          <a:bodyPr bIns="0" lIns="0" rIns="0" rtlCol="0" tIns="6985" vert="horz" wrap="square">
            <a:spAutoFit/>
          </a:bodyPr>
          <a:p>
            <a:pPr marL="12700">
              <a:spcBef>
                <a:spcPts val="55"/>
              </a:spcBef>
            </a:pPr>
            <a:r>
              <a:rPr dirty="0" sz="1100" lang="en-IN" spc="20">
                <a:solidFill>
                  <a:srgbClr val="2D83C3"/>
                </a:solidFill>
                <a:latin typeface="Trebuchet MS"/>
                <a:cs typeface="Trebuchet MS"/>
              </a:rPr>
              <a:t>4/4/202</a:t>
            </a:r>
            <a:r>
              <a:rPr dirty="0" sz="1100" lang="en-IN" spc="10">
                <a:solidFill>
                  <a:srgbClr val="2D83C3"/>
                </a:solidFill>
                <a:latin typeface="Trebuchet MS"/>
                <a:cs typeface="Trebuchet MS"/>
              </a:rPr>
              <a:t>4</a:t>
            </a:r>
            <a:r>
              <a:rPr dirty="0" sz="1100" lang="en-IN">
                <a:solidFill>
                  <a:srgbClr val="2D83C3"/>
                </a:solidFill>
                <a:latin typeface="Trebuchet MS"/>
                <a:cs typeface="Trebuchet MS"/>
              </a:rPr>
              <a:t> </a:t>
            </a:r>
            <a:r>
              <a:rPr dirty="0" sz="1100" lang="en-IN" spc="130">
                <a:solidFill>
                  <a:srgbClr val="2D83C3"/>
                </a:solidFill>
                <a:latin typeface="Trebuchet MS"/>
                <a:cs typeface="Trebuchet MS"/>
              </a:rPr>
              <a:t> </a:t>
            </a:r>
            <a:r>
              <a:rPr b="1" dirty="0" sz="1100" lang="en-IN" spc="50">
                <a:solidFill>
                  <a:srgbClr val="2D83C3"/>
                </a:solidFill>
                <a:latin typeface="Trebuchet MS"/>
                <a:cs typeface="Trebuchet MS"/>
              </a:rPr>
              <a:t>A</a:t>
            </a:r>
            <a:r>
              <a:rPr b="1" dirty="0" sz="1100" lang="en-IN" spc="15">
                <a:solidFill>
                  <a:srgbClr val="2D83C3"/>
                </a:solidFill>
                <a:latin typeface="Trebuchet MS"/>
                <a:cs typeface="Trebuchet MS"/>
              </a:rPr>
              <a:t>nnu</a:t>
            </a:r>
            <a:r>
              <a:rPr b="1" dirty="0" sz="1100" lang="en-IN" spc="10">
                <a:solidFill>
                  <a:srgbClr val="2D83C3"/>
                </a:solidFill>
                <a:latin typeface="Trebuchet MS"/>
                <a:cs typeface="Trebuchet MS"/>
              </a:rPr>
              <a:t>al</a:t>
            </a:r>
            <a:r>
              <a:rPr b="1" dirty="0" sz="1100" lang="en-IN" spc="-140">
                <a:solidFill>
                  <a:srgbClr val="2D83C3"/>
                </a:solidFill>
                <a:latin typeface="Trebuchet MS"/>
                <a:cs typeface="Trebuchet MS"/>
              </a:rPr>
              <a:t> </a:t>
            </a:r>
            <a:r>
              <a:rPr b="1" dirty="0" sz="1100" lang="en-IN">
                <a:solidFill>
                  <a:srgbClr val="2D83C3"/>
                </a:solidFill>
                <a:latin typeface="Trebuchet MS"/>
                <a:cs typeface="Trebuchet MS"/>
              </a:rPr>
              <a:t>R</a:t>
            </a:r>
            <a:r>
              <a:rPr b="1" dirty="0" sz="1100" lang="en-IN" spc="35">
                <a:solidFill>
                  <a:srgbClr val="2D83C3"/>
                </a:solidFill>
                <a:latin typeface="Trebuchet MS"/>
                <a:cs typeface="Trebuchet MS"/>
              </a:rPr>
              <a:t>e</a:t>
            </a:r>
            <a:r>
              <a:rPr b="1" dirty="0" sz="1100" lang="en-IN" spc="90">
                <a:solidFill>
                  <a:srgbClr val="2D83C3"/>
                </a:solidFill>
                <a:latin typeface="Trebuchet MS"/>
                <a:cs typeface="Trebuchet MS"/>
              </a:rPr>
              <a:t>v</a:t>
            </a:r>
            <a:r>
              <a:rPr b="1" dirty="0" sz="1100" lang="en-IN" spc="-35">
                <a:solidFill>
                  <a:srgbClr val="2D83C3"/>
                </a:solidFill>
                <a:latin typeface="Trebuchet MS"/>
                <a:cs typeface="Trebuchet MS"/>
              </a:rPr>
              <a:t>i</a:t>
            </a:r>
            <a:r>
              <a:rPr b="1" dirty="0" sz="1100" lang="en-IN" spc="35">
                <a:solidFill>
                  <a:srgbClr val="2D83C3"/>
                </a:solidFill>
                <a:latin typeface="Trebuchet MS"/>
                <a:cs typeface="Trebuchet MS"/>
              </a:rPr>
              <a:t>e</a:t>
            </a:r>
            <a:r>
              <a:rPr b="1" dirty="0" sz="1100" lang="en-IN" spc="15">
                <a:solidFill>
                  <a:srgbClr val="2D83C3"/>
                </a:solidFill>
                <a:latin typeface="Trebuchet MS"/>
                <a:cs typeface="Trebuchet MS"/>
              </a:rPr>
              <a:t>w</a:t>
            </a:r>
            <a:endParaRPr dirty="0" sz="1100" lang="en-IN">
              <a:latin typeface="Trebuchet MS"/>
              <a:cs typeface="Trebuchet MS"/>
            </a:endParaRPr>
          </a:p>
          <a:p>
            <a:pPr marL="12700">
              <a:lnSpc>
                <a:spcPct val="100000"/>
              </a:lnSpc>
              <a:spcBef>
                <a:spcPts val="55"/>
              </a:spcBef>
            </a:pPr>
            <a:endParaRPr dirty="0" sz="1100">
              <a:latin typeface="Trebuchet MS"/>
              <a:cs typeface="Trebuchet MS"/>
            </a:endParaRPr>
          </a:p>
        </p:txBody>
      </p:sp>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1"/>
          <p:cNvSpPr txBox="1"/>
          <p:nvPr/>
        </p:nvSpPr>
        <p:spPr>
          <a:xfrm>
            <a:off x="1066800" y="2438400"/>
            <a:ext cx="6629400" cy="2554545"/>
          </a:xfrm>
          <a:prstGeom prst="rect"/>
          <a:noFill/>
        </p:spPr>
        <p:txBody>
          <a:bodyPr wrap="square">
            <a:spAutoFit/>
          </a:bodyPr>
          <a:p>
            <a:r>
              <a:rPr b="0" dirty="0" sz="2000" i="0" lang="en-US">
                <a:effectLst/>
                <a:latin typeface="Söhne"/>
              </a:rPr>
              <a:t>The advent of mobile communication has brought immense convenience, but it has also opened the door to various forms of spam, particularly through SMS (Short Message Service). SMS spam poses a significant nuisance to users and can potentially be a vector for fraud, phishing attacks, and other malicious activities. Therefore, there is a pressing need to develop effective techniques to detect and filter out SMS spam.</a:t>
            </a: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9"/>
          <p:cNvSpPr txBox="1"/>
          <p:nvPr/>
        </p:nvSpPr>
        <p:spPr>
          <a:xfrm>
            <a:off x="739775" y="6473337"/>
            <a:ext cx="1798955" cy="176330"/>
          </a:xfrm>
          <a:prstGeom prst="rect"/>
        </p:spPr>
        <p:txBody>
          <a:bodyPr bIns="0" lIns="0" rIns="0" rtlCol="0" tIns="6985" vert="horz" wrap="square">
            <a:spAutoFit/>
          </a:bodyPr>
          <a:p>
            <a:pPr marL="12700">
              <a:lnSpc>
                <a:spcPct val="100000"/>
              </a:lnSpc>
              <a:spcBef>
                <a:spcPts val="55"/>
              </a:spcBef>
            </a:pPr>
            <a:r>
              <a:rPr dirty="0" sz="1100" lang="en-IN" spc="20">
                <a:solidFill>
                  <a:srgbClr val="2D83C3"/>
                </a:solidFill>
                <a:latin typeface="Trebuchet MS"/>
                <a:cs typeface="Trebuchet MS"/>
              </a:rPr>
              <a:t>4/4/202</a:t>
            </a:r>
            <a:r>
              <a:rPr dirty="0" sz="1100" lang="en-IN" spc="10">
                <a:solidFill>
                  <a:srgbClr val="2D83C3"/>
                </a:solidFill>
                <a:latin typeface="Trebuchet MS"/>
                <a:cs typeface="Trebuchet MS"/>
              </a:rPr>
              <a:t>4</a:t>
            </a:r>
            <a:r>
              <a:rPr dirty="0" sz="1100" lang="en-IN">
                <a:solidFill>
                  <a:srgbClr val="2D83C3"/>
                </a:solidFill>
                <a:latin typeface="Trebuchet MS"/>
                <a:cs typeface="Trebuchet MS"/>
              </a:rPr>
              <a:t> </a:t>
            </a:r>
            <a:r>
              <a:rPr dirty="0" sz="1100" lang="en-IN" spc="130">
                <a:solidFill>
                  <a:srgbClr val="2D83C3"/>
                </a:solidFill>
                <a:latin typeface="Trebuchet MS"/>
                <a:cs typeface="Trebuchet MS"/>
              </a:rPr>
              <a:t> </a:t>
            </a:r>
            <a:r>
              <a:rPr b="1" dirty="0" sz="1100" lang="en-IN" spc="50">
                <a:solidFill>
                  <a:srgbClr val="2D83C3"/>
                </a:solidFill>
                <a:latin typeface="Trebuchet MS"/>
                <a:cs typeface="Trebuchet MS"/>
              </a:rPr>
              <a:t>A</a:t>
            </a:r>
            <a:r>
              <a:rPr b="1" dirty="0" sz="1100" lang="en-IN" spc="15">
                <a:solidFill>
                  <a:srgbClr val="2D83C3"/>
                </a:solidFill>
                <a:latin typeface="Trebuchet MS"/>
                <a:cs typeface="Trebuchet MS"/>
              </a:rPr>
              <a:t>nnu</a:t>
            </a:r>
            <a:r>
              <a:rPr b="1" dirty="0" sz="1100" lang="en-IN" spc="10">
                <a:solidFill>
                  <a:srgbClr val="2D83C3"/>
                </a:solidFill>
                <a:latin typeface="Trebuchet MS"/>
                <a:cs typeface="Trebuchet MS"/>
              </a:rPr>
              <a:t>al</a:t>
            </a:r>
            <a:r>
              <a:rPr b="1" dirty="0" sz="1100" lang="en-IN" spc="-140">
                <a:solidFill>
                  <a:srgbClr val="2D83C3"/>
                </a:solidFill>
                <a:latin typeface="Trebuchet MS"/>
                <a:cs typeface="Trebuchet MS"/>
              </a:rPr>
              <a:t> </a:t>
            </a:r>
            <a:r>
              <a:rPr b="1" dirty="0" sz="1100" lang="en-IN">
                <a:solidFill>
                  <a:srgbClr val="2D83C3"/>
                </a:solidFill>
                <a:latin typeface="Trebuchet MS"/>
                <a:cs typeface="Trebuchet MS"/>
              </a:rPr>
              <a:t>R</a:t>
            </a:r>
            <a:r>
              <a:rPr b="1" dirty="0" sz="1100" lang="en-IN" spc="35">
                <a:solidFill>
                  <a:srgbClr val="2D83C3"/>
                </a:solidFill>
                <a:latin typeface="Trebuchet MS"/>
                <a:cs typeface="Trebuchet MS"/>
              </a:rPr>
              <a:t>e</a:t>
            </a:r>
            <a:r>
              <a:rPr b="1" dirty="0" sz="1100" lang="en-IN" spc="90">
                <a:solidFill>
                  <a:srgbClr val="2D83C3"/>
                </a:solidFill>
                <a:latin typeface="Trebuchet MS"/>
                <a:cs typeface="Trebuchet MS"/>
              </a:rPr>
              <a:t>v</a:t>
            </a:r>
            <a:r>
              <a:rPr b="1" dirty="0" sz="1100" lang="en-IN" spc="-35">
                <a:solidFill>
                  <a:srgbClr val="2D83C3"/>
                </a:solidFill>
                <a:latin typeface="Trebuchet MS"/>
                <a:cs typeface="Trebuchet MS"/>
              </a:rPr>
              <a:t>i</a:t>
            </a:r>
            <a:r>
              <a:rPr b="1" dirty="0" sz="1100" lang="en-IN" spc="35">
                <a:solidFill>
                  <a:srgbClr val="2D83C3"/>
                </a:solidFill>
                <a:latin typeface="Trebuchet MS"/>
                <a:cs typeface="Trebuchet MS"/>
              </a:rPr>
              <a:t>e</a:t>
            </a:r>
            <a:r>
              <a:rPr b="1" dirty="0" sz="1100" lang="en-IN" spc="15">
                <a:solidFill>
                  <a:srgbClr val="2D83C3"/>
                </a:solidFill>
                <a:latin typeface="Trebuchet MS"/>
                <a:cs typeface="Trebuchet MS"/>
              </a:rPr>
              <a:t>w</a:t>
            </a:r>
            <a:endParaRPr dirty="0" sz="1100" lang="en-IN">
              <a:latin typeface="Trebuchet MS"/>
              <a:cs typeface="Trebuchet MS"/>
            </a:endParaRPr>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1"/>
          <p:cNvSpPr txBox="1"/>
          <p:nvPr/>
        </p:nvSpPr>
        <p:spPr>
          <a:xfrm>
            <a:off x="1163586" y="1669256"/>
            <a:ext cx="7467600" cy="3825240"/>
          </a:xfrm>
          <a:prstGeom prst="rect"/>
          <a:noFill/>
        </p:spPr>
        <p:txBody>
          <a:bodyPr wrap="square">
            <a:spAutoFit/>
          </a:bodyPr>
          <a:p>
            <a:br>
              <a:rPr dirty="0" lang="en-US"/>
            </a:br>
            <a:r>
              <a:rPr b="0" dirty="0" i="0" lang="en-US">
                <a:effectLst/>
                <a:latin typeface="Söhne"/>
              </a:rPr>
              <a:t>The project aims to develop a sophisticated spam detection system for SMS messages. Leveraging machine learning and natural language processing techniques, the system will accurately identify and filter out spam messages in real-time. Key features include comprehensive analysis of message content, sender behavior, and metadata to improve classification accuracy. The system will be designed to handle large volumes of messages efficiently while minimizing false positives and negatives. Emphasis will be placed on scalability and adaptability to diverse datasets and evolving spam tactics. The ultimate goal is to enhance user experience and security by providing a reliable solution to combat unwanted SMS spam, thereby improving communication channels and safeguarding users from potential risks associated with unsolicited messages.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09600" y="685800"/>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7"/>
          <p:cNvSpPr txBox="1"/>
          <p:nvPr/>
        </p:nvSpPr>
        <p:spPr>
          <a:xfrm>
            <a:off x="739775" y="6473337"/>
            <a:ext cx="1798955" cy="358431"/>
          </a:xfrm>
          <a:prstGeom prst="rect"/>
        </p:spPr>
        <p:txBody>
          <a:bodyPr bIns="0" lIns="0" rIns="0" rtlCol="0" tIns="6985" vert="horz" wrap="square">
            <a:spAutoFit/>
          </a:bodyPr>
          <a:p>
            <a:pPr marL="12700">
              <a:spcBef>
                <a:spcPts val="55"/>
              </a:spcBef>
            </a:pPr>
            <a:r>
              <a:rPr dirty="0" sz="1100" lang="en-IN" spc="20">
                <a:solidFill>
                  <a:srgbClr val="2D83C3"/>
                </a:solidFill>
                <a:latin typeface="Trebuchet MS"/>
                <a:cs typeface="Trebuchet MS"/>
              </a:rPr>
              <a:t>4/4/202</a:t>
            </a:r>
            <a:r>
              <a:rPr dirty="0" sz="1100" lang="en-IN" spc="10">
                <a:solidFill>
                  <a:srgbClr val="2D83C3"/>
                </a:solidFill>
                <a:latin typeface="Trebuchet MS"/>
                <a:cs typeface="Trebuchet MS"/>
              </a:rPr>
              <a:t>4</a:t>
            </a:r>
            <a:r>
              <a:rPr dirty="0" sz="1100" lang="en-IN">
                <a:solidFill>
                  <a:srgbClr val="2D83C3"/>
                </a:solidFill>
                <a:latin typeface="Trebuchet MS"/>
                <a:cs typeface="Trebuchet MS"/>
              </a:rPr>
              <a:t> </a:t>
            </a:r>
            <a:r>
              <a:rPr dirty="0" sz="1100" lang="en-IN" spc="130">
                <a:solidFill>
                  <a:srgbClr val="2D83C3"/>
                </a:solidFill>
                <a:latin typeface="Trebuchet MS"/>
                <a:cs typeface="Trebuchet MS"/>
              </a:rPr>
              <a:t> </a:t>
            </a:r>
            <a:r>
              <a:rPr b="1" dirty="0" sz="1100" lang="en-IN" spc="50">
                <a:solidFill>
                  <a:srgbClr val="2D83C3"/>
                </a:solidFill>
                <a:latin typeface="Trebuchet MS"/>
                <a:cs typeface="Trebuchet MS"/>
              </a:rPr>
              <a:t>A</a:t>
            </a:r>
            <a:r>
              <a:rPr b="1" dirty="0" sz="1100" lang="en-IN" spc="15">
                <a:solidFill>
                  <a:srgbClr val="2D83C3"/>
                </a:solidFill>
                <a:latin typeface="Trebuchet MS"/>
                <a:cs typeface="Trebuchet MS"/>
              </a:rPr>
              <a:t>nnu</a:t>
            </a:r>
            <a:r>
              <a:rPr b="1" dirty="0" sz="1100" lang="en-IN" spc="10">
                <a:solidFill>
                  <a:srgbClr val="2D83C3"/>
                </a:solidFill>
                <a:latin typeface="Trebuchet MS"/>
                <a:cs typeface="Trebuchet MS"/>
              </a:rPr>
              <a:t>al</a:t>
            </a:r>
            <a:r>
              <a:rPr b="1" dirty="0" sz="1100" lang="en-IN" spc="-140">
                <a:solidFill>
                  <a:srgbClr val="2D83C3"/>
                </a:solidFill>
                <a:latin typeface="Trebuchet MS"/>
                <a:cs typeface="Trebuchet MS"/>
              </a:rPr>
              <a:t> </a:t>
            </a:r>
            <a:r>
              <a:rPr b="1" dirty="0" sz="1100" lang="en-IN">
                <a:solidFill>
                  <a:srgbClr val="2D83C3"/>
                </a:solidFill>
                <a:latin typeface="Trebuchet MS"/>
                <a:cs typeface="Trebuchet MS"/>
              </a:rPr>
              <a:t>R</a:t>
            </a:r>
            <a:r>
              <a:rPr b="1" dirty="0" sz="1100" lang="en-IN" spc="35">
                <a:solidFill>
                  <a:srgbClr val="2D83C3"/>
                </a:solidFill>
                <a:latin typeface="Trebuchet MS"/>
                <a:cs typeface="Trebuchet MS"/>
              </a:rPr>
              <a:t>e</a:t>
            </a:r>
            <a:r>
              <a:rPr b="1" dirty="0" sz="1100" lang="en-IN" spc="90">
                <a:solidFill>
                  <a:srgbClr val="2D83C3"/>
                </a:solidFill>
                <a:latin typeface="Trebuchet MS"/>
                <a:cs typeface="Trebuchet MS"/>
              </a:rPr>
              <a:t>v</a:t>
            </a:r>
            <a:r>
              <a:rPr b="1" dirty="0" sz="1100" lang="en-IN" spc="-35">
                <a:solidFill>
                  <a:srgbClr val="2D83C3"/>
                </a:solidFill>
                <a:latin typeface="Trebuchet MS"/>
                <a:cs typeface="Trebuchet MS"/>
              </a:rPr>
              <a:t>i</a:t>
            </a:r>
            <a:r>
              <a:rPr b="1" dirty="0" sz="1100" lang="en-IN" spc="35">
                <a:solidFill>
                  <a:srgbClr val="2D83C3"/>
                </a:solidFill>
                <a:latin typeface="Trebuchet MS"/>
                <a:cs typeface="Trebuchet MS"/>
              </a:rPr>
              <a:t>e</a:t>
            </a:r>
            <a:r>
              <a:rPr b="1" dirty="0" sz="1100" lang="en-IN" spc="15">
                <a:solidFill>
                  <a:srgbClr val="2D83C3"/>
                </a:solidFill>
                <a:latin typeface="Trebuchet MS"/>
                <a:cs typeface="Trebuchet MS"/>
              </a:rPr>
              <a:t>w</a:t>
            </a:r>
            <a:endParaRPr dirty="0" sz="1100" lang="en-IN">
              <a:latin typeface="Trebuchet MS"/>
              <a:cs typeface="Trebuchet MS"/>
            </a:endParaRPr>
          </a:p>
          <a:p>
            <a:pPr marL="12700">
              <a:lnSpc>
                <a:spcPct val="100000"/>
              </a:lnSpc>
              <a:spcBef>
                <a:spcPts val="55"/>
              </a:spcBef>
            </a:pPr>
            <a:endParaRPr dirty="0" sz="1100">
              <a:latin typeface="Trebuchet MS"/>
              <a:cs typeface="Trebuchet MS"/>
            </a:endParaRPr>
          </a:p>
        </p:txBody>
      </p:sp>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Box 9"/>
          <p:cNvSpPr txBox="1"/>
          <p:nvPr/>
        </p:nvSpPr>
        <p:spPr>
          <a:xfrm>
            <a:off x="636639" y="1539241"/>
            <a:ext cx="6100916" cy="2225040"/>
          </a:xfrm>
          <a:prstGeom prst="rect"/>
          <a:noFill/>
        </p:spPr>
        <p:txBody>
          <a:bodyPr wrap="square">
            <a:spAutoFit/>
          </a:bodyPr>
          <a:p>
            <a:pPr algn="l"/>
            <a:r>
              <a:rPr b="1" dirty="0" i="0" lang="en-US">
                <a:effectLst/>
                <a:latin typeface="Söhne"/>
              </a:rPr>
              <a:t>Mobile Users</a:t>
            </a:r>
            <a:r>
              <a:rPr b="0" dirty="0" i="0" lang="en-US">
                <a:effectLst/>
                <a:latin typeface="Söhne"/>
              </a:rPr>
              <a:t>:</a:t>
            </a:r>
          </a:p>
          <a:p>
            <a:pPr algn="l" indent="-285750" lvl="1" marL="742950">
              <a:buFont typeface="Arial" panose="020B0604020202020204" pitchFamily="34" charset="0"/>
              <a:buChar char="•"/>
            </a:pPr>
            <a:r>
              <a:rPr b="0" dirty="0" i="0" lang="en-US">
                <a:effectLst/>
                <a:latin typeface="Söhne"/>
              </a:rPr>
              <a:t>Everyday mobile phone users who receive SMS messages on their devices.</a:t>
            </a:r>
          </a:p>
          <a:p>
            <a:pPr algn="l" indent="-285750" lvl="1" marL="742950">
              <a:buFont typeface="Arial" panose="020B0604020202020204" pitchFamily="34" charset="0"/>
              <a:buChar char="•"/>
            </a:pPr>
            <a:r>
              <a:rPr b="0" dirty="0" i="0" lang="en-US">
                <a:effectLst/>
                <a:latin typeface="Söhne"/>
              </a:rPr>
              <a:t>End users benefit from the spam detection system by having a cleaner and safer SMS inbox, free from unwanted and potentially harmful messages.</a:t>
            </a:r>
          </a:p>
          <a:p>
            <a:br>
              <a:rPr dirty="0" lang="en-US"/>
            </a:br>
            <a:endParaRPr dirty="0" lang="en-IN"/>
          </a:p>
        </p:txBody>
      </p:sp>
      <p:sp>
        <p:nvSpPr>
          <p:cNvPr id="1048661" name="TextBox 11"/>
          <p:cNvSpPr txBox="1"/>
          <p:nvPr/>
        </p:nvSpPr>
        <p:spPr>
          <a:xfrm>
            <a:off x="636639" y="3847565"/>
            <a:ext cx="6100916" cy="1958341"/>
          </a:xfrm>
          <a:prstGeom prst="rect"/>
          <a:noFill/>
        </p:spPr>
        <p:txBody>
          <a:bodyPr wrap="square">
            <a:spAutoFit/>
          </a:bodyPr>
          <a:p>
            <a:pPr algn="l"/>
            <a:r>
              <a:rPr b="1" dirty="0" i="0" lang="en-US">
                <a:effectLst/>
                <a:latin typeface="Söhne"/>
              </a:rPr>
              <a:t>Businesses and Organizations</a:t>
            </a:r>
            <a:r>
              <a:rPr b="0" dirty="0" i="0" lang="en-US">
                <a:effectLst/>
                <a:latin typeface="Söhne"/>
              </a:rPr>
              <a:t>:</a:t>
            </a:r>
          </a:p>
          <a:p>
            <a:pPr indent="-285750" marL="285750">
              <a:buFont typeface="Arial" panose="020B0604020202020204" pitchFamily="34" charset="0"/>
              <a:buChar char="•"/>
            </a:pPr>
            <a:r>
              <a:rPr b="0" dirty="0" i="0" lang="en-US">
                <a:effectLst/>
                <a:latin typeface="Söhne"/>
              </a:rPr>
              <a:t>        Companies and organizations that utilize SMS      messaging for marketing, customer communication, and other purposes.</a:t>
            </a:r>
          </a:p>
          <a:p>
            <a:pPr algn="l" indent="-285750" marL="285750">
              <a:buFont typeface="Arial" panose="020B0604020202020204" pitchFamily="34" charset="0"/>
              <a:buChar char="•"/>
            </a:pPr>
            <a:r>
              <a:rPr b="0" dirty="0" i="0" lang="en-US">
                <a:effectLst/>
                <a:latin typeface="Söhne"/>
              </a:rPr>
              <a:t>       They can leverage spam detection systems to ensure that their messages reach recipients effectively without being flagged as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8"/>
          <p:cNvSpPr txBox="1"/>
          <p:nvPr/>
        </p:nvSpPr>
        <p:spPr>
          <a:xfrm>
            <a:off x="739775" y="6473337"/>
            <a:ext cx="1798955" cy="358431"/>
          </a:xfrm>
          <a:prstGeom prst="rect"/>
        </p:spPr>
        <p:txBody>
          <a:bodyPr bIns="0" lIns="0" rIns="0" rtlCol="0" tIns="6985" vert="horz" wrap="square">
            <a:spAutoFit/>
          </a:bodyPr>
          <a:p>
            <a:pPr marL="12700">
              <a:spcBef>
                <a:spcPts val="55"/>
              </a:spcBef>
            </a:pPr>
            <a:r>
              <a:rPr dirty="0" sz="1100" lang="en-IN" spc="20">
                <a:solidFill>
                  <a:srgbClr val="2D83C3"/>
                </a:solidFill>
                <a:latin typeface="Trebuchet MS"/>
                <a:cs typeface="Trebuchet MS"/>
              </a:rPr>
              <a:t>4/4/202</a:t>
            </a:r>
            <a:r>
              <a:rPr dirty="0" sz="1100" lang="en-IN" spc="10">
                <a:solidFill>
                  <a:srgbClr val="2D83C3"/>
                </a:solidFill>
                <a:latin typeface="Trebuchet MS"/>
                <a:cs typeface="Trebuchet MS"/>
              </a:rPr>
              <a:t>4</a:t>
            </a:r>
            <a:r>
              <a:rPr dirty="0" sz="1100" lang="en-IN">
                <a:solidFill>
                  <a:srgbClr val="2D83C3"/>
                </a:solidFill>
                <a:latin typeface="Trebuchet MS"/>
                <a:cs typeface="Trebuchet MS"/>
              </a:rPr>
              <a:t> </a:t>
            </a:r>
            <a:r>
              <a:rPr dirty="0" sz="1100" lang="en-IN" spc="130">
                <a:solidFill>
                  <a:srgbClr val="2D83C3"/>
                </a:solidFill>
                <a:latin typeface="Trebuchet MS"/>
                <a:cs typeface="Trebuchet MS"/>
              </a:rPr>
              <a:t> </a:t>
            </a:r>
            <a:r>
              <a:rPr b="1" dirty="0" sz="1100" lang="en-IN" spc="50">
                <a:solidFill>
                  <a:srgbClr val="2D83C3"/>
                </a:solidFill>
                <a:latin typeface="Trebuchet MS"/>
                <a:cs typeface="Trebuchet MS"/>
              </a:rPr>
              <a:t>A</a:t>
            </a:r>
            <a:r>
              <a:rPr b="1" dirty="0" sz="1100" lang="en-IN" spc="15">
                <a:solidFill>
                  <a:srgbClr val="2D83C3"/>
                </a:solidFill>
                <a:latin typeface="Trebuchet MS"/>
                <a:cs typeface="Trebuchet MS"/>
              </a:rPr>
              <a:t>nnu</a:t>
            </a:r>
            <a:r>
              <a:rPr b="1" dirty="0" sz="1100" lang="en-IN" spc="10">
                <a:solidFill>
                  <a:srgbClr val="2D83C3"/>
                </a:solidFill>
                <a:latin typeface="Trebuchet MS"/>
                <a:cs typeface="Trebuchet MS"/>
              </a:rPr>
              <a:t>al</a:t>
            </a:r>
            <a:r>
              <a:rPr b="1" dirty="0" sz="1100" lang="en-IN" spc="-140">
                <a:solidFill>
                  <a:srgbClr val="2D83C3"/>
                </a:solidFill>
                <a:latin typeface="Trebuchet MS"/>
                <a:cs typeface="Trebuchet MS"/>
              </a:rPr>
              <a:t> </a:t>
            </a:r>
            <a:r>
              <a:rPr b="1" dirty="0" sz="1100" lang="en-IN">
                <a:solidFill>
                  <a:srgbClr val="2D83C3"/>
                </a:solidFill>
                <a:latin typeface="Trebuchet MS"/>
                <a:cs typeface="Trebuchet MS"/>
              </a:rPr>
              <a:t>R</a:t>
            </a:r>
            <a:r>
              <a:rPr b="1" dirty="0" sz="1100" lang="en-IN" spc="35">
                <a:solidFill>
                  <a:srgbClr val="2D83C3"/>
                </a:solidFill>
                <a:latin typeface="Trebuchet MS"/>
                <a:cs typeface="Trebuchet MS"/>
              </a:rPr>
              <a:t>e</a:t>
            </a:r>
            <a:r>
              <a:rPr b="1" dirty="0" sz="1100" lang="en-IN" spc="90">
                <a:solidFill>
                  <a:srgbClr val="2D83C3"/>
                </a:solidFill>
                <a:latin typeface="Trebuchet MS"/>
                <a:cs typeface="Trebuchet MS"/>
              </a:rPr>
              <a:t>v</a:t>
            </a:r>
            <a:r>
              <a:rPr b="1" dirty="0" sz="1100" lang="en-IN" spc="-35">
                <a:solidFill>
                  <a:srgbClr val="2D83C3"/>
                </a:solidFill>
                <a:latin typeface="Trebuchet MS"/>
                <a:cs typeface="Trebuchet MS"/>
              </a:rPr>
              <a:t>i</a:t>
            </a:r>
            <a:r>
              <a:rPr b="1" dirty="0" sz="1100" lang="en-IN" spc="35">
                <a:solidFill>
                  <a:srgbClr val="2D83C3"/>
                </a:solidFill>
                <a:latin typeface="Trebuchet MS"/>
                <a:cs typeface="Trebuchet MS"/>
              </a:rPr>
              <a:t>e</a:t>
            </a:r>
            <a:r>
              <a:rPr b="1" dirty="0" sz="1100" lang="en-IN" spc="15">
                <a:solidFill>
                  <a:srgbClr val="2D83C3"/>
                </a:solidFill>
                <a:latin typeface="Trebuchet MS"/>
                <a:cs typeface="Trebuchet MS"/>
              </a:rPr>
              <a:t>w</a:t>
            </a:r>
            <a:endParaRPr dirty="0" sz="1100" lang="en-IN">
              <a:latin typeface="Trebuchet MS"/>
              <a:cs typeface="Trebuchet MS"/>
            </a:endParaRPr>
          </a:p>
          <a:p>
            <a:pPr marL="12700">
              <a:lnSpc>
                <a:spcPct val="100000"/>
              </a:lnSpc>
              <a:spcBef>
                <a:spcPts val="55"/>
              </a:spcBef>
            </a:pPr>
            <a:endParaRPr dirty="0" sz="1100">
              <a:latin typeface="Trebuchet MS"/>
              <a:cs typeface="Trebuchet MS"/>
            </a:endParaRPr>
          </a:p>
        </p:txBody>
      </p:sp>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10"/>
          <p:cNvSpPr txBox="1"/>
          <p:nvPr/>
        </p:nvSpPr>
        <p:spPr>
          <a:xfrm>
            <a:off x="2816942" y="1649968"/>
            <a:ext cx="3431458" cy="369332"/>
          </a:xfrm>
          <a:prstGeom prst="rect"/>
          <a:noFill/>
        </p:spPr>
        <p:txBody>
          <a:bodyPr wrap="square">
            <a:spAutoFit/>
          </a:bodyPr>
          <a:p>
            <a:r>
              <a:rPr b="1" dirty="0" i="0" lang="en-US">
                <a:effectLst/>
                <a:latin typeface="Söhne"/>
              </a:rPr>
              <a:t>Key Components of Our Solution:</a:t>
            </a:r>
            <a:endParaRPr b="1" dirty="0" lang="en-IN"/>
          </a:p>
        </p:txBody>
      </p:sp>
      <p:sp>
        <p:nvSpPr>
          <p:cNvPr id="1048668" name="TextBox 12"/>
          <p:cNvSpPr txBox="1"/>
          <p:nvPr/>
        </p:nvSpPr>
        <p:spPr>
          <a:xfrm>
            <a:off x="2841523" y="2077430"/>
            <a:ext cx="6100916" cy="2308324"/>
          </a:xfrm>
          <a:prstGeom prst="rect"/>
          <a:noFill/>
        </p:spPr>
        <p:txBody>
          <a:bodyPr wrap="square">
            <a:spAutoFit/>
          </a:bodyPr>
          <a:p>
            <a:pPr algn="l"/>
            <a:r>
              <a:rPr b="1" dirty="0" i="0" lang="en-US">
                <a:effectLst/>
                <a:latin typeface="Söhne"/>
              </a:rPr>
              <a:t>Advanced Text Preprocessing:</a:t>
            </a:r>
          </a:p>
          <a:p>
            <a:pPr algn="l" indent="-285750" marL="285750">
              <a:buFont typeface="Arial" panose="020B0604020202020204" pitchFamily="34" charset="0"/>
              <a:buChar char="•"/>
            </a:pPr>
            <a:r>
              <a:rPr b="0" dirty="0" i="0" lang="en-US">
                <a:effectLst/>
                <a:latin typeface="Söhne"/>
              </a:rPr>
              <a:t>We employ robust preprocessing techniques to clean and normalize SMS text data, including tasks such as tokenization, </a:t>
            </a:r>
            <a:r>
              <a:rPr b="0" dirty="0" i="0" lang="en-US" err="1">
                <a:effectLst/>
                <a:latin typeface="Söhne"/>
              </a:rPr>
              <a:t>stopword</a:t>
            </a:r>
            <a:r>
              <a:rPr b="0" dirty="0" i="0" lang="en-US">
                <a:effectLst/>
                <a:latin typeface="Söhne"/>
              </a:rPr>
              <a:t> removal, and lemmatization or stemming.</a:t>
            </a:r>
          </a:p>
          <a:p>
            <a:pPr algn="l" indent="-285750" marL="285750">
              <a:buFont typeface="Arial" panose="020B0604020202020204" pitchFamily="34" charset="0"/>
              <a:buChar char="•"/>
            </a:pPr>
            <a:r>
              <a:rPr b="0" dirty="0" i="0" lang="en-US">
                <a:effectLst/>
                <a:latin typeface="Söhne"/>
              </a:rPr>
              <a:t>Special attention is given to handling common SMS characteristics such as misspellings, abbreviations, and slang terms.</a:t>
            </a:r>
          </a:p>
        </p:txBody>
      </p:sp>
      <p:sp>
        <p:nvSpPr>
          <p:cNvPr id="1048669" name="TextBox 18"/>
          <p:cNvSpPr txBox="1"/>
          <p:nvPr/>
        </p:nvSpPr>
        <p:spPr>
          <a:xfrm>
            <a:off x="2841523" y="4259218"/>
            <a:ext cx="6100916" cy="369332"/>
          </a:xfrm>
          <a:prstGeom prst="rect"/>
          <a:noFill/>
        </p:spPr>
        <p:txBody>
          <a:bodyPr wrap="square">
            <a:spAutoFit/>
          </a:bodyPr>
          <a:p>
            <a:r>
              <a:rPr b="1" dirty="0" lang="en-IN"/>
              <a:t>Value Proposition</a:t>
            </a:r>
            <a:r>
              <a:rPr dirty="0" lang="en-IN"/>
              <a:t>:</a:t>
            </a:r>
          </a:p>
        </p:txBody>
      </p:sp>
      <p:sp>
        <p:nvSpPr>
          <p:cNvPr id="1048670" name="TextBox 20"/>
          <p:cNvSpPr txBox="1"/>
          <p:nvPr/>
        </p:nvSpPr>
        <p:spPr>
          <a:xfrm>
            <a:off x="2816942" y="4570640"/>
            <a:ext cx="6100916" cy="2031325"/>
          </a:xfrm>
          <a:prstGeom prst="rect"/>
          <a:noFill/>
        </p:spPr>
        <p:txBody>
          <a:bodyPr wrap="square">
            <a:spAutoFit/>
          </a:bodyPr>
          <a:p>
            <a:r>
              <a:rPr b="1" dirty="0" lang="en-IN"/>
              <a:t>Improved Security:</a:t>
            </a:r>
          </a:p>
          <a:p>
            <a:pPr indent="-285750" marL="285750">
              <a:buFont typeface="Arial" panose="020B0604020202020204" pitchFamily="34" charset="0"/>
              <a:buChar char="•"/>
            </a:pPr>
            <a:r>
              <a:rPr dirty="0" lang="en-IN"/>
              <a:t>The spam detection system helps protect users from various spam-related threats, including phishing attacks, malware distribution, and identity theft.</a:t>
            </a:r>
          </a:p>
          <a:p>
            <a:pPr indent="-285750" marL="285750">
              <a:buFont typeface="Arial" panose="020B0604020202020204" pitchFamily="34" charset="0"/>
              <a:buChar char="•"/>
            </a:pPr>
            <a:r>
              <a:rPr dirty="0" lang="en-IN"/>
              <a:t>By identifying and blocking malicious messages in real-time, the system contributes to enhancing overall cybersecurity measures for mobile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7543165" cy="67818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6" name="TextBox 9"/>
          <p:cNvSpPr txBox="1"/>
          <p:nvPr/>
        </p:nvSpPr>
        <p:spPr>
          <a:xfrm>
            <a:off x="752475" y="1619673"/>
            <a:ext cx="6100916" cy="1754326"/>
          </a:xfrm>
          <a:prstGeom prst="rect"/>
          <a:noFill/>
        </p:spPr>
        <p:txBody>
          <a:bodyPr wrap="square">
            <a:spAutoFit/>
          </a:bodyPr>
          <a:p>
            <a:r>
              <a:rPr b="1" dirty="0" lang="en-IN"/>
              <a:t>Superior Accuracy: </a:t>
            </a:r>
          </a:p>
          <a:p>
            <a:r>
              <a:rPr dirty="0" lang="en-IN"/>
              <a:t>      </a:t>
            </a:r>
            <a:r>
              <a:rPr dirty="0" lang="en-IN" err="1"/>
              <a:t>SPAMGuard</a:t>
            </a:r>
            <a:r>
              <a:rPr dirty="0" lang="en-IN"/>
              <a:t> leverages advanced machine learning algorithms trained on vast datasets of SMS messages to achieve unparalleled accuracy in detecting spam. Our models are constantly updated and refined to stay ahead of evolving spamming techniques.</a:t>
            </a:r>
          </a:p>
        </p:txBody>
      </p:sp>
      <p:sp>
        <p:nvSpPr>
          <p:cNvPr id="1048677" name="TextBox 11"/>
          <p:cNvSpPr txBox="1"/>
          <p:nvPr/>
        </p:nvSpPr>
        <p:spPr>
          <a:xfrm>
            <a:off x="2824469" y="3836849"/>
            <a:ext cx="6100916" cy="2031325"/>
          </a:xfrm>
          <a:prstGeom prst="rect"/>
          <a:noFill/>
        </p:spPr>
        <p:txBody>
          <a:bodyPr wrap="square">
            <a:spAutoFit/>
          </a:bodyPr>
          <a:p>
            <a:r>
              <a:rPr b="1" dirty="0" lang="en-IN"/>
              <a:t>Enhanced Security:</a:t>
            </a:r>
          </a:p>
          <a:p>
            <a:r>
              <a:rPr b="1" dirty="0" lang="en-IN"/>
              <a:t>      </a:t>
            </a:r>
            <a:r>
              <a:rPr dirty="0" lang="en-IN"/>
              <a:t>Beyond just filtering out annoying spam, </a:t>
            </a:r>
            <a:r>
              <a:rPr dirty="0" lang="en-IN" err="1"/>
              <a:t>SPAMGuard</a:t>
            </a:r>
            <a:r>
              <a:rPr dirty="0" lang="en-IN"/>
              <a:t> helps protect you from a wide range of security threats, including phishing attacks, malware distribution, and identity theft. With </a:t>
            </a:r>
            <a:r>
              <a:rPr dirty="0" lang="en-IN" err="1"/>
              <a:t>SPAMGuard</a:t>
            </a:r>
            <a:r>
              <a:rPr dirty="0" lang="en-IN"/>
              <a:t> by your side, you can browse and communicate with confidence, knowing that your privacy and security are our top priorities.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8" name="object 2"/>
          <p:cNvSpPr txBox="1"/>
          <p:nvPr/>
        </p:nvSpPr>
        <p:spPr>
          <a:xfrm>
            <a:off x="752475" y="6486037"/>
            <a:ext cx="1773555" cy="335989"/>
          </a:xfrm>
          <a:prstGeom prst="rect"/>
        </p:spPr>
        <p:txBody>
          <a:bodyPr bIns="0" lIns="0" rIns="0" rtlCol="0" tIns="0" vert="horz" wrap="square">
            <a:spAutoFit/>
          </a:bodyPr>
          <a:p>
            <a:pPr>
              <a:lnSpc>
                <a:spcPts val="1275"/>
              </a:lnSpc>
            </a:pPr>
            <a:r>
              <a:rPr dirty="0" sz="1100" lang="en-IN" spc="20">
                <a:solidFill>
                  <a:srgbClr val="2D83C3"/>
                </a:solidFill>
                <a:latin typeface="Trebuchet MS"/>
                <a:cs typeface="Trebuchet MS"/>
              </a:rPr>
              <a:t>4/4/202</a:t>
            </a:r>
            <a:r>
              <a:rPr dirty="0" sz="1100" lang="en-IN" spc="10">
                <a:solidFill>
                  <a:srgbClr val="2D83C3"/>
                </a:solidFill>
                <a:latin typeface="Trebuchet MS"/>
                <a:cs typeface="Trebuchet MS"/>
              </a:rPr>
              <a:t>4</a:t>
            </a:r>
            <a:r>
              <a:rPr dirty="0" sz="1100" lang="en-IN">
                <a:solidFill>
                  <a:srgbClr val="2D83C3"/>
                </a:solidFill>
                <a:latin typeface="Trebuchet MS"/>
                <a:cs typeface="Trebuchet MS"/>
              </a:rPr>
              <a:t> </a:t>
            </a:r>
            <a:r>
              <a:rPr dirty="0" sz="1100" lang="en-IN" spc="130">
                <a:solidFill>
                  <a:srgbClr val="2D83C3"/>
                </a:solidFill>
                <a:latin typeface="Trebuchet MS"/>
                <a:cs typeface="Trebuchet MS"/>
              </a:rPr>
              <a:t> </a:t>
            </a:r>
            <a:r>
              <a:rPr b="1" dirty="0" sz="1100" lang="en-IN" spc="50">
                <a:solidFill>
                  <a:srgbClr val="2D83C3"/>
                </a:solidFill>
                <a:latin typeface="Trebuchet MS"/>
                <a:cs typeface="Trebuchet MS"/>
              </a:rPr>
              <a:t>A</a:t>
            </a:r>
            <a:r>
              <a:rPr b="1" dirty="0" sz="1100" lang="en-IN" spc="15">
                <a:solidFill>
                  <a:srgbClr val="2D83C3"/>
                </a:solidFill>
                <a:latin typeface="Trebuchet MS"/>
                <a:cs typeface="Trebuchet MS"/>
              </a:rPr>
              <a:t>nnu</a:t>
            </a:r>
            <a:r>
              <a:rPr b="1" dirty="0" sz="1100" lang="en-IN" spc="10">
                <a:solidFill>
                  <a:srgbClr val="2D83C3"/>
                </a:solidFill>
                <a:latin typeface="Trebuchet MS"/>
                <a:cs typeface="Trebuchet MS"/>
              </a:rPr>
              <a:t>al</a:t>
            </a:r>
            <a:r>
              <a:rPr b="1" dirty="0" sz="1100" lang="en-IN" spc="-140">
                <a:solidFill>
                  <a:srgbClr val="2D83C3"/>
                </a:solidFill>
                <a:latin typeface="Trebuchet MS"/>
                <a:cs typeface="Trebuchet MS"/>
              </a:rPr>
              <a:t> </a:t>
            </a:r>
            <a:r>
              <a:rPr b="1" dirty="0" sz="1100" lang="en-IN">
                <a:solidFill>
                  <a:srgbClr val="2D83C3"/>
                </a:solidFill>
                <a:latin typeface="Trebuchet MS"/>
                <a:cs typeface="Trebuchet MS"/>
              </a:rPr>
              <a:t>R</a:t>
            </a:r>
            <a:r>
              <a:rPr b="1" dirty="0" sz="1100" lang="en-IN" spc="35">
                <a:solidFill>
                  <a:srgbClr val="2D83C3"/>
                </a:solidFill>
                <a:latin typeface="Trebuchet MS"/>
                <a:cs typeface="Trebuchet MS"/>
              </a:rPr>
              <a:t>e</a:t>
            </a:r>
            <a:r>
              <a:rPr b="1" dirty="0" sz="1100" lang="en-IN" spc="90">
                <a:solidFill>
                  <a:srgbClr val="2D83C3"/>
                </a:solidFill>
                <a:latin typeface="Trebuchet MS"/>
                <a:cs typeface="Trebuchet MS"/>
              </a:rPr>
              <a:t>v</a:t>
            </a:r>
            <a:r>
              <a:rPr b="1" dirty="0" sz="1100" lang="en-IN" spc="-35">
                <a:solidFill>
                  <a:srgbClr val="2D83C3"/>
                </a:solidFill>
                <a:latin typeface="Trebuchet MS"/>
                <a:cs typeface="Trebuchet MS"/>
              </a:rPr>
              <a:t>i</a:t>
            </a:r>
            <a:r>
              <a:rPr b="1" dirty="0" sz="1100" lang="en-IN" spc="35">
                <a:solidFill>
                  <a:srgbClr val="2D83C3"/>
                </a:solidFill>
                <a:latin typeface="Trebuchet MS"/>
                <a:cs typeface="Trebuchet MS"/>
              </a:rPr>
              <a:t>e</a:t>
            </a:r>
            <a:r>
              <a:rPr b="1" dirty="0" sz="1100" lang="en-IN" spc="15">
                <a:solidFill>
                  <a:srgbClr val="2D83C3"/>
                </a:solidFill>
                <a:latin typeface="Trebuchet MS"/>
                <a:cs typeface="Trebuchet MS"/>
              </a:rPr>
              <a:t>w</a:t>
            </a:r>
            <a:endParaRPr dirty="0" sz="1100" lang="en-IN">
              <a:latin typeface="Trebuchet MS"/>
              <a:cs typeface="Trebuchet MS"/>
            </a:endParaRPr>
          </a:p>
          <a:p>
            <a:pPr>
              <a:lnSpc>
                <a:spcPts val="1275"/>
              </a:lnSpc>
            </a:pPr>
            <a:endParaRPr dirty="0"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sz="4800">
              <a:latin typeface="Trebuchet MS"/>
              <a:cs typeface="Trebuchet MS"/>
            </a:endParaRPr>
          </a:p>
        </p:txBody>
      </p:sp>
      <p:sp>
        <p:nvSpPr>
          <p:cNvPr id="1048683" name="TextBox 9"/>
          <p:cNvSpPr txBox="1"/>
          <p:nvPr/>
        </p:nvSpPr>
        <p:spPr>
          <a:xfrm>
            <a:off x="533400" y="1997839"/>
            <a:ext cx="8610600" cy="2862322"/>
          </a:xfrm>
          <a:prstGeom prst="rect"/>
          <a:noFill/>
        </p:spPr>
        <p:txBody>
          <a:bodyPr wrap="square">
            <a:spAutoFit/>
          </a:bodyPr>
          <a:p>
            <a:r>
              <a:rPr b="0" dirty="0" i="0" lang="en-US">
                <a:effectLst/>
                <a:latin typeface="Söhne"/>
              </a:rPr>
              <a:t>The spam detection SMS classifier utilizes machine learning algorithms to analyze text messages and distinguish between spam and legitimate messages. It employs features such as message content, sender information, and metadata to train a model capable of accurately classifying incoming messages. Through iterative training and validation processes, the classifier learns patterns indicative of spam, enabling it to make real-time decisions on incoming texts. Techniques such as natural language processing and statistical analysis are employed to enhance the model's accuracy and efficiency. By continually updating and refining its parameters, the classifier effectively identifies and filters out unwanted spam messages, thereby improving the user experience and security of SMS communication channels.</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 Name</dc:title>
  <dc:creator>SRIPATHI S</dc:creator>
  <cp:lastModifiedBy>SRIPATHI S</cp:lastModifiedBy>
  <dcterms:created xsi:type="dcterms:W3CDTF">2024-04-02T22:45:05Z</dcterms:created>
  <dcterms:modified xsi:type="dcterms:W3CDTF">2024-04-30T15:18:31Z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ICV">
    <vt:lpwstr>a580378eaa8c473d9ce13308730e23b1</vt:lpwstr>
  </property>
</Properties>
</file>