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32AB0-7AB4-4F00-81D9-3DD27F5A92CA}" v="252" dt="2023-12-15T06:09:20.695"/>
    <p1510:client id="{216FBA3F-65D1-61F3-7B10-0DE628BEB0FB}" v="287" dt="2023-12-15T05:15:44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lincijov/road-traffic-signs-bounding-box-predic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nk road sign">
            <a:extLst>
              <a:ext uri="{FF2B5EF4-FFF2-40B4-BE49-F238E27FC236}">
                <a16:creationId xmlns:a16="http://schemas.microsoft.com/office/drawing/2014/main" id="{1A4B43BC-58E6-8E38-AD4D-1587CB505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477002" y="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88" y="840596"/>
            <a:ext cx="7150779" cy="3763914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+mn-lt"/>
                <a:cs typeface="Times New Roman"/>
              </a:rPr>
              <a:t>Parallelizing Object Detection Model Training: A Journey from Serial to Parallel Code Implementation</a:t>
            </a:r>
          </a:p>
          <a:p>
            <a:pPr algn="l"/>
            <a:endParaRPr lang="en-US" sz="40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6C19C-C3FE-BE5D-8F94-FF57F8306874}"/>
              </a:ext>
            </a:extLst>
          </p:cNvPr>
          <p:cNvSpPr txBox="1"/>
          <p:nvPr/>
        </p:nvSpPr>
        <p:spPr>
          <a:xfrm>
            <a:off x="7562156" y="1859335"/>
            <a:ext cx="36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DSC 520 </a:t>
            </a:r>
          </a:p>
          <a:p>
            <a:pPr algn="ctr"/>
            <a:r>
              <a:rPr lang="en-US" sz="2000" b="1" dirty="0"/>
              <a:t>HIGH PERFORMANCE COMPUTING </a:t>
            </a:r>
          </a:p>
          <a:p>
            <a:pPr algn="ctr"/>
            <a:r>
              <a:rPr lang="en-US" sz="2000" b="1" dirty="0"/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18F76-5316-2587-4671-4D5BE8225B4D}"/>
              </a:ext>
            </a:extLst>
          </p:cNvPr>
          <p:cNvSpPr txBox="1"/>
          <p:nvPr/>
        </p:nvSpPr>
        <p:spPr>
          <a:xfrm>
            <a:off x="163788" y="4663781"/>
            <a:ext cx="480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 Members</a:t>
            </a:r>
            <a:r>
              <a:rPr lang="en-US" sz="2000" dirty="0"/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000000"/>
                </a:solidFill>
                <a:effectLst/>
              </a:rPr>
              <a:t>Bhanu Prasad Thota</a:t>
            </a:r>
          </a:p>
          <a:p>
            <a:pPr algn="ctr"/>
            <a:r>
              <a:rPr lang="en-US" sz="2000" dirty="0" err="1">
                <a:solidFill>
                  <a:srgbClr val="000000"/>
                </a:solidFill>
                <a:effectLst/>
              </a:rPr>
              <a:t>Banoth</a:t>
            </a:r>
            <a:r>
              <a:rPr lang="en-US" sz="2000" dirty="0">
                <a:solidFill>
                  <a:srgbClr val="000000"/>
                </a:solidFill>
                <a:effectLst/>
              </a:rPr>
              <a:t> Jeevan Kumar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effectLst/>
              </a:rPr>
              <a:t>Mule Vishnu Vardhan Reddy</a:t>
            </a:r>
          </a:p>
          <a:p>
            <a:pPr algn="ctr"/>
            <a:r>
              <a:rPr lang="en-US" sz="2000" dirty="0" err="1">
                <a:solidFill>
                  <a:srgbClr val="000000"/>
                </a:solidFill>
                <a:effectLst/>
              </a:rPr>
              <a:t>Sohel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Najeer</a:t>
            </a:r>
            <a:r>
              <a:rPr lang="en-US" sz="2000" dirty="0">
                <a:solidFill>
                  <a:srgbClr val="000000"/>
                </a:solidFill>
                <a:effectLst/>
              </a:rPr>
              <a:t> Sheikh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F93-A83B-8D64-E4A2-2E2EEC2B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6F3-7F3D-1838-D62C-05A1F6A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211" y="3133208"/>
            <a:ext cx="8155512" cy="591573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Söhne"/>
              </a:rPr>
              <a:t>Let’s go to Code and Plots…</a:t>
            </a:r>
            <a:endParaRPr lang="en-US" sz="54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8894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F93-A83B-8D64-E4A2-2E2EEC2B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-1" y="0"/>
            <a:ext cx="11767279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6F3-7F3D-1838-D62C-05A1F6A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65" y="920708"/>
            <a:ext cx="6316660" cy="59157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B9FE-B48F-76CA-51D5-AD91F2B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665" y="1759296"/>
            <a:ext cx="6151320" cy="55123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Introduction to the Project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Serial Implementation Overview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Challenges Faced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Parallelization Strategy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Implementation in Parallel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Results and Performance Metrics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Conclusion and Future Work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endParaRPr lang="en-US" sz="1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7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F93-A83B-8D64-E4A2-2E2EEC2B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6F3-7F3D-1838-D62C-05A1F6A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5" y="909822"/>
            <a:ext cx="6316660" cy="59157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cs typeface="Times New Roman"/>
              </a:rPr>
              <a:t>Introduction to the project</a:t>
            </a:r>
            <a:endParaRPr lang="en-US" sz="4000" b="1" dirty="0">
              <a:latin typeface="+mn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B9FE-B48F-76CA-51D5-AD91F2B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35" y="1870031"/>
            <a:ext cx="6151320" cy="55123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Optimize the training workflow for an object detection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Dataset: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Kaggle dataset on road sign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Workflow: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pre-processing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Model training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Evaluation</a:t>
            </a:r>
          </a:p>
          <a:p>
            <a:pPr algn="just">
              <a:buFont typeface="Wingdings" panose="020B0604020202020204" pitchFamily="34" charset="0"/>
              <a:buChar char="Ø"/>
            </a:pPr>
            <a:endParaRPr lang="en-US" sz="1800" dirty="0">
              <a:latin typeface="Times New Roma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A3D52-C75F-8AD7-0E3E-AC914A4E4401}"/>
              </a:ext>
            </a:extLst>
          </p:cNvPr>
          <p:cNvSpPr txBox="1"/>
          <p:nvPr/>
        </p:nvSpPr>
        <p:spPr>
          <a:xfrm>
            <a:off x="135817" y="6139543"/>
            <a:ext cx="1133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https://www.kaggle.com/code/alincijov/road-traffic-signs-bounding-box-prediction</a:t>
            </a:r>
            <a:r>
              <a:rPr lang="en-US" u="sng" dirty="0"/>
              <a:t> </a:t>
            </a:r>
            <a:r>
              <a:rPr lang="en-US" sz="1100" u="sng" dirty="0"/>
              <a:t>we have used the data and base code from </a:t>
            </a:r>
            <a:r>
              <a:rPr lang="en-US" sz="1100" u="sng" dirty="0" err="1"/>
              <a:t>kaggle</a:t>
            </a:r>
            <a:endParaRPr lang="en-US" sz="1100" u="sng" dirty="0"/>
          </a:p>
        </p:txBody>
      </p:sp>
    </p:spTree>
    <p:extLst>
      <p:ext uri="{BB962C8B-B14F-4D97-AF65-F5344CB8AC3E}">
        <p14:creationId xmlns:p14="http://schemas.microsoft.com/office/powerpoint/2010/main" val="136261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F93-A83B-8D64-E4A2-2E2EEC2B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6F3-7F3D-1838-D62C-05A1F6A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143" y="909822"/>
            <a:ext cx="8155512" cy="59157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+mn-lt"/>
              </a:rPr>
              <a:t>Serial Implementation Overview</a:t>
            </a:r>
            <a:br>
              <a:rPr lang="en-US" sz="1600" b="1" i="0" dirty="0">
                <a:effectLst/>
                <a:latin typeface="Söhne"/>
              </a:rPr>
            </a:br>
            <a:endParaRPr lang="en-US" sz="4000" b="1" dirty="0">
              <a:latin typeface="+mn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B9FE-B48F-76CA-51D5-AD91F2B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774" y="1501395"/>
            <a:ext cx="6151320" cy="55123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Serial Code Overview: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Implemented in Python using popular libraries: NumPy, Pandas, OpenCV,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Object detection model based on ResNet34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loading and preprocessing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Model training and evaluation</a:t>
            </a:r>
          </a:p>
          <a:p>
            <a:pPr algn="just">
              <a:buFont typeface="Wingdings" panose="020B0604020202020204" pitchFamily="34" charset="0"/>
              <a:buChar char="Ø"/>
            </a:pPr>
            <a:endParaRPr lang="en-US" sz="1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7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F93-A83B-8D64-E4A2-2E2EEC2B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6F3-7F3D-1838-D62C-05A1F6A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774" y="909822"/>
            <a:ext cx="8155512" cy="591573"/>
          </a:xfrm>
        </p:spPr>
        <p:txBody>
          <a:bodyPr>
            <a:normAutofit fontScale="90000"/>
          </a:bodyPr>
          <a:lstStyle/>
          <a:p>
            <a:br>
              <a:rPr lang="en-US" sz="1600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+mn-lt"/>
              </a:rPr>
              <a:t>Challenges Faced</a:t>
            </a:r>
            <a:endParaRPr lang="en-US" b="1" dirty="0">
              <a:latin typeface="+mn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B9FE-B48F-76CA-51D5-AD91F2B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774" y="2011061"/>
            <a:ext cx="6151320" cy="55123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Size and Complexity: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Large dataset requiring extensive pre-processing.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Object detection task demands intricate bounding box annotations.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Training Time: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Serial training time was significant due to the size of the dataset.</a:t>
            </a:r>
          </a:p>
          <a:p>
            <a:pPr algn="just">
              <a:buFont typeface="Wingdings" panose="020B0604020202020204" pitchFamily="34" charset="0"/>
              <a:buChar char="Ø"/>
            </a:pPr>
            <a:endParaRPr lang="en-US" sz="1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04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F93-A83B-8D64-E4A2-2E2EEC2B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6F3-7F3D-1838-D62C-05A1F6A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774" y="909822"/>
            <a:ext cx="8155512" cy="591573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effectLst/>
                <a:latin typeface="Söhne"/>
              </a:rPr>
              <a:t>Parallelization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B9FE-B48F-76CA-51D5-AD91F2B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774" y="2011061"/>
            <a:ext cx="6151320" cy="55123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Reduce training time by parallelizing data pre-processing.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Approach: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ThreadPoolExecutor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parallel execution of image transformations.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Focus on the data augmentation step.</a:t>
            </a:r>
          </a:p>
          <a:p>
            <a:pPr algn="just">
              <a:buFont typeface="Wingdings" panose="020B0604020202020204" pitchFamily="34" charset="0"/>
              <a:buChar char="Ø"/>
            </a:pPr>
            <a:endParaRPr lang="en-US" sz="1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81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F93-A83B-8D64-E4A2-2E2EEC2B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6F3-7F3D-1838-D62C-05A1F6A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774" y="909822"/>
            <a:ext cx="8155512" cy="591573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effectLst/>
                <a:latin typeface="Söhne"/>
              </a:rPr>
              <a:t>Implementation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B9FE-B48F-76CA-51D5-AD91F2B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774" y="2011061"/>
            <a:ext cx="6151320" cy="55123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Code Modifications: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Parallelized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transformsXY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function using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ThreadPoolExecutor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Introduced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ParallelRoadDataset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class for parallel data loading.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Adjusted the number of workers based on system capabilities.</a:t>
            </a:r>
          </a:p>
          <a:p>
            <a:pPr algn="just">
              <a:buFont typeface="Wingdings" panose="020B0604020202020204" pitchFamily="34" charset="0"/>
              <a:buChar char="Ø"/>
            </a:pPr>
            <a:endParaRPr lang="en-US" sz="1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038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F93-A83B-8D64-E4A2-2E2EEC2B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2703" y="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6F3-7F3D-1838-D62C-05A1F6A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28" y="593015"/>
            <a:ext cx="8155512" cy="591573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effectLst/>
                <a:latin typeface="Söhne"/>
              </a:rPr>
              <a:t>Results and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B9FE-B48F-76CA-51D5-AD91F2B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774" y="1651833"/>
            <a:ext cx="6151320" cy="55123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Training Time Comparison: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Serial vs. Parallel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Scaling test and Efficiency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Wingdings" panose="020B0604020202020204" pitchFamily="34" charset="0"/>
              <a:buChar char="Ø"/>
            </a:pPr>
            <a:endParaRPr lang="en-US" sz="1800" dirty="0">
              <a:latin typeface="Times New Roman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5118D-4142-D27B-523B-FF00B24C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43" y="3799027"/>
            <a:ext cx="5214969" cy="30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7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6F93-A83B-8D64-E4A2-2E2EEC2B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996F3-7F3D-1838-D62C-05A1F6A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774" y="909822"/>
            <a:ext cx="8155512" cy="591573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effectLst/>
                <a:latin typeface="Söhne"/>
              </a:rPr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B9FE-B48F-76CA-51D5-AD91F2BB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48" y="1936110"/>
            <a:ext cx="6151320" cy="55123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Conclusion: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Significant reduction in training time achieved.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Improved efficiency in data preprocessing.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Future Work: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further parallelization opportunities.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Apply to larger datasets and different models.</a:t>
            </a:r>
          </a:p>
          <a:p>
            <a:pPr algn="just">
              <a:buFont typeface="Wingdings" panose="020B0604020202020204" pitchFamily="34" charset="0"/>
              <a:buChar char="Ø"/>
            </a:pPr>
            <a:endParaRPr lang="en-US" sz="1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61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316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Parallelizing Object Detection Model Training: A Journey from Serial to Parallel Code Implementation </vt:lpstr>
      <vt:lpstr>AGENDA</vt:lpstr>
      <vt:lpstr>Introduction to the project</vt:lpstr>
      <vt:lpstr>Serial Implementation Overview </vt:lpstr>
      <vt:lpstr> Challenges Faced</vt:lpstr>
      <vt:lpstr>Parallelization Strategy</vt:lpstr>
      <vt:lpstr>Implementation in Parallel</vt:lpstr>
      <vt:lpstr>Results and Performance Metrics</vt:lpstr>
      <vt:lpstr>Conclusion and Future Work</vt:lpstr>
      <vt:lpstr>Let’s go to Code and Plots…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BhanuPrasad Thota</cp:lastModifiedBy>
  <cp:revision>361</cp:revision>
  <dcterms:created xsi:type="dcterms:W3CDTF">2023-12-15T02:58:28Z</dcterms:created>
  <dcterms:modified xsi:type="dcterms:W3CDTF">2023-12-16T07:17:10Z</dcterms:modified>
</cp:coreProperties>
</file>