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CFEE3-30B9-108C-50BA-F8FBC01B4558}" v="995" dt="2024-04-02T00:45:37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36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0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6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4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/twitter-sentiment-analysis" TargetMode="External"/><Relationship Id="rId2" Type="http://schemas.openxmlformats.org/officeDocument/2006/relationships/hyperlink" Target="https://www.kaggle.com/datasets/jp797498e/twitter-entity-sentiment-analysis/dat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ggingface.co/blog/sentiment-analysis-twit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91" y="480292"/>
            <a:ext cx="6102099" cy="2210811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Twitter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369" y="3647066"/>
            <a:ext cx="5624721" cy="2287009"/>
          </a:xfrm>
        </p:spPr>
        <p:txBody>
          <a:bodyPr anchor="t">
            <a:normAutofit lnSpcReduction="10000"/>
          </a:bodyPr>
          <a:lstStyle/>
          <a:p>
            <a:r>
              <a:rPr lang="en-US" sz="1800" b="1" u="sng">
                <a:latin typeface="Times New Roman"/>
                <a:ea typeface="Meiryo"/>
                <a:cs typeface="Times New Roman"/>
              </a:rPr>
              <a:t>Batch:9: -</a:t>
            </a:r>
            <a:endParaRPr lang="en-US"/>
          </a:p>
          <a:p>
            <a:br>
              <a:rPr lang="en-US" sz="1800" b="1" dirty="0">
                <a:latin typeface="Times New Roman"/>
                <a:ea typeface="Meiryo"/>
                <a:cs typeface="Times New Roman"/>
              </a:rPr>
            </a:br>
            <a:r>
              <a:rPr lang="en-US" sz="1800" b="1" dirty="0">
                <a:latin typeface="Times New Roman"/>
                <a:ea typeface="Meiryo"/>
                <a:cs typeface="Times New Roman"/>
              </a:rPr>
              <a:t>1) 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Banoth Jeevan Kumar</a:t>
            </a:r>
            <a:endParaRPr lang="en-US" dirty="0"/>
          </a:p>
          <a:p>
            <a:r>
              <a:rPr lang="en-US" sz="1800" b="1" dirty="0">
                <a:latin typeface="Times New Roman"/>
                <a:ea typeface="Meiryo"/>
                <a:cs typeface="Times New Roman"/>
              </a:rPr>
              <a:t>2) 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Konduri Hanuma Venkata Vijay Kamal</a:t>
            </a:r>
            <a:endParaRPr lang="en-US" sz="1800" b="1" dirty="0">
              <a:latin typeface="Times New Roman"/>
              <a:ea typeface="Meiryo"/>
              <a:cs typeface="Times New Roman"/>
            </a:endParaRPr>
          </a:p>
          <a:p>
            <a:r>
              <a:rPr lang="en-US" sz="1800" b="1" dirty="0">
                <a:latin typeface="Times New Roman"/>
                <a:ea typeface="Meiryo"/>
                <a:cs typeface="Times New Roman"/>
              </a:rPr>
              <a:t>3) 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Raguru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Harish</a:t>
            </a:r>
            <a:endParaRPr lang="en-US" sz="1800" b="1" dirty="0">
              <a:latin typeface="Times New Roman"/>
              <a:ea typeface="Meiryo"/>
              <a:cs typeface="Times New Roman"/>
            </a:endParaRPr>
          </a:p>
          <a:p>
            <a:endParaRPr lang="en-US" sz="1800" b="1" dirty="0">
              <a:latin typeface="Times New Roman"/>
              <a:ea typeface="Meiryo"/>
              <a:cs typeface="Times New Roman"/>
            </a:endParaRPr>
          </a:p>
          <a:p>
            <a:endParaRPr lang="en-US" sz="1800" b="1" dirty="0">
              <a:latin typeface="Times New Roman"/>
              <a:ea typeface="Meiryo"/>
              <a:cs typeface="Times New Roman"/>
            </a:endParaRPr>
          </a:p>
          <a:p>
            <a:endParaRPr lang="en-US" sz="1800" b="1" dirty="0">
              <a:latin typeface="Times New Roman"/>
              <a:ea typeface="Meiryo"/>
              <a:cs typeface="Times New Roman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2" name="Picture 31" descr="Sticky notes on a wall">
            <a:extLst>
              <a:ext uri="{FF2B5EF4-FFF2-40B4-BE49-F238E27FC236}">
                <a16:creationId xmlns:a16="http://schemas.microsoft.com/office/drawing/2014/main" id="{58144063-C4B4-195C-7429-75F64631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0" r="25314" b="10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551D8-0680-F1B9-A060-EA18021D358D}"/>
              </a:ext>
            </a:extLst>
          </p:cNvPr>
          <p:cNvSpPr txBox="1"/>
          <p:nvPr/>
        </p:nvSpPr>
        <p:spPr>
          <a:xfrm>
            <a:off x="2572321" y="663211"/>
            <a:ext cx="72936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12648">
              <a:spcAft>
                <a:spcPts val="600"/>
              </a:spcAft>
            </a:pPr>
            <a:r>
              <a:rPr lang="en-US" sz="2800" b="1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Goal:</a:t>
            </a:r>
            <a:endParaRPr lang="en-US" sz="2800" dirty="0">
              <a:ea typeface="Meiry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BDF2F-347F-B804-A73D-934F8FACE667}"/>
              </a:ext>
            </a:extLst>
          </p:cNvPr>
          <p:cNvSpPr txBox="1"/>
          <p:nvPr/>
        </p:nvSpPr>
        <p:spPr>
          <a:xfrm>
            <a:off x="2572865" y="1184346"/>
            <a:ext cx="72889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35940" lvl="1" indent="-229235" defTabSz="612648">
              <a:spcAft>
                <a:spcPts val="600"/>
              </a:spcAft>
              <a:buFont typeface="Wingdings,Sans-Serif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ea"/>
                <a:cs typeface="Times New Roman"/>
              </a:rPr>
              <a:t>Develop a predictive model for sentiment analysis on Twitter data</a:t>
            </a:r>
            <a:endParaRPr lang="en-US" sz="2400">
              <a:latin typeface="Times New Roman"/>
              <a:ea typeface="Meiryo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45556-FAAB-13AE-7845-4A5BBB66653E}"/>
              </a:ext>
            </a:extLst>
          </p:cNvPr>
          <p:cNvSpPr txBox="1"/>
          <p:nvPr/>
        </p:nvSpPr>
        <p:spPr>
          <a:xfrm>
            <a:off x="2210938" y="2141440"/>
            <a:ext cx="40077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06070" lvl="1" defTabSz="612648">
              <a:spcAft>
                <a:spcPts val="600"/>
              </a:spcAft>
            </a:pPr>
            <a:r>
              <a:rPr lang="en-US" sz="2800" b="1" kern="1200" dirty="0">
                <a:solidFill>
                  <a:srgbClr val="29261B"/>
                </a:solidFill>
                <a:latin typeface="Times New Roman"/>
                <a:ea typeface="+mn-ea"/>
                <a:cs typeface="Times New Roman"/>
              </a:rPr>
              <a:t>Motivation: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C4554-8562-9FA5-6AD4-3068E4342027}"/>
              </a:ext>
            </a:extLst>
          </p:cNvPr>
          <p:cNvSpPr txBox="1"/>
          <p:nvPr/>
        </p:nvSpPr>
        <p:spPr>
          <a:xfrm>
            <a:off x="2768745" y="2781128"/>
            <a:ext cx="6834305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35940" lvl="1" indent="-229235" defTabSz="612648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ea"/>
                <a:cs typeface="Times New Roman"/>
              </a:rPr>
              <a:t>Understand public opinion on social media </a:t>
            </a:r>
            <a:endParaRPr lang="en-US" sz="2400" kern="1200" dirty="0">
              <a:latin typeface="Times New Roman"/>
              <a:cs typeface="Times New Roman"/>
            </a:endParaRPr>
          </a:p>
          <a:p>
            <a:pPr marL="535940" lvl="1" indent="-229235" defTabSz="612648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ea"/>
                <a:cs typeface="Times New Roman"/>
              </a:rPr>
              <a:t>Monitor brand reputation </a:t>
            </a:r>
            <a:endParaRPr lang="en-US" sz="2400" kern="1200" dirty="0">
              <a:latin typeface="Times New Roman"/>
              <a:cs typeface="Times New Roman"/>
            </a:endParaRPr>
          </a:p>
          <a:p>
            <a:pPr marL="535940" lvl="1" indent="-229235" defTabSz="612648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ea"/>
                <a:cs typeface="Times New Roman"/>
              </a:rPr>
              <a:t>Inform decision-making processes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B89F2-3793-B5FD-3406-90EC47593E21}"/>
              </a:ext>
            </a:extLst>
          </p:cNvPr>
          <p:cNvSpPr txBox="1"/>
          <p:nvPr/>
        </p:nvSpPr>
        <p:spPr>
          <a:xfrm>
            <a:off x="2575151" y="4136702"/>
            <a:ext cx="50343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12648">
              <a:spcAft>
                <a:spcPts val="600"/>
              </a:spcAft>
            </a:pPr>
            <a:r>
              <a:rPr lang="en-US" sz="2800" b="1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Application Areas:</a:t>
            </a:r>
            <a:endParaRPr lang="en-US" sz="2800" b="1">
              <a:latin typeface="Times New Roman"/>
              <a:ea typeface="Meiryo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7E132-7381-9CDC-7983-769768284969}"/>
              </a:ext>
            </a:extLst>
          </p:cNvPr>
          <p:cNvSpPr txBox="1"/>
          <p:nvPr/>
        </p:nvSpPr>
        <p:spPr>
          <a:xfrm>
            <a:off x="2912231" y="4719979"/>
            <a:ext cx="6609307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06070" indent="-306070" defTabSz="612648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Social media analytics </a:t>
            </a:r>
            <a:endParaRPr lang="en-US" sz="2400" kern="1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06070" indent="-306070" defTabSz="612648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Brand management </a:t>
            </a:r>
            <a:endParaRPr lang="en-US" sz="2400" kern="1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06070" indent="-306070" defTabSz="612648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Market research </a:t>
            </a:r>
            <a:endParaRPr lang="en-US" sz="2400" kern="1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06070" indent="-306070" defTabSz="612648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Public opinion analysis</a:t>
            </a:r>
            <a:endParaRPr lang="en-US" sz="2400">
              <a:latin typeface="Times New Roman"/>
              <a:ea typeface="Meiry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28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67EEF-FB6A-070F-2750-BC6E357C28BF}"/>
              </a:ext>
            </a:extLst>
          </p:cNvPr>
          <p:cNvSpPr txBox="1"/>
          <p:nvPr/>
        </p:nvSpPr>
        <p:spPr>
          <a:xfrm>
            <a:off x="1959786" y="635510"/>
            <a:ext cx="8442375" cy="783017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j-ea"/>
                <a:cs typeface="Times New Roman"/>
              </a:rPr>
              <a:t>Dataset: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FC1F1-A81D-9012-D581-5BC16EAB2126}"/>
              </a:ext>
            </a:extLst>
          </p:cNvPr>
          <p:cNvSpPr txBox="1"/>
          <p:nvPr/>
        </p:nvSpPr>
        <p:spPr>
          <a:xfrm>
            <a:off x="2342806" y="1421398"/>
            <a:ext cx="831970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70205" indent="-370205" defTabSz="740664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Twitter Sentiment Analysis Dataset </a:t>
            </a:r>
            <a:endParaRPr lang="en-US" sz="2400" kern="1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70205" indent="-370205" defTabSz="740664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Tweets with associated sentiments (positive, negative, neutral) </a:t>
            </a:r>
            <a:endParaRPr lang="en-US" sz="2400" kern="1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70205" indent="-370205" defTabSz="740664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Obtained from Kaggle or similar sources</a:t>
            </a:r>
            <a:endParaRPr lang="en-US" sz="2400" dirty="0">
              <a:latin typeface="Times New Roman"/>
              <a:ea typeface="Meiryo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B3787-A241-D922-155C-84D89C39C7FA}"/>
              </a:ext>
            </a:extLst>
          </p:cNvPr>
          <p:cNvSpPr txBox="1"/>
          <p:nvPr/>
        </p:nvSpPr>
        <p:spPr>
          <a:xfrm>
            <a:off x="1961803" y="3121959"/>
            <a:ext cx="38530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3200" b="1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Dataset Structure: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7FB85-3F18-51CF-EB55-28B646BBF5A5}"/>
              </a:ext>
            </a:extLst>
          </p:cNvPr>
          <p:cNvSpPr txBox="1"/>
          <p:nvPr/>
        </p:nvSpPr>
        <p:spPr>
          <a:xfrm>
            <a:off x="2428368" y="4041417"/>
            <a:ext cx="6779413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70205" indent="-370205" defTabSz="740664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Tweet text </a:t>
            </a:r>
            <a:endParaRPr lang="en-US" sz="2400" kern="1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70205" indent="-370205" defTabSz="740664">
              <a:spcAft>
                <a:spcPts val="600"/>
              </a:spcAft>
              <a:buFont typeface="Wingdings"/>
              <a:buChar char="Ø"/>
            </a:pPr>
            <a:r>
              <a:rPr lang="en-US" sz="2400" kern="12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Sentiment label (positive, negative, neutral)</a:t>
            </a:r>
            <a:endParaRPr lang="en-US" sz="2400" dirty="0">
              <a:latin typeface="Times New Roman"/>
              <a:ea typeface="Meiry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5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1CB4B-934D-3A80-CE9E-76C2874B8065}"/>
              </a:ext>
            </a:extLst>
          </p:cNvPr>
          <p:cNvSpPr txBox="1"/>
          <p:nvPr/>
        </p:nvSpPr>
        <p:spPr>
          <a:xfrm>
            <a:off x="564886" y="1105232"/>
            <a:ext cx="4149617" cy="380674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j-ea"/>
                <a:cs typeface="Times New Roman"/>
              </a:rPr>
              <a:t>Supervised Learning Methods: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C2B26F-3AB5-C93A-1648-51FB496EB56C}"/>
              </a:ext>
            </a:extLst>
          </p:cNvPr>
          <p:cNvSpPr txBox="1"/>
          <p:nvPr/>
        </p:nvSpPr>
        <p:spPr>
          <a:xfrm>
            <a:off x="5140038" y="1105232"/>
            <a:ext cx="6658732" cy="4277802"/>
          </a:xfrm>
          <a:prstGeom prst="rect">
            <a:avLst/>
          </a:prstGeom>
        </p:spPr>
        <p:txBody>
          <a:bodyPr rot="0" spcFirstLastPara="0" vertOverflow="overflow" horzOverflow="overflow" vert="horz" wrap="square" lIns="109728" tIns="109728" rIns="109728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Classification Methods: </a:t>
            </a:r>
          </a:p>
          <a:p>
            <a:pPr marL="0" lvl="1" indent="-457200">
              <a:lnSpc>
                <a:spcPct val="13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z="2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Logistic Regression </a:t>
            </a:r>
          </a:p>
          <a:p>
            <a:pPr marL="0" lvl="1" indent="-457200">
              <a:lnSpc>
                <a:spcPct val="13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z="2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Simple and efficient for binary classification    tasks </a:t>
            </a:r>
          </a:p>
          <a:p>
            <a:pPr marL="0" lvl="1" indent="-457200">
              <a:lnSpc>
                <a:spcPct val="13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z="2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Suitable for predicting sentiment polarity         (positive/negative) </a:t>
            </a:r>
          </a:p>
          <a:p>
            <a:pPr marL="0" lvl="1" indent="-457200">
              <a:lnSpc>
                <a:spcPct val="13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z="2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Support Vector Machine (SVM) </a:t>
            </a:r>
          </a:p>
          <a:p>
            <a:pPr marL="0" lvl="1" indent="-457200">
              <a:lnSpc>
                <a:spcPct val="13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z="2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Effective for handling high-dimensional data </a:t>
            </a:r>
          </a:p>
          <a:p>
            <a:pPr marL="0" lvl="1" indent="-457200">
              <a:lnSpc>
                <a:spcPct val="13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z="2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Ability to find optimal hyperplanes for             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303975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E6E49-5702-61DE-C7AE-8A39194A7735}"/>
              </a:ext>
            </a:extLst>
          </p:cNvPr>
          <p:cNvSpPr txBox="1"/>
          <p:nvPr/>
        </p:nvSpPr>
        <p:spPr>
          <a:xfrm>
            <a:off x="512618" y="415636"/>
            <a:ext cx="104878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Model Evaluation and Comparison:</a:t>
            </a:r>
            <a:endParaRPr lang="en-US" sz="3600" b="1" dirty="0">
              <a:latin typeface="Times New Roman"/>
              <a:ea typeface="Meiry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F6D5B-F60E-1140-3B6B-8BADC8B1000B}"/>
              </a:ext>
            </a:extLst>
          </p:cNvPr>
          <p:cNvSpPr txBox="1"/>
          <p:nvPr/>
        </p:nvSpPr>
        <p:spPr>
          <a:xfrm>
            <a:off x="1246909" y="1309255"/>
            <a:ext cx="524394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I. Evaluation Metrics:</a:t>
            </a:r>
            <a:endParaRPr lang="en-US" sz="2600" b="1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Ø"/>
            </a:pPr>
            <a:r>
              <a:rPr lang="en-US" sz="26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Accuracy </a:t>
            </a:r>
            <a:endParaRPr lang="en-US" sz="26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Ø"/>
            </a:pPr>
            <a:r>
              <a:rPr lang="en-US" sz="26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Precision </a:t>
            </a:r>
            <a:endParaRPr lang="en-US" sz="26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Ø"/>
            </a:pPr>
            <a:r>
              <a:rPr lang="en-US" sz="26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Recall </a:t>
            </a:r>
            <a:endParaRPr lang="en-US" sz="26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Ø"/>
            </a:pPr>
            <a:r>
              <a:rPr lang="en-US" sz="26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F1-score </a:t>
            </a:r>
            <a:endParaRPr lang="en-US" sz="26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Ø"/>
            </a:pPr>
            <a:r>
              <a:rPr lang="en-US" sz="26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Confusion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222FE-1E5F-FDF9-5ACD-03BE675ECA50}"/>
              </a:ext>
            </a:extLst>
          </p:cNvPr>
          <p:cNvSpPr txBox="1"/>
          <p:nvPr/>
        </p:nvSpPr>
        <p:spPr>
          <a:xfrm>
            <a:off x="1246908" y="4087090"/>
            <a:ext cx="816032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III. Comparison: </a:t>
            </a:r>
            <a:endParaRPr lang="en-US" sz="2800" b="1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28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Evaluate both Logistic Regression and SVM models</a:t>
            </a:r>
            <a:endParaRPr lang="en-US" sz="28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28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Compare performance metrics and visualizations</a:t>
            </a:r>
            <a:endParaRPr lang="en-US" sz="2800">
              <a:latin typeface="Times New Roman"/>
              <a:ea typeface="Meiryo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F27F1-F1D1-9AD3-2F4F-E1B9E27574E7}"/>
              </a:ext>
            </a:extLst>
          </p:cNvPr>
          <p:cNvSpPr txBox="1"/>
          <p:nvPr/>
        </p:nvSpPr>
        <p:spPr>
          <a:xfrm>
            <a:off x="5756563" y="1433944"/>
            <a:ext cx="590203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29261B"/>
                </a:solidFill>
                <a:latin typeface="Times New Roman"/>
                <a:cs typeface="Times New Roman"/>
              </a:rPr>
              <a:t>II. Graphics: </a:t>
            </a:r>
            <a:endParaRPr lang="en-US" sz="2800">
              <a:latin typeface="Times New Roman"/>
              <a:cs typeface="Times New Roman"/>
            </a:endParaRPr>
          </a:p>
          <a:p>
            <a:pPr marL="742950" lvl="1" indent="-285750">
              <a:buFont typeface="Wingdings,Sans-Serif"/>
              <a:buChar char="Ø"/>
            </a:pPr>
            <a:r>
              <a:rPr lang="en-US" sz="2800">
                <a:solidFill>
                  <a:srgbClr val="29261B"/>
                </a:solidFill>
                <a:latin typeface="Times New Roman"/>
                <a:cs typeface="Times New Roman"/>
              </a:rPr>
              <a:t>ROC curves </a:t>
            </a:r>
            <a:endParaRPr lang="en-US" sz="2800">
              <a:latin typeface="Times New Roman"/>
              <a:cs typeface="Times New Roman"/>
            </a:endParaRPr>
          </a:p>
          <a:p>
            <a:pPr marL="742950" lvl="1" indent="-285750">
              <a:buFont typeface="Wingdings,Sans-Serif"/>
              <a:buChar char="Ø"/>
            </a:pPr>
            <a:r>
              <a:rPr lang="en-US" sz="2800">
                <a:solidFill>
                  <a:srgbClr val="29261B"/>
                </a:solidFill>
                <a:latin typeface="Times New Roman"/>
                <a:cs typeface="Times New Roman"/>
              </a:rPr>
              <a:t>Precision-recall curves </a:t>
            </a:r>
            <a:endParaRPr lang="en-US" sz="2800">
              <a:latin typeface="Times New Roman"/>
              <a:cs typeface="Times New Roman"/>
            </a:endParaRPr>
          </a:p>
          <a:p>
            <a:pPr marL="742950" lvl="1" indent="-285750">
              <a:buFont typeface="Wingdings,Sans-Serif"/>
              <a:buChar char="Ø"/>
            </a:pPr>
            <a:r>
              <a:rPr lang="en-US" sz="2800" dirty="0">
                <a:solidFill>
                  <a:srgbClr val="29261B"/>
                </a:solidFill>
                <a:latin typeface="Times New Roman"/>
                <a:cs typeface="Times New Roman"/>
              </a:rPr>
              <a:t>Visualize model performance trade-offs</a:t>
            </a:r>
            <a:endParaRPr lang="en-US" sz="28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1790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39CE3-D7AE-2DD7-E5A8-0A8DB4A4238B}"/>
              </a:ext>
            </a:extLst>
          </p:cNvPr>
          <p:cNvSpPr txBox="1"/>
          <p:nvPr/>
        </p:nvSpPr>
        <p:spPr>
          <a:xfrm>
            <a:off x="671944" y="554181"/>
            <a:ext cx="1084810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References and Group Contributions</a:t>
            </a:r>
            <a:endParaRPr lang="en-US" sz="2800" b="1" dirty="0">
              <a:latin typeface="Times New Roman"/>
              <a:ea typeface="Meiryo"/>
              <a:cs typeface="Times New Roman"/>
            </a:endParaRPr>
          </a:p>
          <a:p>
            <a:endParaRPr lang="en-US" sz="2800" b="1" dirty="0">
              <a:solidFill>
                <a:srgbClr val="29261B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600" b="1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 I. References: </a:t>
            </a:r>
            <a:endParaRPr lang="en-US" sz="2600" b="1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1371600" lvl="2" indent="-457200">
              <a:buFont typeface="Wingdings"/>
              <a:buChar char="Ø"/>
            </a:pPr>
            <a:r>
              <a:rPr lang="en-US" sz="20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Dataset:</a:t>
            </a:r>
            <a:r>
              <a:rPr lang="en-US" sz="26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29261B"/>
                </a:solidFill>
                <a:latin typeface="Times New Roman"/>
                <a:ea typeface="+mn-lt"/>
                <a:cs typeface="+mn-lt"/>
                <a:hlinkClick r:id="rId2"/>
              </a:rPr>
              <a:t>https://www.kaggle.com/datasets/jp797498e/twitter-entity-sentiment-analysis/data</a:t>
            </a:r>
          </a:p>
          <a:p>
            <a:pPr marL="1371600" lvl="2" indent="-457200">
              <a:buFont typeface="Wingdings"/>
              <a:buChar char="Ø"/>
            </a:pPr>
            <a:r>
              <a:rPr lang="en-US" sz="2000" dirty="0">
                <a:solidFill>
                  <a:srgbClr val="29261B"/>
                </a:solidFill>
                <a:latin typeface="Times New Roman"/>
                <a:ea typeface="+mn-lt"/>
                <a:cs typeface="+mn-lt"/>
                <a:hlinkClick r:id="rId3"/>
              </a:rPr>
              <a:t>https://paperswithcode.com/dataset/twitter-sentiment-analysis</a:t>
            </a:r>
          </a:p>
          <a:p>
            <a:pPr marL="1371600" lvl="2" indent="-457200">
              <a:buFont typeface="Wingdings,Sans-Serif"/>
              <a:buChar char="Ø"/>
            </a:pPr>
            <a:r>
              <a:rPr lang="en-US" sz="2000" dirty="0">
                <a:solidFill>
                  <a:srgbClr val="29261B"/>
                </a:solidFill>
                <a:latin typeface="Times New Roman"/>
                <a:ea typeface="+mn-lt"/>
                <a:cs typeface="Arial"/>
                <a:hlinkClick r:id="rId4"/>
              </a:rPr>
              <a:t>https://huggingface.co/blog/sentiment-analysis-twitter</a:t>
            </a:r>
            <a:endParaRPr lang="en-US" sz="2000">
              <a:solidFill>
                <a:srgbClr val="000000"/>
              </a:solidFill>
              <a:latin typeface="Times New Roman"/>
              <a:ea typeface="+mn-lt"/>
              <a:cs typeface="Arial"/>
            </a:endParaRPr>
          </a:p>
          <a:p>
            <a:pPr marL="1371600" lvl="2" indent="-457200">
              <a:buFont typeface="Wingdings"/>
              <a:buChar char="Ø"/>
            </a:pPr>
            <a:r>
              <a:rPr lang="en-US" sz="2000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Some of the Lecture slides.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153E9-1E8E-BB8C-F55C-7FFDE56841A2}"/>
              </a:ext>
            </a:extLst>
          </p:cNvPr>
          <p:cNvSpPr txBox="1"/>
          <p:nvPr/>
        </p:nvSpPr>
        <p:spPr>
          <a:xfrm>
            <a:off x="928255" y="3532908"/>
            <a:ext cx="68302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29261B"/>
                </a:solidFill>
                <a:latin typeface="Times New Roman"/>
                <a:ea typeface="+mn-lt"/>
                <a:cs typeface="+mn-lt"/>
              </a:rPr>
              <a:t>II. Group Work Time and Contributions: </a:t>
            </a:r>
            <a:endParaRPr lang="en-US" sz="2600" b="1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endParaRPr lang="en-US" dirty="0">
              <a:solidFill>
                <a:srgbClr val="29261B"/>
              </a:solidFill>
              <a:latin typeface="Times New Roman"/>
              <a:ea typeface="Meiry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99067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1F0F3"/>
      </a:lt2>
      <a:accent1>
        <a:srgbClr val="74B01F"/>
      </a:accent1>
      <a:accent2>
        <a:srgbClr val="A6A612"/>
      </a:accent2>
      <a:accent3>
        <a:srgbClr val="DD9026"/>
      </a:accent3>
      <a:accent4>
        <a:srgbClr val="D53617"/>
      </a:accent4>
      <a:accent5>
        <a:srgbClr val="E72959"/>
      </a:accent5>
      <a:accent6>
        <a:srgbClr val="D51797"/>
      </a:accent6>
      <a:hlink>
        <a:srgbClr val="C0424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SketchLinesVTI</vt:lpstr>
      <vt:lpstr>Twitter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381</cp:revision>
  <dcterms:created xsi:type="dcterms:W3CDTF">2024-04-01T22:17:48Z</dcterms:created>
  <dcterms:modified xsi:type="dcterms:W3CDTF">2024-04-02T00:46:13Z</dcterms:modified>
</cp:coreProperties>
</file>