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0" r:id="rId6"/>
    <p:sldId id="261" r:id="rId7"/>
    <p:sldId id="262" r:id="rId8"/>
    <p:sldId id="264" r:id="rId9"/>
    <p:sldId id="263" r:id="rId10"/>
  </p:sldIdLst>
  <p:sldSz cx="9144000" cy="7632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07" autoAdjust="0"/>
  </p:normalViewPr>
  <p:slideViewPr>
    <p:cSldViewPr>
      <p:cViewPr>
        <p:scale>
          <a:sx n="70" d="100"/>
          <a:sy n="70" d="100"/>
        </p:scale>
        <p:origin x="-1386" y="90"/>
      </p:cViewPr>
      <p:guideLst>
        <p:guide orient="horz" pos="2404"/>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71085"/>
            <a:ext cx="7772400" cy="1636083"/>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4325197"/>
            <a:ext cx="6400800" cy="195057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40999"/>
            <a:ext cx="2057400" cy="724753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340999"/>
            <a:ext cx="6019800" cy="72475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04717"/>
            <a:ext cx="7772400" cy="1515939"/>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3235064"/>
            <a:ext cx="7772400" cy="166965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2382"/>
            <a:ext cx="4038600" cy="56061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2382"/>
            <a:ext cx="4038600" cy="56061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5662"/>
            <a:ext cx="8229600" cy="127211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708524"/>
            <a:ext cx="4040188" cy="7120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20555"/>
            <a:ext cx="4040188" cy="43976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708524"/>
            <a:ext cx="4041775" cy="7120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420555"/>
            <a:ext cx="4041775" cy="43976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3894"/>
            <a:ext cx="3008313" cy="1293319"/>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303895"/>
            <a:ext cx="5111750" cy="6514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597214"/>
            <a:ext cx="3008313" cy="52209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342890"/>
            <a:ext cx="5486400" cy="63075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81996"/>
            <a:ext cx="5486400" cy="45796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973648"/>
            <a:ext cx="5486400" cy="8957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C107F9-EF68-4F59-8080-865A0EF2C465}" type="datetimeFigureOut">
              <a:rPr lang="en-GB" smtClean="0"/>
              <a:pPr/>
              <a:t>19/01/2011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4622B9-0A00-4B2A-83ED-EFBDD97D94B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5662"/>
            <a:ext cx="8229600" cy="1272117"/>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780964"/>
            <a:ext cx="8229600" cy="503722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7074382"/>
            <a:ext cx="2133600" cy="406371"/>
          </a:xfrm>
          <a:prstGeom prst="rect">
            <a:avLst/>
          </a:prstGeom>
        </p:spPr>
        <p:txBody>
          <a:bodyPr vert="horz" lIns="91440" tIns="45720" rIns="91440" bIns="45720" rtlCol="0" anchor="ctr"/>
          <a:lstStyle>
            <a:lvl1pPr algn="l">
              <a:defRPr sz="1200">
                <a:solidFill>
                  <a:schemeClr val="tx1">
                    <a:tint val="75000"/>
                  </a:schemeClr>
                </a:solidFill>
              </a:defRPr>
            </a:lvl1pPr>
          </a:lstStyle>
          <a:p>
            <a:fld id="{38C107F9-EF68-4F59-8080-865A0EF2C465}" type="datetimeFigureOut">
              <a:rPr lang="en-GB" smtClean="0"/>
              <a:pPr/>
              <a:t>19/01/2011</a:t>
            </a:fld>
            <a:endParaRPr lang="en-GB"/>
          </a:p>
        </p:txBody>
      </p:sp>
      <p:sp>
        <p:nvSpPr>
          <p:cNvPr id="5" name="Footer Placeholder 4"/>
          <p:cNvSpPr>
            <a:spLocks noGrp="1"/>
          </p:cNvSpPr>
          <p:nvPr>
            <p:ph type="ftr" sz="quarter" idx="3"/>
          </p:nvPr>
        </p:nvSpPr>
        <p:spPr>
          <a:xfrm>
            <a:off x="3124200" y="7074382"/>
            <a:ext cx="2895600" cy="4063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7074382"/>
            <a:ext cx="2133600" cy="406371"/>
          </a:xfrm>
          <a:prstGeom prst="rect">
            <a:avLst/>
          </a:prstGeom>
        </p:spPr>
        <p:txBody>
          <a:bodyPr vert="horz" lIns="91440" tIns="45720" rIns="91440" bIns="45720" rtlCol="0" anchor="ctr"/>
          <a:lstStyle>
            <a:lvl1pPr algn="r">
              <a:defRPr sz="1200">
                <a:solidFill>
                  <a:schemeClr val="tx1">
                    <a:tint val="75000"/>
                  </a:schemeClr>
                </a:solidFill>
              </a:defRPr>
            </a:lvl1pPr>
          </a:lstStyle>
          <a:p>
            <a:fld id="{A44622B9-0A00-4B2A-83ED-EFBDD97D94B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8.png"/><Relationship Id="rId5" Type="http://schemas.openxmlformats.org/officeDocument/2006/relationships/image" Target="../media/image9.jpe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4.jpeg"/><Relationship Id="rId7" Type="http://schemas.openxmlformats.org/officeDocument/2006/relationships/image" Target="../media/image16.gi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4.gif"/><Relationship Id="rId9" Type="http://schemas.openxmlformats.org/officeDocument/2006/relationships/image" Target="../media/image18.gif"/></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14.gif"/><Relationship Id="rId9" Type="http://schemas.openxmlformats.org/officeDocument/2006/relationships/image" Target="../media/image18.gif"/></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4.jpeg"/><Relationship Id="rId7" Type="http://schemas.openxmlformats.org/officeDocument/2006/relationships/image" Target="../media/image16.gif"/><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7.jpeg"/><Relationship Id="rId5" Type="http://schemas.openxmlformats.org/officeDocument/2006/relationships/image" Target="../media/image18.gif"/><Relationship Id="rId10" Type="http://schemas.openxmlformats.org/officeDocument/2006/relationships/image" Target="../media/image21.png"/><Relationship Id="rId4" Type="http://schemas.openxmlformats.org/officeDocument/2006/relationships/image" Target="../media/image14.gif"/><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16.gi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4.gif"/><Relationship Id="rId10" Type="http://schemas.openxmlformats.org/officeDocument/2006/relationships/image" Target="../media/image23.png"/><Relationship Id="rId4" Type="http://schemas.openxmlformats.org/officeDocument/2006/relationships/image" Target="../media/image18.gif"/><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16.gi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4.gif"/><Relationship Id="rId10" Type="http://schemas.openxmlformats.org/officeDocument/2006/relationships/image" Target="../media/image23.png"/><Relationship Id="rId4" Type="http://schemas.openxmlformats.org/officeDocument/2006/relationships/image" Target="../media/image18.gif"/><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16.gi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4.gif"/><Relationship Id="rId10" Type="http://schemas.openxmlformats.org/officeDocument/2006/relationships/image" Target="../media/image23.png"/><Relationship Id="rId4" Type="http://schemas.openxmlformats.org/officeDocument/2006/relationships/image" Target="../media/image18.gif"/><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dubai.jpg"/>
          <p:cNvPicPr>
            <a:picLocks noChangeAspect="1"/>
          </p:cNvPicPr>
          <p:nvPr/>
        </p:nvPicPr>
        <p:blipFill>
          <a:blip r:embed="rId2" cstate="print"/>
          <a:srcRect t="6856" b="34011"/>
          <a:stretch>
            <a:fillRect/>
          </a:stretch>
        </p:blipFill>
        <p:spPr>
          <a:xfrm>
            <a:off x="0" y="1173144"/>
            <a:ext cx="9144000" cy="4286280"/>
          </a:xfrm>
          <a:prstGeom prst="rect">
            <a:avLst/>
          </a:prstGeom>
        </p:spPr>
      </p:pic>
      <p:pic>
        <p:nvPicPr>
          <p:cNvPr id="5" name="Picture 3"/>
          <p:cNvPicPr>
            <a:picLocks noChangeAspect="1" noChangeArrowheads="1"/>
          </p:cNvPicPr>
          <p:nvPr/>
        </p:nvPicPr>
        <p:blipFill>
          <a:blip r:embed="rId3" cstate="print"/>
          <a:srcRect/>
          <a:stretch>
            <a:fillRect/>
          </a:stretch>
        </p:blipFill>
        <p:spPr bwMode="auto">
          <a:xfrm>
            <a:off x="0" y="106700"/>
            <a:ext cx="4648200" cy="566378"/>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r="66964"/>
          <a:stretch>
            <a:fillRect/>
          </a:stretch>
        </p:blipFill>
        <p:spPr bwMode="auto">
          <a:xfrm>
            <a:off x="376392" y="5726662"/>
            <a:ext cx="2899464" cy="1336104"/>
          </a:xfrm>
          <a:prstGeom prst="rect">
            <a:avLst/>
          </a:prstGeom>
          <a:noFill/>
          <a:ln w="9525">
            <a:noFill/>
            <a:miter lim="800000"/>
            <a:headEnd/>
            <a:tailEnd/>
          </a:ln>
        </p:spPr>
      </p:pic>
      <p:sp>
        <p:nvSpPr>
          <p:cNvPr id="8" name="Round Same Side Corner Rectangle 7"/>
          <p:cNvSpPr/>
          <p:nvPr/>
        </p:nvSpPr>
        <p:spPr>
          <a:xfrm rot="16200000">
            <a:off x="8115300" y="2897688"/>
            <a:ext cx="1828800" cy="228600"/>
          </a:xfrm>
          <a:prstGeom prst="round2SameRect">
            <a:avLst>
              <a:gd name="adj1" fmla="val 40822"/>
              <a:gd name="adj2" fmla="val 0"/>
            </a:avLst>
          </a:prstGeom>
          <a:solidFill>
            <a:schemeClr val="tx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87695" y="2764278"/>
            <a:ext cx="381000" cy="400110"/>
          </a:xfrm>
          <a:prstGeom prst="rect">
            <a:avLst/>
          </a:prstGeom>
          <a:noFill/>
        </p:spPr>
        <p:txBody>
          <a:bodyPr wrap="square" rtlCol="0">
            <a:spAutoFit/>
          </a:bodyPr>
          <a:lstStyle/>
          <a:p>
            <a:r>
              <a:rPr lang="en-GB" sz="2000" b="1" dirty="0" smtClean="0">
                <a:solidFill>
                  <a:schemeClr val="bg1"/>
                </a:solidFill>
                <a:latin typeface="MS PGothic" pitchFamily="34" charset="-128"/>
                <a:ea typeface="MS PGothic" pitchFamily="34" charset="-128"/>
              </a:rPr>
              <a:t>&lt;</a:t>
            </a:r>
            <a:endParaRPr lang="en-GB" sz="2000" b="1" dirty="0">
              <a:solidFill>
                <a:schemeClr val="bg1"/>
              </a:solidFill>
              <a:latin typeface="MS PGothic" pitchFamily="34" charset="-128"/>
              <a:ea typeface="MS PGothic" pitchFamily="34" charset="-128"/>
            </a:endParaRPr>
          </a:p>
        </p:txBody>
      </p:sp>
      <p:sp>
        <p:nvSpPr>
          <p:cNvPr id="10" name="Rectangle 9"/>
          <p:cNvSpPr/>
          <p:nvPr/>
        </p:nvSpPr>
        <p:spPr>
          <a:xfrm>
            <a:off x="0" y="4356727"/>
            <a:ext cx="9144000" cy="104616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p:cNvSpPr txBox="1"/>
          <p:nvPr/>
        </p:nvSpPr>
        <p:spPr>
          <a:xfrm>
            <a:off x="2438400" y="4405606"/>
            <a:ext cx="1676400" cy="1015663"/>
          </a:xfrm>
          <a:prstGeom prst="rect">
            <a:avLst/>
          </a:prstGeom>
          <a:noFill/>
        </p:spPr>
        <p:txBody>
          <a:bodyPr wrap="square" rtlCol="0">
            <a:spAutoFit/>
          </a:bodyPr>
          <a:lstStyle/>
          <a:p>
            <a:r>
              <a:rPr lang="en-GB" sz="1300" b="1" dirty="0" smtClean="0">
                <a:solidFill>
                  <a:schemeClr val="bg1"/>
                </a:solidFill>
              </a:rPr>
              <a:t>Colombo to Dubai</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30,000</a:t>
            </a:r>
          </a:p>
          <a:p>
            <a:endParaRPr lang="en-GB" sz="1200" b="1" dirty="0" smtClean="0">
              <a:solidFill>
                <a:schemeClr val="bg1"/>
              </a:solidFill>
            </a:endParaRPr>
          </a:p>
        </p:txBody>
      </p:sp>
      <p:sp>
        <p:nvSpPr>
          <p:cNvPr id="12" name="Rounded Rectangle 11"/>
          <p:cNvSpPr/>
          <p:nvPr/>
        </p:nvSpPr>
        <p:spPr>
          <a:xfrm>
            <a:off x="2715904" y="5202862"/>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17" name="TextBox 16"/>
          <p:cNvSpPr txBox="1"/>
          <p:nvPr/>
        </p:nvSpPr>
        <p:spPr>
          <a:xfrm>
            <a:off x="3429000" y="1315028"/>
            <a:ext cx="5334000" cy="630942"/>
          </a:xfrm>
          <a:prstGeom prst="rect">
            <a:avLst/>
          </a:prstGeom>
          <a:noFill/>
        </p:spPr>
        <p:txBody>
          <a:bodyPr wrap="square" rtlCol="0">
            <a:spAutoFit/>
          </a:bodyPr>
          <a:lstStyle/>
          <a:p>
            <a:pPr algn="r"/>
            <a:r>
              <a:rPr lang="en-GB" sz="3500" dirty="0" smtClean="0">
                <a:solidFill>
                  <a:schemeClr val="bg1">
                    <a:lumMod val="85000"/>
                  </a:schemeClr>
                </a:solidFill>
              </a:rPr>
              <a:t>Fly away to Sunny Maldives</a:t>
            </a:r>
            <a:endParaRPr lang="en-GB" sz="3500" dirty="0">
              <a:solidFill>
                <a:schemeClr val="bg1">
                  <a:lumMod val="85000"/>
                </a:schemeClr>
              </a:solidFill>
            </a:endParaRPr>
          </a:p>
        </p:txBody>
      </p:sp>
      <p:sp>
        <p:nvSpPr>
          <p:cNvPr id="18" name="Rounded Rectangle 17"/>
          <p:cNvSpPr/>
          <p:nvPr/>
        </p:nvSpPr>
        <p:spPr>
          <a:xfrm>
            <a:off x="5562600" y="2054180"/>
            <a:ext cx="1676400" cy="405482"/>
          </a:xfrm>
          <a:prstGeom prst="roundRect">
            <a:avLst>
              <a:gd name="adj" fmla="val 50000"/>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Lets go!</a:t>
            </a:r>
            <a:endParaRPr lang="en-GB" b="1" dirty="0"/>
          </a:p>
        </p:txBody>
      </p:sp>
      <p:sp>
        <p:nvSpPr>
          <p:cNvPr id="19" name="TextBox 18"/>
          <p:cNvSpPr txBox="1"/>
          <p:nvPr/>
        </p:nvSpPr>
        <p:spPr>
          <a:xfrm>
            <a:off x="4114800" y="4391958"/>
            <a:ext cx="1676400" cy="1015663"/>
          </a:xfrm>
          <a:prstGeom prst="rect">
            <a:avLst/>
          </a:prstGeom>
          <a:noFill/>
        </p:spPr>
        <p:txBody>
          <a:bodyPr wrap="square" rtlCol="0">
            <a:spAutoFit/>
          </a:bodyPr>
          <a:lstStyle/>
          <a:p>
            <a:r>
              <a:rPr lang="en-GB" sz="1300" b="1" dirty="0" smtClean="0">
                <a:solidFill>
                  <a:schemeClr val="bg1"/>
                </a:solidFill>
              </a:rPr>
              <a:t>Colombo to Male</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15,000</a:t>
            </a:r>
          </a:p>
          <a:p>
            <a:endParaRPr lang="en-GB" sz="1200" b="1" dirty="0" smtClean="0">
              <a:solidFill>
                <a:schemeClr val="bg1"/>
              </a:solidFill>
            </a:endParaRPr>
          </a:p>
        </p:txBody>
      </p:sp>
      <p:sp>
        <p:nvSpPr>
          <p:cNvPr id="20" name="Rounded Rectangle 19"/>
          <p:cNvSpPr/>
          <p:nvPr/>
        </p:nvSpPr>
        <p:spPr>
          <a:xfrm>
            <a:off x="4392304" y="5189214"/>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21" name="TextBox 20"/>
          <p:cNvSpPr txBox="1"/>
          <p:nvPr/>
        </p:nvSpPr>
        <p:spPr>
          <a:xfrm>
            <a:off x="5867400" y="4391958"/>
            <a:ext cx="1676400" cy="1015663"/>
          </a:xfrm>
          <a:prstGeom prst="rect">
            <a:avLst/>
          </a:prstGeom>
          <a:noFill/>
        </p:spPr>
        <p:txBody>
          <a:bodyPr wrap="square" rtlCol="0">
            <a:spAutoFit/>
          </a:bodyPr>
          <a:lstStyle/>
          <a:p>
            <a:r>
              <a:rPr lang="en-GB" sz="1300" b="1" dirty="0" smtClean="0">
                <a:solidFill>
                  <a:schemeClr val="bg1"/>
                </a:solidFill>
              </a:rPr>
              <a:t>Colombo to Jakarta</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35,000</a:t>
            </a:r>
          </a:p>
          <a:p>
            <a:endParaRPr lang="en-GB" sz="1200" b="1" dirty="0" smtClean="0">
              <a:solidFill>
                <a:schemeClr val="bg1"/>
              </a:solidFill>
            </a:endParaRPr>
          </a:p>
        </p:txBody>
      </p:sp>
      <p:sp>
        <p:nvSpPr>
          <p:cNvPr id="22" name="Rounded Rectangle 21"/>
          <p:cNvSpPr/>
          <p:nvPr/>
        </p:nvSpPr>
        <p:spPr>
          <a:xfrm>
            <a:off x="6144904" y="5189214"/>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23" name="TextBox 22"/>
          <p:cNvSpPr txBox="1"/>
          <p:nvPr/>
        </p:nvSpPr>
        <p:spPr>
          <a:xfrm>
            <a:off x="7620000" y="4388503"/>
            <a:ext cx="1676400" cy="1015663"/>
          </a:xfrm>
          <a:prstGeom prst="rect">
            <a:avLst/>
          </a:prstGeom>
          <a:noFill/>
        </p:spPr>
        <p:txBody>
          <a:bodyPr wrap="square" rtlCol="0">
            <a:spAutoFit/>
          </a:bodyPr>
          <a:lstStyle/>
          <a:p>
            <a:r>
              <a:rPr lang="en-GB" sz="1300" b="1" dirty="0" smtClean="0">
                <a:solidFill>
                  <a:schemeClr val="bg1"/>
                </a:solidFill>
              </a:rPr>
              <a:t>Colombo to Trichy</a:t>
            </a:r>
          </a:p>
          <a:p>
            <a:r>
              <a:rPr lang="en-GB" sz="900" b="1" dirty="0" smtClean="0">
                <a:solidFill>
                  <a:schemeClr val="bg1"/>
                </a:solidFill>
              </a:rPr>
              <a:t>from LKR</a:t>
            </a:r>
          </a:p>
          <a:p>
            <a:r>
              <a:rPr lang="en-GB" sz="2600" b="1" dirty="0" smtClean="0">
                <a:solidFill>
                  <a:schemeClr val="bg1"/>
                </a:solidFill>
              </a:rPr>
              <a:t>  1</a:t>
            </a:r>
            <a:r>
              <a:rPr lang="en-GB" sz="2400" b="1" dirty="0" smtClean="0">
                <a:solidFill>
                  <a:schemeClr val="bg1"/>
                </a:solidFill>
              </a:rPr>
              <a:t>0,000</a:t>
            </a:r>
          </a:p>
          <a:p>
            <a:endParaRPr lang="en-GB" sz="1200" b="1" dirty="0" smtClean="0">
              <a:solidFill>
                <a:schemeClr val="bg1"/>
              </a:solidFill>
            </a:endParaRPr>
          </a:p>
        </p:txBody>
      </p:sp>
      <p:sp>
        <p:nvSpPr>
          <p:cNvPr id="24" name="Rounded Rectangle 23"/>
          <p:cNvSpPr/>
          <p:nvPr/>
        </p:nvSpPr>
        <p:spPr>
          <a:xfrm>
            <a:off x="7897504" y="5185759"/>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pic>
        <p:nvPicPr>
          <p:cNvPr id="25" name="Picture 4"/>
          <p:cNvPicPr>
            <a:picLocks noChangeAspect="1" noChangeArrowheads="1"/>
          </p:cNvPicPr>
          <p:nvPr/>
        </p:nvPicPr>
        <p:blipFill>
          <a:blip r:embed="rId4" cstate="print"/>
          <a:srcRect l="66964"/>
          <a:stretch>
            <a:fillRect/>
          </a:stretch>
        </p:blipFill>
        <p:spPr bwMode="auto">
          <a:xfrm>
            <a:off x="6139494" y="5798670"/>
            <a:ext cx="2969010" cy="1368152"/>
          </a:xfrm>
          <a:prstGeom prst="rect">
            <a:avLst/>
          </a:prstGeom>
          <a:noFill/>
          <a:ln w="9525">
            <a:noFill/>
            <a:miter lim="800000"/>
            <a:headEnd/>
            <a:tailEnd/>
          </a:ln>
        </p:spPr>
      </p:pic>
      <p:pic>
        <p:nvPicPr>
          <p:cNvPr id="26" name="Picture 4"/>
          <p:cNvPicPr>
            <a:picLocks noChangeAspect="1" noChangeArrowheads="1"/>
          </p:cNvPicPr>
          <p:nvPr/>
        </p:nvPicPr>
        <p:blipFill>
          <a:blip r:embed="rId4" cstate="print"/>
          <a:srcRect l="33036" r="33928"/>
          <a:stretch>
            <a:fillRect/>
          </a:stretch>
        </p:blipFill>
        <p:spPr bwMode="auto">
          <a:xfrm>
            <a:off x="3203848" y="5726588"/>
            <a:ext cx="2736304" cy="1260919"/>
          </a:xfrm>
          <a:prstGeom prst="rect">
            <a:avLst/>
          </a:prstGeom>
          <a:noFill/>
          <a:ln w="9525">
            <a:noFill/>
            <a:miter lim="800000"/>
            <a:headEnd/>
            <a:tailEnd/>
          </a:ln>
        </p:spPr>
      </p:pic>
      <p:cxnSp>
        <p:nvCxnSpPr>
          <p:cNvPr id="28" name="Straight Connector 27"/>
          <p:cNvCxnSpPr/>
          <p:nvPr/>
        </p:nvCxnSpPr>
        <p:spPr>
          <a:xfrm rot="5400000">
            <a:off x="2757664" y="6354228"/>
            <a:ext cx="9361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513112" y="6338730"/>
            <a:ext cx="93610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5413042"/>
            <a:ext cx="9144000"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0" y="5407560"/>
            <a:ext cx="1475656" cy="307777"/>
          </a:xfrm>
          <a:prstGeom prst="rect">
            <a:avLst/>
          </a:prstGeom>
          <a:noFill/>
        </p:spPr>
        <p:txBody>
          <a:bodyPr wrap="square" rtlCol="0">
            <a:spAutoFit/>
          </a:bodyPr>
          <a:lstStyle/>
          <a:p>
            <a:r>
              <a:rPr lang="en-GB" sz="1400" b="1" dirty="0" smtClean="0">
                <a:solidFill>
                  <a:srgbClr val="FF0000"/>
                </a:solidFill>
              </a:rPr>
              <a:t>NEWS UPDATE</a:t>
            </a:r>
            <a:endParaRPr lang="en-GB" sz="1400" b="1" dirty="0">
              <a:solidFill>
                <a:srgbClr val="FF0000"/>
              </a:solidFill>
            </a:endParaRPr>
          </a:p>
        </p:txBody>
      </p:sp>
      <p:sp>
        <p:nvSpPr>
          <p:cNvPr id="32" name="TextBox 31"/>
          <p:cNvSpPr txBox="1"/>
          <p:nvPr/>
        </p:nvSpPr>
        <p:spPr>
          <a:xfrm>
            <a:off x="1763688" y="5392062"/>
            <a:ext cx="7380312" cy="338554"/>
          </a:xfrm>
          <a:prstGeom prst="rect">
            <a:avLst/>
          </a:prstGeom>
          <a:noFill/>
        </p:spPr>
        <p:txBody>
          <a:bodyPr wrap="square" rtlCol="0">
            <a:spAutoFit/>
          </a:bodyPr>
          <a:lstStyle/>
          <a:p>
            <a:pPr algn="r"/>
            <a:r>
              <a:rPr lang="en-GB" sz="1600" dirty="0" smtClean="0">
                <a:solidFill>
                  <a:schemeClr val="bg1"/>
                </a:solidFill>
              </a:rPr>
              <a:t>Mihin Lanka introduces a toll free number to call within UAE  </a:t>
            </a:r>
            <a:r>
              <a:rPr lang="en-GB" sz="1200" dirty="0" smtClean="0">
                <a:solidFill>
                  <a:schemeClr val="bg1"/>
                </a:solidFill>
              </a:rPr>
              <a:t>(More Info)</a:t>
            </a:r>
            <a:endParaRPr lang="en-GB" sz="1200" dirty="0">
              <a:solidFill>
                <a:schemeClr val="bg1"/>
              </a:solidFill>
            </a:endParaRPr>
          </a:p>
        </p:txBody>
      </p:sp>
      <p:sp>
        <p:nvSpPr>
          <p:cNvPr id="37" name="Round Same Side Corner Rectangle 36"/>
          <p:cNvSpPr/>
          <p:nvPr/>
        </p:nvSpPr>
        <p:spPr>
          <a:xfrm rot="5400000">
            <a:off x="-642693" y="6385554"/>
            <a:ext cx="1584176" cy="297240"/>
          </a:xfrm>
          <a:prstGeom prst="round2SameRect">
            <a:avLst>
              <a:gd name="adj1" fmla="val 40822"/>
              <a:gd name="adj2" fmla="val 0"/>
            </a:avLst>
          </a:prstGeom>
          <a:solidFill>
            <a:schemeClr val="tx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rot="5400000">
            <a:off x="-540568" y="6457520"/>
            <a:ext cx="1368152" cy="369332"/>
          </a:xfrm>
          <a:prstGeom prst="rect">
            <a:avLst/>
          </a:prstGeom>
          <a:noFill/>
        </p:spPr>
        <p:txBody>
          <a:bodyPr wrap="square" rtlCol="0">
            <a:spAutoFit/>
          </a:bodyPr>
          <a:lstStyle/>
          <a:p>
            <a:r>
              <a:rPr lang="en-GB" dirty="0" smtClean="0">
                <a:solidFill>
                  <a:schemeClr val="bg1"/>
                </a:solidFill>
              </a:rPr>
              <a:t>Quick Links</a:t>
            </a:r>
            <a:endParaRPr lang="en-GB" dirty="0">
              <a:solidFill>
                <a:schemeClr val="bg1"/>
              </a:solidFill>
            </a:endParaRPr>
          </a:p>
        </p:txBody>
      </p:sp>
      <p:pic>
        <p:nvPicPr>
          <p:cNvPr id="39" name="Picture 2" descr="C:\Users\Bede\Desktop\Finalsmall.jpg"/>
          <p:cNvPicPr>
            <a:picLocks noChangeAspect="1" noChangeArrowheads="1"/>
          </p:cNvPicPr>
          <p:nvPr/>
        </p:nvPicPr>
        <p:blipFill>
          <a:blip r:embed="rId5" cstate="print"/>
          <a:srcRect l="11328" t="97991" r="11289"/>
          <a:stretch>
            <a:fillRect/>
          </a:stretch>
        </p:blipFill>
        <p:spPr bwMode="auto">
          <a:xfrm>
            <a:off x="-1" y="7386540"/>
            <a:ext cx="9144001" cy="216024"/>
          </a:xfrm>
          <a:prstGeom prst="rect">
            <a:avLst/>
          </a:prstGeom>
          <a:noFill/>
        </p:spPr>
      </p:pic>
      <p:sp>
        <p:nvSpPr>
          <p:cNvPr id="40" name="TextBox 39"/>
          <p:cNvSpPr txBox="1"/>
          <p:nvPr/>
        </p:nvSpPr>
        <p:spPr>
          <a:xfrm>
            <a:off x="323528" y="7059908"/>
            <a:ext cx="3096344" cy="276999"/>
          </a:xfrm>
          <a:prstGeom prst="rect">
            <a:avLst/>
          </a:prstGeom>
          <a:noFill/>
        </p:spPr>
        <p:txBody>
          <a:bodyPr wrap="square" rtlCol="0">
            <a:spAutoFit/>
          </a:bodyPr>
          <a:lstStyle/>
          <a:p>
            <a:r>
              <a:rPr lang="en-GB" sz="1200" dirty="0" smtClean="0"/>
              <a:t>Terms &amp; Conditions  | Conditions of Carriage </a:t>
            </a:r>
            <a:endParaRPr lang="en-GB" sz="1200" dirty="0"/>
          </a:p>
        </p:txBody>
      </p:sp>
      <p:pic>
        <p:nvPicPr>
          <p:cNvPr id="42" name="Picture 2"/>
          <p:cNvPicPr>
            <a:picLocks noChangeAspect="1" noChangeArrowheads="1"/>
          </p:cNvPicPr>
          <p:nvPr/>
        </p:nvPicPr>
        <p:blipFill>
          <a:blip r:embed="rId6" cstate="print"/>
          <a:srcRect t="936"/>
          <a:stretch>
            <a:fillRect/>
          </a:stretch>
        </p:blipFill>
        <p:spPr bwMode="auto">
          <a:xfrm>
            <a:off x="142844" y="1540150"/>
            <a:ext cx="2245498" cy="3602394"/>
          </a:xfrm>
          <a:prstGeom prst="rect">
            <a:avLst/>
          </a:prstGeom>
          <a:noFill/>
          <a:ln w="9525">
            <a:noFill/>
            <a:miter lim="800000"/>
            <a:headEnd/>
            <a:tailEnd/>
          </a:ln>
        </p:spPr>
      </p:pic>
      <p:sp>
        <p:nvSpPr>
          <p:cNvPr id="45" name="TextBox 44"/>
          <p:cNvSpPr txBox="1"/>
          <p:nvPr/>
        </p:nvSpPr>
        <p:spPr>
          <a:xfrm>
            <a:off x="5895630" y="7085018"/>
            <a:ext cx="2643174" cy="276999"/>
          </a:xfrm>
          <a:prstGeom prst="rect">
            <a:avLst/>
          </a:prstGeom>
          <a:noFill/>
        </p:spPr>
        <p:txBody>
          <a:bodyPr wrap="square" rtlCol="0">
            <a:spAutoFit/>
          </a:bodyPr>
          <a:lstStyle/>
          <a:p>
            <a:pPr algn="r"/>
            <a:r>
              <a:rPr lang="en-GB" sz="1200" dirty="0" smtClean="0"/>
              <a:t>Mihin Lanka Airlines 2011| Powered by </a:t>
            </a:r>
            <a:endParaRPr lang="en-GB" sz="1200" dirty="0"/>
          </a:p>
        </p:txBody>
      </p:sp>
      <p:pic>
        <p:nvPicPr>
          <p:cNvPr id="46" name="Picture 3" descr="G:\Loops\Loops Logo.jpg"/>
          <p:cNvPicPr>
            <a:picLocks noChangeAspect="1" noChangeArrowheads="1"/>
          </p:cNvPicPr>
          <p:nvPr/>
        </p:nvPicPr>
        <p:blipFill>
          <a:blip r:embed="rId7" cstate="print"/>
          <a:srcRect b="18081"/>
          <a:stretch>
            <a:fillRect/>
          </a:stretch>
        </p:blipFill>
        <p:spPr bwMode="auto">
          <a:xfrm>
            <a:off x="8508150" y="7119448"/>
            <a:ext cx="610870" cy="214314"/>
          </a:xfrm>
          <a:prstGeom prst="rect">
            <a:avLst/>
          </a:prstGeom>
          <a:noFill/>
        </p:spPr>
      </p:pic>
      <p:pic>
        <p:nvPicPr>
          <p:cNvPr id="36" name="Picture 2"/>
          <p:cNvPicPr>
            <a:picLocks noChangeAspect="1" noChangeArrowheads="1"/>
          </p:cNvPicPr>
          <p:nvPr/>
        </p:nvPicPr>
        <p:blipFill>
          <a:blip r:embed="rId8" cstate="print"/>
          <a:srcRect l="64698" t="6641" r="25187" b="90894"/>
          <a:stretch>
            <a:fillRect/>
          </a:stretch>
        </p:blipFill>
        <p:spPr bwMode="auto">
          <a:xfrm>
            <a:off x="6786578" y="244450"/>
            <a:ext cx="2198363" cy="301388"/>
          </a:xfrm>
          <a:prstGeom prst="rect">
            <a:avLst/>
          </a:prstGeom>
          <a:noFill/>
          <a:ln w="9525">
            <a:noFill/>
            <a:miter lim="800000"/>
            <a:headEnd/>
            <a:tailEnd/>
          </a:ln>
          <a:effectLst/>
        </p:spPr>
      </p:pic>
      <p:sp>
        <p:nvSpPr>
          <p:cNvPr id="41" name="Rounded Rectangle 40"/>
          <p:cNvSpPr/>
          <p:nvPr/>
        </p:nvSpPr>
        <p:spPr>
          <a:xfrm>
            <a:off x="2915816" y="2016150"/>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2987824" y="2952254"/>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ounded Rectangle 43"/>
          <p:cNvSpPr/>
          <p:nvPr/>
        </p:nvSpPr>
        <p:spPr>
          <a:xfrm>
            <a:off x="4283968" y="2448198"/>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ounded Rectangle 46"/>
          <p:cNvSpPr/>
          <p:nvPr/>
        </p:nvSpPr>
        <p:spPr>
          <a:xfrm>
            <a:off x="5076056" y="3456310"/>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7" name="Picture 3"/>
          <p:cNvPicPr>
            <a:picLocks noChangeAspect="1" noChangeArrowheads="1"/>
          </p:cNvPicPr>
          <p:nvPr/>
        </p:nvPicPr>
        <p:blipFill>
          <a:blip r:embed="rId9" cstate="print"/>
          <a:srcRect b="5185"/>
          <a:stretch>
            <a:fillRect/>
          </a:stretch>
        </p:blipFill>
        <p:spPr bwMode="auto">
          <a:xfrm>
            <a:off x="-9525" y="864022"/>
            <a:ext cx="9163050" cy="298028"/>
          </a:xfrm>
          <a:prstGeom prst="rect">
            <a:avLst/>
          </a:prstGeom>
          <a:noFill/>
          <a:ln w="9525">
            <a:noFill/>
            <a:miter lim="800000"/>
            <a:headEnd/>
            <a:tailEnd/>
          </a:ln>
        </p:spPr>
      </p:pic>
      <p:sp>
        <p:nvSpPr>
          <p:cNvPr id="14" name="TextBox 13"/>
          <p:cNvSpPr txBox="1"/>
          <p:nvPr/>
        </p:nvSpPr>
        <p:spPr>
          <a:xfrm>
            <a:off x="0" y="864022"/>
            <a:ext cx="7736462" cy="292388"/>
          </a:xfrm>
          <a:prstGeom prst="rect">
            <a:avLst/>
          </a:prstGeom>
          <a:noFill/>
        </p:spPr>
        <p:txBody>
          <a:bodyPr wrap="square" rtlCol="0">
            <a:spAutoFit/>
          </a:bodyPr>
          <a:lstStyle/>
          <a:p>
            <a:r>
              <a:rPr lang="en-GB" sz="1300" dirty="0" smtClean="0">
                <a:solidFill>
                  <a:schemeClr val="bg1">
                    <a:lumMod val="95000"/>
                  </a:schemeClr>
                </a:solidFill>
              </a:rPr>
              <a:t>Home                       Flight Info                       Booking Info                       About Mihin                       Contact Us</a:t>
            </a:r>
            <a:endParaRPr lang="en-GB" sz="13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dubai.jpg"/>
          <p:cNvPicPr>
            <a:picLocks noChangeAspect="1"/>
          </p:cNvPicPr>
          <p:nvPr/>
        </p:nvPicPr>
        <p:blipFill>
          <a:blip r:embed="rId2" cstate="print"/>
          <a:srcRect t="6856" b="34011"/>
          <a:stretch>
            <a:fillRect/>
          </a:stretch>
        </p:blipFill>
        <p:spPr>
          <a:xfrm>
            <a:off x="0" y="1173144"/>
            <a:ext cx="9144000" cy="4286280"/>
          </a:xfrm>
          <a:prstGeom prst="rect">
            <a:avLst/>
          </a:prstGeom>
        </p:spPr>
      </p:pic>
      <p:pic>
        <p:nvPicPr>
          <p:cNvPr id="36" name="Picture 3"/>
          <p:cNvPicPr>
            <a:picLocks noChangeAspect="1" noChangeArrowheads="1"/>
          </p:cNvPicPr>
          <p:nvPr/>
        </p:nvPicPr>
        <p:blipFill>
          <a:blip r:embed="rId3" cstate="print"/>
          <a:srcRect/>
          <a:stretch>
            <a:fillRect/>
          </a:stretch>
        </p:blipFill>
        <p:spPr bwMode="auto">
          <a:xfrm>
            <a:off x="0" y="106700"/>
            <a:ext cx="4648200" cy="566378"/>
          </a:xfrm>
          <a:prstGeom prst="rect">
            <a:avLst/>
          </a:prstGeom>
          <a:noFill/>
          <a:ln w="9525">
            <a:noFill/>
            <a:miter lim="800000"/>
            <a:headEnd/>
            <a:tailEnd/>
          </a:ln>
        </p:spPr>
      </p:pic>
      <p:pic>
        <p:nvPicPr>
          <p:cNvPr id="37" name="Picture 4"/>
          <p:cNvPicPr>
            <a:picLocks noChangeAspect="1" noChangeArrowheads="1"/>
          </p:cNvPicPr>
          <p:nvPr/>
        </p:nvPicPr>
        <p:blipFill>
          <a:blip r:embed="rId4" cstate="print"/>
          <a:srcRect r="66964"/>
          <a:stretch>
            <a:fillRect/>
          </a:stretch>
        </p:blipFill>
        <p:spPr bwMode="auto">
          <a:xfrm>
            <a:off x="376392" y="5726662"/>
            <a:ext cx="2899464" cy="1336104"/>
          </a:xfrm>
          <a:prstGeom prst="rect">
            <a:avLst/>
          </a:prstGeom>
          <a:noFill/>
          <a:ln w="9525">
            <a:noFill/>
            <a:miter lim="800000"/>
            <a:headEnd/>
            <a:tailEnd/>
          </a:ln>
        </p:spPr>
      </p:pic>
      <p:sp>
        <p:nvSpPr>
          <p:cNvPr id="41" name="Rectangle 40"/>
          <p:cNvSpPr/>
          <p:nvPr/>
        </p:nvSpPr>
        <p:spPr>
          <a:xfrm>
            <a:off x="0" y="4356727"/>
            <a:ext cx="9144000" cy="104616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p:cNvSpPr txBox="1"/>
          <p:nvPr/>
        </p:nvSpPr>
        <p:spPr>
          <a:xfrm>
            <a:off x="2438400" y="4405606"/>
            <a:ext cx="1676400" cy="1015663"/>
          </a:xfrm>
          <a:prstGeom prst="rect">
            <a:avLst/>
          </a:prstGeom>
          <a:noFill/>
        </p:spPr>
        <p:txBody>
          <a:bodyPr wrap="square" rtlCol="0">
            <a:spAutoFit/>
          </a:bodyPr>
          <a:lstStyle/>
          <a:p>
            <a:r>
              <a:rPr lang="en-GB" sz="1300" b="1" dirty="0" smtClean="0">
                <a:solidFill>
                  <a:schemeClr val="bg1"/>
                </a:solidFill>
              </a:rPr>
              <a:t>Colombo to Dubai</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30,000</a:t>
            </a:r>
          </a:p>
          <a:p>
            <a:endParaRPr lang="en-GB" sz="1200" b="1" dirty="0" smtClean="0">
              <a:solidFill>
                <a:schemeClr val="bg1"/>
              </a:solidFill>
            </a:endParaRPr>
          </a:p>
        </p:txBody>
      </p:sp>
      <p:sp>
        <p:nvSpPr>
          <p:cNvPr id="43" name="Rounded Rectangle 42"/>
          <p:cNvSpPr/>
          <p:nvPr/>
        </p:nvSpPr>
        <p:spPr>
          <a:xfrm>
            <a:off x="2715904" y="5202862"/>
            <a:ext cx="762000" cy="161355"/>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47" name="TextBox 46"/>
          <p:cNvSpPr txBox="1"/>
          <p:nvPr/>
        </p:nvSpPr>
        <p:spPr>
          <a:xfrm>
            <a:off x="2339752" y="1838156"/>
            <a:ext cx="2664296" cy="1338828"/>
          </a:xfrm>
          <a:prstGeom prst="rect">
            <a:avLst/>
          </a:prstGeom>
          <a:noFill/>
        </p:spPr>
        <p:txBody>
          <a:bodyPr wrap="square" rtlCol="0">
            <a:spAutoFit/>
          </a:bodyPr>
          <a:lstStyle/>
          <a:p>
            <a:r>
              <a:rPr lang="en-GB" sz="2700" b="1" dirty="0" smtClean="0">
                <a:solidFill>
                  <a:schemeClr val="bg1"/>
                </a:solidFill>
              </a:rPr>
              <a:t>Live it up in Dubai for only LKR 30,000 </a:t>
            </a:r>
            <a:r>
              <a:rPr lang="en-GB" sz="1400" b="1" dirty="0" smtClean="0">
                <a:solidFill>
                  <a:schemeClr val="bg1"/>
                </a:solidFill>
              </a:rPr>
              <a:t>Return</a:t>
            </a:r>
            <a:endParaRPr lang="en-GB" sz="1400" b="1" dirty="0">
              <a:solidFill>
                <a:schemeClr val="bg1"/>
              </a:solidFill>
            </a:endParaRPr>
          </a:p>
        </p:txBody>
      </p:sp>
      <p:sp>
        <p:nvSpPr>
          <p:cNvPr id="49" name="TextBox 48"/>
          <p:cNvSpPr txBox="1"/>
          <p:nvPr/>
        </p:nvSpPr>
        <p:spPr>
          <a:xfrm>
            <a:off x="4114800" y="4391958"/>
            <a:ext cx="1676400" cy="1015663"/>
          </a:xfrm>
          <a:prstGeom prst="rect">
            <a:avLst/>
          </a:prstGeom>
          <a:noFill/>
        </p:spPr>
        <p:txBody>
          <a:bodyPr wrap="square" rtlCol="0">
            <a:spAutoFit/>
          </a:bodyPr>
          <a:lstStyle/>
          <a:p>
            <a:r>
              <a:rPr lang="en-GB" sz="1300" b="1" dirty="0" smtClean="0">
                <a:solidFill>
                  <a:schemeClr val="bg1"/>
                </a:solidFill>
              </a:rPr>
              <a:t>Colombo to Male</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15,000</a:t>
            </a:r>
          </a:p>
          <a:p>
            <a:endParaRPr lang="en-GB" sz="1200" b="1" dirty="0" smtClean="0">
              <a:solidFill>
                <a:schemeClr val="bg1"/>
              </a:solidFill>
            </a:endParaRPr>
          </a:p>
        </p:txBody>
      </p:sp>
      <p:sp>
        <p:nvSpPr>
          <p:cNvPr id="50" name="Rounded Rectangle 49"/>
          <p:cNvSpPr/>
          <p:nvPr/>
        </p:nvSpPr>
        <p:spPr>
          <a:xfrm>
            <a:off x="4392304" y="5189214"/>
            <a:ext cx="762000" cy="161355"/>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51" name="TextBox 50"/>
          <p:cNvSpPr txBox="1"/>
          <p:nvPr/>
        </p:nvSpPr>
        <p:spPr>
          <a:xfrm>
            <a:off x="5867400" y="4391958"/>
            <a:ext cx="1676400" cy="1015663"/>
          </a:xfrm>
          <a:prstGeom prst="rect">
            <a:avLst/>
          </a:prstGeom>
          <a:noFill/>
        </p:spPr>
        <p:txBody>
          <a:bodyPr wrap="square" rtlCol="0">
            <a:spAutoFit/>
          </a:bodyPr>
          <a:lstStyle/>
          <a:p>
            <a:r>
              <a:rPr lang="en-GB" sz="1300" b="1" dirty="0" smtClean="0">
                <a:solidFill>
                  <a:schemeClr val="bg1"/>
                </a:solidFill>
              </a:rPr>
              <a:t>Colombo to Jakarta</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35,000</a:t>
            </a:r>
          </a:p>
          <a:p>
            <a:endParaRPr lang="en-GB" sz="1200" b="1" dirty="0" smtClean="0">
              <a:solidFill>
                <a:schemeClr val="bg1"/>
              </a:solidFill>
            </a:endParaRPr>
          </a:p>
        </p:txBody>
      </p:sp>
      <p:sp>
        <p:nvSpPr>
          <p:cNvPr id="52" name="Rounded Rectangle 51"/>
          <p:cNvSpPr/>
          <p:nvPr/>
        </p:nvSpPr>
        <p:spPr>
          <a:xfrm>
            <a:off x="6144904" y="5189214"/>
            <a:ext cx="762000" cy="161355"/>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53" name="TextBox 52"/>
          <p:cNvSpPr txBox="1"/>
          <p:nvPr/>
        </p:nvSpPr>
        <p:spPr>
          <a:xfrm>
            <a:off x="7620000" y="4388503"/>
            <a:ext cx="1676400" cy="1015663"/>
          </a:xfrm>
          <a:prstGeom prst="rect">
            <a:avLst/>
          </a:prstGeom>
          <a:noFill/>
        </p:spPr>
        <p:txBody>
          <a:bodyPr wrap="square" rtlCol="0">
            <a:spAutoFit/>
          </a:bodyPr>
          <a:lstStyle/>
          <a:p>
            <a:r>
              <a:rPr lang="en-GB" sz="1300" b="1" dirty="0" smtClean="0">
                <a:solidFill>
                  <a:schemeClr val="bg1"/>
                </a:solidFill>
              </a:rPr>
              <a:t>Colombo to Trichy</a:t>
            </a:r>
          </a:p>
          <a:p>
            <a:r>
              <a:rPr lang="en-GB" sz="900" b="1" dirty="0" smtClean="0">
                <a:solidFill>
                  <a:schemeClr val="bg1"/>
                </a:solidFill>
              </a:rPr>
              <a:t>from LKR</a:t>
            </a:r>
          </a:p>
          <a:p>
            <a:r>
              <a:rPr lang="en-GB" sz="2600" b="1" dirty="0" smtClean="0">
                <a:solidFill>
                  <a:schemeClr val="bg1"/>
                </a:solidFill>
              </a:rPr>
              <a:t>  1</a:t>
            </a:r>
            <a:r>
              <a:rPr lang="en-GB" sz="2400" b="1" dirty="0" smtClean="0">
                <a:solidFill>
                  <a:schemeClr val="bg1"/>
                </a:solidFill>
              </a:rPr>
              <a:t>0,000</a:t>
            </a:r>
          </a:p>
          <a:p>
            <a:endParaRPr lang="en-GB" sz="1200" b="1" dirty="0" smtClean="0">
              <a:solidFill>
                <a:schemeClr val="bg1"/>
              </a:solidFill>
            </a:endParaRPr>
          </a:p>
        </p:txBody>
      </p:sp>
      <p:sp>
        <p:nvSpPr>
          <p:cNvPr id="54" name="Rounded Rectangle 53"/>
          <p:cNvSpPr/>
          <p:nvPr/>
        </p:nvSpPr>
        <p:spPr>
          <a:xfrm>
            <a:off x="7897504" y="5185759"/>
            <a:ext cx="762000" cy="161355"/>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pic>
        <p:nvPicPr>
          <p:cNvPr id="55" name="Picture 4"/>
          <p:cNvPicPr>
            <a:picLocks noChangeAspect="1" noChangeArrowheads="1"/>
          </p:cNvPicPr>
          <p:nvPr/>
        </p:nvPicPr>
        <p:blipFill>
          <a:blip r:embed="rId4" cstate="print"/>
          <a:srcRect l="66964"/>
          <a:stretch>
            <a:fillRect/>
          </a:stretch>
        </p:blipFill>
        <p:spPr bwMode="auto">
          <a:xfrm>
            <a:off x="6139494" y="5798670"/>
            <a:ext cx="2969010" cy="1368152"/>
          </a:xfrm>
          <a:prstGeom prst="rect">
            <a:avLst/>
          </a:prstGeom>
          <a:noFill/>
          <a:ln w="9525">
            <a:noFill/>
            <a:miter lim="800000"/>
            <a:headEnd/>
            <a:tailEnd/>
          </a:ln>
        </p:spPr>
      </p:pic>
      <p:pic>
        <p:nvPicPr>
          <p:cNvPr id="56" name="Picture 4"/>
          <p:cNvPicPr>
            <a:picLocks noChangeAspect="1" noChangeArrowheads="1"/>
          </p:cNvPicPr>
          <p:nvPr/>
        </p:nvPicPr>
        <p:blipFill>
          <a:blip r:embed="rId4" cstate="print"/>
          <a:srcRect l="33036" r="33928"/>
          <a:stretch>
            <a:fillRect/>
          </a:stretch>
        </p:blipFill>
        <p:spPr bwMode="auto">
          <a:xfrm>
            <a:off x="3203848" y="5726588"/>
            <a:ext cx="2736304" cy="1260919"/>
          </a:xfrm>
          <a:prstGeom prst="rect">
            <a:avLst/>
          </a:prstGeom>
          <a:noFill/>
          <a:ln w="9525">
            <a:noFill/>
            <a:miter lim="800000"/>
            <a:headEnd/>
            <a:tailEnd/>
          </a:ln>
        </p:spPr>
      </p:pic>
      <p:cxnSp>
        <p:nvCxnSpPr>
          <p:cNvPr id="57" name="Straight Connector 56"/>
          <p:cNvCxnSpPr/>
          <p:nvPr/>
        </p:nvCxnSpPr>
        <p:spPr>
          <a:xfrm rot="5400000">
            <a:off x="2757664" y="6354228"/>
            <a:ext cx="9361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5513112" y="6338730"/>
            <a:ext cx="93610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0" y="5413042"/>
            <a:ext cx="9144000"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0" y="5407560"/>
            <a:ext cx="1475656" cy="307777"/>
          </a:xfrm>
          <a:prstGeom prst="rect">
            <a:avLst/>
          </a:prstGeom>
          <a:noFill/>
        </p:spPr>
        <p:txBody>
          <a:bodyPr wrap="square" rtlCol="0">
            <a:spAutoFit/>
          </a:bodyPr>
          <a:lstStyle/>
          <a:p>
            <a:r>
              <a:rPr lang="en-GB" sz="1400" b="1" dirty="0" smtClean="0">
                <a:solidFill>
                  <a:srgbClr val="FF0000"/>
                </a:solidFill>
              </a:rPr>
              <a:t>NEWS UPDATE</a:t>
            </a:r>
            <a:endParaRPr lang="en-GB" sz="1400" b="1" dirty="0">
              <a:solidFill>
                <a:srgbClr val="FF0000"/>
              </a:solidFill>
            </a:endParaRPr>
          </a:p>
        </p:txBody>
      </p:sp>
      <p:sp>
        <p:nvSpPr>
          <p:cNvPr id="61" name="TextBox 60"/>
          <p:cNvSpPr txBox="1"/>
          <p:nvPr/>
        </p:nvSpPr>
        <p:spPr>
          <a:xfrm>
            <a:off x="1763688" y="5392062"/>
            <a:ext cx="7380312" cy="338554"/>
          </a:xfrm>
          <a:prstGeom prst="rect">
            <a:avLst/>
          </a:prstGeom>
          <a:noFill/>
        </p:spPr>
        <p:txBody>
          <a:bodyPr wrap="square" rtlCol="0">
            <a:spAutoFit/>
          </a:bodyPr>
          <a:lstStyle/>
          <a:p>
            <a:pPr algn="r"/>
            <a:r>
              <a:rPr lang="en-GB" sz="1600" dirty="0" smtClean="0">
                <a:solidFill>
                  <a:schemeClr val="bg1"/>
                </a:solidFill>
              </a:rPr>
              <a:t>Mihin Lanka introduces a toll free number to call within UAE  </a:t>
            </a:r>
            <a:r>
              <a:rPr lang="en-GB" sz="1200" dirty="0" smtClean="0">
                <a:solidFill>
                  <a:schemeClr val="bg1"/>
                </a:solidFill>
              </a:rPr>
              <a:t>(More Info)</a:t>
            </a:r>
            <a:endParaRPr lang="en-GB" sz="1200" dirty="0">
              <a:solidFill>
                <a:schemeClr val="bg1"/>
              </a:solidFill>
            </a:endParaRPr>
          </a:p>
        </p:txBody>
      </p:sp>
      <p:sp>
        <p:nvSpPr>
          <p:cNvPr id="64" name="Round Same Side Corner Rectangle 63"/>
          <p:cNvSpPr/>
          <p:nvPr/>
        </p:nvSpPr>
        <p:spPr>
          <a:xfrm rot="5400000">
            <a:off x="2200340" y="6370056"/>
            <a:ext cx="1584176" cy="297240"/>
          </a:xfrm>
          <a:prstGeom prst="round2SameRect">
            <a:avLst>
              <a:gd name="adj1" fmla="val 40822"/>
              <a:gd name="adj2" fmla="val 0"/>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p:cNvSpPr txBox="1"/>
          <p:nvPr/>
        </p:nvSpPr>
        <p:spPr>
          <a:xfrm rot="5400000">
            <a:off x="2302465" y="6442022"/>
            <a:ext cx="1368152" cy="369332"/>
          </a:xfrm>
          <a:prstGeom prst="rect">
            <a:avLst/>
          </a:prstGeom>
          <a:noFill/>
        </p:spPr>
        <p:txBody>
          <a:bodyPr wrap="square" rtlCol="0">
            <a:spAutoFit/>
          </a:bodyPr>
          <a:lstStyle/>
          <a:p>
            <a:r>
              <a:rPr lang="en-GB" dirty="0" smtClean="0">
                <a:solidFill>
                  <a:schemeClr val="bg1"/>
                </a:solidFill>
              </a:rPr>
              <a:t>Quick Links</a:t>
            </a:r>
            <a:endParaRPr lang="en-GB" dirty="0">
              <a:solidFill>
                <a:schemeClr val="bg1"/>
              </a:solidFill>
            </a:endParaRPr>
          </a:p>
        </p:txBody>
      </p:sp>
      <p:sp>
        <p:nvSpPr>
          <p:cNvPr id="69" name="Round Same Side Corner Rectangle 68"/>
          <p:cNvSpPr/>
          <p:nvPr/>
        </p:nvSpPr>
        <p:spPr>
          <a:xfrm rot="16200000">
            <a:off x="7361404" y="2205746"/>
            <a:ext cx="1828800" cy="1763688"/>
          </a:xfrm>
          <a:prstGeom prst="round2SameRect">
            <a:avLst>
              <a:gd name="adj1" fmla="val 0"/>
              <a:gd name="adj2" fmla="val 0"/>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0" name="Picture 69" descr="AmericanExpress_BlueBox_.jpg"/>
          <p:cNvPicPr>
            <a:picLocks noChangeAspect="1"/>
          </p:cNvPicPr>
          <p:nvPr/>
        </p:nvPicPr>
        <p:blipFill>
          <a:blip r:embed="rId5" cstate="print"/>
          <a:stretch>
            <a:fillRect/>
          </a:stretch>
        </p:blipFill>
        <p:spPr>
          <a:xfrm>
            <a:off x="7708729" y="3134300"/>
            <a:ext cx="894293" cy="792088"/>
          </a:xfrm>
          <a:prstGeom prst="rect">
            <a:avLst/>
          </a:prstGeom>
        </p:spPr>
      </p:pic>
      <p:sp>
        <p:nvSpPr>
          <p:cNvPr id="72" name="Round Same Side Corner Rectangle 71"/>
          <p:cNvSpPr/>
          <p:nvPr/>
        </p:nvSpPr>
        <p:spPr>
          <a:xfrm>
            <a:off x="0" y="5730575"/>
            <a:ext cx="2838733" cy="1583141"/>
          </a:xfrm>
          <a:prstGeom prst="round2SameRect">
            <a:avLst>
              <a:gd name="adj1" fmla="val 0"/>
              <a:gd name="adj2" fmla="val 0"/>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TextBox 75"/>
          <p:cNvSpPr txBox="1"/>
          <p:nvPr/>
        </p:nvSpPr>
        <p:spPr>
          <a:xfrm>
            <a:off x="323528" y="7059908"/>
            <a:ext cx="3096344" cy="276999"/>
          </a:xfrm>
          <a:prstGeom prst="rect">
            <a:avLst/>
          </a:prstGeom>
          <a:noFill/>
        </p:spPr>
        <p:txBody>
          <a:bodyPr wrap="square" rtlCol="0">
            <a:spAutoFit/>
          </a:bodyPr>
          <a:lstStyle/>
          <a:p>
            <a:r>
              <a:rPr lang="en-GB" sz="1200" dirty="0" smtClean="0"/>
              <a:t>Terms &amp; Conditions  | Conditions of Carriage </a:t>
            </a:r>
            <a:endParaRPr lang="en-GB" sz="1200" dirty="0"/>
          </a:p>
        </p:txBody>
      </p:sp>
      <p:sp>
        <p:nvSpPr>
          <p:cNvPr id="77" name="TextBox 76"/>
          <p:cNvSpPr txBox="1"/>
          <p:nvPr/>
        </p:nvSpPr>
        <p:spPr>
          <a:xfrm>
            <a:off x="5895630" y="7085018"/>
            <a:ext cx="2643174" cy="276999"/>
          </a:xfrm>
          <a:prstGeom prst="rect">
            <a:avLst/>
          </a:prstGeom>
          <a:noFill/>
        </p:spPr>
        <p:txBody>
          <a:bodyPr wrap="square" rtlCol="0">
            <a:spAutoFit/>
          </a:bodyPr>
          <a:lstStyle/>
          <a:p>
            <a:pPr algn="r"/>
            <a:r>
              <a:rPr lang="en-GB" sz="1200" dirty="0" smtClean="0"/>
              <a:t>Mihin Lanka Airlines 2011| Powered by </a:t>
            </a:r>
            <a:endParaRPr lang="en-GB" sz="1200" dirty="0"/>
          </a:p>
        </p:txBody>
      </p:sp>
      <p:sp>
        <p:nvSpPr>
          <p:cNvPr id="74" name="TextBox 73"/>
          <p:cNvSpPr txBox="1"/>
          <p:nvPr/>
        </p:nvSpPr>
        <p:spPr>
          <a:xfrm>
            <a:off x="0" y="5730356"/>
            <a:ext cx="2771800" cy="1600438"/>
          </a:xfrm>
          <a:prstGeom prst="rect">
            <a:avLst/>
          </a:prstGeom>
          <a:noFill/>
        </p:spPr>
        <p:txBody>
          <a:bodyPr wrap="square" rtlCol="0">
            <a:spAutoFit/>
          </a:bodyPr>
          <a:lstStyle/>
          <a:p>
            <a:pPr>
              <a:buFont typeface="Wingdings" pitchFamily="2" charset="2"/>
              <a:buChar char="§"/>
            </a:pPr>
            <a:r>
              <a:rPr lang="en-GB" sz="1400" dirty="0" smtClean="0">
                <a:solidFill>
                  <a:schemeClr val="bg1"/>
                </a:solidFill>
              </a:rPr>
              <a:t> Our Offices</a:t>
            </a:r>
          </a:p>
          <a:p>
            <a:pPr>
              <a:buFont typeface="Wingdings" pitchFamily="2" charset="2"/>
              <a:buChar char="§"/>
            </a:pPr>
            <a:r>
              <a:rPr lang="en-GB" sz="1400" dirty="0">
                <a:solidFill>
                  <a:schemeClr val="bg1"/>
                </a:solidFill>
              </a:rPr>
              <a:t> </a:t>
            </a:r>
            <a:r>
              <a:rPr lang="en-GB" sz="1400" dirty="0" smtClean="0">
                <a:solidFill>
                  <a:schemeClr val="bg1"/>
                </a:solidFill>
              </a:rPr>
              <a:t>Contact Us</a:t>
            </a:r>
          </a:p>
          <a:p>
            <a:pPr>
              <a:buFont typeface="Wingdings" pitchFamily="2" charset="2"/>
              <a:buChar char="§"/>
            </a:pPr>
            <a:r>
              <a:rPr lang="en-GB" sz="1400" dirty="0">
                <a:solidFill>
                  <a:schemeClr val="bg1"/>
                </a:solidFill>
              </a:rPr>
              <a:t> </a:t>
            </a:r>
            <a:r>
              <a:rPr lang="en-GB" sz="1400" dirty="0" smtClean="0">
                <a:solidFill>
                  <a:schemeClr val="bg1"/>
                </a:solidFill>
              </a:rPr>
              <a:t>Duty Free</a:t>
            </a:r>
          </a:p>
          <a:p>
            <a:pPr>
              <a:buFont typeface="Wingdings" pitchFamily="2" charset="2"/>
              <a:buChar char="§"/>
            </a:pPr>
            <a:r>
              <a:rPr lang="en-GB" sz="1400" dirty="0" smtClean="0">
                <a:solidFill>
                  <a:schemeClr val="bg1"/>
                </a:solidFill>
              </a:rPr>
              <a:t> Baggage allowance</a:t>
            </a:r>
          </a:p>
          <a:p>
            <a:pPr>
              <a:buFont typeface="Wingdings" pitchFamily="2" charset="2"/>
              <a:buChar char="§"/>
            </a:pPr>
            <a:r>
              <a:rPr lang="en-GB" sz="1400" dirty="0">
                <a:solidFill>
                  <a:schemeClr val="bg1"/>
                </a:solidFill>
              </a:rPr>
              <a:t> </a:t>
            </a:r>
            <a:r>
              <a:rPr lang="en-GB" sz="1400" dirty="0" smtClean="0">
                <a:solidFill>
                  <a:schemeClr val="bg1"/>
                </a:solidFill>
              </a:rPr>
              <a:t>Arrivals &amp; Departures</a:t>
            </a:r>
          </a:p>
          <a:p>
            <a:pPr>
              <a:buFont typeface="Wingdings" pitchFamily="2" charset="2"/>
              <a:buChar char="§"/>
            </a:pPr>
            <a:r>
              <a:rPr lang="en-GB" sz="1400" dirty="0">
                <a:solidFill>
                  <a:schemeClr val="bg1"/>
                </a:solidFill>
              </a:rPr>
              <a:t> </a:t>
            </a:r>
            <a:r>
              <a:rPr lang="en-GB" sz="1400" dirty="0" smtClean="0">
                <a:solidFill>
                  <a:schemeClr val="bg1"/>
                </a:solidFill>
              </a:rPr>
              <a:t>Our Destinations</a:t>
            </a:r>
          </a:p>
          <a:p>
            <a:pPr>
              <a:buFont typeface="Wingdings" pitchFamily="2" charset="2"/>
              <a:buChar char="§"/>
            </a:pPr>
            <a:r>
              <a:rPr lang="en-GB" sz="1400" dirty="0">
                <a:solidFill>
                  <a:schemeClr val="bg1"/>
                </a:solidFill>
              </a:rPr>
              <a:t> </a:t>
            </a:r>
            <a:r>
              <a:rPr lang="en-GB" sz="1400" dirty="0" smtClean="0">
                <a:solidFill>
                  <a:schemeClr val="bg1"/>
                </a:solidFill>
              </a:rPr>
              <a:t>Retrieve Booking</a:t>
            </a:r>
            <a:endParaRPr lang="en-GB" sz="1400" dirty="0">
              <a:solidFill>
                <a:schemeClr val="bg1"/>
              </a:solidFill>
            </a:endParaRPr>
          </a:p>
        </p:txBody>
      </p:sp>
      <p:pic>
        <p:nvPicPr>
          <p:cNvPr id="75" name="Picture 2" descr="C:\Users\Bede\Desktop\Finalsmall.jpg"/>
          <p:cNvPicPr>
            <a:picLocks noChangeAspect="1" noChangeArrowheads="1"/>
          </p:cNvPicPr>
          <p:nvPr/>
        </p:nvPicPr>
        <p:blipFill>
          <a:blip r:embed="rId6" cstate="print"/>
          <a:srcRect l="11328" t="97991" r="11289"/>
          <a:stretch>
            <a:fillRect/>
          </a:stretch>
        </p:blipFill>
        <p:spPr bwMode="auto">
          <a:xfrm>
            <a:off x="-1" y="7386540"/>
            <a:ext cx="9144001" cy="216024"/>
          </a:xfrm>
          <a:prstGeom prst="rect">
            <a:avLst/>
          </a:prstGeom>
          <a:noFill/>
        </p:spPr>
      </p:pic>
      <p:sp>
        <p:nvSpPr>
          <p:cNvPr id="78" name="Rounded Rectangle 77"/>
          <p:cNvSpPr/>
          <p:nvPr/>
        </p:nvSpPr>
        <p:spPr>
          <a:xfrm>
            <a:off x="2411760" y="3422332"/>
            <a:ext cx="1676400" cy="405482"/>
          </a:xfrm>
          <a:prstGeom prst="roundRect">
            <a:avLst>
              <a:gd name="adj" fmla="val 50000"/>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Lets go!</a:t>
            </a:r>
            <a:endParaRPr lang="en-GB" b="1" dirty="0"/>
          </a:p>
        </p:txBody>
      </p:sp>
      <p:sp>
        <p:nvSpPr>
          <p:cNvPr id="39" name="Round Same Side Corner Rectangle 38"/>
          <p:cNvSpPr/>
          <p:nvPr/>
        </p:nvSpPr>
        <p:spPr>
          <a:xfrm rot="16200000">
            <a:off x="6364188" y="2969696"/>
            <a:ext cx="1828800" cy="228600"/>
          </a:xfrm>
          <a:prstGeom prst="round2SameRect">
            <a:avLst>
              <a:gd name="adj1" fmla="val 40822"/>
              <a:gd name="adj2" fmla="val 0"/>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7136583" y="2836286"/>
            <a:ext cx="381000" cy="400110"/>
          </a:xfrm>
          <a:prstGeom prst="rect">
            <a:avLst/>
          </a:prstGeom>
          <a:noFill/>
        </p:spPr>
        <p:txBody>
          <a:bodyPr wrap="square" rtlCol="0">
            <a:spAutoFit/>
          </a:bodyPr>
          <a:lstStyle/>
          <a:p>
            <a:r>
              <a:rPr lang="en-GB" sz="2000" b="1" dirty="0" smtClean="0">
                <a:solidFill>
                  <a:schemeClr val="bg1"/>
                </a:solidFill>
                <a:latin typeface="MS PGothic" pitchFamily="34" charset="-128"/>
                <a:ea typeface="MS PGothic" pitchFamily="34" charset="-128"/>
              </a:rPr>
              <a:t>&lt;</a:t>
            </a:r>
            <a:endParaRPr lang="en-GB" sz="2000" b="1" dirty="0">
              <a:solidFill>
                <a:schemeClr val="bg1"/>
              </a:solidFill>
              <a:latin typeface="MS PGothic" pitchFamily="34" charset="-128"/>
              <a:ea typeface="MS PGothic" pitchFamily="34" charset="-128"/>
            </a:endParaRPr>
          </a:p>
        </p:txBody>
      </p:sp>
      <p:pic>
        <p:nvPicPr>
          <p:cNvPr id="2050" name="Picture 2"/>
          <p:cNvPicPr>
            <a:picLocks noChangeAspect="1" noChangeArrowheads="1"/>
          </p:cNvPicPr>
          <p:nvPr/>
        </p:nvPicPr>
        <p:blipFill>
          <a:blip r:embed="rId7" cstate="print"/>
          <a:srcRect l="37423" r="1765"/>
          <a:stretch>
            <a:fillRect/>
          </a:stretch>
        </p:blipFill>
        <p:spPr bwMode="auto">
          <a:xfrm>
            <a:off x="7715272" y="2213586"/>
            <a:ext cx="857256" cy="714365"/>
          </a:xfrm>
          <a:prstGeom prst="rect">
            <a:avLst/>
          </a:prstGeom>
          <a:noFill/>
          <a:ln w="9525">
            <a:noFill/>
            <a:miter lim="800000"/>
            <a:headEnd/>
            <a:tailEnd/>
          </a:ln>
          <a:effectLst/>
        </p:spPr>
      </p:pic>
      <p:pic>
        <p:nvPicPr>
          <p:cNvPr id="67" name="Picture 2"/>
          <p:cNvPicPr>
            <a:picLocks noChangeAspect="1" noChangeArrowheads="1"/>
          </p:cNvPicPr>
          <p:nvPr/>
        </p:nvPicPr>
        <p:blipFill>
          <a:blip r:embed="rId8" cstate="print"/>
          <a:srcRect l="64698" t="6641" r="25187" b="90894"/>
          <a:stretch>
            <a:fillRect/>
          </a:stretch>
        </p:blipFill>
        <p:spPr bwMode="auto">
          <a:xfrm>
            <a:off x="6786578" y="244450"/>
            <a:ext cx="2198363" cy="301388"/>
          </a:xfrm>
          <a:prstGeom prst="rect">
            <a:avLst/>
          </a:prstGeom>
          <a:noFill/>
          <a:ln w="9525">
            <a:noFill/>
            <a:miter lim="800000"/>
            <a:headEnd/>
            <a:tailEnd/>
          </a:ln>
          <a:effectLst/>
        </p:spPr>
      </p:pic>
      <p:pic>
        <p:nvPicPr>
          <p:cNvPr id="2051" name="Picture 3" descr="G:\Loops\Loops Logo.jpg"/>
          <p:cNvPicPr>
            <a:picLocks noChangeAspect="1" noChangeArrowheads="1"/>
          </p:cNvPicPr>
          <p:nvPr/>
        </p:nvPicPr>
        <p:blipFill>
          <a:blip r:embed="rId9" cstate="print"/>
          <a:srcRect b="18081"/>
          <a:stretch>
            <a:fillRect/>
          </a:stretch>
        </p:blipFill>
        <p:spPr bwMode="auto">
          <a:xfrm>
            <a:off x="8508150" y="7119448"/>
            <a:ext cx="610870" cy="214314"/>
          </a:xfrm>
          <a:prstGeom prst="rect">
            <a:avLst/>
          </a:prstGeom>
          <a:noFill/>
        </p:spPr>
      </p:pic>
      <p:pic>
        <p:nvPicPr>
          <p:cNvPr id="68" name="Picture 2"/>
          <p:cNvPicPr>
            <a:picLocks noChangeAspect="1" noChangeArrowheads="1"/>
          </p:cNvPicPr>
          <p:nvPr/>
        </p:nvPicPr>
        <p:blipFill>
          <a:blip r:embed="rId10" cstate="print"/>
          <a:srcRect t="936"/>
          <a:stretch>
            <a:fillRect/>
          </a:stretch>
        </p:blipFill>
        <p:spPr bwMode="auto">
          <a:xfrm>
            <a:off x="142844" y="1540150"/>
            <a:ext cx="2245498" cy="3602394"/>
          </a:xfrm>
          <a:prstGeom prst="rect">
            <a:avLst/>
          </a:prstGeom>
          <a:noFill/>
          <a:ln w="9525">
            <a:noFill/>
            <a:miter lim="800000"/>
            <a:headEnd/>
            <a:tailEnd/>
          </a:ln>
        </p:spPr>
      </p:pic>
      <p:sp>
        <p:nvSpPr>
          <p:cNvPr id="46" name="Rounded Rectangle 45"/>
          <p:cNvSpPr/>
          <p:nvPr/>
        </p:nvSpPr>
        <p:spPr>
          <a:xfrm>
            <a:off x="4427984" y="1584102"/>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ounded Rectangle 61"/>
          <p:cNvSpPr/>
          <p:nvPr/>
        </p:nvSpPr>
        <p:spPr>
          <a:xfrm>
            <a:off x="5148064" y="3600326"/>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p:cNvSpPr/>
          <p:nvPr/>
        </p:nvSpPr>
        <p:spPr>
          <a:xfrm>
            <a:off x="6300192" y="1584102"/>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ounded Rectangle 65"/>
          <p:cNvSpPr/>
          <p:nvPr/>
        </p:nvSpPr>
        <p:spPr>
          <a:xfrm>
            <a:off x="5508104" y="2592214"/>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3"/>
          <p:cNvPicPr>
            <a:picLocks noChangeAspect="1" noChangeArrowheads="1"/>
          </p:cNvPicPr>
          <p:nvPr/>
        </p:nvPicPr>
        <p:blipFill>
          <a:blip r:embed="rId11" cstate="print"/>
          <a:srcRect b="5185"/>
          <a:stretch>
            <a:fillRect/>
          </a:stretch>
        </p:blipFill>
        <p:spPr bwMode="auto">
          <a:xfrm>
            <a:off x="-9525" y="864022"/>
            <a:ext cx="9163050" cy="298028"/>
          </a:xfrm>
          <a:prstGeom prst="rect">
            <a:avLst/>
          </a:prstGeom>
          <a:noFill/>
          <a:ln w="9525">
            <a:noFill/>
            <a:miter lim="800000"/>
            <a:headEnd/>
            <a:tailEnd/>
          </a:ln>
        </p:spPr>
      </p:pic>
      <p:sp>
        <p:nvSpPr>
          <p:cNvPr id="73" name="TextBox 72"/>
          <p:cNvSpPr txBox="1"/>
          <p:nvPr/>
        </p:nvSpPr>
        <p:spPr>
          <a:xfrm>
            <a:off x="0" y="864022"/>
            <a:ext cx="7736462" cy="292388"/>
          </a:xfrm>
          <a:prstGeom prst="rect">
            <a:avLst/>
          </a:prstGeom>
          <a:noFill/>
        </p:spPr>
        <p:txBody>
          <a:bodyPr wrap="square" rtlCol="0">
            <a:spAutoFit/>
          </a:bodyPr>
          <a:lstStyle/>
          <a:p>
            <a:r>
              <a:rPr lang="en-GB" sz="1300" dirty="0" smtClean="0">
                <a:solidFill>
                  <a:schemeClr val="bg1">
                    <a:lumMod val="95000"/>
                  </a:schemeClr>
                </a:solidFill>
              </a:rPr>
              <a:t>Home                       Flight Info                       Booking Info                       About Mihin                       Contact Us</a:t>
            </a:r>
            <a:endParaRPr lang="en-GB" sz="13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_plane_wallpaper_abstract_3d_wallpaper_1280_800_widescreen_185.jpg"/>
          <p:cNvPicPr>
            <a:picLocks noChangeAspect="1"/>
          </p:cNvPicPr>
          <p:nvPr/>
        </p:nvPicPr>
        <p:blipFill>
          <a:blip r:embed="rId2" cstate="print"/>
          <a:srcRect t="21333" b="4000"/>
          <a:stretch>
            <a:fillRect/>
          </a:stretch>
        </p:blipFill>
        <p:spPr>
          <a:xfrm>
            <a:off x="0" y="1135687"/>
            <a:ext cx="9144000" cy="4267200"/>
          </a:xfrm>
          <a:prstGeom prst="rect">
            <a:avLst/>
          </a:prstGeom>
        </p:spPr>
      </p:pic>
      <p:pic>
        <p:nvPicPr>
          <p:cNvPr id="5" name="Picture 3"/>
          <p:cNvPicPr>
            <a:picLocks noChangeAspect="1" noChangeArrowheads="1"/>
          </p:cNvPicPr>
          <p:nvPr/>
        </p:nvPicPr>
        <p:blipFill>
          <a:blip r:embed="rId3" cstate="print"/>
          <a:srcRect/>
          <a:stretch>
            <a:fillRect/>
          </a:stretch>
        </p:blipFill>
        <p:spPr bwMode="auto">
          <a:xfrm>
            <a:off x="0" y="106700"/>
            <a:ext cx="4648200" cy="566378"/>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r="66964"/>
          <a:stretch>
            <a:fillRect/>
          </a:stretch>
        </p:blipFill>
        <p:spPr bwMode="auto">
          <a:xfrm>
            <a:off x="376392" y="5726662"/>
            <a:ext cx="2899464" cy="1336104"/>
          </a:xfrm>
          <a:prstGeom prst="rect">
            <a:avLst/>
          </a:prstGeom>
          <a:noFill/>
          <a:ln w="9525">
            <a:noFill/>
            <a:miter lim="800000"/>
            <a:headEnd/>
            <a:tailEnd/>
          </a:ln>
        </p:spPr>
      </p:pic>
      <p:sp>
        <p:nvSpPr>
          <p:cNvPr id="7" name="Round Same Side Corner Rectangle 6"/>
          <p:cNvSpPr/>
          <p:nvPr/>
        </p:nvSpPr>
        <p:spPr>
          <a:xfrm rot="16200000">
            <a:off x="8115300" y="2897688"/>
            <a:ext cx="1828800" cy="228600"/>
          </a:xfrm>
          <a:prstGeom prst="round2SameRect">
            <a:avLst>
              <a:gd name="adj1" fmla="val 40822"/>
              <a:gd name="adj2" fmla="val 0"/>
            </a:avLst>
          </a:prstGeom>
          <a:solidFill>
            <a:schemeClr val="tx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8887695" y="2764278"/>
            <a:ext cx="381000" cy="400110"/>
          </a:xfrm>
          <a:prstGeom prst="rect">
            <a:avLst/>
          </a:prstGeom>
          <a:noFill/>
        </p:spPr>
        <p:txBody>
          <a:bodyPr wrap="square" rtlCol="0">
            <a:spAutoFit/>
          </a:bodyPr>
          <a:lstStyle/>
          <a:p>
            <a:r>
              <a:rPr lang="en-GB" sz="2000" b="1" dirty="0" smtClean="0">
                <a:solidFill>
                  <a:schemeClr val="bg1"/>
                </a:solidFill>
                <a:latin typeface="MS PGothic" pitchFamily="34" charset="-128"/>
                <a:ea typeface="MS PGothic" pitchFamily="34" charset="-128"/>
              </a:rPr>
              <a:t>&lt;</a:t>
            </a:r>
            <a:endParaRPr lang="en-GB" sz="2000" b="1" dirty="0">
              <a:solidFill>
                <a:schemeClr val="bg1"/>
              </a:solidFill>
              <a:latin typeface="MS PGothic" pitchFamily="34" charset="-128"/>
              <a:ea typeface="MS PGothic" pitchFamily="34" charset="-128"/>
            </a:endParaRPr>
          </a:p>
        </p:txBody>
      </p:sp>
      <p:sp>
        <p:nvSpPr>
          <p:cNvPr id="9" name="Rectangle 8"/>
          <p:cNvSpPr/>
          <p:nvPr/>
        </p:nvSpPr>
        <p:spPr>
          <a:xfrm>
            <a:off x="0" y="4356727"/>
            <a:ext cx="9144000" cy="104616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2438400" y="4405606"/>
            <a:ext cx="1676400" cy="1015663"/>
          </a:xfrm>
          <a:prstGeom prst="rect">
            <a:avLst/>
          </a:prstGeom>
          <a:noFill/>
        </p:spPr>
        <p:txBody>
          <a:bodyPr wrap="square" rtlCol="0">
            <a:spAutoFit/>
          </a:bodyPr>
          <a:lstStyle/>
          <a:p>
            <a:r>
              <a:rPr lang="en-GB" sz="1300" b="1" dirty="0" smtClean="0">
                <a:solidFill>
                  <a:schemeClr val="bg1"/>
                </a:solidFill>
              </a:rPr>
              <a:t>Colombo to Dubai</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30,000</a:t>
            </a:r>
          </a:p>
          <a:p>
            <a:endParaRPr lang="en-GB" sz="1200" b="1" dirty="0" smtClean="0">
              <a:solidFill>
                <a:schemeClr val="bg1"/>
              </a:solidFill>
            </a:endParaRPr>
          </a:p>
        </p:txBody>
      </p:sp>
      <p:sp>
        <p:nvSpPr>
          <p:cNvPr id="11" name="Rounded Rectangle 10"/>
          <p:cNvSpPr/>
          <p:nvPr/>
        </p:nvSpPr>
        <p:spPr>
          <a:xfrm>
            <a:off x="2715904" y="5202862"/>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12" name="TextBox 11"/>
          <p:cNvSpPr txBox="1"/>
          <p:nvPr/>
        </p:nvSpPr>
        <p:spPr>
          <a:xfrm>
            <a:off x="3429000" y="1315028"/>
            <a:ext cx="5334000" cy="630942"/>
          </a:xfrm>
          <a:prstGeom prst="rect">
            <a:avLst/>
          </a:prstGeom>
          <a:noFill/>
        </p:spPr>
        <p:txBody>
          <a:bodyPr wrap="square" rtlCol="0">
            <a:spAutoFit/>
          </a:bodyPr>
          <a:lstStyle/>
          <a:p>
            <a:pPr algn="r"/>
            <a:r>
              <a:rPr lang="en-GB" sz="3500" dirty="0" smtClean="0">
                <a:solidFill>
                  <a:schemeClr val="bg1">
                    <a:lumMod val="85000"/>
                  </a:schemeClr>
                </a:solidFill>
              </a:rPr>
              <a:t>Fly away to Sunny Maldives</a:t>
            </a:r>
            <a:endParaRPr lang="en-GB" sz="3500" dirty="0">
              <a:solidFill>
                <a:schemeClr val="bg1">
                  <a:lumMod val="85000"/>
                </a:schemeClr>
              </a:solidFill>
            </a:endParaRPr>
          </a:p>
        </p:txBody>
      </p:sp>
      <p:sp>
        <p:nvSpPr>
          <p:cNvPr id="13" name="Rounded Rectangle 12"/>
          <p:cNvSpPr/>
          <p:nvPr/>
        </p:nvSpPr>
        <p:spPr>
          <a:xfrm>
            <a:off x="5562600" y="2054180"/>
            <a:ext cx="1676400" cy="405482"/>
          </a:xfrm>
          <a:prstGeom prst="roundRect">
            <a:avLst>
              <a:gd name="adj" fmla="val 50000"/>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Lets go!</a:t>
            </a:r>
            <a:endParaRPr lang="en-GB" b="1" dirty="0"/>
          </a:p>
        </p:txBody>
      </p:sp>
      <p:sp>
        <p:nvSpPr>
          <p:cNvPr id="14" name="TextBox 13"/>
          <p:cNvSpPr txBox="1"/>
          <p:nvPr/>
        </p:nvSpPr>
        <p:spPr>
          <a:xfrm>
            <a:off x="4114800" y="4391958"/>
            <a:ext cx="1676400" cy="1015663"/>
          </a:xfrm>
          <a:prstGeom prst="rect">
            <a:avLst/>
          </a:prstGeom>
          <a:noFill/>
        </p:spPr>
        <p:txBody>
          <a:bodyPr wrap="square" rtlCol="0">
            <a:spAutoFit/>
          </a:bodyPr>
          <a:lstStyle/>
          <a:p>
            <a:r>
              <a:rPr lang="en-GB" sz="1300" b="1" dirty="0" smtClean="0">
                <a:solidFill>
                  <a:schemeClr val="bg1"/>
                </a:solidFill>
              </a:rPr>
              <a:t>Colombo to Male</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15,000</a:t>
            </a:r>
          </a:p>
          <a:p>
            <a:endParaRPr lang="en-GB" sz="1200" b="1" dirty="0" smtClean="0">
              <a:solidFill>
                <a:schemeClr val="bg1"/>
              </a:solidFill>
            </a:endParaRPr>
          </a:p>
        </p:txBody>
      </p:sp>
      <p:sp>
        <p:nvSpPr>
          <p:cNvPr id="15" name="Rounded Rectangle 14"/>
          <p:cNvSpPr/>
          <p:nvPr/>
        </p:nvSpPr>
        <p:spPr>
          <a:xfrm>
            <a:off x="4392304" y="5189214"/>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16" name="TextBox 15"/>
          <p:cNvSpPr txBox="1"/>
          <p:nvPr/>
        </p:nvSpPr>
        <p:spPr>
          <a:xfrm>
            <a:off x="5867400" y="4391958"/>
            <a:ext cx="1676400" cy="1015663"/>
          </a:xfrm>
          <a:prstGeom prst="rect">
            <a:avLst/>
          </a:prstGeom>
          <a:noFill/>
        </p:spPr>
        <p:txBody>
          <a:bodyPr wrap="square" rtlCol="0">
            <a:spAutoFit/>
          </a:bodyPr>
          <a:lstStyle/>
          <a:p>
            <a:r>
              <a:rPr lang="en-GB" sz="1300" b="1" dirty="0" smtClean="0">
                <a:solidFill>
                  <a:schemeClr val="bg1"/>
                </a:solidFill>
              </a:rPr>
              <a:t>Colombo to Jakarta</a:t>
            </a:r>
          </a:p>
          <a:p>
            <a:r>
              <a:rPr lang="en-GB" sz="900" b="1" dirty="0" smtClean="0">
                <a:solidFill>
                  <a:schemeClr val="bg1"/>
                </a:solidFill>
              </a:rPr>
              <a:t>from LKR</a:t>
            </a:r>
          </a:p>
          <a:p>
            <a:r>
              <a:rPr lang="en-GB" sz="2600" b="1" dirty="0" smtClean="0">
                <a:solidFill>
                  <a:schemeClr val="bg1"/>
                </a:solidFill>
              </a:rPr>
              <a:t>  </a:t>
            </a:r>
            <a:r>
              <a:rPr lang="en-GB" sz="2400" b="1" dirty="0" smtClean="0">
                <a:solidFill>
                  <a:schemeClr val="bg1"/>
                </a:solidFill>
              </a:rPr>
              <a:t>35,000</a:t>
            </a:r>
          </a:p>
          <a:p>
            <a:endParaRPr lang="en-GB" sz="1200" b="1" dirty="0" smtClean="0">
              <a:solidFill>
                <a:schemeClr val="bg1"/>
              </a:solidFill>
            </a:endParaRPr>
          </a:p>
        </p:txBody>
      </p:sp>
      <p:sp>
        <p:nvSpPr>
          <p:cNvPr id="17" name="Rounded Rectangle 16"/>
          <p:cNvSpPr/>
          <p:nvPr/>
        </p:nvSpPr>
        <p:spPr>
          <a:xfrm>
            <a:off x="6144904" y="5189214"/>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sp>
        <p:nvSpPr>
          <p:cNvPr id="18" name="TextBox 17"/>
          <p:cNvSpPr txBox="1"/>
          <p:nvPr/>
        </p:nvSpPr>
        <p:spPr>
          <a:xfrm>
            <a:off x="7620000" y="4388503"/>
            <a:ext cx="1676400" cy="1015663"/>
          </a:xfrm>
          <a:prstGeom prst="rect">
            <a:avLst/>
          </a:prstGeom>
          <a:noFill/>
        </p:spPr>
        <p:txBody>
          <a:bodyPr wrap="square" rtlCol="0">
            <a:spAutoFit/>
          </a:bodyPr>
          <a:lstStyle/>
          <a:p>
            <a:r>
              <a:rPr lang="en-GB" sz="1300" b="1" dirty="0" smtClean="0">
                <a:solidFill>
                  <a:schemeClr val="bg1"/>
                </a:solidFill>
              </a:rPr>
              <a:t>Colombo to Trichy</a:t>
            </a:r>
          </a:p>
          <a:p>
            <a:r>
              <a:rPr lang="en-GB" sz="900" b="1" dirty="0" smtClean="0">
                <a:solidFill>
                  <a:schemeClr val="bg1"/>
                </a:solidFill>
              </a:rPr>
              <a:t>from LKR</a:t>
            </a:r>
          </a:p>
          <a:p>
            <a:r>
              <a:rPr lang="en-GB" sz="2600" b="1" dirty="0" smtClean="0">
                <a:solidFill>
                  <a:schemeClr val="bg1"/>
                </a:solidFill>
              </a:rPr>
              <a:t>  1</a:t>
            </a:r>
            <a:r>
              <a:rPr lang="en-GB" sz="2400" b="1" dirty="0" smtClean="0">
                <a:solidFill>
                  <a:schemeClr val="bg1"/>
                </a:solidFill>
              </a:rPr>
              <a:t>0,000</a:t>
            </a:r>
          </a:p>
          <a:p>
            <a:endParaRPr lang="en-GB" sz="1200" b="1" dirty="0" smtClean="0">
              <a:solidFill>
                <a:schemeClr val="bg1"/>
              </a:solidFill>
            </a:endParaRPr>
          </a:p>
        </p:txBody>
      </p:sp>
      <p:sp>
        <p:nvSpPr>
          <p:cNvPr id="19" name="Rounded Rectangle 18"/>
          <p:cNvSpPr/>
          <p:nvPr/>
        </p:nvSpPr>
        <p:spPr>
          <a:xfrm>
            <a:off x="7897504" y="5185759"/>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Lets go!</a:t>
            </a:r>
            <a:endParaRPr lang="en-GB" sz="1000" b="1" dirty="0"/>
          </a:p>
        </p:txBody>
      </p:sp>
      <p:pic>
        <p:nvPicPr>
          <p:cNvPr id="20" name="Picture 4"/>
          <p:cNvPicPr>
            <a:picLocks noChangeAspect="1" noChangeArrowheads="1"/>
          </p:cNvPicPr>
          <p:nvPr/>
        </p:nvPicPr>
        <p:blipFill>
          <a:blip r:embed="rId4" cstate="print"/>
          <a:srcRect l="66964"/>
          <a:stretch>
            <a:fillRect/>
          </a:stretch>
        </p:blipFill>
        <p:spPr bwMode="auto">
          <a:xfrm>
            <a:off x="6139494" y="5798670"/>
            <a:ext cx="2969010" cy="1368152"/>
          </a:xfrm>
          <a:prstGeom prst="rect">
            <a:avLst/>
          </a:prstGeom>
          <a:noFill/>
          <a:ln w="9525">
            <a:noFill/>
            <a:miter lim="800000"/>
            <a:headEnd/>
            <a:tailEnd/>
          </a:ln>
        </p:spPr>
      </p:pic>
      <p:pic>
        <p:nvPicPr>
          <p:cNvPr id="21" name="Picture 4"/>
          <p:cNvPicPr>
            <a:picLocks noChangeAspect="1" noChangeArrowheads="1"/>
          </p:cNvPicPr>
          <p:nvPr/>
        </p:nvPicPr>
        <p:blipFill>
          <a:blip r:embed="rId4" cstate="print"/>
          <a:srcRect l="33036" r="33928"/>
          <a:stretch>
            <a:fillRect/>
          </a:stretch>
        </p:blipFill>
        <p:spPr bwMode="auto">
          <a:xfrm>
            <a:off x="3203848" y="5726588"/>
            <a:ext cx="2736304" cy="1260919"/>
          </a:xfrm>
          <a:prstGeom prst="rect">
            <a:avLst/>
          </a:prstGeom>
          <a:noFill/>
          <a:ln w="9525">
            <a:noFill/>
            <a:miter lim="800000"/>
            <a:headEnd/>
            <a:tailEnd/>
          </a:ln>
        </p:spPr>
      </p:pic>
      <p:cxnSp>
        <p:nvCxnSpPr>
          <p:cNvPr id="22" name="Straight Connector 21"/>
          <p:cNvCxnSpPr/>
          <p:nvPr/>
        </p:nvCxnSpPr>
        <p:spPr>
          <a:xfrm rot="5400000">
            <a:off x="2757664" y="6354228"/>
            <a:ext cx="9361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513112" y="6338730"/>
            <a:ext cx="93610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5413042"/>
            <a:ext cx="9144000"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0" y="5407560"/>
            <a:ext cx="1475656" cy="307777"/>
          </a:xfrm>
          <a:prstGeom prst="rect">
            <a:avLst/>
          </a:prstGeom>
          <a:noFill/>
        </p:spPr>
        <p:txBody>
          <a:bodyPr wrap="square" rtlCol="0">
            <a:spAutoFit/>
          </a:bodyPr>
          <a:lstStyle/>
          <a:p>
            <a:r>
              <a:rPr lang="en-GB" sz="1400" b="1" dirty="0" smtClean="0">
                <a:solidFill>
                  <a:srgbClr val="FF0000"/>
                </a:solidFill>
              </a:rPr>
              <a:t>NEWS UPDATE</a:t>
            </a:r>
            <a:endParaRPr lang="en-GB" sz="1400" b="1" dirty="0">
              <a:solidFill>
                <a:srgbClr val="FF0000"/>
              </a:solidFill>
            </a:endParaRPr>
          </a:p>
        </p:txBody>
      </p:sp>
      <p:sp>
        <p:nvSpPr>
          <p:cNvPr id="26" name="TextBox 25"/>
          <p:cNvSpPr txBox="1"/>
          <p:nvPr/>
        </p:nvSpPr>
        <p:spPr>
          <a:xfrm>
            <a:off x="1763688" y="5392062"/>
            <a:ext cx="7380312" cy="338554"/>
          </a:xfrm>
          <a:prstGeom prst="rect">
            <a:avLst/>
          </a:prstGeom>
          <a:noFill/>
        </p:spPr>
        <p:txBody>
          <a:bodyPr wrap="square" rtlCol="0">
            <a:spAutoFit/>
          </a:bodyPr>
          <a:lstStyle/>
          <a:p>
            <a:pPr algn="r"/>
            <a:r>
              <a:rPr lang="en-GB" sz="1600" dirty="0" smtClean="0">
                <a:solidFill>
                  <a:schemeClr val="bg1"/>
                </a:solidFill>
              </a:rPr>
              <a:t>Mihin Lanka introduces a toll free number to call within UAE  </a:t>
            </a:r>
            <a:r>
              <a:rPr lang="en-GB" sz="1200" dirty="0" smtClean="0">
                <a:solidFill>
                  <a:schemeClr val="bg1"/>
                </a:solidFill>
              </a:rPr>
              <a:t>(More Info)</a:t>
            </a:r>
            <a:endParaRPr lang="en-GB" sz="1200" dirty="0">
              <a:solidFill>
                <a:schemeClr val="bg1"/>
              </a:solidFill>
            </a:endParaRPr>
          </a:p>
        </p:txBody>
      </p:sp>
      <p:sp>
        <p:nvSpPr>
          <p:cNvPr id="27" name="Round Same Side Corner Rectangle 26"/>
          <p:cNvSpPr/>
          <p:nvPr/>
        </p:nvSpPr>
        <p:spPr>
          <a:xfrm rot="5400000">
            <a:off x="-642693" y="6385554"/>
            <a:ext cx="1584176" cy="297240"/>
          </a:xfrm>
          <a:prstGeom prst="round2SameRect">
            <a:avLst>
              <a:gd name="adj1" fmla="val 40822"/>
              <a:gd name="adj2" fmla="val 0"/>
            </a:avLst>
          </a:prstGeom>
          <a:solidFill>
            <a:schemeClr val="tx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rot="5400000">
            <a:off x="-540568" y="6457520"/>
            <a:ext cx="1368152" cy="369332"/>
          </a:xfrm>
          <a:prstGeom prst="rect">
            <a:avLst/>
          </a:prstGeom>
          <a:noFill/>
        </p:spPr>
        <p:txBody>
          <a:bodyPr wrap="square" rtlCol="0">
            <a:spAutoFit/>
          </a:bodyPr>
          <a:lstStyle/>
          <a:p>
            <a:r>
              <a:rPr lang="en-GB" dirty="0" smtClean="0">
                <a:solidFill>
                  <a:schemeClr val="bg1"/>
                </a:solidFill>
              </a:rPr>
              <a:t>Quick Links</a:t>
            </a:r>
            <a:endParaRPr lang="en-GB" dirty="0">
              <a:solidFill>
                <a:schemeClr val="bg1"/>
              </a:solidFill>
            </a:endParaRPr>
          </a:p>
        </p:txBody>
      </p:sp>
      <p:pic>
        <p:nvPicPr>
          <p:cNvPr id="29" name="Picture 2" descr="C:\Users\Bede\Desktop\Finalsmall.jpg"/>
          <p:cNvPicPr>
            <a:picLocks noChangeAspect="1" noChangeArrowheads="1"/>
          </p:cNvPicPr>
          <p:nvPr/>
        </p:nvPicPr>
        <p:blipFill>
          <a:blip r:embed="rId5" cstate="print"/>
          <a:srcRect l="11328" t="97991" r="11289"/>
          <a:stretch>
            <a:fillRect/>
          </a:stretch>
        </p:blipFill>
        <p:spPr bwMode="auto">
          <a:xfrm>
            <a:off x="-1" y="7386540"/>
            <a:ext cx="9144001" cy="216024"/>
          </a:xfrm>
          <a:prstGeom prst="rect">
            <a:avLst/>
          </a:prstGeom>
          <a:noFill/>
        </p:spPr>
      </p:pic>
      <p:sp>
        <p:nvSpPr>
          <p:cNvPr id="30" name="TextBox 29"/>
          <p:cNvSpPr txBox="1"/>
          <p:nvPr/>
        </p:nvSpPr>
        <p:spPr>
          <a:xfrm>
            <a:off x="323528" y="7059908"/>
            <a:ext cx="3096344" cy="276999"/>
          </a:xfrm>
          <a:prstGeom prst="rect">
            <a:avLst/>
          </a:prstGeom>
          <a:noFill/>
        </p:spPr>
        <p:txBody>
          <a:bodyPr wrap="square" rtlCol="0">
            <a:spAutoFit/>
          </a:bodyPr>
          <a:lstStyle/>
          <a:p>
            <a:r>
              <a:rPr lang="en-GB" sz="1200" dirty="0" smtClean="0"/>
              <a:t>Terms &amp; Conditions  | Conditions of Carriage </a:t>
            </a:r>
            <a:endParaRPr lang="en-GB" sz="1200" dirty="0"/>
          </a:p>
        </p:txBody>
      </p:sp>
      <p:pic>
        <p:nvPicPr>
          <p:cNvPr id="31" name="Picture 2"/>
          <p:cNvPicPr>
            <a:picLocks noChangeAspect="1" noChangeArrowheads="1"/>
          </p:cNvPicPr>
          <p:nvPr/>
        </p:nvPicPr>
        <p:blipFill>
          <a:blip r:embed="rId6" cstate="print"/>
          <a:srcRect t="936"/>
          <a:stretch>
            <a:fillRect/>
          </a:stretch>
        </p:blipFill>
        <p:spPr bwMode="auto">
          <a:xfrm>
            <a:off x="142844" y="1540150"/>
            <a:ext cx="2245498" cy="3602394"/>
          </a:xfrm>
          <a:prstGeom prst="rect">
            <a:avLst/>
          </a:prstGeom>
          <a:noFill/>
          <a:ln w="9525">
            <a:noFill/>
            <a:miter lim="800000"/>
            <a:headEnd/>
            <a:tailEnd/>
          </a:ln>
        </p:spPr>
      </p:pic>
      <p:sp>
        <p:nvSpPr>
          <p:cNvPr id="32" name="TextBox 31"/>
          <p:cNvSpPr txBox="1"/>
          <p:nvPr/>
        </p:nvSpPr>
        <p:spPr>
          <a:xfrm>
            <a:off x="5895630" y="7085018"/>
            <a:ext cx="2643174" cy="276999"/>
          </a:xfrm>
          <a:prstGeom prst="rect">
            <a:avLst/>
          </a:prstGeom>
          <a:noFill/>
        </p:spPr>
        <p:txBody>
          <a:bodyPr wrap="square" rtlCol="0">
            <a:spAutoFit/>
          </a:bodyPr>
          <a:lstStyle/>
          <a:p>
            <a:pPr algn="r"/>
            <a:r>
              <a:rPr lang="en-GB" sz="1200" dirty="0" smtClean="0"/>
              <a:t>Mihin Lanka Airlines 2011| Powered by </a:t>
            </a:r>
            <a:endParaRPr lang="en-GB" sz="1200" dirty="0"/>
          </a:p>
        </p:txBody>
      </p:sp>
      <p:pic>
        <p:nvPicPr>
          <p:cNvPr id="33" name="Picture 3" descr="G:\Loops\Loops Logo.jpg"/>
          <p:cNvPicPr>
            <a:picLocks noChangeAspect="1" noChangeArrowheads="1"/>
          </p:cNvPicPr>
          <p:nvPr/>
        </p:nvPicPr>
        <p:blipFill>
          <a:blip r:embed="rId7" cstate="print"/>
          <a:srcRect b="18081"/>
          <a:stretch>
            <a:fillRect/>
          </a:stretch>
        </p:blipFill>
        <p:spPr bwMode="auto">
          <a:xfrm>
            <a:off x="8508150" y="7119448"/>
            <a:ext cx="610870" cy="214314"/>
          </a:xfrm>
          <a:prstGeom prst="rect">
            <a:avLst/>
          </a:prstGeom>
          <a:noFill/>
        </p:spPr>
      </p:pic>
      <p:pic>
        <p:nvPicPr>
          <p:cNvPr id="34" name="Picture 2"/>
          <p:cNvPicPr>
            <a:picLocks noChangeAspect="1" noChangeArrowheads="1"/>
          </p:cNvPicPr>
          <p:nvPr/>
        </p:nvPicPr>
        <p:blipFill>
          <a:blip r:embed="rId8" cstate="print"/>
          <a:srcRect l="64698" t="6641" r="25187" b="90894"/>
          <a:stretch>
            <a:fillRect/>
          </a:stretch>
        </p:blipFill>
        <p:spPr bwMode="auto">
          <a:xfrm>
            <a:off x="6786578" y="244450"/>
            <a:ext cx="2198363" cy="301388"/>
          </a:xfrm>
          <a:prstGeom prst="rect">
            <a:avLst/>
          </a:prstGeom>
          <a:noFill/>
          <a:ln w="9525">
            <a:noFill/>
            <a:miter lim="800000"/>
            <a:headEnd/>
            <a:tailEnd/>
          </a:ln>
          <a:effectLst/>
        </p:spPr>
      </p:pic>
      <p:sp>
        <p:nvSpPr>
          <p:cNvPr id="35" name="Rounded Rectangle 34"/>
          <p:cNvSpPr/>
          <p:nvPr/>
        </p:nvSpPr>
        <p:spPr>
          <a:xfrm>
            <a:off x="2915816" y="2016150"/>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p:cNvSpPr/>
          <p:nvPr/>
        </p:nvSpPr>
        <p:spPr>
          <a:xfrm>
            <a:off x="2987824" y="2952254"/>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4283968" y="2448198"/>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5076056" y="3456310"/>
            <a:ext cx="360040" cy="360040"/>
          </a:xfrm>
          <a:prstGeom prst="roundRect">
            <a:avLst/>
          </a:prstGeom>
          <a:solidFill>
            <a:schemeClr val="tx1">
              <a:alpha val="5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ound Same Side Corner Rectangle 41"/>
          <p:cNvSpPr/>
          <p:nvPr/>
        </p:nvSpPr>
        <p:spPr>
          <a:xfrm rot="10800000">
            <a:off x="2699792" y="1080046"/>
            <a:ext cx="5040560" cy="3168352"/>
          </a:xfrm>
          <a:prstGeom prst="round2SameRect">
            <a:avLst>
              <a:gd name="adj1" fmla="val 13221"/>
              <a:gd name="adj2" fmla="val 0"/>
            </a:avLst>
          </a:prstGeom>
          <a:solidFill>
            <a:schemeClr val="bg1"/>
          </a:solidFill>
          <a:ln>
            <a:solidFill>
              <a:schemeClr val="bg1">
                <a:lumMod val="6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9" name="Picture 3"/>
          <p:cNvPicPr>
            <a:picLocks noChangeAspect="1" noChangeArrowheads="1"/>
          </p:cNvPicPr>
          <p:nvPr/>
        </p:nvPicPr>
        <p:blipFill>
          <a:blip r:embed="rId9" cstate="print"/>
          <a:srcRect b="5185"/>
          <a:stretch>
            <a:fillRect/>
          </a:stretch>
        </p:blipFill>
        <p:spPr bwMode="auto">
          <a:xfrm>
            <a:off x="-9525" y="864022"/>
            <a:ext cx="9163050" cy="298028"/>
          </a:xfrm>
          <a:prstGeom prst="rect">
            <a:avLst/>
          </a:prstGeom>
          <a:noFill/>
          <a:ln w="9525">
            <a:noFill/>
            <a:miter lim="800000"/>
            <a:headEnd/>
            <a:tailEnd/>
          </a:ln>
        </p:spPr>
      </p:pic>
      <p:sp>
        <p:nvSpPr>
          <p:cNvPr id="40" name="TextBox 39"/>
          <p:cNvSpPr txBox="1"/>
          <p:nvPr/>
        </p:nvSpPr>
        <p:spPr>
          <a:xfrm>
            <a:off x="0" y="864022"/>
            <a:ext cx="7736462" cy="292388"/>
          </a:xfrm>
          <a:prstGeom prst="rect">
            <a:avLst/>
          </a:prstGeom>
          <a:noFill/>
        </p:spPr>
        <p:txBody>
          <a:bodyPr wrap="square" rtlCol="0">
            <a:spAutoFit/>
          </a:bodyPr>
          <a:lstStyle/>
          <a:p>
            <a:r>
              <a:rPr lang="en-GB" sz="1300" b="1" dirty="0" smtClean="0">
                <a:solidFill>
                  <a:schemeClr val="bg1">
                    <a:lumMod val="95000"/>
                  </a:schemeClr>
                </a:solidFill>
              </a:rPr>
              <a:t>Home                       Flight Info                       Booking Info                       About Mihin                       Contact Us</a:t>
            </a:r>
            <a:endParaRPr lang="en-GB" sz="1300" b="1" dirty="0">
              <a:solidFill>
                <a:schemeClr val="bg1">
                  <a:lumMod val="95000"/>
                </a:schemeClr>
              </a:solidFill>
            </a:endParaRPr>
          </a:p>
        </p:txBody>
      </p:sp>
      <p:sp>
        <p:nvSpPr>
          <p:cNvPr id="45" name="TextBox 44"/>
          <p:cNvSpPr txBox="1"/>
          <p:nvPr/>
        </p:nvSpPr>
        <p:spPr>
          <a:xfrm>
            <a:off x="2843808" y="1296070"/>
            <a:ext cx="1944216" cy="2893100"/>
          </a:xfrm>
          <a:prstGeom prst="rect">
            <a:avLst/>
          </a:prstGeom>
          <a:noFill/>
        </p:spPr>
        <p:txBody>
          <a:bodyPr wrap="square" rtlCol="0">
            <a:spAutoFit/>
          </a:bodyPr>
          <a:lstStyle/>
          <a:p>
            <a:r>
              <a:rPr lang="en-GB" sz="1400" b="1" dirty="0" smtClean="0">
                <a:solidFill>
                  <a:schemeClr val="accent6">
                    <a:lumMod val="50000"/>
                  </a:schemeClr>
                </a:solidFill>
              </a:rPr>
              <a:t>Special Offers</a:t>
            </a:r>
          </a:p>
          <a:p>
            <a:endParaRPr lang="en-GB" sz="1400" b="1" dirty="0" smtClean="0">
              <a:solidFill>
                <a:schemeClr val="accent6">
                  <a:lumMod val="50000"/>
                </a:schemeClr>
              </a:solidFill>
            </a:endParaRPr>
          </a:p>
          <a:p>
            <a:r>
              <a:rPr lang="en-GB" sz="1400" b="1" dirty="0" smtClean="0">
                <a:solidFill>
                  <a:schemeClr val="accent6">
                    <a:lumMod val="50000"/>
                  </a:schemeClr>
                </a:solidFill>
              </a:rPr>
              <a:t>Destinations</a:t>
            </a:r>
          </a:p>
          <a:p>
            <a:endParaRPr lang="en-GB" sz="1400" b="1" dirty="0" smtClean="0">
              <a:solidFill>
                <a:schemeClr val="accent6">
                  <a:lumMod val="50000"/>
                </a:schemeClr>
              </a:solidFill>
            </a:endParaRPr>
          </a:p>
          <a:p>
            <a:r>
              <a:rPr lang="en-GB" sz="1400" b="1" dirty="0" smtClean="0">
                <a:solidFill>
                  <a:schemeClr val="accent6">
                    <a:lumMod val="50000"/>
                  </a:schemeClr>
                </a:solidFill>
              </a:rPr>
              <a:t>Baggage allowance</a:t>
            </a:r>
          </a:p>
          <a:p>
            <a:endParaRPr lang="en-GB" sz="1400" b="1" dirty="0" smtClean="0">
              <a:solidFill>
                <a:schemeClr val="accent6">
                  <a:lumMod val="50000"/>
                </a:schemeClr>
              </a:solidFill>
            </a:endParaRPr>
          </a:p>
          <a:p>
            <a:r>
              <a:rPr lang="en-GB" sz="1400" b="1" dirty="0" smtClean="0">
                <a:solidFill>
                  <a:schemeClr val="accent6">
                    <a:lumMod val="50000"/>
                  </a:schemeClr>
                </a:solidFill>
              </a:rPr>
              <a:t>On Board services</a:t>
            </a:r>
          </a:p>
          <a:p>
            <a:endParaRPr lang="en-GB" sz="1400" b="1" dirty="0" smtClean="0">
              <a:solidFill>
                <a:schemeClr val="accent6">
                  <a:lumMod val="50000"/>
                </a:schemeClr>
              </a:solidFill>
            </a:endParaRPr>
          </a:p>
          <a:p>
            <a:r>
              <a:rPr lang="en-GB" sz="1400" b="1" dirty="0" smtClean="0">
                <a:solidFill>
                  <a:schemeClr val="accent6">
                    <a:lumMod val="50000"/>
                  </a:schemeClr>
                </a:solidFill>
              </a:rPr>
              <a:t>Arrivals &amp; Departures</a:t>
            </a:r>
          </a:p>
          <a:p>
            <a:endParaRPr lang="en-GB" sz="1400" b="1" dirty="0" smtClean="0">
              <a:solidFill>
                <a:schemeClr val="accent6">
                  <a:lumMod val="50000"/>
                </a:schemeClr>
              </a:solidFill>
            </a:endParaRPr>
          </a:p>
          <a:p>
            <a:r>
              <a:rPr lang="en-GB" sz="1400" b="1" dirty="0" smtClean="0">
                <a:solidFill>
                  <a:schemeClr val="accent6">
                    <a:lumMod val="50000"/>
                  </a:schemeClr>
                </a:solidFill>
              </a:rPr>
              <a:t>Duty Free</a:t>
            </a:r>
          </a:p>
          <a:p>
            <a:endParaRPr lang="en-GB" sz="1400" b="1" dirty="0" smtClean="0">
              <a:solidFill>
                <a:schemeClr val="accent6">
                  <a:lumMod val="50000"/>
                </a:schemeClr>
              </a:solidFill>
            </a:endParaRPr>
          </a:p>
          <a:p>
            <a:r>
              <a:rPr lang="en-GB" sz="1400" b="1" dirty="0" smtClean="0">
                <a:solidFill>
                  <a:schemeClr val="accent6">
                    <a:lumMod val="50000"/>
                  </a:schemeClr>
                </a:solidFill>
              </a:rPr>
              <a:t>FAQ</a:t>
            </a:r>
            <a:endParaRPr lang="en-GB" sz="1400" b="1" dirty="0">
              <a:solidFill>
                <a:schemeClr val="accent6">
                  <a:lumMod val="50000"/>
                </a:schemeClr>
              </a:solidFill>
            </a:endParaRPr>
          </a:p>
        </p:txBody>
      </p:sp>
      <p:pic>
        <p:nvPicPr>
          <p:cNvPr id="2055" name="Picture 7"/>
          <p:cNvPicPr>
            <a:picLocks noChangeAspect="1" noChangeArrowheads="1"/>
          </p:cNvPicPr>
          <p:nvPr/>
        </p:nvPicPr>
        <p:blipFill>
          <a:blip r:embed="rId10" cstate="print"/>
          <a:srcRect l="20358" t="13781" r="18161" b="8454"/>
          <a:stretch>
            <a:fillRect/>
          </a:stretch>
        </p:blipFill>
        <p:spPr bwMode="auto">
          <a:xfrm>
            <a:off x="5076056" y="1944142"/>
            <a:ext cx="2430213" cy="1728192"/>
          </a:xfrm>
          <a:prstGeom prst="rect">
            <a:avLst/>
          </a:prstGeom>
          <a:noFill/>
          <a:ln w="9525">
            <a:solidFill>
              <a:schemeClr val="bg1">
                <a:lumMod val="65000"/>
              </a:schemeClr>
            </a:solidFill>
            <a:miter lim="800000"/>
            <a:headEnd/>
            <a:tailEnd/>
          </a:ln>
        </p:spPr>
      </p:pic>
      <p:sp>
        <p:nvSpPr>
          <p:cNvPr id="57" name="TextBox 56"/>
          <p:cNvSpPr txBox="1"/>
          <p:nvPr/>
        </p:nvSpPr>
        <p:spPr>
          <a:xfrm>
            <a:off x="4860032" y="1224062"/>
            <a:ext cx="2736304" cy="461665"/>
          </a:xfrm>
          <a:prstGeom prst="rect">
            <a:avLst/>
          </a:prstGeom>
          <a:noFill/>
        </p:spPr>
        <p:txBody>
          <a:bodyPr wrap="square" rtlCol="0">
            <a:spAutoFit/>
          </a:bodyPr>
          <a:lstStyle/>
          <a:p>
            <a:pPr algn="ctr"/>
            <a:r>
              <a:rPr lang="en-GB" sz="1200" dirty="0" smtClean="0"/>
              <a:t>Click Here to see our special offers and promotions</a:t>
            </a:r>
            <a:endParaRPr lang="en-GB" sz="1200" dirty="0"/>
          </a:p>
        </p:txBody>
      </p:sp>
      <p:cxnSp>
        <p:nvCxnSpPr>
          <p:cNvPr id="59" name="Straight Connector 58"/>
          <p:cNvCxnSpPr/>
          <p:nvPr/>
        </p:nvCxnSpPr>
        <p:spPr>
          <a:xfrm rot="5400000">
            <a:off x="3491880" y="2592214"/>
            <a:ext cx="244827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0" y="7031060"/>
            <a:ext cx="9144000" cy="3571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 Same Side Corner Rectangle 22"/>
          <p:cNvSpPr/>
          <p:nvPr/>
        </p:nvSpPr>
        <p:spPr>
          <a:xfrm rot="5400000">
            <a:off x="-857256" y="2959094"/>
            <a:ext cx="2000264" cy="285752"/>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8"/>
          <p:cNvPicPr>
            <a:picLocks noChangeAspect="1" noChangeArrowheads="1"/>
          </p:cNvPicPr>
          <p:nvPr/>
        </p:nvPicPr>
        <p:blipFill>
          <a:blip r:embed="rId2" cstate="print"/>
          <a:srcRect l="137" t="8334" r="210" b="6941"/>
          <a:stretch>
            <a:fillRect/>
          </a:stretch>
        </p:blipFill>
        <p:spPr bwMode="auto">
          <a:xfrm>
            <a:off x="0" y="749875"/>
            <a:ext cx="9144000" cy="300256"/>
          </a:xfrm>
          <a:prstGeom prst="rect">
            <a:avLst/>
          </a:prstGeom>
          <a:noFill/>
          <a:ln w="9525">
            <a:noFill/>
            <a:miter lim="800000"/>
            <a:headEnd/>
            <a:tailEnd/>
          </a:ln>
        </p:spPr>
      </p:pic>
      <p:sp>
        <p:nvSpPr>
          <p:cNvPr id="6" name="TextBox 5"/>
          <p:cNvSpPr txBox="1"/>
          <p:nvPr/>
        </p:nvSpPr>
        <p:spPr>
          <a:xfrm>
            <a:off x="112138" y="744516"/>
            <a:ext cx="7736462" cy="292388"/>
          </a:xfrm>
          <a:prstGeom prst="rect">
            <a:avLst/>
          </a:prstGeom>
          <a:noFill/>
        </p:spPr>
        <p:txBody>
          <a:bodyPr wrap="square" rtlCol="0">
            <a:spAutoFit/>
          </a:bodyPr>
          <a:lstStyle/>
          <a:p>
            <a:r>
              <a:rPr lang="en-GB" sz="1300" dirty="0" smtClean="0">
                <a:solidFill>
                  <a:schemeClr val="bg1">
                    <a:lumMod val="95000"/>
                  </a:schemeClr>
                </a:solidFill>
              </a:rPr>
              <a:t>   Home          Flight info      Booking info     About us          Contact us     Promotions    Our Offices         Careers</a:t>
            </a:r>
            <a:endParaRPr lang="en-GB" sz="1300" dirty="0">
              <a:solidFill>
                <a:schemeClr val="bg1">
                  <a:lumMod val="95000"/>
                </a:schemeClr>
              </a:solidFill>
            </a:endParaRPr>
          </a:p>
        </p:txBody>
      </p:sp>
      <p:pic>
        <p:nvPicPr>
          <p:cNvPr id="9" name="Picture 2" descr="C:\Users\Bede\Desktop\Finalsmall.jpg"/>
          <p:cNvPicPr>
            <a:picLocks noChangeAspect="1" noChangeArrowheads="1"/>
          </p:cNvPicPr>
          <p:nvPr/>
        </p:nvPicPr>
        <p:blipFill>
          <a:blip r:embed="rId3" cstate="print"/>
          <a:srcRect l="11328" t="97991" r="11289"/>
          <a:stretch>
            <a:fillRect/>
          </a:stretch>
        </p:blipFill>
        <p:spPr bwMode="auto">
          <a:xfrm>
            <a:off x="-1" y="7386540"/>
            <a:ext cx="9144001" cy="216024"/>
          </a:xfrm>
          <a:prstGeom prst="rect">
            <a:avLst/>
          </a:prstGeom>
          <a:noFill/>
        </p:spPr>
      </p:pic>
      <p:sp>
        <p:nvSpPr>
          <p:cNvPr id="10" name="TextBox 9"/>
          <p:cNvSpPr txBox="1"/>
          <p:nvPr/>
        </p:nvSpPr>
        <p:spPr>
          <a:xfrm>
            <a:off x="-24542" y="7059908"/>
            <a:ext cx="3096344" cy="276999"/>
          </a:xfrm>
          <a:prstGeom prst="rect">
            <a:avLst/>
          </a:prstGeom>
          <a:noFill/>
        </p:spPr>
        <p:txBody>
          <a:bodyPr wrap="square" rtlCol="0">
            <a:spAutoFit/>
          </a:bodyPr>
          <a:lstStyle/>
          <a:p>
            <a:r>
              <a:rPr lang="en-GB" sz="1200" dirty="0" smtClean="0">
                <a:solidFill>
                  <a:schemeClr val="bg1"/>
                </a:solidFill>
              </a:rPr>
              <a:t>Terms &amp; Conditions  | Conditions of Carriage </a:t>
            </a:r>
            <a:endParaRPr lang="en-GB" sz="1200" dirty="0">
              <a:solidFill>
                <a:schemeClr val="bg1"/>
              </a:solidFill>
            </a:endParaRPr>
          </a:p>
        </p:txBody>
      </p:sp>
      <p:sp>
        <p:nvSpPr>
          <p:cNvPr id="11" name="TextBox 10"/>
          <p:cNvSpPr txBox="1"/>
          <p:nvPr/>
        </p:nvSpPr>
        <p:spPr>
          <a:xfrm>
            <a:off x="5895630" y="7085018"/>
            <a:ext cx="2643174" cy="276999"/>
          </a:xfrm>
          <a:prstGeom prst="rect">
            <a:avLst/>
          </a:prstGeom>
          <a:noFill/>
        </p:spPr>
        <p:txBody>
          <a:bodyPr wrap="square" rtlCol="0">
            <a:spAutoFit/>
          </a:bodyPr>
          <a:lstStyle/>
          <a:p>
            <a:pPr algn="r"/>
            <a:r>
              <a:rPr lang="en-GB" sz="1200" dirty="0" smtClean="0">
                <a:solidFill>
                  <a:schemeClr val="bg1"/>
                </a:solidFill>
              </a:rPr>
              <a:t>Mihin Lanka Airlines 2011| Powered by </a:t>
            </a:r>
            <a:endParaRPr lang="en-GB" sz="1200" dirty="0">
              <a:solidFill>
                <a:schemeClr val="bg1"/>
              </a:solidFill>
            </a:endParaRPr>
          </a:p>
        </p:txBody>
      </p:sp>
      <p:pic>
        <p:nvPicPr>
          <p:cNvPr id="1031" name="Picture 7" descr="C:\Documents and Settings\02400\Desktop\Untitled-1 copy.gif"/>
          <p:cNvPicPr>
            <a:picLocks noChangeAspect="1" noChangeArrowheads="1"/>
          </p:cNvPicPr>
          <p:nvPr/>
        </p:nvPicPr>
        <p:blipFill>
          <a:blip r:embed="rId4" cstate="print"/>
          <a:srcRect/>
          <a:stretch>
            <a:fillRect/>
          </a:stretch>
        </p:blipFill>
        <p:spPr bwMode="auto">
          <a:xfrm rot="5400000">
            <a:off x="16152" y="2251532"/>
            <a:ext cx="233511" cy="226643"/>
          </a:xfrm>
          <a:prstGeom prst="rect">
            <a:avLst/>
          </a:prstGeom>
          <a:noFill/>
        </p:spPr>
      </p:pic>
      <p:sp>
        <p:nvSpPr>
          <p:cNvPr id="13" name="Rectangle 12"/>
          <p:cNvSpPr/>
          <p:nvPr/>
        </p:nvSpPr>
        <p:spPr>
          <a:xfrm rot="5400000">
            <a:off x="-714380" y="2983858"/>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to Book Online</a:t>
            </a:r>
            <a:endParaRPr lang="en-GB" sz="1200" dirty="0">
              <a:solidFill>
                <a:schemeClr val="tx1">
                  <a:lumMod val="85000"/>
                  <a:lumOff val="15000"/>
                </a:schemeClr>
              </a:solidFill>
            </a:endParaRPr>
          </a:p>
        </p:txBody>
      </p:sp>
      <p:pic>
        <p:nvPicPr>
          <p:cNvPr id="31" name="Picture 3"/>
          <p:cNvPicPr>
            <a:picLocks noChangeAspect="1" noChangeArrowheads="1"/>
          </p:cNvPicPr>
          <p:nvPr/>
        </p:nvPicPr>
        <p:blipFill>
          <a:blip r:embed="rId5" cstate="print"/>
          <a:srcRect/>
          <a:stretch>
            <a:fillRect/>
          </a:stretch>
        </p:blipFill>
        <p:spPr bwMode="auto">
          <a:xfrm>
            <a:off x="0" y="57150"/>
            <a:ext cx="4648200" cy="566378"/>
          </a:xfrm>
          <a:prstGeom prst="rect">
            <a:avLst/>
          </a:prstGeom>
          <a:noFill/>
          <a:ln w="9525">
            <a:noFill/>
            <a:miter lim="800000"/>
            <a:headEnd/>
            <a:tailEnd/>
          </a:ln>
        </p:spPr>
      </p:pic>
      <p:sp>
        <p:nvSpPr>
          <p:cNvPr id="35" name="TextBox 34"/>
          <p:cNvSpPr txBox="1"/>
          <p:nvPr/>
        </p:nvSpPr>
        <p:spPr>
          <a:xfrm>
            <a:off x="857224" y="1958962"/>
            <a:ext cx="6667104" cy="4185761"/>
          </a:xfrm>
          <a:prstGeom prst="rect">
            <a:avLst/>
          </a:prstGeom>
          <a:noFill/>
        </p:spPr>
        <p:txBody>
          <a:bodyPr wrap="square" rtlCol="0">
            <a:spAutoFit/>
          </a:bodyPr>
          <a:lstStyle/>
          <a:p>
            <a:r>
              <a:rPr lang="en-US" sz="1400" dirty="0" smtClean="0"/>
              <a:t>Mihin Lanka is the budget airline of Democratic Socialist Republic of Sri Lanka, which was formed to cater for low cost air transportation to the traveling public.</a:t>
            </a:r>
            <a:br>
              <a:rPr lang="en-US" sz="1400" dirty="0" smtClean="0"/>
            </a:br>
            <a:r>
              <a:rPr lang="en-US" sz="1400" dirty="0" smtClean="0"/>
              <a:t/>
            </a:r>
            <a:br>
              <a:rPr lang="en-US" sz="1400" dirty="0" smtClean="0"/>
            </a:br>
            <a:r>
              <a:rPr lang="en-US" sz="1400" dirty="0" smtClean="0"/>
              <a:t>We commenced our operation on 24th April 2007 flying to Dubai in UAE &amp; with a view to expand to India, Middle East, and other regions.</a:t>
            </a:r>
            <a:br>
              <a:rPr lang="en-US" sz="1400" dirty="0" smtClean="0"/>
            </a:br>
            <a:r>
              <a:rPr lang="en-US" sz="1400" dirty="0" smtClean="0"/>
              <a:t/>
            </a:r>
            <a:br>
              <a:rPr lang="en-US" sz="1400" dirty="0" smtClean="0"/>
            </a:br>
            <a:r>
              <a:rPr lang="en-US" sz="1400" dirty="0" smtClean="0"/>
              <a:t>We are represented by appointed General Sales Agents in India, Dubai, Maldives, Qatar, Kuwait and Korea. In Sri Lanka we have more than 100 active agents out of which 75 agents are registered with us and actively promoting our services.</a:t>
            </a:r>
          </a:p>
          <a:p>
            <a:endParaRPr lang="en-US" sz="1400" dirty="0" smtClean="0"/>
          </a:p>
          <a:p>
            <a:r>
              <a:rPr lang="en-US" sz="1400" dirty="0" smtClean="0"/>
              <a:t>We have a friendly and a well trained crew to welcome you on board.</a:t>
            </a:r>
            <a:br>
              <a:rPr lang="en-US" sz="1400" dirty="0" smtClean="0"/>
            </a:br>
            <a:r>
              <a:rPr lang="en-US" sz="1400" dirty="0" smtClean="0"/>
              <a:t/>
            </a:r>
            <a:br>
              <a:rPr lang="en-US" sz="1400" dirty="0" smtClean="0"/>
            </a:br>
            <a:r>
              <a:rPr lang="en-US" sz="1400" dirty="0" smtClean="0"/>
              <a:t>Mihin Lanka operates its international flights from Bandaranaike International Airport and the airport is equipped with up-to-date aircraft landing systems. It also has facilities and modern terminals where passengers are offered a wide range of services.</a:t>
            </a:r>
            <a:br>
              <a:rPr lang="en-US" sz="1400" dirty="0" smtClean="0"/>
            </a:br>
            <a:endParaRPr lang="en-US" sz="1400" dirty="0" smtClean="0"/>
          </a:p>
          <a:p>
            <a:r>
              <a:rPr lang="en-US" sz="1400" dirty="0" smtClean="0"/>
              <a:t>Our aim is to continue and establish long-term and reliable business contacts, and enhance the route network in order to meet the expectations of our passengers.</a:t>
            </a:r>
          </a:p>
          <a:p>
            <a:endParaRPr lang="en-GB" sz="1400" dirty="0"/>
          </a:p>
        </p:txBody>
      </p:sp>
      <p:pic>
        <p:nvPicPr>
          <p:cNvPr id="44" name="Picture 18"/>
          <p:cNvPicPr>
            <a:picLocks noChangeAspect="1" noChangeArrowheads="1"/>
          </p:cNvPicPr>
          <p:nvPr/>
        </p:nvPicPr>
        <p:blipFill>
          <a:blip r:embed="rId6" cstate="print"/>
          <a:srcRect l="1493" t="46425" b="13213"/>
          <a:stretch>
            <a:fillRect/>
          </a:stretch>
        </p:blipFill>
        <p:spPr bwMode="auto">
          <a:xfrm>
            <a:off x="9007523" y="4241780"/>
            <a:ext cx="150125" cy="2775742"/>
          </a:xfrm>
          <a:prstGeom prst="rect">
            <a:avLst/>
          </a:prstGeom>
          <a:noFill/>
          <a:ln w="9525">
            <a:noFill/>
            <a:miter lim="800000"/>
            <a:headEnd/>
            <a:tailEnd/>
          </a:ln>
          <a:effectLst/>
        </p:spPr>
      </p:pic>
      <p:pic>
        <p:nvPicPr>
          <p:cNvPr id="1042" name="Picture 18"/>
          <p:cNvPicPr>
            <a:picLocks noChangeAspect="1" noChangeArrowheads="1"/>
          </p:cNvPicPr>
          <p:nvPr/>
        </p:nvPicPr>
        <p:blipFill>
          <a:blip r:embed="rId6" cstate="print"/>
          <a:srcRect r="-8955" b="55332"/>
          <a:stretch>
            <a:fillRect/>
          </a:stretch>
        </p:blipFill>
        <p:spPr bwMode="auto">
          <a:xfrm>
            <a:off x="9001156" y="1731000"/>
            <a:ext cx="166049" cy="3071834"/>
          </a:xfrm>
          <a:prstGeom prst="rect">
            <a:avLst/>
          </a:prstGeom>
          <a:noFill/>
          <a:ln w="9525">
            <a:noFill/>
            <a:miter lim="800000"/>
            <a:headEnd/>
            <a:tailEnd/>
          </a:ln>
          <a:effectLst/>
        </p:spPr>
      </p:pic>
      <p:pic>
        <p:nvPicPr>
          <p:cNvPr id="1043" name="Picture 19" descr="C:\Documents and Settings\02400\Desktop\loops seethrough.gif"/>
          <p:cNvPicPr>
            <a:picLocks noChangeAspect="1" noChangeArrowheads="1"/>
          </p:cNvPicPr>
          <p:nvPr/>
        </p:nvPicPr>
        <p:blipFill>
          <a:blip r:embed="rId7" cstate="print"/>
          <a:srcRect/>
          <a:stretch>
            <a:fillRect/>
          </a:stretch>
        </p:blipFill>
        <p:spPr bwMode="auto">
          <a:xfrm>
            <a:off x="8482035" y="7088850"/>
            <a:ext cx="648349" cy="234949"/>
          </a:xfrm>
          <a:prstGeom prst="rect">
            <a:avLst/>
          </a:prstGeom>
          <a:noFill/>
        </p:spPr>
      </p:pic>
      <p:sp>
        <p:nvSpPr>
          <p:cNvPr id="22" name="Round Same Side Corner Rectangle 21"/>
          <p:cNvSpPr/>
          <p:nvPr/>
        </p:nvSpPr>
        <p:spPr>
          <a:xfrm rot="5400000">
            <a:off x="-928710" y="5245126"/>
            <a:ext cx="2143140" cy="285720"/>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rot="5400000">
            <a:off x="-950781" y="5267197"/>
            <a:ext cx="2143140" cy="2142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Here to see Special Offers</a:t>
            </a:r>
            <a:endParaRPr lang="en-GB" sz="1200" dirty="0">
              <a:solidFill>
                <a:schemeClr val="tx1">
                  <a:lumMod val="85000"/>
                  <a:lumOff val="15000"/>
                </a:schemeClr>
              </a:solidFill>
            </a:endParaRPr>
          </a:p>
        </p:txBody>
      </p:sp>
      <p:sp>
        <p:nvSpPr>
          <p:cNvPr id="26" name="Rounded Rectangle 25"/>
          <p:cNvSpPr/>
          <p:nvPr/>
        </p:nvSpPr>
        <p:spPr>
          <a:xfrm>
            <a:off x="0" y="1030268"/>
            <a:ext cx="9144000" cy="714380"/>
          </a:xfrm>
          <a:prstGeom prst="roundRect">
            <a:avLst>
              <a:gd name="adj" fmla="val 0"/>
            </a:avLst>
          </a:prstGeom>
          <a:gradFill flip="none" rotWithShape="1">
            <a:gsLst>
              <a:gs pos="0">
                <a:schemeClr val="accent1">
                  <a:lumMod val="75000"/>
                </a:schemeClr>
              </a:gs>
              <a:gs pos="33000">
                <a:schemeClr val="accent1">
                  <a:lumMod val="60000"/>
                  <a:lumOff val="40000"/>
                </a:schemeClr>
              </a:gs>
              <a:gs pos="66000">
                <a:schemeClr val="accent1">
                  <a:lumMod val="40000"/>
                  <a:lumOff val="60000"/>
                </a:schemeClr>
              </a:gs>
              <a:gs pos="100000">
                <a:schemeClr val="accent1">
                  <a:lumMod val="20000"/>
                  <a:lumOff val="80000"/>
                </a:schemeClr>
              </a:gs>
            </a:gsLst>
            <a:lin ang="10800000" scaled="1"/>
            <a:tileRect/>
          </a:gradFill>
          <a:ln w="9525">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000100" y="1101706"/>
            <a:ext cx="4357718" cy="553998"/>
          </a:xfrm>
          <a:prstGeom prst="rect">
            <a:avLst/>
          </a:prstGeom>
          <a:noFill/>
        </p:spPr>
        <p:txBody>
          <a:bodyPr wrap="square" rtlCol="0">
            <a:spAutoFit/>
          </a:bodyPr>
          <a:lstStyle/>
          <a:p>
            <a:r>
              <a:rPr lang="en-US" sz="3000" b="1" dirty="0" smtClean="0">
                <a:solidFill>
                  <a:schemeClr val="tx2">
                    <a:lumMod val="75000"/>
                  </a:schemeClr>
                </a:solidFill>
                <a:cs typeface="Arial" pitchFamily="34" charset="0"/>
              </a:rPr>
              <a:t>About Mihin Lanka</a:t>
            </a:r>
            <a:endParaRPr lang="en-GB" sz="3000" b="1" dirty="0">
              <a:solidFill>
                <a:schemeClr val="tx2">
                  <a:lumMod val="75000"/>
                </a:schemeClr>
              </a:solidFill>
              <a:cs typeface="Arial" pitchFamily="34" charset="0"/>
            </a:endParaRPr>
          </a:p>
        </p:txBody>
      </p:sp>
      <p:pic>
        <p:nvPicPr>
          <p:cNvPr id="28" name="Picture 13" descr="http://www.mihinlanka.com/images/image_aboutus.jpg"/>
          <p:cNvPicPr>
            <a:picLocks noChangeAspect="1" noChangeArrowheads="1"/>
          </p:cNvPicPr>
          <p:nvPr/>
        </p:nvPicPr>
        <p:blipFill>
          <a:blip r:embed="rId8" cstate="print"/>
          <a:srcRect r="17756" b="12500"/>
          <a:stretch>
            <a:fillRect/>
          </a:stretch>
        </p:blipFill>
        <p:spPr bwMode="auto">
          <a:xfrm>
            <a:off x="6286512" y="1050877"/>
            <a:ext cx="2857488" cy="680123"/>
          </a:xfrm>
          <a:prstGeom prst="rect">
            <a:avLst/>
          </a:prstGeom>
          <a:ln>
            <a:noFill/>
          </a:ln>
          <a:effectLst>
            <a:outerShdw blurRad="292100" dist="139700" dir="2700000" algn="tl" rotWithShape="0">
              <a:srgbClr val="333333">
                <a:alpha val="65000"/>
              </a:srgbClr>
            </a:outerShdw>
            <a:reflection blurRad="6350" stA="50000" endA="300" endPos="55000" dir="5400000" sy="-100000" algn="bl" rotWithShape="0"/>
          </a:effectLst>
        </p:spPr>
      </p:pic>
      <p:sp>
        <p:nvSpPr>
          <p:cNvPr id="29" name="Rounded Rectangle 28"/>
          <p:cNvSpPr/>
          <p:nvPr/>
        </p:nvSpPr>
        <p:spPr>
          <a:xfrm>
            <a:off x="7899416" y="203492"/>
            <a:ext cx="1142684" cy="286362"/>
          </a:xfrm>
          <a:prstGeom prst="roundRect">
            <a:avLst/>
          </a:prstGeom>
          <a:solidFill>
            <a:schemeClr val="accent1">
              <a:lumMod val="7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7630186" y="173012"/>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Register for E-Alerts</a:t>
            </a:r>
            <a:endParaRPr lang="en-GB" sz="1000" dirty="0">
              <a:solidFill>
                <a:schemeClr val="bg1"/>
              </a:solidFill>
            </a:endParaRPr>
          </a:p>
        </p:txBody>
      </p:sp>
      <p:pic>
        <p:nvPicPr>
          <p:cNvPr id="36" name="Picture 11" descr="C:\Documents and Settings\02400\Desktop\Untitled-2 copy.gif"/>
          <p:cNvPicPr>
            <a:picLocks noChangeAspect="1" noChangeArrowheads="1"/>
          </p:cNvPicPr>
          <p:nvPr/>
        </p:nvPicPr>
        <p:blipFill>
          <a:blip r:embed="rId9" cstate="print"/>
          <a:srcRect/>
          <a:stretch>
            <a:fillRect/>
          </a:stretch>
        </p:blipFill>
        <p:spPr bwMode="auto">
          <a:xfrm>
            <a:off x="8371863" y="359254"/>
            <a:ext cx="214314" cy="292896"/>
          </a:xfrm>
          <a:prstGeom prst="rect">
            <a:avLst/>
          </a:prstGeom>
          <a:noFill/>
        </p:spPr>
      </p:pic>
      <p:sp>
        <p:nvSpPr>
          <p:cNvPr id="30" name="TextBox 29"/>
          <p:cNvSpPr txBox="1"/>
          <p:nvPr/>
        </p:nvSpPr>
        <p:spPr>
          <a:xfrm>
            <a:off x="7668344" y="2016150"/>
            <a:ext cx="1224136" cy="1477328"/>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GB" sz="1000" dirty="0" smtClean="0"/>
              <a:t>Contact Us</a:t>
            </a:r>
          </a:p>
          <a:p>
            <a:pPr algn="r"/>
            <a:endParaRPr lang="en-GB" sz="1000" dirty="0" smtClean="0"/>
          </a:p>
          <a:p>
            <a:pPr algn="r"/>
            <a:r>
              <a:rPr lang="en-GB" sz="1000" dirty="0" smtClean="0"/>
              <a:t>Our Offices</a:t>
            </a:r>
          </a:p>
          <a:p>
            <a:pPr algn="r"/>
            <a:endParaRPr lang="en-GB" sz="1000" dirty="0" smtClean="0"/>
          </a:p>
          <a:p>
            <a:pPr algn="r"/>
            <a:r>
              <a:rPr lang="en-GB" sz="1000" dirty="0" smtClean="0"/>
              <a:t>Baggage allowances</a:t>
            </a:r>
          </a:p>
          <a:p>
            <a:pPr algn="r"/>
            <a:endParaRPr lang="en-GB" sz="1000" dirty="0" smtClean="0"/>
          </a:p>
          <a:p>
            <a:pPr algn="r"/>
            <a:r>
              <a:rPr lang="en-GB" sz="1000" dirty="0" smtClean="0"/>
              <a:t>Destinations</a:t>
            </a:r>
          </a:p>
          <a:p>
            <a:pPr algn="r"/>
            <a:endParaRPr lang="en-GB" sz="1000" dirty="0" smtClean="0"/>
          </a:p>
          <a:p>
            <a:pPr algn="r"/>
            <a:r>
              <a:rPr lang="en-GB" sz="1000" dirty="0" smtClean="0"/>
              <a:t>About Mihin</a:t>
            </a:r>
            <a:endParaRPr lang="en-GB" sz="1000" dirty="0"/>
          </a:p>
        </p:txBody>
      </p:sp>
      <p:cxnSp>
        <p:nvCxnSpPr>
          <p:cNvPr id="46" name="Straight Connector 45"/>
          <p:cNvCxnSpPr/>
          <p:nvPr/>
        </p:nvCxnSpPr>
        <p:spPr>
          <a:xfrm>
            <a:off x="7668344" y="2304182"/>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68344" y="259221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668344" y="288024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68344" y="3168278"/>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668344" y="3518793"/>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68344" y="2016150"/>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57224" y="1958962"/>
            <a:ext cx="6667104" cy="4185761"/>
          </a:xfrm>
          <a:prstGeom prst="rect">
            <a:avLst/>
          </a:prstGeom>
          <a:noFill/>
        </p:spPr>
        <p:txBody>
          <a:bodyPr wrap="square" rtlCol="0">
            <a:spAutoFit/>
          </a:bodyPr>
          <a:lstStyle/>
          <a:p>
            <a:r>
              <a:rPr lang="en-US" sz="1400" dirty="0" smtClean="0"/>
              <a:t>Mihin Lanka is the budget airline of Democratic Socialist Republic of Sri Lanka, which was formed to cater for low cost air transportation to the traveling public.</a:t>
            </a:r>
            <a:br>
              <a:rPr lang="en-US" sz="1400" dirty="0" smtClean="0"/>
            </a:br>
            <a:r>
              <a:rPr lang="en-US" sz="1400" dirty="0" smtClean="0"/>
              <a:t/>
            </a:r>
            <a:br>
              <a:rPr lang="en-US" sz="1400" dirty="0" smtClean="0"/>
            </a:br>
            <a:r>
              <a:rPr lang="en-US" sz="1400" dirty="0" smtClean="0"/>
              <a:t>We commenced our operation on 24th April 2007 flying to Dubai in UAE &amp; with a view to expand to India, Middle East, and other regions.</a:t>
            </a:r>
            <a:br>
              <a:rPr lang="en-US" sz="1400" dirty="0" smtClean="0"/>
            </a:br>
            <a:r>
              <a:rPr lang="en-US" sz="1400" dirty="0" smtClean="0"/>
              <a:t/>
            </a:r>
            <a:br>
              <a:rPr lang="en-US" sz="1400" dirty="0" smtClean="0"/>
            </a:br>
            <a:r>
              <a:rPr lang="en-US" sz="1400" dirty="0" smtClean="0"/>
              <a:t>We are represented by appointed General Sales Agents in India, Dubai, Maldives, Qatar, Kuwait and Korea. In Sri Lanka we have more than 100 active agents out of which 75 agents are registered with us and actively promoting our services.</a:t>
            </a:r>
          </a:p>
          <a:p>
            <a:endParaRPr lang="en-US" sz="1400" dirty="0" smtClean="0"/>
          </a:p>
          <a:p>
            <a:r>
              <a:rPr lang="en-US" sz="1400" dirty="0" smtClean="0"/>
              <a:t>We have a friendly and a well trained crew to welcome you on board.</a:t>
            </a:r>
            <a:br>
              <a:rPr lang="en-US" sz="1400" dirty="0" smtClean="0"/>
            </a:br>
            <a:r>
              <a:rPr lang="en-US" sz="1400" dirty="0" smtClean="0"/>
              <a:t/>
            </a:r>
            <a:br>
              <a:rPr lang="en-US" sz="1400" dirty="0" smtClean="0"/>
            </a:br>
            <a:r>
              <a:rPr lang="en-US" sz="1400" dirty="0" smtClean="0"/>
              <a:t>Mihin Lanka operates its international flights from Bandaranaike International Airport and the airport is equipped with up-to-date aircraft landing systems. It also has facilities and modern terminals where passengers are offered a wide range of services.</a:t>
            </a:r>
            <a:br>
              <a:rPr lang="en-US" sz="1400" dirty="0" smtClean="0"/>
            </a:br>
            <a:endParaRPr lang="en-US" sz="1400" dirty="0" smtClean="0"/>
          </a:p>
          <a:p>
            <a:r>
              <a:rPr lang="en-US" sz="1400" dirty="0" smtClean="0"/>
              <a:t>Our aim is to continue and establish long-term and reliable business contacts, and enhance the route network in order to meet the expectations of our passengers.</a:t>
            </a:r>
          </a:p>
          <a:p>
            <a:endParaRPr lang="en-GB" sz="1400" dirty="0"/>
          </a:p>
        </p:txBody>
      </p:sp>
      <p:sp>
        <p:nvSpPr>
          <p:cNvPr id="27" name="TextBox 26"/>
          <p:cNvSpPr txBox="1"/>
          <p:nvPr/>
        </p:nvSpPr>
        <p:spPr>
          <a:xfrm>
            <a:off x="7668344" y="2016150"/>
            <a:ext cx="1224136" cy="1477328"/>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GB" sz="1000" dirty="0" smtClean="0"/>
              <a:t>Contact Us</a:t>
            </a:r>
          </a:p>
          <a:p>
            <a:pPr algn="r"/>
            <a:endParaRPr lang="en-GB" sz="1000" dirty="0" smtClean="0"/>
          </a:p>
          <a:p>
            <a:pPr algn="r"/>
            <a:r>
              <a:rPr lang="en-GB" sz="1000" dirty="0" smtClean="0"/>
              <a:t>Our Offices</a:t>
            </a:r>
          </a:p>
          <a:p>
            <a:pPr algn="r"/>
            <a:endParaRPr lang="en-GB" sz="1000" dirty="0" smtClean="0"/>
          </a:p>
          <a:p>
            <a:pPr algn="r"/>
            <a:r>
              <a:rPr lang="en-GB" sz="1000" dirty="0" smtClean="0"/>
              <a:t>Baggage allowances</a:t>
            </a:r>
          </a:p>
          <a:p>
            <a:pPr algn="r"/>
            <a:endParaRPr lang="en-GB" sz="1000" dirty="0" smtClean="0"/>
          </a:p>
          <a:p>
            <a:pPr algn="r"/>
            <a:r>
              <a:rPr lang="en-GB" sz="1000" dirty="0" smtClean="0"/>
              <a:t>Destinations</a:t>
            </a:r>
          </a:p>
          <a:p>
            <a:pPr algn="r"/>
            <a:endParaRPr lang="en-GB" sz="1000" dirty="0" smtClean="0"/>
          </a:p>
          <a:p>
            <a:pPr algn="r"/>
            <a:r>
              <a:rPr lang="en-GB" sz="1000" dirty="0" smtClean="0"/>
              <a:t>About Mihin</a:t>
            </a:r>
            <a:endParaRPr lang="en-GB" sz="1000" dirty="0"/>
          </a:p>
        </p:txBody>
      </p:sp>
      <p:cxnSp>
        <p:nvCxnSpPr>
          <p:cNvPr id="28" name="Straight Connector 27"/>
          <p:cNvCxnSpPr/>
          <p:nvPr/>
        </p:nvCxnSpPr>
        <p:spPr>
          <a:xfrm>
            <a:off x="7668344" y="2304182"/>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68344" y="259221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68344" y="288024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68344" y="3168278"/>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68344" y="3518793"/>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668344" y="2016150"/>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7031060"/>
            <a:ext cx="9144000" cy="3571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 Same Side Corner Rectangle 5"/>
          <p:cNvSpPr/>
          <p:nvPr/>
        </p:nvSpPr>
        <p:spPr>
          <a:xfrm rot="5400000">
            <a:off x="1415080" y="3030532"/>
            <a:ext cx="2000264" cy="285752"/>
          </a:xfrm>
          <a:prstGeom prst="round2SameRect">
            <a:avLst>
              <a:gd name="adj1" fmla="val 50000"/>
              <a:gd name="adj2" fmla="val 0"/>
            </a:avLst>
          </a:prstGeom>
          <a:solidFill>
            <a:schemeClr val="tx1">
              <a:alpha val="88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8"/>
          <p:cNvPicPr>
            <a:picLocks noChangeAspect="1" noChangeArrowheads="1"/>
          </p:cNvPicPr>
          <p:nvPr/>
        </p:nvPicPr>
        <p:blipFill>
          <a:blip r:embed="rId2" cstate="print"/>
          <a:srcRect l="137" t="8334" r="210" b="6941"/>
          <a:stretch>
            <a:fillRect/>
          </a:stretch>
        </p:blipFill>
        <p:spPr bwMode="auto">
          <a:xfrm>
            <a:off x="0" y="749875"/>
            <a:ext cx="9144000" cy="300256"/>
          </a:xfrm>
          <a:prstGeom prst="rect">
            <a:avLst/>
          </a:prstGeom>
          <a:noFill/>
          <a:ln w="9525">
            <a:noFill/>
            <a:miter lim="800000"/>
            <a:headEnd/>
            <a:tailEnd/>
          </a:ln>
        </p:spPr>
      </p:pic>
      <p:sp>
        <p:nvSpPr>
          <p:cNvPr id="8" name="TextBox 7"/>
          <p:cNvSpPr txBox="1"/>
          <p:nvPr/>
        </p:nvSpPr>
        <p:spPr>
          <a:xfrm>
            <a:off x="112138" y="744516"/>
            <a:ext cx="7736462" cy="292388"/>
          </a:xfrm>
          <a:prstGeom prst="rect">
            <a:avLst/>
          </a:prstGeom>
          <a:noFill/>
        </p:spPr>
        <p:txBody>
          <a:bodyPr wrap="square" rtlCol="0">
            <a:spAutoFit/>
          </a:bodyPr>
          <a:lstStyle/>
          <a:p>
            <a:r>
              <a:rPr lang="en-GB" sz="1300" dirty="0" smtClean="0">
                <a:solidFill>
                  <a:schemeClr val="bg1">
                    <a:lumMod val="95000"/>
                  </a:schemeClr>
                </a:solidFill>
              </a:rPr>
              <a:t>   Home          Flight info      Booking info     About us          Contact us     Promotions    Our Offices         Careers</a:t>
            </a:r>
            <a:endParaRPr lang="en-GB" sz="1300" dirty="0">
              <a:solidFill>
                <a:schemeClr val="bg1">
                  <a:lumMod val="95000"/>
                </a:schemeClr>
              </a:solidFill>
            </a:endParaRPr>
          </a:p>
        </p:txBody>
      </p:sp>
      <p:pic>
        <p:nvPicPr>
          <p:cNvPr id="9" name="Picture 2" descr="C:\Users\Bede\Desktop\Finalsmall.jpg"/>
          <p:cNvPicPr>
            <a:picLocks noChangeAspect="1" noChangeArrowheads="1"/>
          </p:cNvPicPr>
          <p:nvPr/>
        </p:nvPicPr>
        <p:blipFill>
          <a:blip r:embed="rId3" cstate="print"/>
          <a:srcRect l="11328" t="97991" r="11289"/>
          <a:stretch>
            <a:fillRect/>
          </a:stretch>
        </p:blipFill>
        <p:spPr bwMode="auto">
          <a:xfrm>
            <a:off x="-1" y="7386540"/>
            <a:ext cx="9144001" cy="216024"/>
          </a:xfrm>
          <a:prstGeom prst="rect">
            <a:avLst/>
          </a:prstGeom>
          <a:noFill/>
        </p:spPr>
      </p:pic>
      <p:sp>
        <p:nvSpPr>
          <p:cNvPr id="10" name="TextBox 9"/>
          <p:cNvSpPr txBox="1"/>
          <p:nvPr/>
        </p:nvSpPr>
        <p:spPr>
          <a:xfrm>
            <a:off x="-24542" y="7059908"/>
            <a:ext cx="3096344" cy="276999"/>
          </a:xfrm>
          <a:prstGeom prst="rect">
            <a:avLst/>
          </a:prstGeom>
          <a:noFill/>
        </p:spPr>
        <p:txBody>
          <a:bodyPr wrap="square" rtlCol="0">
            <a:spAutoFit/>
          </a:bodyPr>
          <a:lstStyle/>
          <a:p>
            <a:r>
              <a:rPr lang="en-GB" sz="1200" dirty="0" smtClean="0">
                <a:solidFill>
                  <a:schemeClr val="bg1"/>
                </a:solidFill>
              </a:rPr>
              <a:t>Terms &amp; Conditions  | Conditions of Carriage </a:t>
            </a:r>
            <a:endParaRPr lang="en-GB" sz="1200" dirty="0">
              <a:solidFill>
                <a:schemeClr val="bg1"/>
              </a:solidFill>
            </a:endParaRPr>
          </a:p>
        </p:txBody>
      </p:sp>
      <p:sp>
        <p:nvSpPr>
          <p:cNvPr id="11" name="TextBox 10"/>
          <p:cNvSpPr txBox="1"/>
          <p:nvPr/>
        </p:nvSpPr>
        <p:spPr>
          <a:xfrm>
            <a:off x="5895630" y="7085018"/>
            <a:ext cx="2643174" cy="276999"/>
          </a:xfrm>
          <a:prstGeom prst="rect">
            <a:avLst/>
          </a:prstGeom>
          <a:noFill/>
        </p:spPr>
        <p:txBody>
          <a:bodyPr wrap="square" rtlCol="0">
            <a:spAutoFit/>
          </a:bodyPr>
          <a:lstStyle/>
          <a:p>
            <a:pPr algn="r"/>
            <a:r>
              <a:rPr lang="en-GB" sz="1200" dirty="0" smtClean="0">
                <a:solidFill>
                  <a:schemeClr val="bg1"/>
                </a:solidFill>
              </a:rPr>
              <a:t>Mihin Lanka Airlines 2011| Powered by </a:t>
            </a:r>
            <a:endParaRPr lang="en-GB" sz="1200" dirty="0">
              <a:solidFill>
                <a:schemeClr val="bg1"/>
              </a:solidFill>
            </a:endParaRPr>
          </a:p>
        </p:txBody>
      </p:sp>
      <p:pic>
        <p:nvPicPr>
          <p:cNvPr id="12" name="Picture 7" descr="C:\Documents and Settings\02400\Desktop\Untitled-1 copy.gif"/>
          <p:cNvPicPr>
            <a:picLocks noChangeAspect="1" noChangeArrowheads="1"/>
          </p:cNvPicPr>
          <p:nvPr/>
        </p:nvPicPr>
        <p:blipFill>
          <a:blip r:embed="rId4" cstate="print"/>
          <a:srcRect/>
          <a:stretch>
            <a:fillRect/>
          </a:stretch>
        </p:blipFill>
        <p:spPr bwMode="auto">
          <a:xfrm rot="5400000">
            <a:off x="2288488" y="2322970"/>
            <a:ext cx="233511" cy="226643"/>
          </a:xfrm>
          <a:prstGeom prst="rect">
            <a:avLst/>
          </a:prstGeom>
          <a:noFill/>
        </p:spPr>
      </p:pic>
      <p:sp>
        <p:nvSpPr>
          <p:cNvPr id="13" name="Rectangle 12"/>
          <p:cNvSpPr/>
          <p:nvPr/>
        </p:nvSpPr>
        <p:spPr>
          <a:xfrm rot="5400000">
            <a:off x="1557956" y="3055296"/>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bg1"/>
                </a:solidFill>
              </a:rPr>
              <a:t>Click to Book Online</a:t>
            </a:r>
            <a:endParaRPr lang="en-GB" sz="1200" dirty="0">
              <a:solidFill>
                <a:schemeClr val="bg1"/>
              </a:solidFill>
            </a:endParaRPr>
          </a:p>
        </p:txBody>
      </p:sp>
      <p:pic>
        <p:nvPicPr>
          <p:cNvPr id="17" name="Picture 3"/>
          <p:cNvPicPr>
            <a:picLocks noChangeAspect="1" noChangeArrowheads="1"/>
          </p:cNvPicPr>
          <p:nvPr/>
        </p:nvPicPr>
        <p:blipFill>
          <a:blip r:embed="rId5" cstate="print"/>
          <a:srcRect/>
          <a:stretch>
            <a:fillRect/>
          </a:stretch>
        </p:blipFill>
        <p:spPr bwMode="auto">
          <a:xfrm>
            <a:off x="0" y="57150"/>
            <a:ext cx="4648200" cy="566378"/>
          </a:xfrm>
          <a:prstGeom prst="rect">
            <a:avLst/>
          </a:prstGeom>
          <a:noFill/>
          <a:ln w="9525">
            <a:noFill/>
            <a:miter lim="800000"/>
            <a:headEnd/>
            <a:tailEnd/>
          </a:ln>
        </p:spPr>
      </p:pic>
      <p:pic>
        <p:nvPicPr>
          <p:cNvPr id="23" name="Picture 19" descr="C:\Documents and Settings\02400\Desktop\loops seethrough.gif"/>
          <p:cNvPicPr>
            <a:picLocks noChangeAspect="1" noChangeArrowheads="1"/>
          </p:cNvPicPr>
          <p:nvPr/>
        </p:nvPicPr>
        <p:blipFill>
          <a:blip r:embed="rId6" cstate="print"/>
          <a:srcRect/>
          <a:stretch>
            <a:fillRect/>
          </a:stretch>
        </p:blipFill>
        <p:spPr bwMode="auto">
          <a:xfrm>
            <a:off x="8482035" y="7088850"/>
            <a:ext cx="648349" cy="234949"/>
          </a:xfrm>
          <a:prstGeom prst="rect">
            <a:avLst/>
          </a:prstGeom>
          <a:noFill/>
        </p:spPr>
      </p:pic>
      <p:sp>
        <p:nvSpPr>
          <p:cNvPr id="24" name="Rectangle 23"/>
          <p:cNvSpPr/>
          <p:nvPr/>
        </p:nvSpPr>
        <p:spPr>
          <a:xfrm>
            <a:off x="0" y="2173276"/>
            <a:ext cx="2285984" cy="4000528"/>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
          <p:cNvPicPr>
            <a:picLocks noChangeAspect="1" noChangeArrowheads="1"/>
          </p:cNvPicPr>
          <p:nvPr/>
        </p:nvPicPr>
        <p:blipFill>
          <a:blip r:embed="rId7" cstate="print"/>
          <a:srcRect l="3221" t="8794" r="3788" b="2612"/>
          <a:stretch>
            <a:fillRect/>
          </a:stretch>
        </p:blipFill>
        <p:spPr bwMode="auto">
          <a:xfrm>
            <a:off x="71406" y="2601904"/>
            <a:ext cx="2088107" cy="3221640"/>
          </a:xfrm>
          <a:prstGeom prst="rect">
            <a:avLst/>
          </a:prstGeom>
          <a:noFill/>
          <a:ln w="9525">
            <a:noFill/>
            <a:miter lim="800000"/>
            <a:headEnd/>
            <a:tailEnd/>
          </a:ln>
        </p:spPr>
      </p:pic>
      <p:sp>
        <p:nvSpPr>
          <p:cNvPr id="34" name="Rounded Rectangle 33"/>
          <p:cNvSpPr/>
          <p:nvPr/>
        </p:nvSpPr>
        <p:spPr>
          <a:xfrm>
            <a:off x="0" y="1030268"/>
            <a:ext cx="9144000" cy="714380"/>
          </a:xfrm>
          <a:prstGeom prst="roundRect">
            <a:avLst>
              <a:gd name="adj" fmla="val 0"/>
            </a:avLst>
          </a:prstGeom>
          <a:gradFill flip="none" rotWithShape="1">
            <a:gsLst>
              <a:gs pos="0">
                <a:schemeClr val="accent1">
                  <a:lumMod val="75000"/>
                </a:schemeClr>
              </a:gs>
              <a:gs pos="33000">
                <a:schemeClr val="accent1">
                  <a:lumMod val="60000"/>
                  <a:lumOff val="40000"/>
                </a:schemeClr>
              </a:gs>
              <a:gs pos="66000">
                <a:schemeClr val="accent1">
                  <a:lumMod val="40000"/>
                  <a:lumOff val="60000"/>
                </a:schemeClr>
              </a:gs>
              <a:gs pos="100000">
                <a:schemeClr val="accent1">
                  <a:lumMod val="20000"/>
                  <a:lumOff val="80000"/>
                </a:schemeClr>
              </a:gs>
            </a:gsLst>
            <a:lin ang="10800000" scaled="1"/>
            <a:tileRect/>
          </a:gradFill>
          <a:ln w="9525">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1000100" y="1101706"/>
            <a:ext cx="4357718" cy="553998"/>
          </a:xfrm>
          <a:prstGeom prst="rect">
            <a:avLst/>
          </a:prstGeom>
          <a:noFill/>
        </p:spPr>
        <p:txBody>
          <a:bodyPr wrap="square" rtlCol="0">
            <a:spAutoFit/>
          </a:bodyPr>
          <a:lstStyle/>
          <a:p>
            <a:r>
              <a:rPr lang="en-US" sz="3000" b="1" dirty="0" smtClean="0">
                <a:solidFill>
                  <a:schemeClr val="tx2">
                    <a:lumMod val="75000"/>
                  </a:schemeClr>
                </a:solidFill>
                <a:cs typeface="Arial" pitchFamily="34" charset="0"/>
              </a:rPr>
              <a:t>About Mihin Lanka</a:t>
            </a:r>
            <a:endParaRPr lang="en-GB" sz="3000" b="1" dirty="0">
              <a:solidFill>
                <a:schemeClr val="tx2">
                  <a:lumMod val="75000"/>
                </a:schemeClr>
              </a:solidFill>
              <a:cs typeface="Arial" pitchFamily="34" charset="0"/>
            </a:endParaRPr>
          </a:p>
        </p:txBody>
      </p:sp>
      <p:pic>
        <p:nvPicPr>
          <p:cNvPr id="36" name="Picture 13" descr="http://www.mihinlanka.com/images/image_aboutus.jpg"/>
          <p:cNvPicPr>
            <a:picLocks noChangeAspect="1" noChangeArrowheads="1"/>
          </p:cNvPicPr>
          <p:nvPr/>
        </p:nvPicPr>
        <p:blipFill>
          <a:blip r:embed="rId8" cstate="print"/>
          <a:srcRect r="17756" b="12500"/>
          <a:stretch>
            <a:fillRect/>
          </a:stretch>
        </p:blipFill>
        <p:spPr bwMode="auto">
          <a:xfrm>
            <a:off x="6286512" y="1050877"/>
            <a:ext cx="2857488" cy="680123"/>
          </a:xfrm>
          <a:prstGeom prst="rect">
            <a:avLst/>
          </a:prstGeom>
          <a:ln>
            <a:noFill/>
          </a:ln>
          <a:effectLst>
            <a:outerShdw blurRad="292100" dist="139700" dir="2700000" algn="tl" rotWithShape="0">
              <a:srgbClr val="333333">
                <a:alpha val="65000"/>
              </a:srgbClr>
            </a:outerShdw>
            <a:reflection blurRad="6350" stA="50000" endA="300" endPos="55000" dir="5400000" sy="-100000" algn="bl" rotWithShape="0"/>
          </a:effectLst>
        </p:spPr>
      </p:pic>
      <p:sp>
        <p:nvSpPr>
          <p:cNvPr id="37" name="Rounded Rectangle 36"/>
          <p:cNvSpPr/>
          <p:nvPr/>
        </p:nvSpPr>
        <p:spPr>
          <a:xfrm>
            <a:off x="7899416" y="203492"/>
            <a:ext cx="1142684" cy="286362"/>
          </a:xfrm>
          <a:prstGeom prst="roundRect">
            <a:avLst/>
          </a:prstGeom>
          <a:solidFill>
            <a:schemeClr val="accent1">
              <a:lumMod val="7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7630186" y="173012"/>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Register for E-Alerts</a:t>
            </a:r>
            <a:endParaRPr lang="en-GB" sz="1000" dirty="0">
              <a:solidFill>
                <a:schemeClr val="bg1"/>
              </a:solidFill>
            </a:endParaRPr>
          </a:p>
        </p:txBody>
      </p:sp>
      <p:pic>
        <p:nvPicPr>
          <p:cNvPr id="39" name="Picture 11" descr="C:\Documents and Settings\02400\Desktop\Untitled-2 copy.gif"/>
          <p:cNvPicPr>
            <a:picLocks noChangeAspect="1" noChangeArrowheads="1"/>
          </p:cNvPicPr>
          <p:nvPr/>
        </p:nvPicPr>
        <p:blipFill>
          <a:blip r:embed="rId9" cstate="print"/>
          <a:srcRect/>
          <a:stretch>
            <a:fillRect/>
          </a:stretch>
        </p:blipFill>
        <p:spPr bwMode="auto">
          <a:xfrm>
            <a:off x="8371863" y="359254"/>
            <a:ext cx="214314" cy="292896"/>
          </a:xfrm>
          <a:prstGeom prst="rect">
            <a:avLst/>
          </a:prstGeom>
          <a:noFill/>
        </p:spPr>
      </p:pic>
      <p:pic>
        <p:nvPicPr>
          <p:cNvPr id="41" name="Picture 18"/>
          <p:cNvPicPr>
            <a:picLocks noChangeAspect="1" noChangeArrowheads="1"/>
          </p:cNvPicPr>
          <p:nvPr/>
        </p:nvPicPr>
        <p:blipFill>
          <a:blip r:embed="rId10" cstate="print"/>
          <a:srcRect l="1493" t="46425" b="13213"/>
          <a:stretch>
            <a:fillRect/>
          </a:stretch>
        </p:blipFill>
        <p:spPr bwMode="auto">
          <a:xfrm>
            <a:off x="9007523" y="4241780"/>
            <a:ext cx="150125" cy="2775742"/>
          </a:xfrm>
          <a:prstGeom prst="rect">
            <a:avLst/>
          </a:prstGeom>
          <a:noFill/>
          <a:ln w="9525">
            <a:noFill/>
            <a:miter lim="800000"/>
            <a:headEnd/>
            <a:tailEnd/>
          </a:ln>
          <a:effectLst/>
        </p:spPr>
      </p:pic>
      <p:pic>
        <p:nvPicPr>
          <p:cNvPr id="42" name="Picture 18"/>
          <p:cNvPicPr>
            <a:picLocks noChangeAspect="1" noChangeArrowheads="1"/>
          </p:cNvPicPr>
          <p:nvPr/>
        </p:nvPicPr>
        <p:blipFill>
          <a:blip r:embed="rId10" cstate="print"/>
          <a:srcRect r="-8955" b="55332"/>
          <a:stretch>
            <a:fillRect/>
          </a:stretch>
        </p:blipFill>
        <p:spPr bwMode="auto">
          <a:xfrm>
            <a:off x="9001156" y="1731000"/>
            <a:ext cx="166049"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857224" y="1958962"/>
            <a:ext cx="6667104" cy="4185761"/>
          </a:xfrm>
          <a:prstGeom prst="rect">
            <a:avLst/>
          </a:prstGeom>
          <a:noFill/>
        </p:spPr>
        <p:txBody>
          <a:bodyPr wrap="square" rtlCol="0">
            <a:spAutoFit/>
          </a:bodyPr>
          <a:lstStyle/>
          <a:p>
            <a:r>
              <a:rPr lang="en-US" sz="1400" dirty="0" smtClean="0"/>
              <a:t>Mihin Lanka is the budget airline of Democratic Socialist Republic of Sri Lanka, which was formed to cater for low cost air transportation to the traveling public.</a:t>
            </a:r>
            <a:br>
              <a:rPr lang="en-US" sz="1400" dirty="0" smtClean="0"/>
            </a:br>
            <a:r>
              <a:rPr lang="en-US" sz="1400" dirty="0" smtClean="0"/>
              <a:t/>
            </a:r>
            <a:br>
              <a:rPr lang="en-US" sz="1400" dirty="0" smtClean="0"/>
            </a:br>
            <a:r>
              <a:rPr lang="en-US" sz="1400" dirty="0" smtClean="0"/>
              <a:t>We commenced our operation on 24th April 2007 flying to Dubai in UAE &amp; with a view to expand to India, Middle East, and other regions.</a:t>
            </a:r>
            <a:br>
              <a:rPr lang="en-US" sz="1400" dirty="0" smtClean="0"/>
            </a:br>
            <a:r>
              <a:rPr lang="en-US" sz="1400" dirty="0" smtClean="0"/>
              <a:t/>
            </a:r>
            <a:br>
              <a:rPr lang="en-US" sz="1400" dirty="0" smtClean="0"/>
            </a:br>
            <a:r>
              <a:rPr lang="en-US" sz="1400" dirty="0" smtClean="0"/>
              <a:t>We are represented by appointed General Sales Agents in India, Dubai, Maldives, Qatar, Kuwait and Korea. In Sri Lanka we have more than 100 active agents out of which 75 agents are registered with us and actively promoting our services.</a:t>
            </a:r>
          </a:p>
          <a:p>
            <a:endParaRPr lang="en-US" sz="1400" dirty="0" smtClean="0"/>
          </a:p>
          <a:p>
            <a:r>
              <a:rPr lang="en-US" sz="1400" dirty="0" smtClean="0"/>
              <a:t>We have a friendly and a well trained crew to welcome you on board.</a:t>
            </a:r>
            <a:br>
              <a:rPr lang="en-US" sz="1400" dirty="0" smtClean="0"/>
            </a:br>
            <a:r>
              <a:rPr lang="en-US" sz="1400" dirty="0" smtClean="0"/>
              <a:t/>
            </a:r>
            <a:br>
              <a:rPr lang="en-US" sz="1400" dirty="0" smtClean="0"/>
            </a:br>
            <a:r>
              <a:rPr lang="en-US" sz="1400" dirty="0" smtClean="0"/>
              <a:t>Mihin Lanka operates its international flights from Bandaranaike International Airport and the airport is equipped with up-to-date aircraft landing systems. It also has facilities and modern terminals where passengers are offered a wide range of services.</a:t>
            </a:r>
            <a:br>
              <a:rPr lang="en-US" sz="1400" dirty="0" smtClean="0"/>
            </a:br>
            <a:endParaRPr lang="en-US" sz="1400" dirty="0" smtClean="0"/>
          </a:p>
          <a:p>
            <a:r>
              <a:rPr lang="en-US" sz="1400" dirty="0" smtClean="0"/>
              <a:t>Our aim is to continue and establish long-term and reliable business contacts, and enhance the route network in order to meet the expectations of our passengers.</a:t>
            </a:r>
          </a:p>
          <a:p>
            <a:endParaRPr lang="en-GB" sz="1400" dirty="0"/>
          </a:p>
        </p:txBody>
      </p:sp>
      <p:sp>
        <p:nvSpPr>
          <p:cNvPr id="30" name="TextBox 29"/>
          <p:cNvSpPr txBox="1"/>
          <p:nvPr/>
        </p:nvSpPr>
        <p:spPr>
          <a:xfrm>
            <a:off x="7668344" y="2016150"/>
            <a:ext cx="1224136" cy="1477328"/>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GB" sz="1000" dirty="0" smtClean="0"/>
              <a:t>Contact Us</a:t>
            </a:r>
          </a:p>
          <a:p>
            <a:pPr algn="r"/>
            <a:endParaRPr lang="en-GB" sz="1000" dirty="0" smtClean="0"/>
          </a:p>
          <a:p>
            <a:pPr algn="r"/>
            <a:r>
              <a:rPr lang="en-GB" sz="1000" dirty="0" smtClean="0"/>
              <a:t>Our Offices</a:t>
            </a:r>
          </a:p>
          <a:p>
            <a:pPr algn="r"/>
            <a:endParaRPr lang="en-GB" sz="1000" dirty="0" smtClean="0"/>
          </a:p>
          <a:p>
            <a:pPr algn="r"/>
            <a:r>
              <a:rPr lang="en-GB" sz="1000" dirty="0" smtClean="0"/>
              <a:t>Baggage allowances</a:t>
            </a:r>
          </a:p>
          <a:p>
            <a:pPr algn="r"/>
            <a:endParaRPr lang="en-GB" sz="1000" dirty="0" smtClean="0"/>
          </a:p>
          <a:p>
            <a:pPr algn="r"/>
            <a:r>
              <a:rPr lang="en-GB" sz="1000" dirty="0" smtClean="0"/>
              <a:t>Destinations</a:t>
            </a:r>
          </a:p>
          <a:p>
            <a:pPr algn="r"/>
            <a:endParaRPr lang="en-GB" sz="1000" dirty="0" smtClean="0"/>
          </a:p>
          <a:p>
            <a:pPr algn="r"/>
            <a:r>
              <a:rPr lang="en-GB" sz="1000" dirty="0" smtClean="0"/>
              <a:t>About Mihin</a:t>
            </a:r>
            <a:endParaRPr lang="en-GB" sz="1000" dirty="0"/>
          </a:p>
        </p:txBody>
      </p:sp>
      <p:cxnSp>
        <p:nvCxnSpPr>
          <p:cNvPr id="31" name="Straight Connector 30"/>
          <p:cNvCxnSpPr/>
          <p:nvPr/>
        </p:nvCxnSpPr>
        <p:spPr>
          <a:xfrm>
            <a:off x="7668344" y="2304182"/>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68344" y="259221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8344" y="288024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668344" y="3168278"/>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668344" y="3518793"/>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668344" y="2016150"/>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7031060"/>
            <a:ext cx="9144000" cy="3571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 Same Side Corner Rectangle 5"/>
          <p:cNvSpPr/>
          <p:nvPr/>
        </p:nvSpPr>
        <p:spPr>
          <a:xfrm rot="5400000">
            <a:off x="-857256" y="2959094"/>
            <a:ext cx="2000264" cy="285752"/>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8"/>
          <p:cNvPicPr>
            <a:picLocks noChangeAspect="1" noChangeArrowheads="1"/>
          </p:cNvPicPr>
          <p:nvPr/>
        </p:nvPicPr>
        <p:blipFill>
          <a:blip r:embed="rId2" cstate="print"/>
          <a:srcRect l="137" t="8334" r="210" b="6941"/>
          <a:stretch>
            <a:fillRect/>
          </a:stretch>
        </p:blipFill>
        <p:spPr bwMode="auto">
          <a:xfrm>
            <a:off x="0" y="749875"/>
            <a:ext cx="9144000" cy="300256"/>
          </a:xfrm>
          <a:prstGeom prst="rect">
            <a:avLst/>
          </a:prstGeom>
          <a:noFill/>
          <a:ln w="9525">
            <a:noFill/>
            <a:miter lim="800000"/>
            <a:headEnd/>
            <a:tailEnd/>
          </a:ln>
        </p:spPr>
      </p:pic>
      <p:sp>
        <p:nvSpPr>
          <p:cNvPr id="8" name="TextBox 7"/>
          <p:cNvSpPr txBox="1"/>
          <p:nvPr/>
        </p:nvSpPr>
        <p:spPr>
          <a:xfrm>
            <a:off x="112138" y="744516"/>
            <a:ext cx="7736462" cy="292388"/>
          </a:xfrm>
          <a:prstGeom prst="rect">
            <a:avLst/>
          </a:prstGeom>
          <a:noFill/>
        </p:spPr>
        <p:txBody>
          <a:bodyPr wrap="square" rtlCol="0">
            <a:spAutoFit/>
          </a:bodyPr>
          <a:lstStyle/>
          <a:p>
            <a:r>
              <a:rPr lang="en-GB" sz="1300" dirty="0" smtClean="0">
                <a:solidFill>
                  <a:schemeClr val="bg1">
                    <a:lumMod val="95000"/>
                  </a:schemeClr>
                </a:solidFill>
              </a:rPr>
              <a:t>   Home          Flight info      Booking info     About us          Contact us     Promotions    Our Offices         Careers</a:t>
            </a:r>
            <a:endParaRPr lang="en-GB" sz="1300" dirty="0">
              <a:solidFill>
                <a:schemeClr val="bg1">
                  <a:lumMod val="95000"/>
                </a:schemeClr>
              </a:solidFill>
            </a:endParaRPr>
          </a:p>
        </p:txBody>
      </p:sp>
      <p:pic>
        <p:nvPicPr>
          <p:cNvPr id="9" name="Picture 2" descr="C:\Users\Bede\Desktop\Finalsmall.jpg"/>
          <p:cNvPicPr>
            <a:picLocks noChangeAspect="1" noChangeArrowheads="1"/>
          </p:cNvPicPr>
          <p:nvPr/>
        </p:nvPicPr>
        <p:blipFill>
          <a:blip r:embed="rId3" cstate="print"/>
          <a:srcRect l="11328" t="97991" r="11289"/>
          <a:stretch>
            <a:fillRect/>
          </a:stretch>
        </p:blipFill>
        <p:spPr bwMode="auto">
          <a:xfrm>
            <a:off x="-1" y="7386540"/>
            <a:ext cx="9144001" cy="216024"/>
          </a:xfrm>
          <a:prstGeom prst="rect">
            <a:avLst/>
          </a:prstGeom>
          <a:noFill/>
        </p:spPr>
      </p:pic>
      <p:sp>
        <p:nvSpPr>
          <p:cNvPr id="10" name="TextBox 9"/>
          <p:cNvSpPr txBox="1"/>
          <p:nvPr/>
        </p:nvSpPr>
        <p:spPr>
          <a:xfrm>
            <a:off x="-24542" y="7059908"/>
            <a:ext cx="3096344" cy="276999"/>
          </a:xfrm>
          <a:prstGeom prst="rect">
            <a:avLst/>
          </a:prstGeom>
          <a:noFill/>
        </p:spPr>
        <p:txBody>
          <a:bodyPr wrap="square" rtlCol="0">
            <a:spAutoFit/>
          </a:bodyPr>
          <a:lstStyle/>
          <a:p>
            <a:r>
              <a:rPr lang="en-GB" sz="1200" dirty="0" smtClean="0">
                <a:solidFill>
                  <a:schemeClr val="bg1"/>
                </a:solidFill>
              </a:rPr>
              <a:t>Terms &amp; Conditions  | Conditions of Carriage </a:t>
            </a:r>
            <a:endParaRPr lang="en-GB" sz="1200" dirty="0">
              <a:solidFill>
                <a:schemeClr val="bg1"/>
              </a:solidFill>
            </a:endParaRPr>
          </a:p>
        </p:txBody>
      </p:sp>
      <p:sp>
        <p:nvSpPr>
          <p:cNvPr id="11" name="TextBox 10"/>
          <p:cNvSpPr txBox="1"/>
          <p:nvPr/>
        </p:nvSpPr>
        <p:spPr>
          <a:xfrm>
            <a:off x="5895630" y="7085018"/>
            <a:ext cx="2643174" cy="276999"/>
          </a:xfrm>
          <a:prstGeom prst="rect">
            <a:avLst/>
          </a:prstGeom>
          <a:noFill/>
        </p:spPr>
        <p:txBody>
          <a:bodyPr wrap="square" rtlCol="0">
            <a:spAutoFit/>
          </a:bodyPr>
          <a:lstStyle/>
          <a:p>
            <a:pPr algn="r"/>
            <a:r>
              <a:rPr lang="en-GB" sz="1200" dirty="0" smtClean="0">
                <a:solidFill>
                  <a:schemeClr val="bg1"/>
                </a:solidFill>
              </a:rPr>
              <a:t>Mihin Lanka Airlines 2011| Powered by </a:t>
            </a:r>
            <a:endParaRPr lang="en-GB" sz="1200" dirty="0">
              <a:solidFill>
                <a:schemeClr val="bg1"/>
              </a:solidFill>
            </a:endParaRPr>
          </a:p>
        </p:txBody>
      </p:sp>
      <p:pic>
        <p:nvPicPr>
          <p:cNvPr id="12" name="Picture 7" descr="C:\Documents and Settings\02400\Desktop\Untitled-1 copy.gif"/>
          <p:cNvPicPr>
            <a:picLocks noChangeAspect="1" noChangeArrowheads="1"/>
          </p:cNvPicPr>
          <p:nvPr/>
        </p:nvPicPr>
        <p:blipFill>
          <a:blip r:embed="rId4" cstate="print"/>
          <a:srcRect/>
          <a:stretch>
            <a:fillRect/>
          </a:stretch>
        </p:blipFill>
        <p:spPr bwMode="auto">
          <a:xfrm rot="5400000">
            <a:off x="16152" y="2251532"/>
            <a:ext cx="233511" cy="226643"/>
          </a:xfrm>
          <a:prstGeom prst="rect">
            <a:avLst/>
          </a:prstGeom>
          <a:noFill/>
        </p:spPr>
      </p:pic>
      <p:sp>
        <p:nvSpPr>
          <p:cNvPr id="13" name="Rectangle 12"/>
          <p:cNvSpPr/>
          <p:nvPr/>
        </p:nvSpPr>
        <p:spPr>
          <a:xfrm rot="5400000">
            <a:off x="-714380" y="2983858"/>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to Book Online</a:t>
            </a:r>
            <a:endParaRPr lang="en-GB" sz="1200" dirty="0">
              <a:solidFill>
                <a:schemeClr val="tx1">
                  <a:lumMod val="85000"/>
                  <a:lumOff val="15000"/>
                </a:schemeClr>
              </a:solidFill>
            </a:endParaRPr>
          </a:p>
        </p:txBody>
      </p:sp>
      <p:sp>
        <p:nvSpPr>
          <p:cNvPr id="14" name="Rounded Rectangle 13"/>
          <p:cNvSpPr/>
          <p:nvPr/>
        </p:nvSpPr>
        <p:spPr>
          <a:xfrm>
            <a:off x="7899416" y="203492"/>
            <a:ext cx="1142684" cy="286362"/>
          </a:xfrm>
          <a:prstGeom prst="roundRect">
            <a:avLst/>
          </a:prstGeom>
          <a:solidFill>
            <a:schemeClr val="accent1">
              <a:lumMod val="7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630186" y="173012"/>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Register for E-Alerts</a:t>
            </a:r>
            <a:endParaRPr lang="en-GB" sz="1000" dirty="0">
              <a:solidFill>
                <a:schemeClr val="bg1"/>
              </a:solidFill>
            </a:endParaRPr>
          </a:p>
        </p:txBody>
      </p:sp>
      <p:pic>
        <p:nvPicPr>
          <p:cNvPr id="16" name="Picture 11" descr="C:\Documents and Settings\02400\Desktop\Untitled-2 copy.gif"/>
          <p:cNvPicPr>
            <a:picLocks noChangeAspect="1" noChangeArrowheads="1"/>
          </p:cNvPicPr>
          <p:nvPr/>
        </p:nvPicPr>
        <p:blipFill>
          <a:blip r:embed="rId5" cstate="print"/>
          <a:srcRect/>
          <a:stretch>
            <a:fillRect/>
          </a:stretch>
        </p:blipFill>
        <p:spPr bwMode="auto">
          <a:xfrm>
            <a:off x="8371863" y="359254"/>
            <a:ext cx="214314" cy="292896"/>
          </a:xfrm>
          <a:prstGeom prst="rect">
            <a:avLst/>
          </a:prstGeom>
          <a:noFill/>
        </p:spPr>
      </p:pic>
      <p:pic>
        <p:nvPicPr>
          <p:cNvPr id="17" name="Picture 3"/>
          <p:cNvPicPr>
            <a:picLocks noChangeAspect="1" noChangeArrowheads="1"/>
          </p:cNvPicPr>
          <p:nvPr/>
        </p:nvPicPr>
        <p:blipFill>
          <a:blip r:embed="rId6" cstate="print"/>
          <a:srcRect/>
          <a:stretch>
            <a:fillRect/>
          </a:stretch>
        </p:blipFill>
        <p:spPr bwMode="auto">
          <a:xfrm>
            <a:off x="0" y="57150"/>
            <a:ext cx="4648200" cy="566378"/>
          </a:xfrm>
          <a:prstGeom prst="rect">
            <a:avLst/>
          </a:prstGeom>
          <a:noFill/>
          <a:ln w="9525">
            <a:noFill/>
            <a:miter lim="800000"/>
            <a:headEnd/>
            <a:tailEnd/>
          </a:ln>
        </p:spPr>
      </p:pic>
      <p:pic>
        <p:nvPicPr>
          <p:cNvPr id="23" name="Picture 19" descr="C:\Documents and Settings\02400\Desktop\loops seethrough.gif"/>
          <p:cNvPicPr>
            <a:picLocks noChangeAspect="1" noChangeArrowheads="1"/>
          </p:cNvPicPr>
          <p:nvPr/>
        </p:nvPicPr>
        <p:blipFill>
          <a:blip r:embed="rId7" cstate="print"/>
          <a:srcRect/>
          <a:stretch>
            <a:fillRect/>
          </a:stretch>
        </p:blipFill>
        <p:spPr bwMode="auto">
          <a:xfrm>
            <a:off x="8482035" y="7088850"/>
            <a:ext cx="648349" cy="234949"/>
          </a:xfrm>
          <a:prstGeom prst="rect">
            <a:avLst/>
          </a:prstGeom>
          <a:noFill/>
        </p:spPr>
      </p:pic>
      <p:sp>
        <p:nvSpPr>
          <p:cNvPr id="24" name="Round Same Side Corner Rectangle 23"/>
          <p:cNvSpPr/>
          <p:nvPr/>
        </p:nvSpPr>
        <p:spPr>
          <a:xfrm rot="5400000">
            <a:off x="200618" y="5173688"/>
            <a:ext cx="2143140" cy="285720"/>
          </a:xfrm>
          <a:prstGeom prst="round2SameRect">
            <a:avLst>
              <a:gd name="adj1" fmla="val 50000"/>
              <a:gd name="adj2" fmla="val 0"/>
            </a:avLst>
          </a:prstGeom>
          <a:solidFill>
            <a:schemeClr val="tx1">
              <a:alpha val="88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5" name="Rectangle 24"/>
          <p:cNvSpPr/>
          <p:nvPr/>
        </p:nvSpPr>
        <p:spPr>
          <a:xfrm rot="5400000">
            <a:off x="178547" y="5195759"/>
            <a:ext cx="2143140" cy="2142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bg1"/>
                </a:solidFill>
              </a:rPr>
              <a:t>Click Here to see Special Offers</a:t>
            </a:r>
            <a:endParaRPr lang="en-GB" sz="1200" dirty="0">
              <a:solidFill>
                <a:schemeClr val="bg1"/>
              </a:solidFill>
            </a:endParaRPr>
          </a:p>
        </p:txBody>
      </p:sp>
      <p:sp>
        <p:nvSpPr>
          <p:cNvPr id="26" name="Rectangle 25"/>
          <p:cNvSpPr/>
          <p:nvPr/>
        </p:nvSpPr>
        <p:spPr>
          <a:xfrm>
            <a:off x="0" y="4244978"/>
            <a:ext cx="1142976" cy="2143140"/>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6" descr="AmericanExpress_BlueBox_.jpg"/>
          <p:cNvPicPr>
            <a:picLocks noChangeAspect="1"/>
          </p:cNvPicPr>
          <p:nvPr/>
        </p:nvPicPr>
        <p:blipFill>
          <a:blip r:embed="rId8" cstate="print"/>
          <a:stretch>
            <a:fillRect/>
          </a:stretch>
        </p:blipFill>
        <p:spPr>
          <a:xfrm>
            <a:off x="285719" y="5673738"/>
            <a:ext cx="645247" cy="571504"/>
          </a:xfrm>
          <a:prstGeom prst="rect">
            <a:avLst/>
          </a:prstGeom>
        </p:spPr>
      </p:pic>
      <p:pic>
        <p:nvPicPr>
          <p:cNvPr id="28" name="Picture 2"/>
          <p:cNvPicPr>
            <a:picLocks noChangeAspect="1" noChangeArrowheads="1"/>
          </p:cNvPicPr>
          <p:nvPr/>
        </p:nvPicPr>
        <p:blipFill>
          <a:blip r:embed="rId9" cstate="print"/>
          <a:srcRect l="37423" r="1765"/>
          <a:stretch>
            <a:fillRect/>
          </a:stretch>
        </p:blipFill>
        <p:spPr bwMode="auto">
          <a:xfrm>
            <a:off x="285720" y="4387855"/>
            <a:ext cx="642942" cy="535774"/>
          </a:xfrm>
          <a:prstGeom prst="rect">
            <a:avLst/>
          </a:prstGeom>
          <a:noFill/>
          <a:ln w="9525">
            <a:noFill/>
            <a:miter lim="800000"/>
            <a:headEnd/>
            <a:tailEnd/>
          </a:ln>
          <a:effectLst/>
        </p:spPr>
      </p:pic>
      <p:pic>
        <p:nvPicPr>
          <p:cNvPr id="1026" name="Picture 2"/>
          <p:cNvPicPr>
            <a:picLocks noChangeAspect="1" noChangeArrowheads="1"/>
          </p:cNvPicPr>
          <p:nvPr/>
        </p:nvPicPr>
        <p:blipFill>
          <a:blip r:embed="rId10" cstate="print"/>
          <a:srcRect l="23511" r="15359"/>
          <a:stretch>
            <a:fillRect/>
          </a:stretch>
        </p:blipFill>
        <p:spPr bwMode="auto">
          <a:xfrm>
            <a:off x="285720" y="5030796"/>
            <a:ext cx="650605" cy="500066"/>
          </a:xfrm>
          <a:prstGeom prst="rect">
            <a:avLst/>
          </a:prstGeom>
          <a:noFill/>
          <a:ln w="9525">
            <a:noFill/>
            <a:miter lim="800000"/>
            <a:headEnd/>
            <a:tailEnd/>
          </a:ln>
          <a:effectLst/>
        </p:spPr>
      </p:pic>
      <p:sp>
        <p:nvSpPr>
          <p:cNvPr id="34" name="Rounded Rectangle 33"/>
          <p:cNvSpPr/>
          <p:nvPr/>
        </p:nvSpPr>
        <p:spPr>
          <a:xfrm>
            <a:off x="0" y="1030268"/>
            <a:ext cx="9144000" cy="714380"/>
          </a:xfrm>
          <a:prstGeom prst="roundRect">
            <a:avLst>
              <a:gd name="adj" fmla="val 0"/>
            </a:avLst>
          </a:prstGeom>
          <a:gradFill flip="none" rotWithShape="1">
            <a:gsLst>
              <a:gs pos="0">
                <a:schemeClr val="accent1">
                  <a:lumMod val="75000"/>
                </a:schemeClr>
              </a:gs>
              <a:gs pos="33000">
                <a:schemeClr val="accent1">
                  <a:lumMod val="60000"/>
                  <a:lumOff val="40000"/>
                </a:schemeClr>
              </a:gs>
              <a:gs pos="66000">
                <a:schemeClr val="accent1">
                  <a:lumMod val="40000"/>
                  <a:lumOff val="60000"/>
                </a:schemeClr>
              </a:gs>
              <a:gs pos="100000">
                <a:schemeClr val="accent1">
                  <a:lumMod val="20000"/>
                  <a:lumOff val="80000"/>
                </a:schemeClr>
              </a:gs>
            </a:gsLst>
            <a:lin ang="10800000" scaled="1"/>
            <a:tileRect/>
          </a:gradFill>
          <a:ln w="9525">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1000100" y="1101706"/>
            <a:ext cx="4357718" cy="553998"/>
          </a:xfrm>
          <a:prstGeom prst="rect">
            <a:avLst/>
          </a:prstGeom>
          <a:noFill/>
        </p:spPr>
        <p:txBody>
          <a:bodyPr wrap="square" rtlCol="0">
            <a:spAutoFit/>
          </a:bodyPr>
          <a:lstStyle/>
          <a:p>
            <a:r>
              <a:rPr lang="en-US" sz="3000" b="1" dirty="0" smtClean="0">
                <a:solidFill>
                  <a:schemeClr val="tx2">
                    <a:lumMod val="75000"/>
                  </a:schemeClr>
                </a:solidFill>
                <a:cs typeface="Arial" pitchFamily="34" charset="0"/>
              </a:rPr>
              <a:t>About Mihin Lanka</a:t>
            </a:r>
            <a:endParaRPr lang="en-GB" sz="3000" b="1" dirty="0">
              <a:solidFill>
                <a:schemeClr val="tx2">
                  <a:lumMod val="75000"/>
                </a:schemeClr>
              </a:solidFill>
              <a:cs typeface="Arial" pitchFamily="34" charset="0"/>
            </a:endParaRPr>
          </a:p>
        </p:txBody>
      </p:sp>
      <p:pic>
        <p:nvPicPr>
          <p:cNvPr id="36" name="Picture 13" descr="http://www.mihinlanka.com/images/image_aboutus.jpg"/>
          <p:cNvPicPr>
            <a:picLocks noChangeAspect="1" noChangeArrowheads="1"/>
          </p:cNvPicPr>
          <p:nvPr/>
        </p:nvPicPr>
        <p:blipFill>
          <a:blip r:embed="rId11" cstate="print"/>
          <a:srcRect r="17756" b="12500"/>
          <a:stretch>
            <a:fillRect/>
          </a:stretch>
        </p:blipFill>
        <p:spPr bwMode="auto">
          <a:xfrm>
            <a:off x="6286512" y="1050877"/>
            <a:ext cx="2857488" cy="680123"/>
          </a:xfrm>
          <a:prstGeom prst="rect">
            <a:avLst/>
          </a:prstGeom>
          <a:ln>
            <a:noFill/>
          </a:ln>
          <a:effectLst>
            <a:outerShdw blurRad="292100" dist="139700" dir="2700000" algn="tl" rotWithShape="0">
              <a:srgbClr val="333333">
                <a:alpha val="65000"/>
              </a:srgbClr>
            </a:outerShdw>
            <a:reflection blurRad="6350" stA="50000" endA="300" endPos="55000" dir="5400000" sy="-100000" algn="bl" rotWithShape="0"/>
          </a:effectLst>
        </p:spPr>
      </p:pic>
      <p:pic>
        <p:nvPicPr>
          <p:cNvPr id="41" name="Picture 18"/>
          <p:cNvPicPr>
            <a:picLocks noChangeAspect="1" noChangeArrowheads="1"/>
          </p:cNvPicPr>
          <p:nvPr/>
        </p:nvPicPr>
        <p:blipFill>
          <a:blip r:embed="rId12" cstate="print"/>
          <a:srcRect l="1493" t="46425" b="13213"/>
          <a:stretch>
            <a:fillRect/>
          </a:stretch>
        </p:blipFill>
        <p:spPr bwMode="auto">
          <a:xfrm>
            <a:off x="9007523" y="4241780"/>
            <a:ext cx="150125" cy="2775742"/>
          </a:xfrm>
          <a:prstGeom prst="rect">
            <a:avLst/>
          </a:prstGeom>
          <a:noFill/>
          <a:ln w="9525">
            <a:noFill/>
            <a:miter lim="800000"/>
            <a:headEnd/>
            <a:tailEnd/>
          </a:ln>
          <a:effectLst/>
        </p:spPr>
      </p:pic>
      <p:pic>
        <p:nvPicPr>
          <p:cNvPr id="42" name="Picture 18"/>
          <p:cNvPicPr>
            <a:picLocks noChangeAspect="1" noChangeArrowheads="1"/>
          </p:cNvPicPr>
          <p:nvPr/>
        </p:nvPicPr>
        <p:blipFill>
          <a:blip r:embed="rId12" cstate="print"/>
          <a:srcRect r="-8955" b="55332"/>
          <a:stretch>
            <a:fillRect/>
          </a:stretch>
        </p:blipFill>
        <p:spPr bwMode="auto">
          <a:xfrm>
            <a:off x="9001156" y="1731000"/>
            <a:ext cx="166049"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l="137" t="8334" r="210" b="6941"/>
          <a:stretch>
            <a:fillRect/>
          </a:stretch>
        </p:blipFill>
        <p:spPr bwMode="auto">
          <a:xfrm>
            <a:off x="0" y="749875"/>
            <a:ext cx="9144000" cy="300256"/>
          </a:xfrm>
          <a:prstGeom prst="rect">
            <a:avLst/>
          </a:prstGeom>
          <a:noFill/>
          <a:ln w="9525">
            <a:noFill/>
            <a:miter lim="800000"/>
            <a:headEnd/>
            <a:tailEnd/>
          </a:ln>
        </p:spPr>
      </p:pic>
      <p:sp>
        <p:nvSpPr>
          <p:cNvPr id="5" name="TextBox 4"/>
          <p:cNvSpPr txBox="1"/>
          <p:nvPr/>
        </p:nvSpPr>
        <p:spPr>
          <a:xfrm>
            <a:off x="112138" y="744516"/>
            <a:ext cx="7736462" cy="292388"/>
          </a:xfrm>
          <a:prstGeom prst="rect">
            <a:avLst/>
          </a:prstGeom>
          <a:noFill/>
        </p:spPr>
        <p:txBody>
          <a:bodyPr wrap="square" rtlCol="0">
            <a:spAutoFit/>
          </a:bodyPr>
          <a:lstStyle/>
          <a:p>
            <a:r>
              <a:rPr lang="en-GB" sz="1300" dirty="0" smtClean="0">
                <a:solidFill>
                  <a:schemeClr val="bg1">
                    <a:lumMod val="95000"/>
                  </a:schemeClr>
                </a:solidFill>
              </a:rPr>
              <a:t>   Home          Flight info      Booking info     About us          Contact us     Promotions    Our Offices         Careers</a:t>
            </a:r>
            <a:endParaRPr lang="en-GB" sz="1300" dirty="0">
              <a:solidFill>
                <a:schemeClr val="bg1">
                  <a:lumMod val="95000"/>
                </a:schemeClr>
              </a:solidFill>
            </a:endParaRPr>
          </a:p>
        </p:txBody>
      </p:sp>
      <p:pic>
        <p:nvPicPr>
          <p:cNvPr id="6" name="Picture 3"/>
          <p:cNvPicPr>
            <a:picLocks noChangeAspect="1" noChangeArrowheads="1"/>
          </p:cNvPicPr>
          <p:nvPr/>
        </p:nvPicPr>
        <p:blipFill>
          <a:blip r:embed="rId3" cstate="print"/>
          <a:srcRect/>
          <a:stretch>
            <a:fillRect/>
          </a:stretch>
        </p:blipFill>
        <p:spPr bwMode="auto">
          <a:xfrm>
            <a:off x="0" y="57150"/>
            <a:ext cx="4648200" cy="566378"/>
          </a:xfrm>
          <a:prstGeom prst="rect">
            <a:avLst/>
          </a:prstGeom>
          <a:noFill/>
          <a:ln w="9525">
            <a:noFill/>
            <a:miter lim="800000"/>
            <a:headEnd/>
            <a:tailEnd/>
          </a:ln>
        </p:spPr>
      </p:pic>
      <p:sp>
        <p:nvSpPr>
          <p:cNvPr id="7" name="Rounded Rectangle 6"/>
          <p:cNvSpPr/>
          <p:nvPr/>
        </p:nvSpPr>
        <p:spPr>
          <a:xfrm>
            <a:off x="0" y="1030268"/>
            <a:ext cx="9144000" cy="714380"/>
          </a:xfrm>
          <a:prstGeom prst="roundRect">
            <a:avLst>
              <a:gd name="adj" fmla="val 0"/>
            </a:avLst>
          </a:prstGeom>
          <a:gradFill flip="none" rotWithShape="1">
            <a:gsLst>
              <a:gs pos="0">
                <a:schemeClr val="accent1">
                  <a:lumMod val="75000"/>
                </a:schemeClr>
              </a:gs>
              <a:gs pos="33000">
                <a:schemeClr val="accent1">
                  <a:lumMod val="60000"/>
                  <a:lumOff val="40000"/>
                </a:schemeClr>
              </a:gs>
              <a:gs pos="66000">
                <a:schemeClr val="accent1">
                  <a:lumMod val="40000"/>
                  <a:lumOff val="60000"/>
                </a:schemeClr>
              </a:gs>
              <a:gs pos="100000">
                <a:schemeClr val="accent1">
                  <a:lumMod val="20000"/>
                  <a:lumOff val="80000"/>
                </a:schemeClr>
              </a:gs>
            </a:gsLst>
            <a:lin ang="10800000" scaled="1"/>
            <a:tileRect/>
          </a:gradFill>
          <a:ln w="9525">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000100" y="1101706"/>
            <a:ext cx="4357718" cy="553998"/>
          </a:xfrm>
          <a:prstGeom prst="rect">
            <a:avLst/>
          </a:prstGeom>
          <a:noFill/>
        </p:spPr>
        <p:txBody>
          <a:bodyPr wrap="square" rtlCol="0">
            <a:spAutoFit/>
          </a:bodyPr>
          <a:lstStyle/>
          <a:p>
            <a:r>
              <a:rPr lang="en-US" sz="3000" b="1" dirty="0" smtClean="0">
                <a:solidFill>
                  <a:schemeClr val="tx2">
                    <a:lumMod val="75000"/>
                  </a:schemeClr>
                </a:solidFill>
                <a:cs typeface="Arial" pitchFamily="34" charset="0"/>
              </a:rPr>
              <a:t>Special Offers</a:t>
            </a:r>
            <a:endParaRPr lang="en-GB" sz="3000" b="1" dirty="0">
              <a:solidFill>
                <a:schemeClr val="tx2">
                  <a:lumMod val="75000"/>
                </a:schemeClr>
              </a:solidFill>
              <a:cs typeface="Arial" pitchFamily="34" charset="0"/>
            </a:endParaRPr>
          </a:p>
        </p:txBody>
      </p:sp>
      <p:sp>
        <p:nvSpPr>
          <p:cNvPr id="10" name="Rounded Rectangle 9"/>
          <p:cNvSpPr/>
          <p:nvPr/>
        </p:nvSpPr>
        <p:spPr>
          <a:xfrm>
            <a:off x="7899416" y="203492"/>
            <a:ext cx="1142684" cy="286362"/>
          </a:xfrm>
          <a:prstGeom prst="roundRect">
            <a:avLst/>
          </a:prstGeom>
          <a:solidFill>
            <a:schemeClr val="accent1">
              <a:lumMod val="7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630186" y="173012"/>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Register for E-Alerts</a:t>
            </a:r>
            <a:endParaRPr lang="en-GB" sz="1000" dirty="0">
              <a:solidFill>
                <a:schemeClr val="bg1"/>
              </a:solidFill>
            </a:endParaRPr>
          </a:p>
        </p:txBody>
      </p:sp>
      <p:pic>
        <p:nvPicPr>
          <p:cNvPr id="12" name="Picture 11" descr="C:\Documents and Settings\02400\Desktop\Untitled-2 copy.gif"/>
          <p:cNvPicPr>
            <a:picLocks noChangeAspect="1" noChangeArrowheads="1"/>
          </p:cNvPicPr>
          <p:nvPr/>
        </p:nvPicPr>
        <p:blipFill>
          <a:blip r:embed="rId4" cstate="print"/>
          <a:srcRect/>
          <a:stretch>
            <a:fillRect/>
          </a:stretch>
        </p:blipFill>
        <p:spPr bwMode="auto">
          <a:xfrm>
            <a:off x="8371863" y="359254"/>
            <a:ext cx="214314" cy="292896"/>
          </a:xfrm>
          <a:prstGeom prst="rect">
            <a:avLst/>
          </a:prstGeom>
          <a:noFill/>
        </p:spPr>
      </p:pic>
      <p:sp>
        <p:nvSpPr>
          <p:cNvPr id="13" name="Round Same Side Corner Rectangle 12"/>
          <p:cNvSpPr/>
          <p:nvPr/>
        </p:nvSpPr>
        <p:spPr>
          <a:xfrm rot="5400000">
            <a:off x="-857256" y="2959094"/>
            <a:ext cx="2000264" cy="285752"/>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7" descr="C:\Documents and Settings\02400\Desktop\Untitled-1 copy.gif"/>
          <p:cNvPicPr>
            <a:picLocks noChangeAspect="1" noChangeArrowheads="1"/>
          </p:cNvPicPr>
          <p:nvPr/>
        </p:nvPicPr>
        <p:blipFill>
          <a:blip r:embed="rId5" cstate="print"/>
          <a:srcRect/>
          <a:stretch>
            <a:fillRect/>
          </a:stretch>
        </p:blipFill>
        <p:spPr bwMode="auto">
          <a:xfrm rot="5400000">
            <a:off x="16152" y="2251532"/>
            <a:ext cx="233511" cy="226643"/>
          </a:xfrm>
          <a:prstGeom prst="rect">
            <a:avLst/>
          </a:prstGeom>
          <a:noFill/>
        </p:spPr>
      </p:pic>
      <p:sp>
        <p:nvSpPr>
          <p:cNvPr id="15" name="Rectangle 14"/>
          <p:cNvSpPr/>
          <p:nvPr/>
        </p:nvSpPr>
        <p:spPr>
          <a:xfrm rot="5400000">
            <a:off x="-714380" y="2983858"/>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to Book Online</a:t>
            </a:r>
            <a:endParaRPr lang="en-GB" sz="1200" dirty="0">
              <a:solidFill>
                <a:schemeClr val="tx1">
                  <a:lumMod val="85000"/>
                  <a:lumOff val="15000"/>
                </a:schemeClr>
              </a:solidFill>
            </a:endParaRPr>
          </a:p>
        </p:txBody>
      </p:sp>
      <p:sp>
        <p:nvSpPr>
          <p:cNvPr id="16" name="Round Same Side Corner Rectangle 15"/>
          <p:cNvSpPr/>
          <p:nvPr/>
        </p:nvSpPr>
        <p:spPr>
          <a:xfrm rot="5400000">
            <a:off x="-928710" y="5245126"/>
            <a:ext cx="2143140" cy="285720"/>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rot="5400000">
            <a:off x="-950781" y="5267197"/>
            <a:ext cx="2143140" cy="2142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Here to see Special Offers</a:t>
            </a:r>
            <a:endParaRPr lang="en-GB" sz="1200" dirty="0">
              <a:solidFill>
                <a:schemeClr val="tx1">
                  <a:lumMod val="85000"/>
                  <a:lumOff val="15000"/>
                </a:schemeClr>
              </a:solidFill>
            </a:endParaRPr>
          </a:p>
        </p:txBody>
      </p:sp>
      <p:sp>
        <p:nvSpPr>
          <p:cNvPr id="18" name="Rectangle 17"/>
          <p:cNvSpPr/>
          <p:nvPr/>
        </p:nvSpPr>
        <p:spPr>
          <a:xfrm>
            <a:off x="0" y="7031060"/>
            <a:ext cx="9144000" cy="3571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2" descr="C:\Users\Bede\Desktop\Finalsmall.jpg"/>
          <p:cNvPicPr>
            <a:picLocks noChangeAspect="1" noChangeArrowheads="1"/>
          </p:cNvPicPr>
          <p:nvPr/>
        </p:nvPicPr>
        <p:blipFill>
          <a:blip r:embed="rId6" cstate="print"/>
          <a:srcRect l="11328" t="97991" r="11289"/>
          <a:stretch>
            <a:fillRect/>
          </a:stretch>
        </p:blipFill>
        <p:spPr bwMode="auto">
          <a:xfrm>
            <a:off x="-1" y="7386540"/>
            <a:ext cx="9144001" cy="216024"/>
          </a:xfrm>
          <a:prstGeom prst="rect">
            <a:avLst/>
          </a:prstGeom>
          <a:noFill/>
        </p:spPr>
      </p:pic>
      <p:sp>
        <p:nvSpPr>
          <p:cNvPr id="20" name="TextBox 19"/>
          <p:cNvSpPr txBox="1"/>
          <p:nvPr/>
        </p:nvSpPr>
        <p:spPr>
          <a:xfrm>
            <a:off x="-24542" y="7059908"/>
            <a:ext cx="3096344" cy="276999"/>
          </a:xfrm>
          <a:prstGeom prst="rect">
            <a:avLst/>
          </a:prstGeom>
          <a:noFill/>
        </p:spPr>
        <p:txBody>
          <a:bodyPr wrap="square" rtlCol="0">
            <a:spAutoFit/>
          </a:bodyPr>
          <a:lstStyle/>
          <a:p>
            <a:r>
              <a:rPr lang="en-GB" sz="1200" dirty="0" smtClean="0">
                <a:solidFill>
                  <a:schemeClr val="bg1"/>
                </a:solidFill>
              </a:rPr>
              <a:t>Terms &amp; Conditions  | Conditions of Carriage </a:t>
            </a:r>
            <a:endParaRPr lang="en-GB" sz="1200" dirty="0">
              <a:solidFill>
                <a:schemeClr val="bg1"/>
              </a:solidFill>
            </a:endParaRPr>
          </a:p>
        </p:txBody>
      </p:sp>
      <p:sp>
        <p:nvSpPr>
          <p:cNvPr id="21" name="TextBox 20"/>
          <p:cNvSpPr txBox="1"/>
          <p:nvPr/>
        </p:nvSpPr>
        <p:spPr>
          <a:xfrm>
            <a:off x="5895630" y="7085018"/>
            <a:ext cx="2643174" cy="276999"/>
          </a:xfrm>
          <a:prstGeom prst="rect">
            <a:avLst/>
          </a:prstGeom>
          <a:noFill/>
        </p:spPr>
        <p:txBody>
          <a:bodyPr wrap="square" rtlCol="0">
            <a:spAutoFit/>
          </a:bodyPr>
          <a:lstStyle/>
          <a:p>
            <a:pPr algn="r"/>
            <a:r>
              <a:rPr lang="en-GB" sz="1200" dirty="0" smtClean="0">
                <a:solidFill>
                  <a:schemeClr val="bg1"/>
                </a:solidFill>
              </a:rPr>
              <a:t>Mihin Lanka Airlines 2011| Powered by </a:t>
            </a:r>
            <a:endParaRPr lang="en-GB" sz="1200" dirty="0">
              <a:solidFill>
                <a:schemeClr val="bg1"/>
              </a:solidFill>
            </a:endParaRPr>
          </a:p>
        </p:txBody>
      </p:sp>
      <p:pic>
        <p:nvPicPr>
          <p:cNvPr id="22" name="Picture 19" descr="C:\Documents and Settings\02400\Desktop\loops seethrough.gif"/>
          <p:cNvPicPr>
            <a:picLocks noChangeAspect="1" noChangeArrowheads="1"/>
          </p:cNvPicPr>
          <p:nvPr/>
        </p:nvPicPr>
        <p:blipFill>
          <a:blip r:embed="rId7" cstate="print"/>
          <a:srcRect/>
          <a:stretch>
            <a:fillRect/>
          </a:stretch>
        </p:blipFill>
        <p:spPr bwMode="auto">
          <a:xfrm>
            <a:off x="8482035" y="7088850"/>
            <a:ext cx="648349" cy="234949"/>
          </a:xfrm>
          <a:prstGeom prst="rect">
            <a:avLst/>
          </a:prstGeom>
          <a:noFill/>
        </p:spPr>
      </p:pic>
      <p:pic>
        <p:nvPicPr>
          <p:cNvPr id="23" name="Picture 22" descr="42-15238542.jpg"/>
          <p:cNvPicPr>
            <a:picLocks noChangeAspect="1"/>
          </p:cNvPicPr>
          <p:nvPr/>
        </p:nvPicPr>
        <p:blipFill>
          <a:blip r:embed="rId8" cstate="print"/>
          <a:srcRect t="33594" b="25390"/>
          <a:stretch>
            <a:fillRect/>
          </a:stretch>
        </p:blipFill>
        <p:spPr>
          <a:xfrm>
            <a:off x="7010400" y="1030268"/>
            <a:ext cx="2133600" cy="714380"/>
          </a:xfrm>
          <a:prstGeom prst="rect">
            <a:avLst/>
          </a:prstGeom>
          <a:effectLst>
            <a:reflection blurRad="6350" stA="50000" endA="300" endPos="55000" dir="5400000" sy="-100000" algn="bl" rotWithShape="0"/>
          </a:effectLst>
        </p:spPr>
      </p:pic>
      <p:graphicFrame>
        <p:nvGraphicFramePr>
          <p:cNvPr id="24" name="Table 23"/>
          <p:cNvGraphicFramePr>
            <a:graphicFrameLocks noGrp="1"/>
          </p:cNvGraphicFramePr>
          <p:nvPr/>
        </p:nvGraphicFramePr>
        <p:xfrm>
          <a:off x="1136581" y="2227868"/>
          <a:ext cx="6387749" cy="1559560"/>
        </p:xfrm>
        <a:graphic>
          <a:graphicData uri="http://schemas.openxmlformats.org/drawingml/2006/table">
            <a:tbl>
              <a:tblPr firstRow="1" bandRow="1">
                <a:tableStyleId>{5C22544A-7EE6-4342-B048-85BDC9FD1C3A}</a:tableStyleId>
              </a:tblPr>
              <a:tblGrid>
                <a:gridCol w="1973022"/>
                <a:gridCol w="1640145"/>
                <a:gridCol w="2774582"/>
              </a:tblGrid>
              <a:tr h="370840">
                <a:tc>
                  <a:txBody>
                    <a:bodyPr/>
                    <a:lstStyle/>
                    <a:p>
                      <a:r>
                        <a:rPr lang="en-US" sz="1200" dirty="0" smtClean="0">
                          <a:latin typeface="Arial" pitchFamily="34" charset="0"/>
                          <a:cs typeface="Arial" pitchFamily="34" charset="0"/>
                        </a:rPr>
                        <a:t>Sector</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Fare</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Conditions</a:t>
                      </a:r>
                      <a:endParaRPr lang="en-GB" sz="12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Jakarta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Dhaka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Male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bl>
          </a:graphicData>
        </a:graphic>
      </p:graphicFrame>
      <p:sp>
        <p:nvSpPr>
          <p:cNvPr id="25" name="TextBox 24"/>
          <p:cNvSpPr txBox="1"/>
          <p:nvPr/>
        </p:nvSpPr>
        <p:spPr>
          <a:xfrm>
            <a:off x="1071538" y="1816086"/>
            <a:ext cx="3000396" cy="369332"/>
          </a:xfrm>
          <a:prstGeom prst="rect">
            <a:avLst/>
          </a:prstGeom>
          <a:noFill/>
        </p:spPr>
        <p:txBody>
          <a:bodyPr wrap="square" rtlCol="0">
            <a:spAutoFit/>
          </a:bodyPr>
          <a:lstStyle/>
          <a:p>
            <a:r>
              <a:rPr lang="en-US" b="1" dirty="0" smtClean="0"/>
              <a:t>From Sri Lanka</a:t>
            </a:r>
            <a:endParaRPr lang="en-GB" b="1" dirty="0"/>
          </a:p>
        </p:txBody>
      </p:sp>
      <p:graphicFrame>
        <p:nvGraphicFramePr>
          <p:cNvPr id="26" name="Table 25"/>
          <p:cNvGraphicFramePr>
            <a:graphicFrameLocks noGrp="1"/>
          </p:cNvGraphicFramePr>
          <p:nvPr/>
        </p:nvGraphicFramePr>
        <p:xfrm>
          <a:off x="1136581" y="4299570"/>
          <a:ext cx="6387749" cy="1559560"/>
        </p:xfrm>
        <a:graphic>
          <a:graphicData uri="http://schemas.openxmlformats.org/drawingml/2006/table">
            <a:tbl>
              <a:tblPr firstRow="1" bandRow="1">
                <a:tableStyleId>{5C22544A-7EE6-4342-B048-85BDC9FD1C3A}</a:tableStyleId>
              </a:tblPr>
              <a:tblGrid>
                <a:gridCol w="1973022"/>
                <a:gridCol w="1640145"/>
                <a:gridCol w="2774582"/>
              </a:tblGrid>
              <a:tr h="370840">
                <a:tc>
                  <a:txBody>
                    <a:bodyPr/>
                    <a:lstStyle/>
                    <a:p>
                      <a:r>
                        <a:rPr lang="en-US" sz="1200" dirty="0" smtClean="0">
                          <a:latin typeface="Arial" pitchFamily="34" charset="0"/>
                          <a:cs typeface="Arial" pitchFamily="34" charset="0"/>
                        </a:rPr>
                        <a:t>Sector</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Fare</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Conditions</a:t>
                      </a:r>
                      <a:endParaRPr lang="en-GB" sz="12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Jakarta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Dhaka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Male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bl>
          </a:graphicData>
        </a:graphic>
      </p:graphicFrame>
      <p:sp>
        <p:nvSpPr>
          <p:cNvPr id="27" name="TextBox 26"/>
          <p:cNvSpPr txBox="1"/>
          <p:nvPr/>
        </p:nvSpPr>
        <p:spPr>
          <a:xfrm>
            <a:off x="1071538" y="3887788"/>
            <a:ext cx="3000396" cy="369332"/>
          </a:xfrm>
          <a:prstGeom prst="rect">
            <a:avLst/>
          </a:prstGeom>
          <a:noFill/>
        </p:spPr>
        <p:txBody>
          <a:bodyPr wrap="square" rtlCol="0">
            <a:spAutoFit/>
          </a:bodyPr>
          <a:lstStyle/>
          <a:p>
            <a:r>
              <a:rPr lang="en-US" b="1" dirty="0" smtClean="0"/>
              <a:t>From Dubai</a:t>
            </a:r>
            <a:endParaRPr lang="en-GB" b="1" dirty="0"/>
          </a:p>
        </p:txBody>
      </p:sp>
      <p:pic>
        <p:nvPicPr>
          <p:cNvPr id="28" name="Picture 18"/>
          <p:cNvPicPr>
            <a:picLocks noChangeAspect="1" noChangeArrowheads="1"/>
          </p:cNvPicPr>
          <p:nvPr/>
        </p:nvPicPr>
        <p:blipFill>
          <a:blip r:embed="rId9" cstate="print"/>
          <a:srcRect l="1493" t="46425" b="13213"/>
          <a:stretch>
            <a:fillRect/>
          </a:stretch>
        </p:blipFill>
        <p:spPr bwMode="auto">
          <a:xfrm>
            <a:off x="9007523" y="4241780"/>
            <a:ext cx="150125" cy="2775742"/>
          </a:xfrm>
          <a:prstGeom prst="rect">
            <a:avLst/>
          </a:prstGeom>
          <a:noFill/>
          <a:ln w="9525">
            <a:noFill/>
            <a:miter lim="800000"/>
            <a:headEnd/>
            <a:tailEnd/>
          </a:ln>
          <a:effectLst/>
        </p:spPr>
      </p:pic>
      <p:pic>
        <p:nvPicPr>
          <p:cNvPr id="29" name="Picture 18"/>
          <p:cNvPicPr>
            <a:picLocks noChangeAspect="1" noChangeArrowheads="1"/>
          </p:cNvPicPr>
          <p:nvPr/>
        </p:nvPicPr>
        <p:blipFill>
          <a:blip r:embed="rId9" cstate="print"/>
          <a:srcRect r="-8955" b="55332"/>
          <a:stretch>
            <a:fillRect/>
          </a:stretch>
        </p:blipFill>
        <p:spPr bwMode="auto">
          <a:xfrm>
            <a:off x="9001156" y="1731000"/>
            <a:ext cx="166049" cy="3071834"/>
          </a:xfrm>
          <a:prstGeom prst="rect">
            <a:avLst/>
          </a:prstGeom>
          <a:noFill/>
          <a:ln w="9525">
            <a:noFill/>
            <a:miter lim="800000"/>
            <a:headEnd/>
            <a:tailEnd/>
          </a:ln>
          <a:effectLst/>
        </p:spPr>
      </p:pic>
      <p:pic>
        <p:nvPicPr>
          <p:cNvPr id="2052" name="Picture 4"/>
          <p:cNvPicPr>
            <a:picLocks noChangeAspect="1" noChangeArrowheads="1"/>
          </p:cNvPicPr>
          <p:nvPr/>
        </p:nvPicPr>
        <p:blipFill>
          <a:blip r:embed="rId10" cstate="print"/>
          <a:srcRect b="49667"/>
          <a:stretch>
            <a:fillRect/>
          </a:stretch>
        </p:blipFill>
        <p:spPr bwMode="auto">
          <a:xfrm>
            <a:off x="1000100" y="5959490"/>
            <a:ext cx="6668244" cy="1069107"/>
          </a:xfrm>
          <a:prstGeom prst="rect">
            <a:avLst/>
          </a:prstGeom>
          <a:noFill/>
          <a:ln w="9525">
            <a:noFill/>
            <a:miter lim="800000"/>
            <a:headEnd/>
            <a:tailEnd/>
          </a:ln>
          <a:effectLst/>
        </p:spPr>
      </p:pic>
      <p:sp>
        <p:nvSpPr>
          <p:cNvPr id="30" name="TextBox 29"/>
          <p:cNvSpPr txBox="1"/>
          <p:nvPr/>
        </p:nvSpPr>
        <p:spPr>
          <a:xfrm>
            <a:off x="7668344" y="2016150"/>
            <a:ext cx="1224136" cy="1477328"/>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GB" sz="1000" dirty="0" smtClean="0"/>
              <a:t>Contact Us</a:t>
            </a:r>
          </a:p>
          <a:p>
            <a:pPr algn="r"/>
            <a:endParaRPr lang="en-GB" sz="1000" dirty="0" smtClean="0"/>
          </a:p>
          <a:p>
            <a:pPr algn="r"/>
            <a:r>
              <a:rPr lang="en-GB" sz="1000" dirty="0" smtClean="0"/>
              <a:t>Our Offices</a:t>
            </a:r>
          </a:p>
          <a:p>
            <a:pPr algn="r"/>
            <a:endParaRPr lang="en-GB" sz="1000" dirty="0" smtClean="0"/>
          </a:p>
          <a:p>
            <a:pPr algn="r"/>
            <a:r>
              <a:rPr lang="en-GB" sz="1000" dirty="0" smtClean="0"/>
              <a:t>Baggage allowances</a:t>
            </a:r>
          </a:p>
          <a:p>
            <a:pPr algn="r"/>
            <a:endParaRPr lang="en-GB" sz="1000" dirty="0" smtClean="0"/>
          </a:p>
          <a:p>
            <a:pPr algn="r"/>
            <a:r>
              <a:rPr lang="en-GB" sz="1000" dirty="0" smtClean="0"/>
              <a:t>Destinations</a:t>
            </a:r>
          </a:p>
          <a:p>
            <a:pPr algn="r"/>
            <a:endParaRPr lang="en-GB" sz="1000" dirty="0" smtClean="0"/>
          </a:p>
          <a:p>
            <a:pPr algn="r"/>
            <a:r>
              <a:rPr lang="en-GB" sz="1000" dirty="0" smtClean="0"/>
              <a:t>About Mihin</a:t>
            </a:r>
            <a:endParaRPr lang="en-GB" sz="1000" dirty="0"/>
          </a:p>
        </p:txBody>
      </p:sp>
      <p:cxnSp>
        <p:nvCxnSpPr>
          <p:cNvPr id="31" name="Straight Connector 30"/>
          <p:cNvCxnSpPr/>
          <p:nvPr/>
        </p:nvCxnSpPr>
        <p:spPr>
          <a:xfrm>
            <a:off x="7668344" y="2304182"/>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68344" y="259221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8344" y="288024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3168278"/>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68344" y="3518793"/>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8344" y="2016150"/>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l="137" t="8334" r="210" b="6941"/>
          <a:stretch>
            <a:fillRect/>
          </a:stretch>
        </p:blipFill>
        <p:spPr bwMode="auto">
          <a:xfrm>
            <a:off x="0" y="749875"/>
            <a:ext cx="9144000" cy="300256"/>
          </a:xfrm>
          <a:prstGeom prst="rect">
            <a:avLst/>
          </a:prstGeom>
          <a:noFill/>
          <a:ln w="9525">
            <a:noFill/>
            <a:miter lim="800000"/>
            <a:headEnd/>
            <a:tailEnd/>
          </a:ln>
        </p:spPr>
      </p:pic>
      <p:sp>
        <p:nvSpPr>
          <p:cNvPr id="5" name="TextBox 4"/>
          <p:cNvSpPr txBox="1"/>
          <p:nvPr/>
        </p:nvSpPr>
        <p:spPr>
          <a:xfrm>
            <a:off x="112138" y="744516"/>
            <a:ext cx="7736462" cy="292388"/>
          </a:xfrm>
          <a:prstGeom prst="rect">
            <a:avLst/>
          </a:prstGeom>
          <a:noFill/>
        </p:spPr>
        <p:txBody>
          <a:bodyPr wrap="square" rtlCol="0">
            <a:spAutoFit/>
          </a:bodyPr>
          <a:lstStyle/>
          <a:p>
            <a:r>
              <a:rPr lang="en-GB" sz="1300" dirty="0" smtClean="0">
                <a:solidFill>
                  <a:schemeClr val="bg1">
                    <a:lumMod val="95000"/>
                  </a:schemeClr>
                </a:solidFill>
              </a:rPr>
              <a:t>   Home          Flight info      Booking info     About us          Contact us     Promotions    Our Offices         Careers</a:t>
            </a:r>
            <a:endParaRPr lang="en-GB" sz="1300" dirty="0">
              <a:solidFill>
                <a:schemeClr val="bg1">
                  <a:lumMod val="95000"/>
                </a:schemeClr>
              </a:solidFill>
            </a:endParaRPr>
          </a:p>
        </p:txBody>
      </p:sp>
      <p:pic>
        <p:nvPicPr>
          <p:cNvPr id="6" name="Picture 3"/>
          <p:cNvPicPr>
            <a:picLocks noChangeAspect="1" noChangeArrowheads="1"/>
          </p:cNvPicPr>
          <p:nvPr/>
        </p:nvPicPr>
        <p:blipFill>
          <a:blip r:embed="rId3" cstate="print"/>
          <a:srcRect/>
          <a:stretch>
            <a:fillRect/>
          </a:stretch>
        </p:blipFill>
        <p:spPr bwMode="auto">
          <a:xfrm>
            <a:off x="0" y="57150"/>
            <a:ext cx="4648200" cy="566378"/>
          </a:xfrm>
          <a:prstGeom prst="rect">
            <a:avLst/>
          </a:prstGeom>
          <a:noFill/>
          <a:ln w="9525">
            <a:noFill/>
            <a:miter lim="800000"/>
            <a:headEnd/>
            <a:tailEnd/>
          </a:ln>
        </p:spPr>
      </p:pic>
      <p:sp>
        <p:nvSpPr>
          <p:cNvPr id="7" name="Rounded Rectangle 6"/>
          <p:cNvSpPr/>
          <p:nvPr/>
        </p:nvSpPr>
        <p:spPr>
          <a:xfrm>
            <a:off x="0" y="1030268"/>
            <a:ext cx="9144000" cy="714380"/>
          </a:xfrm>
          <a:prstGeom prst="roundRect">
            <a:avLst>
              <a:gd name="adj" fmla="val 0"/>
            </a:avLst>
          </a:prstGeom>
          <a:gradFill flip="none" rotWithShape="1">
            <a:gsLst>
              <a:gs pos="0">
                <a:schemeClr val="accent1">
                  <a:lumMod val="75000"/>
                </a:schemeClr>
              </a:gs>
              <a:gs pos="33000">
                <a:schemeClr val="accent1">
                  <a:lumMod val="60000"/>
                  <a:lumOff val="40000"/>
                </a:schemeClr>
              </a:gs>
              <a:gs pos="66000">
                <a:schemeClr val="accent1">
                  <a:lumMod val="40000"/>
                  <a:lumOff val="60000"/>
                </a:schemeClr>
              </a:gs>
              <a:gs pos="100000">
                <a:schemeClr val="accent1">
                  <a:lumMod val="20000"/>
                  <a:lumOff val="80000"/>
                </a:schemeClr>
              </a:gs>
            </a:gsLst>
            <a:lin ang="10800000" scaled="1"/>
            <a:tileRect/>
          </a:gradFill>
          <a:ln w="9525">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000100" y="1101706"/>
            <a:ext cx="4357718" cy="553998"/>
          </a:xfrm>
          <a:prstGeom prst="rect">
            <a:avLst/>
          </a:prstGeom>
          <a:noFill/>
        </p:spPr>
        <p:txBody>
          <a:bodyPr wrap="square" rtlCol="0">
            <a:spAutoFit/>
          </a:bodyPr>
          <a:lstStyle/>
          <a:p>
            <a:r>
              <a:rPr lang="en-US" sz="3000" b="1" dirty="0" smtClean="0">
                <a:solidFill>
                  <a:schemeClr val="tx2">
                    <a:lumMod val="75000"/>
                  </a:schemeClr>
                </a:solidFill>
                <a:cs typeface="Arial" pitchFamily="34" charset="0"/>
              </a:rPr>
              <a:t>Special Offers</a:t>
            </a:r>
            <a:endParaRPr lang="en-GB" sz="3000" b="1" dirty="0">
              <a:solidFill>
                <a:schemeClr val="tx2">
                  <a:lumMod val="75000"/>
                </a:schemeClr>
              </a:solidFill>
              <a:cs typeface="Arial" pitchFamily="34" charset="0"/>
            </a:endParaRPr>
          </a:p>
        </p:txBody>
      </p:sp>
      <p:sp>
        <p:nvSpPr>
          <p:cNvPr id="9" name="Rounded Rectangle 8"/>
          <p:cNvSpPr/>
          <p:nvPr/>
        </p:nvSpPr>
        <p:spPr>
          <a:xfrm>
            <a:off x="7899416" y="203492"/>
            <a:ext cx="1142684" cy="286362"/>
          </a:xfrm>
          <a:prstGeom prst="roundRect">
            <a:avLst/>
          </a:prstGeom>
          <a:solidFill>
            <a:schemeClr val="accent1">
              <a:lumMod val="7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630186" y="173012"/>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Register for E-Alerts</a:t>
            </a:r>
            <a:endParaRPr lang="en-GB" sz="1000" dirty="0">
              <a:solidFill>
                <a:schemeClr val="bg1"/>
              </a:solidFill>
            </a:endParaRPr>
          </a:p>
        </p:txBody>
      </p:sp>
      <p:pic>
        <p:nvPicPr>
          <p:cNvPr id="11" name="Picture 10" descr="C:\Documents and Settings\02400\Desktop\Untitled-2 copy.gif"/>
          <p:cNvPicPr>
            <a:picLocks noChangeAspect="1" noChangeArrowheads="1"/>
          </p:cNvPicPr>
          <p:nvPr/>
        </p:nvPicPr>
        <p:blipFill>
          <a:blip r:embed="rId4" cstate="print"/>
          <a:srcRect/>
          <a:stretch>
            <a:fillRect/>
          </a:stretch>
        </p:blipFill>
        <p:spPr bwMode="auto">
          <a:xfrm>
            <a:off x="8371863" y="359254"/>
            <a:ext cx="214314" cy="292896"/>
          </a:xfrm>
          <a:prstGeom prst="rect">
            <a:avLst/>
          </a:prstGeom>
          <a:noFill/>
        </p:spPr>
      </p:pic>
      <p:sp>
        <p:nvSpPr>
          <p:cNvPr id="12" name="Round Same Side Corner Rectangle 11"/>
          <p:cNvSpPr/>
          <p:nvPr/>
        </p:nvSpPr>
        <p:spPr>
          <a:xfrm rot="5400000">
            <a:off x="-857256" y="2959094"/>
            <a:ext cx="2000264" cy="285752"/>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7" descr="C:\Documents and Settings\02400\Desktop\Untitled-1 copy.gif"/>
          <p:cNvPicPr>
            <a:picLocks noChangeAspect="1" noChangeArrowheads="1"/>
          </p:cNvPicPr>
          <p:nvPr/>
        </p:nvPicPr>
        <p:blipFill>
          <a:blip r:embed="rId5" cstate="print"/>
          <a:srcRect/>
          <a:stretch>
            <a:fillRect/>
          </a:stretch>
        </p:blipFill>
        <p:spPr bwMode="auto">
          <a:xfrm rot="5400000">
            <a:off x="16152" y="2251532"/>
            <a:ext cx="233511" cy="226643"/>
          </a:xfrm>
          <a:prstGeom prst="rect">
            <a:avLst/>
          </a:prstGeom>
          <a:noFill/>
        </p:spPr>
      </p:pic>
      <p:sp>
        <p:nvSpPr>
          <p:cNvPr id="14" name="Rectangle 13"/>
          <p:cNvSpPr/>
          <p:nvPr/>
        </p:nvSpPr>
        <p:spPr>
          <a:xfrm rot="5400000">
            <a:off x="-714380" y="2983858"/>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to Book Online</a:t>
            </a:r>
            <a:endParaRPr lang="en-GB" sz="1200" dirty="0">
              <a:solidFill>
                <a:schemeClr val="tx1">
                  <a:lumMod val="85000"/>
                  <a:lumOff val="15000"/>
                </a:schemeClr>
              </a:solidFill>
            </a:endParaRPr>
          </a:p>
        </p:txBody>
      </p:sp>
      <p:sp>
        <p:nvSpPr>
          <p:cNvPr id="15" name="Round Same Side Corner Rectangle 14"/>
          <p:cNvSpPr/>
          <p:nvPr/>
        </p:nvSpPr>
        <p:spPr>
          <a:xfrm rot="5400000">
            <a:off x="-928710" y="5245126"/>
            <a:ext cx="2143140" cy="285720"/>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rot="5400000">
            <a:off x="-950781" y="5267197"/>
            <a:ext cx="2143140" cy="2142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Here to see Special Offers</a:t>
            </a:r>
            <a:endParaRPr lang="en-GB" sz="1200" dirty="0">
              <a:solidFill>
                <a:schemeClr val="tx1">
                  <a:lumMod val="85000"/>
                  <a:lumOff val="15000"/>
                </a:schemeClr>
              </a:solidFill>
            </a:endParaRPr>
          </a:p>
        </p:txBody>
      </p:sp>
      <p:sp>
        <p:nvSpPr>
          <p:cNvPr id="17" name="Rectangle 16"/>
          <p:cNvSpPr/>
          <p:nvPr/>
        </p:nvSpPr>
        <p:spPr>
          <a:xfrm>
            <a:off x="0" y="7031060"/>
            <a:ext cx="9144000" cy="3571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2" descr="C:\Users\Bede\Desktop\Finalsmall.jpg"/>
          <p:cNvPicPr>
            <a:picLocks noChangeAspect="1" noChangeArrowheads="1"/>
          </p:cNvPicPr>
          <p:nvPr/>
        </p:nvPicPr>
        <p:blipFill>
          <a:blip r:embed="rId6" cstate="print"/>
          <a:srcRect l="11328" t="97991" r="11289"/>
          <a:stretch>
            <a:fillRect/>
          </a:stretch>
        </p:blipFill>
        <p:spPr bwMode="auto">
          <a:xfrm>
            <a:off x="-1" y="7386540"/>
            <a:ext cx="9144001" cy="216024"/>
          </a:xfrm>
          <a:prstGeom prst="rect">
            <a:avLst/>
          </a:prstGeom>
          <a:noFill/>
        </p:spPr>
      </p:pic>
      <p:sp>
        <p:nvSpPr>
          <p:cNvPr id="19" name="TextBox 18"/>
          <p:cNvSpPr txBox="1"/>
          <p:nvPr/>
        </p:nvSpPr>
        <p:spPr>
          <a:xfrm>
            <a:off x="-24542" y="7059908"/>
            <a:ext cx="3096344" cy="276999"/>
          </a:xfrm>
          <a:prstGeom prst="rect">
            <a:avLst/>
          </a:prstGeom>
          <a:noFill/>
        </p:spPr>
        <p:txBody>
          <a:bodyPr wrap="square" rtlCol="0">
            <a:spAutoFit/>
          </a:bodyPr>
          <a:lstStyle/>
          <a:p>
            <a:r>
              <a:rPr lang="en-GB" sz="1200" dirty="0" smtClean="0">
                <a:solidFill>
                  <a:schemeClr val="bg1"/>
                </a:solidFill>
              </a:rPr>
              <a:t>Terms &amp; Conditions  | Conditions of Carriage </a:t>
            </a:r>
            <a:endParaRPr lang="en-GB" sz="1200" dirty="0">
              <a:solidFill>
                <a:schemeClr val="bg1"/>
              </a:solidFill>
            </a:endParaRPr>
          </a:p>
        </p:txBody>
      </p:sp>
      <p:sp>
        <p:nvSpPr>
          <p:cNvPr id="20" name="TextBox 19"/>
          <p:cNvSpPr txBox="1"/>
          <p:nvPr/>
        </p:nvSpPr>
        <p:spPr>
          <a:xfrm>
            <a:off x="5895630" y="7085018"/>
            <a:ext cx="2643174" cy="276999"/>
          </a:xfrm>
          <a:prstGeom prst="rect">
            <a:avLst/>
          </a:prstGeom>
          <a:noFill/>
        </p:spPr>
        <p:txBody>
          <a:bodyPr wrap="square" rtlCol="0">
            <a:spAutoFit/>
          </a:bodyPr>
          <a:lstStyle/>
          <a:p>
            <a:pPr algn="r"/>
            <a:r>
              <a:rPr lang="en-GB" sz="1200" dirty="0" smtClean="0">
                <a:solidFill>
                  <a:schemeClr val="bg1"/>
                </a:solidFill>
              </a:rPr>
              <a:t>Mihin Lanka Airlines 2011| Powered by </a:t>
            </a:r>
            <a:endParaRPr lang="en-GB" sz="1200" dirty="0">
              <a:solidFill>
                <a:schemeClr val="bg1"/>
              </a:solidFill>
            </a:endParaRPr>
          </a:p>
        </p:txBody>
      </p:sp>
      <p:pic>
        <p:nvPicPr>
          <p:cNvPr id="21" name="Picture 19" descr="C:\Documents and Settings\02400\Desktop\loops seethrough.gif"/>
          <p:cNvPicPr>
            <a:picLocks noChangeAspect="1" noChangeArrowheads="1"/>
          </p:cNvPicPr>
          <p:nvPr/>
        </p:nvPicPr>
        <p:blipFill>
          <a:blip r:embed="rId7" cstate="print"/>
          <a:srcRect/>
          <a:stretch>
            <a:fillRect/>
          </a:stretch>
        </p:blipFill>
        <p:spPr bwMode="auto">
          <a:xfrm>
            <a:off x="8482035" y="7088850"/>
            <a:ext cx="648349" cy="234949"/>
          </a:xfrm>
          <a:prstGeom prst="rect">
            <a:avLst/>
          </a:prstGeom>
          <a:noFill/>
        </p:spPr>
      </p:pic>
      <p:pic>
        <p:nvPicPr>
          <p:cNvPr id="22" name="Picture 21" descr="42-15238542.jpg"/>
          <p:cNvPicPr>
            <a:picLocks noChangeAspect="1"/>
          </p:cNvPicPr>
          <p:nvPr/>
        </p:nvPicPr>
        <p:blipFill>
          <a:blip r:embed="rId8" cstate="print"/>
          <a:srcRect t="33594" b="25390"/>
          <a:stretch>
            <a:fillRect/>
          </a:stretch>
        </p:blipFill>
        <p:spPr>
          <a:xfrm>
            <a:off x="6830888" y="1372892"/>
            <a:ext cx="2133600" cy="714380"/>
          </a:xfrm>
          <a:prstGeom prst="rect">
            <a:avLst/>
          </a:prstGeom>
          <a:effectLst>
            <a:reflection blurRad="6350" stA="50000" endA="300" endPos="55000" dir="5400000" sy="-100000" algn="bl" rotWithShape="0"/>
          </a:effectLst>
        </p:spPr>
      </p:pic>
      <p:graphicFrame>
        <p:nvGraphicFramePr>
          <p:cNvPr id="23" name="Table 22"/>
          <p:cNvGraphicFramePr>
            <a:graphicFrameLocks noGrp="1"/>
          </p:cNvGraphicFramePr>
          <p:nvPr/>
        </p:nvGraphicFramePr>
        <p:xfrm>
          <a:off x="1136581" y="2227868"/>
          <a:ext cx="6387749" cy="1559560"/>
        </p:xfrm>
        <a:graphic>
          <a:graphicData uri="http://schemas.openxmlformats.org/drawingml/2006/table">
            <a:tbl>
              <a:tblPr firstRow="1" bandRow="1">
                <a:tableStyleId>{5C22544A-7EE6-4342-B048-85BDC9FD1C3A}</a:tableStyleId>
              </a:tblPr>
              <a:tblGrid>
                <a:gridCol w="1973022"/>
                <a:gridCol w="1640145"/>
                <a:gridCol w="2774582"/>
              </a:tblGrid>
              <a:tr h="370840">
                <a:tc>
                  <a:txBody>
                    <a:bodyPr/>
                    <a:lstStyle/>
                    <a:p>
                      <a:r>
                        <a:rPr lang="en-US" sz="1200" dirty="0" smtClean="0">
                          <a:latin typeface="Arial" pitchFamily="34" charset="0"/>
                          <a:cs typeface="Arial" pitchFamily="34" charset="0"/>
                        </a:rPr>
                        <a:t>Sector</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Fare</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Conditions</a:t>
                      </a:r>
                      <a:endParaRPr lang="en-GB" sz="12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Jakarta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Dhaka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Male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bl>
          </a:graphicData>
        </a:graphic>
      </p:graphicFrame>
      <p:sp>
        <p:nvSpPr>
          <p:cNvPr id="24" name="TextBox 23"/>
          <p:cNvSpPr txBox="1"/>
          <p:nvPr/>
        </p:nvSpPr>
        <p:spPr>
          <a:xfrm>
            <a:off x="1071538" y="1816086"/>
            <a:ext cx="3000396" cy="369332"/>
          </a:xfrm>
          <a:prstGeom prst="rect">
            <a:avLst/>
          </a:prstGeom>
          <a:noFill/>
        </p:spPr>
        <p:txBody>
          <a:bodyPr wrap="square" rtlCol="0">
            <a:spAutoFit/>
          </a:bodyPr>
          <a:lstStyle/>
          <a:p>
            <a:r>
              <a:rPr lang="en-US" b="1" dirty="0" smtClean="0"/>
              <a:t>From Sri Lanka</a:t>
            </a:r>
            <a:endParaRPr lang="en-GB" b="1" dirty="0"/>
          </a:p>
        </p:txBody>
      </p:sp>
      <p:graphicFrame>
        <p:nvGraphicFramePr>
          <p:cNvPr id="25" name="Table 24"/>
          <p:cNvGraphicFramePr>
            <a:graphicFrameLocks noGrp="1"/>
          </p:cNvGraphicFramePr>
          <p:nvPr/>
        </p:nvGraphicFramePr>
        <p:xfrm>
          <a:off x="1136581" y="4299570"/>
          <a:ext cx="6387749" cy="1559560"/>
        </p:xfrm>
        <a:graphic>
          <a:graphicData uri="http://schemas.openxmlformats.org/drawingml/2006/table">
            <a:tbl>
              <a:tblPr firstRow="1" bandRow="1">
                <a:tableStyleId>{5C22544A-7EE6-4342-B048-85BDC9FD1C3A}</a:tableStyleId>
              </a:tblPr>
              <a:tblGrid>
                <a:gridCol w="1973022"/>
                <a:gridCol w="1640145"/>
                <a:gridCol w="2774582"/>
              </a:tblGrid>
              <a:tr h="370840">
                <a:tc>
                  <a:txBody>
                    <a:bodyPr/>
                    <a:lstStyle/>
                    <a:p>
                      <a:r>
                        <a:rPr lang="en-US" sz="1200" dirty="0" smtClean="0">
                          <a:latin typeface="Arial" pitchFamily="34" charset="0"/>
                          <a:cs typeface="Arial" pitchFamily="34" charset="0"/>
                        </a:rPr>
                        <a:t>Sector</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Fare</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Conditions</a:t>
                      </a:r>
                      <a:endParaRPr lang="en-GB" sz="12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Jakarta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Dhaka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Male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bl>
          </a:graphicData>
        </a:graphic>
      </p:graphicFrame>
      <p:sp>
        <p:nvSpPr>
          <p:cNvPr id="26" name="TextBox 25"/>
          <p:cNvSpPr txBox="1"/>
          <p:nvPr/>
        </p:nvSpPr>
        <p:spPr>
          <a:xfrm>
            <a:off x="1071538" y="3887788"/>
            <a:ext cx="3000396" cy="369332"/>
          </a:xfrm>
          <a:prstGeom prst="rect">
            <a:avLst/>
          </a:prstGeom>
          <a:noFill/>
        </p:spPr>
        <p:txBody>
          <a:bodyPr wrap="square" rtlCol="0">
            <a:spAutoFit/>
          </a:bodyPr>
          <a:lstStyle/>
          <a:p>
            <a:r>
              <a:rPr lang="en-US" b="1" dirty="0" smtClean="0"/>
              <a:t>From Dubai</a:t>
            </a:r>
            <a:endParaRPr lang="en-GB" b="1" dirty="0"/>
          </a:p>
        </p:txBody>
      </p:sp>
      <p:pic>
        <p:nvPicPr>
          <p:cNvPr id="27" name="Picture 18"/>
          <p:cNvPicPr>
            <a:picLocks noChangeAspect="1" noChangeArrowheads="1"/>
          </p:cNvPicPr>
          <p:nvPr/>
        </p:nvPicPr>
        <p:blipFill>
          <a:blip r:embed="rId9" cstate="print"/>
          <a:srcRect l="1493" t="46425" b="13213"/>
          <a:stretch>
            <a:fillRect/>
          </a:stretch>
        </p:blipFill>
        <p:spPr bwMode="auto">
          <a:xfrm>
            <a:off x="9007523" y="4241780"/>
            <a:ext cx="150125" cy="2775742"/>
          </a:xfrm>
          <a:prstGeom prst="rect">
            <a:avLst/>
          </a:prstGeom>
          <a:noFill/>
          <a:ln w="9525">
            <a:noFill/>
            <a:miter lim="800000"/>
            <a:headEnd/>
            <a:tailEnd/>
          </a:ln>
          <a:effectLst/>
        </p:spPr>
      </p:pic>
      <p:pic>
        <p:nvPicPr>
          <p:cNvPr id="28" name="Picture 18"/>
          <p:cNvPicPr>
            <a:picLocks noChangeAspect="1" noChangeArrowheads="1"/>
          </p:cNvPicPr>
          <p:nvPr/>
        </p:nvPicPr>
        <p:blipFill>
          <a:blip r:embed="rId9" cstate="print"/>
          <a:srcRect r="-8955" b="55332"/>
          <a:stretch>
            <a:fillRect/>
          </a:stretch>
        </p:blipFill>
        <p:spPr bwMode="auto">
          <a:xfrm>
            <a:off x="9001156" y="1731000"/>
            <a:ext cx="166049" cy="3071834"/>
          </a:xfrm>
          <a:prstGeom prst="rect">
            <a:avLst/>
          </a:prstGeom>
          <a:noFill/>
          <a:ln w="9525">
            <a:noFill/>
            <a:miter lim="800000"/>
            <a:headEnd/>
            <a:tailEnd/>
          </a:ln>
          <a:effectLst/>
        </p:spPr>
      </p:pic>
      <p:pic>
        <p:nvPicPr>
          <p:cNvPr id="29" name="Picture 4"/>
          <p:cNvPicPr>
            <a:picLocks noChangeAspect="1" noChangeArrowheads="1"/>
          </p:cNvPicPr>
          <p:nvPr/>
        </p:nvPicPr>
        <p:blipFill>
          <a:blip r:embed="rId10" cstate="print"/>
          <a:srcRect b="49667"/>
          <a:stretch>
            <a:fillRect/>
          </a:stretch>
        </p:blipFill>
        <p:spPr bwMode="auto">
          <a:xfrm>
            <a:off x="1000100" y="5959490"/>
            <a:ext cx="6668244" cy="1069107"/>
          </a:xfrm>
          <a:prstGeom prst="rect">
            <a:avLst/>
          </a:prstGeom>
          <a:noFill/>
          <a:ln w="9525">
            <a:noFill/>
            <a:miter lim="800000"/>
            <a:headEnd/>
            <a:tailEnd/>
          </a:ln>
          <a:effectLst/>
        </p:spPr>
      </p:pic>
      <p:sp>
        <p:nvSpPr>
          <p:cNvPr id="30" name="TextBox 29"/>
          <p:cNvSpPr txBox="1"/>
          <p:nvPr/>
        </p:nvSpPr>
        <p:spPr>
          <a:xfrm>
            <a:off x="7668344" y="2016150"/>
            <a:ext cx="1224136" cy="1477328"/>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GB" sz="1000" dirty="0" smtClean="0"/>
              <a:t>Contact Us</a:t>
            </a:r>
          </a:p>
          <a:p>
            <a:pPr algn="r"/>
            <a:endParaRPr lang="en-GB" sz="1000" dirty="0" smtClean="0"/>
          </a:p>
          <a:p>
            <a:pPr algn="r"/>
            <a:r>
              <a:rPr lang="en-GB" sz="1000" dirty="0" smtClean="0"/>
              <a:t>Our Offices</a:t>
            </a:r>
          </a:p>
          <a:p>
            <a:pPr algn="r"/>
            <a:endParaRPr lang="en-GB" sz="1000" dirty="0" smtClean="0"/>
          </a:p>
          <a:p>
            <a:pPr algn="r"/>
            <a:r>
              <a:rPr lang="en-GB" sz="1000" dirty="0" smtClean="0"/>
              <a:t>Baggage allowances</a:t>
            </a:r>
          </a:p>
          <a:p>
            <a:pPr algn="r"/>
            <a:endParaRPr lang="en-GB" sz="1000" dirty="0" smtClean="0"/>
          </a:p>
          <a:p>
            <a:pPr algn="r"/>
            <a:r>
              <a:rPr lang="en-GB" sz="1000" dirty="0" smtClean="0"/>
              <a:t>Destinations</a:t>
            </a:r>
          </a:p>
          <a:p>
            <a:pPr algn="r"/>
            <a:endParaRPr lang="en-GB" sz="1000" dirty="0" smtClean="0"/>
          </a:p>
          <a:p>
            <a:pPr algn="r"/>
            <a:r>
              <a:rPr lang="en-GB" sz="1000" dirty="0" smtClean="0"/>
              <a:t>About Mihin</a:t>
            </a:r>
            <a:endParaRPr lang="en-GB" sz="1000" dirty="0"/>
          </a:p>
        </p:txBody>
      </p:sp>
      <p:cxnSp>
        <p:nvCxnSpPr>
          <p:cNvPr id="31" name="Straight Connector 30"/>
          <p:cNvCxnSpPr/>
          <p:nvPr/>
        </p:nvCxnSpPr>
        <p:spPr>
          <a:xfrm>
            <a:off x="7488832" y="264680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68344" y="259221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8344" y="288024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3168278"/>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68344" y="3518793"/>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488832" y="235877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444208" y="1062630"/>
            <a:ext cx="2520280" cy="1152128"/>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Are you interested in receiving E-Mail Alerts when there are special Fares? </a:t>
            </a:r>
            <a:endParaRPr lang="en-GB" sz="1400" dirty="0"/>
          </a:p>
        </p:txBody>
      </p:sp>
      <p:sp>
        <p:nvSpPr>
          <p:cNvPr id="38" name="TextBox 37"/>
          <p:cNvSpPr txBox="1"/>
          <p:nvPr/>
        </p:nvSpPr>
        <p:spPr>
          <a:xfrm>
            <a:off x="8645392" y="1008038"/>
            <a:ext cx="360040" cy="369332"/>
          </a:xfrm>
          <a:prstGeom prst="rect">
            <a:avLst/>
          </a:prstGeom>
          <a:noFill/>
        </p:spPr>
        <p:txBody>
          <a:bodyPr wrap="square" rtlCol="0">
            <a:spAutoFit/>
          </a:bodyPr>
          <a:lstStyle/>
          <a:p>
            <a:r>
              <a:rPr lang="en-GB" dirty="0" smtClean="0">
                <a:solidFill>
                  <a:schemeClr val="bg1"/>
                </a:solidFill>
                <a:sym typeface="Wingdings"/>
              </a:rPr>
              <a:t></a:t>
            </a:r>
            <a:endParaRPr lang="en-GB" dirty="0">
              <a:solidFill>
                <a:schemeClr val="bg1"/>
              </a:solidFill>
            </a:endParaRPr>
          </a:p>
        </p:txBody>
      </p:sp>
      <p:sp>
        <p:nvSpPr>
          <p:cNvPr id="39" name="Rounded Rectangle 38"/>
          <p:cNvSpPr/>
          <p:nvPr/>
        </p:nvSpPr>
        <p:spPr>
          <a:xfrm>
            <a:off x="6870848" y="1998734"/>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Yes</a:t>
            </a:r>
            <a:endParaRPr lang="en-GB" sz="1000" b="1" dirty="0"/>
          </a:p>
        </p:txBody>
      </p:sp>
      <p:sp>
        <p:nvSpPr>
          <p:cNvPr id="40" name="Rounded Rectangle 39"/>
          <p:cNvSpPr/>
          <p:nvPr/>
        </p:nvSpPr>
        <p:spPr>
          <a:xfrm>
            <a:off x="7878960" y="1998734"/>
            <a:ext cx="762000" cy="161355"/>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No</a:t>
            </a:r>
            <a:endParaRPr lang="en-GB" sz="1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l="137" t="8334" r="210" b="6941"/>
          <a:stretch>
            <a:fillRect/>
          </a:stretch>
        </p:blipFill>
        <p:spPr bwMode="auto">
          <a:xfrm>
            <a:off x="0" y="749875"/>
            <a:ext cx="9144000" cy="300256"/>
          </a:xfrm>
          <a:prstGeom prst="rect">
            <a:avLst/>
          </a:prstGeom>
          <a:noFill/>
          <a:ln w="9525">
            <a:noFill/>
            <a:miter lim="800000"/>
            <a:headEnd/>
            <a:tailEnd/>
          </a:ln>
        </p:spPr>
      </p:pic>
      <p:sp>
        <p:nvSpPr>
          <p:cNvPr id="5" name="TextBox 4"/>
          <p:cNvSpPr txBox="1"/>
          <p:nvPr/>
        </p:nvSpPr>
        <p:spPr>
          <a:xfrm>
            <a:off x="112138" y="744516"/>
            <a:ext cx="7736462" cy="292388"/>
          </a:xfrm>
          <a:prstGeom prst="rect">
            <a:avLst/>
          </a:prstGeom>
          <a:noFill/>
        </p:spPr>
        <p:txBody>
          <a:bodyPr wrap="square" rtlCol="0">
            <a:spAutoFit/>
          </a:bodyPr>
          <a:lstStyle/>
          <a:p>
            <a:r>
              <a:rPr lang="en-GB" sz="1300" dirty="0" smtClean="0">
                <a:solidFill>
                  <a:schemeClr val="bg1">
                    <a:lumMod val="95000"/>
                  </a:schemeClr>
                </a:solidFill>
              </a:rPr>
              <a:t>   Home          Flight info      Booking info     About us          Contact us     Promotions    Our Offices         Careers</a:t>
            </a:r>
            <a:endParaRPr lang="en-GB" sz="1300" dirty="0">
              <a:solidFill>
                <a:schemeClr val="bg1">
                  <a:lumMod val="95000"/>
                </a:schemeClr>
              </a:solidFill>
            </a:endParaRPr>
          </a:p>
        </p:txBody>
      </p:sp>
      <p:pic>
        <p:nvPicPr>
          <p:cNvPr id="6" name="Picture 3"/>
          <p:cNvPicPr>
            <a:picLocks noChangeAspect="1" noChangeArrowheads="1"/>
          </p:cNvPicPr>
          <p:nvPr/>
        </p:nvPicPr>
        <p:blipFill>
          <a:blip r:embed="rId3" cstate="print"/>
          <a:srcRect/>
          <a:stretch>
            <a:fillRect/>
          </a:stretch>
        </p:blipFill>
        <p:spPr bwMode="auto">
          <a:xfrm>
            <a:off x="0" y="57150"/>
            <a:ext cx="4648200" cy="566378"/>
          </a:xfrm>
          <a:prstGeom prst="rect">
            <a:avLst/>
          </a:prstGeom>
          <a:noFill/>
          <a:ln w="9525">
            <a:noFill/>
            <a:miter lim="800000"/>
            <a:headEnd/>
            <a:tailEnd/>
          </a:ln>
        </p:spPr>
      </p:pic>
      <p:sp>
        <p:nvSpPr>
          <p:cNvPr id="7" name="Rounded Rectangle 6"/>
          <p:cNvSpPr/>
          <p:nvPr/>
        </p:nvSpPr>
        <p:spPr>
          <a:xfrm>
            <a:off x="0" y="1030268"/>
            <a:ext cx="9144000" cy="714380"/>
          </a:xfrm>
          <a:prstGeom prst="roundRect">
            <a:avLst>
              <a:gd name="adj" fmla="val 0"/>
            </a:avLst>
          </a:prstGeom>
          <a:gradFill flip="none" rotWithShape="1">
            <a:gsLst>
              <a:gs pos="0">
                <a:schemeClr val="accent1">
                  <a:lumMod val="75000"/>
                </a:schemeClr>
              </a:gs>
              <a:gs pos="33000">
                <a:schemeClr val="accent1">
                  <a:lumMod val="60000"/>
                  <a:lumOff val="40000"/>
                </a:schemeClr>
              </a:gs>
              <a:gs pos="66000">
                <a:schemeClr val="accent1">
                  <a:lumMod val="40000"/>
                  <a:lumOff val="60000"/>
                </a:schemeClr>
              </a:gs>
              <a:gs pos="100000">
                <a:schemeClr val="accent1">
                  <a:lumMod val="20000"/>
                  <a:lumOff val="80000"/>
                </a:schemeClr>
              </a:gs>
            </a:gsLst>
            <a:lin ang="10800000" scaled="1"/>
            <a:tileRect/>
          </a:gradFill>
          <a:ln w="9525">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000100" y="1101706"/>
            <a:ext cx="4357718" cy="553998"/>
          </a:xfrm>
          <a:prstGeom prst="rect">
            <a:avLst/>
          </a:prstGeom>
          <a:noFill/>
        </p:spPr>
        <p:txBody>
          <a:bodyPr wrap="square" rtlCol="0">
            <a:spAutoFit/>
          </a:bodyPr>
          <a:lstStyle/>
          <a:p>
            <a:r>
              <a:rPr lang="en-US" sz="3000" b="1" dirty="0" smtClean="0">
                <a:solidFill>
                  <a:schemeClr val="tx2">
                    <a:lumMod val="75000"/>
                  </a:schemeClr>
                </a:solidFill>
                <a:cs typeface="Arial" pitchFamily="34" charset="0"/>
              </a:rPr>
              <a:t>Special Offers</a:t>
            </a:r>
            <a:endParaRPr lang="en-GB" sz="3000" b="1" dirty="0">
              <a:solidFill>
                <a:schemeClr val="tx2">
                  <a:lumMod val="75000"/>
                </a:schemeClr>
              </a:solidFill>
              <a:cs typeface="Arial" pitchFamily="34" charset="0"/>
            </a:endParaRPr>
          </a:p>
        </p:txBody>
      </p:sp>
      <p:sp>
        <p:nvSpPr>
          <p:cNvPr id="9" name="Rounded Rectangle 8"/>
          <p:cNvSpPr/>
          <p:nvPr/>
        </p:nvSpPr>
        <p:spPr>
          <a:xfrm>
            <a:off x="7899416" y="203492"/>
            <a:ext cx="1142684" cy="286362"/>
          </a:xfrm>
          <a:prstGeom prst="roundRect">
            <a:avLst/>
          </a:prstGeom>
          <a:solidFill>
            <a:schemeClr val="accent1">
              <a:lumMod val="7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630186" y="173012"/>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Register for E-Alerts</a:t>
            </a:r>
            <a:endParaRPr lang="en-GB" sz="1000" dirty="0">
              <a:solidFill>
                <a:schemeClr val="bg1"/>
              </a:solidFill>
            </a:endParaRPr>
          </a:p>
        </p:txBody>
      </p:sp>
      <p:pic>
        <p:nvPicPr>
          <p:cNvPr id="11" name="Picture 10" descr="C:\Documents and Settings\02400\Desktop\Untitled-2 copy.gif"/>
          <p:cNvPicPr>
            <a:picLocks noChangeAspect="1" noChangeArrowheads="1"/>
          </p:cNvPicPr>
          <p:nvPr/>
        </p:nvPicPr>
        <p:blipFill>
          <a:blip r:embed="rId4" cstate="print"/>
          <a:srcRect/>
          <a:stretch>
            <a:fillRect/>
          </a:stretch>
        </p:blipFill>
        <p:spPr bwMode="auto">
          <a:xfrm>
            <a:off x="8371863" y="359254"/>
            <a:ext cx="214314" cy="292896"/>
          </a:xfrm>
          <a:prstGeom prst="rect">
            <a:avLst/>
          </a:prstGeom>
          <a:noFill/>
        </p:spPr>
      </p:pic>
      <p:sp>
        <p:nvSpPr>
          <p:cNvPr id="12" name="Round Same Side Corner Rectangle 11"/>
          <p:cNvSpPr/>
          <p:nvPr/>
        </p:nvSpPr>
        <p:spPr>
          <a:xfrm rot="5400000">
            <a:off x="-857256" y="2959094"/>
            <a:ext cx="2000264" cy="285752"/>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7" descr="C:\Documents and Settings\02400\Desktop\Untitled-1 copy.gif"/>
          <p:cNvPicPr>
            <a:picLocks noChangeAspect="1" noChangeArrowheads="1"/>
          </p:cNvPicPr>
          <p:nvPr/>
        </p:nvPicPr>
        <p:blipFill>
          <a:blip r:embed="rId5" cstate="print"/>
          <a:srcRect/>
          <a:stretch>
            <a:fillRect/>
          </a:stretch>
        </p:blipFill>
        <p:spPr bwMode="auto">
          <a:xfrm rot="5400000">
            <a:off x="16152" y="2251532"/>
            <a:ext cx="233511" cy="226643"/>
          </a:xfrm>
          <a:prstGeom prst="rect">
            <a:avLst/>
          </a:prstGeom>
          <a:noFill/>
        </p:spPr>
      </p:pic>
      <p:sp>
        <p:nvSpPr>
          <p:cNvPr id="14" name="Rectangle 13"/>
          <p:cNvSpPr/>
          <p:nvPr/>
        </p:nvSpPr>
        <p:spPr>
          <a:xfrm rot="5400000">
            <a:off x="-714380" y="2983858"/>
            <a:ext cx="1714512" cy="2857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to Book Online</a:t>
            </a:r>
            <a:endParaRPr lang="en-GB" sz="1200" dirty="0">
              <a:solidFill>
                <a:schemeClr val="tx1">
                  <a:lumMod val="85000"/>
                  <a:lumOff val="15000"/>
                </a:schemeClr>
              </a:solidFill>
            </a:endParaRPr>
          </a:p>
        </p:txBody>
      </p:sp>
      <p:sp>
        <p:nvSpPr>
          <p:cNvPr id="15" name="Round Same Side Corner Rectangle 14"/>
          <p:cNvSpPr/>
          <p:nvPr/>
        </p:nvSpPr>
        <p:spPr>
          <a:xfrm rot="5400000">
            <a:off x="-928710" y="5245126"/>
            <a:ext cx="2143140" cy="285720"/>
          </a:xfrm>
          <a:prstGeom prst="round2SameRect">
            <a:avLst>
              <a:gd name="adj1" fmla="val 50000"/>
              <a:gd name="adj2" fmla="val 0"/>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rot="5400000">
            <a:off x="-950781" y="5267197"/>
            <a:ext cx="2143140" cy="2142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lumMod val="85000"/>
                    <a:lumOff val="15000"/>
                  </a:schemeClr>
                </a:solidFill>
              </a:rPr>
              <a:t>Click Here to see Special Offers</a:t>
            </a:r>
            <a:endParaRPr lang="en-GB" sz="1200" dirty="0">
              <a:solidFill>
                <a:schemeClr val="tx1">
                  <a:lumMod val="85000"/>
                  <a:lumOff val="15000"/>
                </a:schemeClr>
              </a:solidFill>
            </a:endParaRPr>
          </a:p>
        </p:txBody>
      </p:sp>
      <p:sp>
        <p:nvSpPr>
          <p:cNvPr id="17" name="Rectangle 16"/>
          <p:cNvSpPr/>
          <p:nvPr/>
        </p:nvSpPr>
        <p:spPr>
          <a:xfrm>
            <a:off x="0" y="7031060"/>
            <a:ext cx="9144000" cy="3571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2" descr="C:\Users\Bede\Desktop\Finalsmall.jpg"/>
          <p:cNvPicPr>
            <a:picLocks noChangeAspect="1" noChangeArrowheads="1"/>
          </p:cNvPicPr>
          <p:nvPr/>
        </p:nvPicPr>
        <p:blipFill>
          <a:blip r:embed="rId6" cstate="print"/>
          <a:srcRect l="11328" t="97991" r="11289"/>
          <a:stretch>
            <a:fillRect/>
          </a:stretch>
        </p:blipFill>
        <p:spPr bwMode="auto">
          <a:xfrm>
            <a:off x="-1" y="7386540"/>
            <a:ext cx="9144001" cy="216024"/>
          </a:xfrm>
          <a:prstGeom prst="rect">
            <a:avLst/>
          </a:prstGeom>
          <a:noFill/>
        </p:spPr>
      </p:pic>
      <p:sp>
        <p:nvSpPr>
          <p:cNvPr id="19" name="TextBox 18"/>
          <p:cNvSpPr txBox="1"/>
          <p:nvPr/>
        </p:nvSpPr>
        <p:spPr>
          <a:xfrm>
            <a:off x="-24542" y="7059908"/>
            <a:ext cx="3096344" cy="276999"/>
          </a:xfrm>
          <a:prstGeom prst="rect">
            <a:avLst/>
          </a:prstGeom>
          <a:noFill/>
        </p:spPr>
        <p:txBody>
          <a:bodyPr wrap="square" rtlCol="0">
            <a:spAutoFit/>
          </a:bodyPr>
          <a:lstStyle/>
          <a:p>
            <a:r>
              <a:rPr lang="en-GB" sz="1200" dirty="0" smtClean="0">
                <a:solidFill>
                  <a:schemeClr val="bg1"/>
                </a:solidFill>
              </a:rPr>
              <a:t>Terms &amp; Conditions  | Conditions of Carriage </a:t>
            </a:r>
            <a:endParaRPr lang="en-GB" sz="1200" dirty="0">
              <a:solidFill>
                <a:schemeClr val="bg1"/>
              </a:solidFill>
            </a:endParaRPr>
          </a:p>
        </p:txBody>
      </p:sp>
      <p:sp>
        <p:nvSpPr>
          <p:cNvPr id="20" name="TextBox 19"/>
          <p:cNvSpPr txBox="1"/>
          <p:nvPr/>
        </p:nvSpPr>
        <p:spPr>
          <a:xfrm>
            <a:off x="5895630" y="7085018"/>
            <a:ext cx="2643174" cy="276999"/>
          </a:xfrm>
          <a:prstGeom prst="rect">
            <a:avLst/>
          </a:prstGeom>
          <a:noFill/>
        </p:spPr>
        <p:txBody>
          <a:bodyPr wrap="square" rtlCol="0">
            <a:spAutoFit/>
          </a:bodyPr>
          <a:lstStyle/>
          <a:p>
            <a:pPr algn="r"/>
            <a:r>
              <a:rPr lang="en-GB" sz="1200" dirty="0" smtClean="0">
                <a:solidFill>
                  <a:schemeClr val="bg1"/>
                </a:solidFill>
              </a:rPr>
              <a:t>Mihin Lanka Airlines 2011| Powered by </a:t>
            </a:r>
            <a:endParaRPr lang="en-GB" sz="1200" dirty="0">
              <a:solidFill>
                <a:schemeClr val="bg1"/>
              </a:solidFill>
            </a:endParaRPr>
          </a:p>
        </p:txBody>
      </p:sp>
      <p:pic>
        <p:nvPicPr>
          <p:cNvPr id="21" name="Picture 19" descr="C:\Documents and Settings\02400\Desktop\loops seethrough.gif"/>
          <p:cNvPicPr>
            <a:picLocks noChangeAspect="1" noChangeArrowheads="1"/>
          </p:cNvPicPr>
          <p:nvPr/>
        </p:nvPicPr>
        <p:blipFill>
          <a:blip r:embed="rId7" cstate="print"/>
          <a:srcRect/>
          <a:stretch>
            <a:fillRect/>
          </a:stretch>
        </p:blipFill>
        <p:spPr bwMode="auto">
          <a:xfrm>
            <a:off x="8482035" y="7088850"/>
            <a:ext cx="648349" cy="234949"/>
          </a:xfrm>
          <a:prstGeom prst="rect">
            <a:avLst/>
          </a:prstGeom>
          <a:noFill/>
        </p:spPr>
      </p:pic>
      <p:pic>
        <p:nvPicPr>
          <p:cNvPr id="22" name="Picture 21" descr="42-15238542.jpg"/>
          <p:cNvPicPr>
            <a:picLocks noChangeAspect="1"/>
          </p:cNvPicPr>
          <p:nvPr/>
        </p:nvPicPr>
        <p:blipFill>
          <a:blip r:embed="rId8" cstate="print"/>
          <a:srcRect t="33594" b="25390"/>
          <a:stretch>
            <a:fillRect/>
          </a:stretch>
        </p:blipFill>
        <p:spPr>
          <a:xfrm>
            <a:off x="7010400" y="1030268"/>
            <a:ext cx="2133600" cy="714380"/>
          </a:xfrm>
          <a:prstGeom prst="rect">
            <a:avLst/>
          </a:prstGeom>
          <a:effectLst>
            <a:reflection blurRad="6350" stA="50000" endA="300" endPos="55000" dir="5400000" sy="-100000" algn="bl" rotWithShape="0"/>
          </a:effectLst>
        </p:spPr>
      </p:pic>
      <p:graphicFrame>
        <p:nvGraphicFramePr>
          <p:cNvPr id="23" name="Table 22"/>
          <p:cNvGraphicFramePr>
            <a:graphicFrameLocks noGrp="1"/>
          </p:cNvGraphicFramePr>
          <p:nvPr/>
        </p:nvGraphicFramePr>
        <p:xfrm>
          <a:off x="1136581" y="2227868"/>
          <a:ext cx="6387749" cy="1559560"/>
        </p:xfrm>
        <a:graphic>
          <a:graphicData uri="http://schemas.openxmlformats.org/drawingml/2006/table">
            <a:tbl>
              <a:tblPr firstRow="1" bandRow="1">
                <a:tableStyleId>{5C22544A-7EE6-4342-B048-85BDC9FD1C3A}</a:tableStyleId>
              </a:tblPr>
              <a:tblGrid>
                <a:gridCol w="1973022"/>
                <a:gridCol w="1640145"/>
                <a:gridCol w="2774582"/>
              </a:tblGrid>
              <a:tr h="370840">
                <a:tc>
                  <a:txBody>
                    <a:bodyPr/>
                    <a:lstStyle/>
                    <a:p>
                      <a:r>
                        <a:rPr lang="en-US" sz="1200" dirty="0" smtClean="0">
                          <a:latin typeface="Arial" pitchFamily="34" charset="0"/>
                          <a:cs typeface="Arial" pitchFamily="34" charset="0"/>
                        </a:rPr>
                        <a:t>Sector</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Fare</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Conditions</a:t>
                      </a:r>
                      <a:endParaRPr lang="en-GB" sz="12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Jakarta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Dhaka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Male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bl>
          </a:graphicData>
        </a:graphic>
      </p:graphicFrame>
      <p:sp>
        <p:nvSpPr>
          <p:cNvPr id="24" name="TextBox 23"/>
          <p:cNvSpPr txBox="1"/>
          <p:nvPr/>
        </p:nvSpPr>
        <p:spPr>
          <a:xfrm>
            <a:off x="1071538" y="1816086"/>
            <a:ext cx="3000396" cy="369332"/>
          </a:xfrm>
          <a:prstGeom prst="rect">
            <a:avLst/>
          </a:prstGeom>
          <a:noFill/>
        </p:spPr>
        <p:txBody>
          <a:bodyPr wrap="square" rtlCol="0">
            <a:spAutoFit/>
          </a:bodyPr>
          <a:lstStyle/>
          <a:p>
            <a:r>
              <a:rPr lang="en-US" b="1" dirty="0" smtClean="0"/>
              <a:t>From Sri Lanka</a:t>
            </a:r>
            <a:endParaRPr lang="en-GB" b="1" dirty="0"/>
          </a:p>
        </p:txBody>
      </p:sp>
      <p:graphicFrame>
        <p:nvGraphicFramePr>
          <p:cNvPr id="25" name="Table 24"/>
          <p:cNvGraphicFramePr>
            <a:graphicFrameLocks noGrp="1"/>
          </p:cNvGraphicFramePr>
          <p:nvPr/>
        </p:nvGraphicFramePr>
        <p:xfrm>
          <a:off x="1136581" y="4299570"/>
          <a:ext cx="6387749" cy="1559560"/>
        </p:xfrm>
        <a:graphic>
          <a:graphicData uri="http://schemas.openxmlformats.org/drawingml/2006/table">
            <a:tbl>
              <a:tblPr firstRow="1" bandRow="1">
                <a:tableStyleId>{5C22544A-7EE6-4342-B048-85BDC9FD1C3A}</a:tableStyleId>
              </a:tblPr>
              <a:tblGrid>
                <a:gridCol w="1973022"/>
                <a:gridCol w="1640145"/>
                <a:gridCol w="2774582"/>
              </a:tblGrid>
              <a:tr h="370840">
                <a:tc>
                  <a:txBody>
                    <a:bodyPr/>
                    <a:lstStyle/>
                    <a:p>
                      <a:r>
                        <a:rPr lang="en-US" sz="1200" dirty="0" smtClean="0">
                          <a:latin typeface="Arial" pitchFamily="34" charset="0"/>
                          <a:cs typeface="Arial" pitchFamily="34" charset="0"/>
                        </a:rPr>
                        <a:t>Sector</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Fare</a:t>
                      </a:r>
                      <a:endParaRPr lang="en-GB"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Conditions</a:t>
                      </a:r>
                      <a:endParaRPr lang="en-GB" sz="12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Jakarta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Dhaka</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r h="370840">
                <a:tc>
                  <a:txBody>
                    <a:bodyPr/>
                    <a:lstStyle/>
                    <a:p>
                      <a:r>
                        <a:rPr lang="en-US" sz="1000" dirty="0" smtClean="0">
                          <a:latin typeface="Arial" pitchFamily="34" charset="0"/>
                          <a:cs typeface="Arial" pitchFamily="34" charset="0"/>
                        </a:rPr>
                        <a:t>to Male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Buy 1 Get 1</a:t>
                      </a:r>
                      <a:r>
                        <a:rPr lang="en-US" sz="1000" baseline="0" dirty="0" smtClean="0">
                          <a:latin typeface="Arial" pitchFamily="34" charset="0"/>
                          <a:cs typeface="Arial" pitchFamily="34" charset="0"/>
                        </a:rPr>
                        <a:t> Free</a:t>
                      </a:r>
                      <a:endParaRPr lang="en-GB"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Book with American</a:t>
                      </a:r>
                      <a:r>
                        <a:rPr lang="en-US" sz="1000" baseline="0" dirty="0" smtClean="0">
                          <a:latin typeface="Arial" pitchFamily="34" charset="0"/>
                          <a:cs typeface="Arial" pitchFamily="34" charset="0"/>
                        </a:rPr>
                        <a:t> Express before 31</a:t>
                      </a:r>
                      <a:r>
                        <a:rPr lang="en-US" sz="1000" baseline="30000" dirty="0" smtClean="0">
                          <a:latin typeface="Arial" pitchFamily="34" charset="0"/>
                          <a:cs typeface="Arial" pitchFamily="34" charset="0"/>
                        </a:rPr>
                        <a:t>st</a:t>
                      </a:r>
                      <a:r>
                        <a:rPr lang="en-US" sz="1000" baseline="0" dirty="0" smtClean="0">
                          <a:latin typeface="Arial" pitchFamily="34" charset="0"/>
                          <a:cs typeface="Arial" pitchFamily="34" charset="0"/>
                        </a:rPr>
                        <a:t> December 2010</a:t>
                      </a:r>
                      <a:endParaRPr lang="en-GB" sz="1000" dirty="0">
                        <a:latin typeface="Arial" pitchFamily="34" charset="0"/>
                        <a:cs typeface="Arial" pitchFamily="34" charset="0"/>
                      </a:endParaRPr>
                    </a:p>
                  </a:txBody>
                  <a:tcPr/>
                </a:tc>
              </a:tr>
            </a:tbl>
          </a:graphicData>
        </a:graphic>
      </p:graphicFrame>
      <p:sp>
        <p:nvSpPr>
          <p:cNvPr id="26" name="TextBox 25"/>
          <p:cNvSpPr txBox="1"/>
          <p:nvPr/>
        </p:nvSpPr>
        <p:spPr>
          <a:xfrm>
            <a:off x="1071538" y="3887788"/>
            <a:ext cx="3000396" cy="369332"/>
          </a:xfrm>
          <a:prstGeom prst="rect">
            <a:avLst/>
          </a:prstGeom>
          <a:noFill/>
        </p:spPr>
        <p:txBody>
          <a:bodyPr wrap="square" rtlCol="0">
            <a:spAutoFit/>
          </a:bodyPr>
          <a:lstStyle/>
          <a:p>
            <a:r>
              <a:rPr lang="en-US" b="1" dirty="0" smtClean="0"/>
              <a:t>From Dubai</a:t>
            </a:r>
            <a:endParaRPr lang="en-GB" b="1" dirty="0"/>
          </a:p>
        </p:txBody>
      </p:sp>
      <p:pic>
        <p:nvPicPr>
          <p:cNvPr id="27" name="Picture 18"/>
          <p:cNvPicPr>
            <a:picLocks noChangeAspect="1" noChangeArrowheads="1"/>
          </p:cNvPicPr>
          <p:nvPr/>
        </p:nvPicPr>
        <p:blipFill>
          <a:blip r:embed="rId9" cstate="print"/>
          <a:srcRect l="1493" t="46425" b="13213"/>
          <a:stretch>
            <a:fillRect/>
          </a:stretch>
        </p:blipFill>
        <p:spPr bwMode="auto">
          <a:xfrm>
            <a:off x="9007523" y="4241780"/>
            <a:ext cx="150125" cy="2775742"/>
          </a:xfrm>
          <a:prstGeom prst="rect">
            <a:avLst/>
          </a:prstGeom>
          <a:noFill/>
          <a:ln w="9525">
            <a:noFill/>
            <a:miter lim="800000"/>
            <a:headEnd/>
            <a:tailEnd/>
          </a:ln>
          <a:effectLst/>
        </p:spPr>
      </p:pic>
      <p:pic>
        <p:nvPicPr>
          <p:cNvPr id="28" name="Picture 18"/>
          <p:cNvPicPr>
            <a:picLocks noChangeAspect="1" noChangeArrowheads="1"/>
          </p:cNvPicPr>
          <p:nvPr/>
        </p:nvPicPr>
        <p:blipFill>
          <a:blip r:embed="rId9" cstate="print"/>
          <a:srcRect r="-8955" b="55332"/>
          <a:stretch>
            <a:fillRect/>
          </a:stretch>
        </p:blipFill>
        <p:spPr bwMode="auto">
          <a:xfrm>
            <a:off x="9001156" y="1731000"/>
            <a:ext cx="166049" cy="3071834"/>
          </a:xfrm>
          <a:prstGeom prst="rect">
            <a:avLst/>
          </a:prstGeom>
          <a:noFill/>
          <a:ln w="9525">
            <a:noFill/>
            <a:miter lim="800000"/>
            <a:headEnd/>
            <a:tailEnd/>
          </a:ln>
          <a:effectLst/>
        </p:spPr>
      </p:pic>
      <p:pic>
        <p:nvPicPr>
          <p:cNvPr id="29" name="Picture 4"/>
          <p:cNvPicPr>
            <a:picLocks noChangeAspect="1" noChangeArrowheads="1"/>
          </p:cNvPicPr>
          <p:nvPr/>
        </p:nvPicPr>
        <p:blipFill>
          <a:blip r:embed="rId10" cstate="print"/>
          <a:srcRect b="49667"/>
          <a:stretch>
            <a:fillRect/>
          </a:stretch>
        </p:blipFill>
        <p:spPr bwMode="auto">
          <a:xfrm>
            <a:off x="1000100" y="5959490"/>
            <a:ext cx="6668244" cy="1069107"/>
          </a:xfrm>
          <a:prstGeom prst="rect">
            <a:avLst/>
          </a:prstGeom>
          <a:noFill/>
          <a:ln w="9525">
            <a:noFill/>
            <a:miter lim="800000"/>
            <a:headEnd/>
            <a:tailEnd/>
          </a:ln>
          <a:effectLst/>
        </p:spPr>
      </p:pic>
      <p:sp>
        <p:nvSpPr>
          <p:cNvPr id="30" name="TextBox 29"/>
          <p:cNvSpPr txBox="1"/>
          <p:nvPr/>
        </p:nvSpPr>
        <p:spPr>
          <a:xfrm>
            <a:off x="7668344" y="2016150"/>
            <a:ext cx="1224136" cy="1477328"/>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GB" sz="1000" dirty="0" smtClean="0"/>
              <a:t>Contact Us</a:t>
            </a:r>
          </a:p>
          <a:p>
            <a:pPr algn="r"/>
            <a:endParaRPr lang="en-GB" sz="1000" dirty="0" smtClean="0"/>
          </a:p>
          <a:p>
            <a:pPr algn="r"/>
            <a:r>
              <a:rPr lang="en-GB" sz="1000" dirty="0" smtClean="0"/>
              <a:t>Our Offices</a:t>
            </a:r>
          </a:p>
          <a:p>
            <a:pPr algn="r"/>
            <a:endParaRPr lang="en-GB" sz="1000" dirty="0" smtClean="0"/>
          </a:p>
          <a:p>
            <a:pPr algn="r"/>
            <a:r>
              <a:rPr lang="en-GB" sz="1000" dirty="0" smtClean="0"/>
              <a:t>Baggage allowances</a:t>
            </a:r>
          </a:p>
          <a:p>
            <a:pPr algn="r"/>
            <a:endParaRPr lang="en-GB" sz="1000" dirty="0" smtClean="0"/>
          </a:p>
          <a:p>
            <a:pPr algn="r"/>
            <a:r>
              <a:rPr lang="en-GB" sz="1000" dirty="0" smtClean="0"/>
              <a:t>Destinations</a:t>
            </a:r>
          </a:p>
          <a:p>
            <a:pPr algn="r"/>
            <a:endParaRPr lang="en-GB" sz="1000" dirty="0" smtClean="0"/>
          </a:p>
          <a:p>
            <a:pPr algn="r"/>
            <a:r>
              <a:rPr lang="en-GB" sz="1000" dirty="0" smtClean="0"/>
              <a:t>About Mihin</a:t>
            </a:r>
            <a:endParaRPr lang="en-GB" sz="1000" dirty="0"/>
          </a:p>
        </p:txBody>
      </p:sp>
      <p:cxnSp>
        <p:nvCxnSpPr>
          <p:cNvPr id="31" name="Straight Connector 30"/>
          <p:cNvCxnSpPr/>
          <p:nvPr/>
        </p:nvCxnSpPr>
        <p:spPr>
          <a:xfrm>
            <a:off x="7668344" y="2304182"/>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68344" y="2592214"/>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8344" y="2880246"/>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3168278"/>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68344" y="3518793"/>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68344" y="2016150"/>
            <a:ext cx="1152128"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39752" y="2088158"/>
            <a:ext cx="5328592" cy="4608512"/>
          </a:xfrm>
          <a:prstGeom prst="rect">
            <a:avLst/>
          </a:prstGeom>
          <a:solidFill>
            <a:schemeClr val="tx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411760" y="2160166"/>
            <a:ext cx="5184576" cy="461665"/>
          </a:xfrm>
          <a:prstGeom prst="rect">
            <a:avLst/>
          </a:prstGeom>
          <a:noFill/>
        </p:spPr>
        <p:txBody>
          <a:bodyPr wrap="square" rtlCol="0">
            <a:spAutoFit/>
          </a:bodyPr>
          <a:lstStyle/>
          <a:p>
            <a:pPr algn="ctr"/>
            <a:r>
              <a:rPr lang="en-GB" sz="1200" dirty="0" smtClean="0">
                <a:solidFill>
                  <a:schemeClr val="bg1"/>
                </a:solidFill>
              </a:rPr>
              <a:t>Please fill the below form in order to be  among the first to be informed of any special offers and promotions from Mihin Lanka as soon as they are introduced!</a:t>
            </a:r>
            <a:endParaRPr lang="en-GB" sz="1200" dirty="0">
              <a:solidFill>
                <a:schemeClr val="bg1"/>
              </a:solidFill>
            </a:endParaRPr>
          </a:p>
        </p:txBody>
      </p:sp>
      <p:sp>
        <p:nvSpPr>
          <p:cNvPr id="39" name="TextBox 38"/>
          <p:cNvSpPr txBox="1"/>
          <p:nvPr/>
        </p:nvSpPr>
        <p:spPr>
          <a:xfrm>
            <a:off x="2411760" y="2664222"/>
            <a:ext cx="1152128" cy="276999"/>
          </a:xfrm>
          <a:prstGeom prst="rect">
            <a:avLst/>
          </a:prstGeom>
          <a:noFill/>
        </p:spPr>
        <p:txBody>
          <a:bodyPr wrap="square" rtlCol="0">
            <a:spAutoFit/>
          </a:bodyPr>
          <a:lstStyle/>
          <a:p>
            <a:r>
              <a:rPr lang="en-GB" sz="1200" dirty="0" smtClean="0">
                <a:solidFill>
                  <a:schemeClr val="bg1"/>
                </a:solidFill>
              </a:rPr>
              <a:t>Title: </a:t>
            </a:r>
            <a:r>
              <a:rPr lang="en-GB" sz="1200" dirty="0" smtClean="0">
                <a:solidFill>
                  <a:schemeClr val="accent6">
                    <a:lumMod val="75000"/>
                  </a:schemeClr>
                </a:solidFill>
              </a:rPr>
              <a:t>*</a:t>
            </a:r>
            <a:endParaRPr lang="en-GB" sz="1200" dirty="0">
              <a:solidFill>
                <a:schemeClr val="accent6">
                  <a:lumMod val="75000"/>
                </a:schemeClr>
              </a:solidFill>
            </a:endParaRPr>
          </a:p>
        </p:txBody>
      </p:sp>
      <p:sp>
        <p:nvSpPr>
          <p:cNvPr id="40" name="Rectangle 39"/>
          <p:cNvSpPr/>
          <p:nvPr/>
        </p:nvSpPr>
        <p:spPr>
          <a:xfrm>
            <a:off x="3707904" y="2664222"/>
            <a:ext cx="1008112" cy="2880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2411760" y="3096270"/>
            <a:ext cx="1152128" cy="276999"/>
          </a:xfrm>
          <a:prstGeom prst="rect">
            <a:avLst/>
          </a:prstGeom>
          <a:noFill/>
        </p:spPr>
        <p:txBody>
          <a:bodyPr wrap="square" rtlCol="0">
            <a:spAutoFit/>
          </a:bodyPr>
          <a:lstStyle/>
          <a:p>
            <a:r>
              <a:rPr lang="en-GB" sz="1200" dirty="0" smtClean="0">
                <a:solidFill>
                  <a:schemeClr val="bg1"/>
                </a:solidFill>
              </a:rPr>
              <a:t>Full Name:</a:t>
            </a:r>
            <a:r>
              <a:rPr lang="en-GB" sz="1200" dirty="0" smtClean="0">
                <a:solidFill>
                  <a:schemeClr val="accent6">
                    <a:lumMod val="75000"/>
                  </a:schemeClr>
                </a:solidFill>
              </a:rPr>
              <a:t>*</a:t>
            </a:r>
            <a:endParaRPr lang="en-GB" sz="1200" dirty="0">
              <a:solidFill>
                <a:schemeClr val="accent6">
                  <a:lumMod val="75000"/>
                </a:schemeClr>
              </a:solidFill>
            </a:endParaRPr>
          </a:p>
        </p:txBody>
      </p:sp>
      <p:sp>
        <p:nvSpPr>
          <p:cNvPr id="42" name="Rectangle 41"/>
          <p:cNvSpPr/>
          <p:nvPr/>
        </p:nvSpPr>
        <p:spPr>
          <a:xfrm>
            <a:off x="3707904" y="3096270"/>
            <a:ext cx="2376264" cy="2880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2411760" y="3528318"/>
            <a:ext cx="1152128" cy="276999"/>
          </a:xfrm>
          <a:prstGeom prst="rect">
            <a:avLst/>
          </a:prstGeom>
          <a:noFill/>
        </p:spPr>
        <p:txBody>
          <a:bodyPr wrap="square" rtlCol="0">
            <a:spAutoFit/>
          </a:bodyPr>
          <a:lstStyle/>
          <a:p>
            <a:r>
              <a:rPr lang="en-GB" sz="1200" dirty="0" smtClean="0">
                <a:solidFill>
                  <a:schemeClr val="bg1"/>
                </a:solidFill>
              </a:rPr>
              <a:t>Address</a:t>
            </a:r>
            <a:endParaRPr lang="en-GB" sz="1200" dirty="0">
              <a:solidFill>
                <a:schemeClr val="bg1"/>
              </a:solidFill>
            </a:endParaRPr>
          </a:p>
        </p:txBody>
      </p:sp>
      <p:sp>
        <p:nvSpPr>
          <p:cNvPr id="44" name="Rectangle 43"/>
          <p:cNvSpPr/>
          <p:nvPr/>
        </p:nvSpPr>
        <p:spPr>
          <a:xfrm>
            <a:off x="3707904" y="3528318"/>
            <a:ext cx="2376264" cy="72008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2411760" y="4824462"/>
            <a:ext cx="1224136" cy="276999"/>
          </a:xfrm>
          <a:prstGeom prst="rect">
            <a:avLst/>
          </a:prstGeom>
          <a:noFill/>
        </p:spPr>
        <p:txBody>
          <a:bodyPr wrap="square" rtlCol="0">
            <a:spAutoFit/>
          </a:bodyPr>
          <a:lstStyle/>
          <a:p>
            <a:r>
              <a:rPr lang="en-GB" sz="1200" dirty="0" smtClean="0">
                <a:solidFill>
                  <a:schemeClr val="bg1"/>
                </a:solidFill>
              </a:rPr>
              <a:t>Other Number:</a:t>
            </a:r>
            <a:endParaRPr lang="en-GB" sz="1200" dirty="0">
              <a:solidFill>
                <a:schemeClr val="bg1"/>
              </a:solidFill>
            </a:endParaRPr>
          </a:p>
        </p:txBody>
      </p:sp>
      <p:sp>
        <p:nvSpPr>
          <p:cNvPr id="46" name="Rectangle 45"/>
          <p:cNvSpPr/>
          <p:nvPr/>
        </p:nvSpPr>
        <p:spPr>
          <a:xfrm>
            <a:off x="3707904" y="4824462"/>
            <a:ext cx="2376264" cy="2880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2411760" y="4392414"/>
            <a:ext cx="1224136" cy="276999"/>
          </a:xfrm>
          <a:prstGeom prst="rect">
            <a:avLst/>
          </a:prstGeom>
          <a:noFill/>
        </p:spPr>
        <p:txBody>
          <a:bodyPr wrap="square" rtlCol="0">
            <a:spAutoFit/>
          </a:bodyPr>
          <a:lstStyle/>
          <a:p>
            <a:r>
              <a:rPr lang="en-GB" sz="1200" dirty="0" smtClean="0">
                <a:solidFill>
                  <a:schemeClr val="bg1"/>
                </a:solidFill>
              </a:rPr>
              <a:t>Mobile No:</a:t>
            </a:r>
            <a:endParaRPr lang="en-GB" sz="1200" dirty="0">
              <a:solidFill>
                <a:schemeClr val="bg1"/>
              </a:solidFill>
            </a:endParaRPr>
          </a:p>
        </p:txBody>
      </p:sp>
      <p:sp>
        <p:nvSpPr>
          <p:cNvPr id="48" name="Rectangle 47"/>
          <p:cNvSpPr/>
          <p:nvPr/>
        </p:nvSpPr>
        <p:spPr>
          <a:xfrm>
            <a:off x="3707904" y="4392414"/>
            <a:ext cx="2376264" cy="2880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2411760" y="5256510"/>
            <a:ext cx="1368152" cy="276999"/>
          </a:xfrm>
          <a:prstGeom prst="rect">
            <a:avLst/>
          </a:prstGeom>
          <a:noFill/>
        </p:spPr>
        <p:txBody>
          <a:bodyPr wrap="square" rtlCol="0">
            <a:spAutoFit/>
          </a:bodyPr>
          <a:lstStyle/>
          <a:p>
            <a:r>
              <a:rPr lang="en-GB" sz="1200" dirty="0" smtClean="0">
                <a:solidFill>
                  <a:schemeClr val="bg1"/>
                </a:solidFill>
              </a:rPr>
              <a:t>E-Mail Address:</a:t>
            </a:r>
            <a:r>
              <a:rPr lang="en-GB" sz="1200" dirty="0" smtClean="0">
                <a:solidFill>
                  <a:schemeClr val="accent6">
                    <a:lumMod val="75000"/>
                  </a:schemeClr>
                </a:solidFill>
              </a:rPr>
              <a:t>*</a:t>
            </a:r>
            <a:endParaRPr lang="en-GB" sz="1200" dirty="0">
              <a:solidFill>
                <a:schemeClr val="accent6">
                  <a:lumMod val="75000"/>
                </a:schemeClr>
              </a:solidFill>
            </a:endParaRPr>
          </a:p>
        </p:txBody>
      </p:sp>
      <p:sp>
        <p:nvSpPr>
          <p:cNvPr id="50" name="Rectangle 49"/>
          <p:cNvSpPr/>
          <p:nvPr/>
        </p:nvSpPr>
        <p:spPr>
          <a:xfrm>
            <a:off x="3707904" y="5256510"/>
            <a:ext cx="2376264" cy="2880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411760" y="5688558"/>
            <a:ext cx="1224136" cy="276999"/>
          </a:xfrm>
          <a:prstGeom prst="rect">
            <a:avLst/>
          </a:prstGeom>
          <a:noFill/>
        </p:spPr>
        <p:txBody>
          <a:bodyPr wrap="square" rtlCol="0">
            <a:spAutoFit/>
          </a:bodyPr>
          <a:lstStyle/>
          <a:p>
            <a:r>
              <a:rPr lang="en-GB" sz="1200" dirty="0" smtClean="0">
                <a:solidFill>
                  <a:schemeClr val="bg1"/>
                </a:solidFill>
              </a:rPr>
              <a:t>Country:</a:t>
            </a:r>
            <a:endParaRPr lang="en-GB" sz="1200" dirty="0">
              <a:solidFill>
                <a:schemeClr val="bg1"/>
              </a:solidFill>
            </a:endParaRPr>
          </a:p>
        </p:txBody>
      </p:sp>
      <p:sp>
        <p:nvSpPr>
          <p:cNvPr id="52" name="Rectangle 51"/>
          <p:cNvSpPr/>
          <p:nvPr/>
        </p:nvSpPr>
        <p:spPr>
          <a:xfrm>
            <a:off x="3707904" y="5688558"/>
            <a:ext cx="2376264" cy="28803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p:cNvSpPr/>
          <p:nvPr/>
        </p:nvSpPr>
        <p:spPr>
          <a:xfrm>
            <a:off x="4499992" y="6408638"/>
            <a:ext cx="792088" cy="21602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Submit</a:t>
            </a:r>
            <a:endParaRPr lang="en-GB" sz="1400" b="1" dirty="0"/>
          </a:p>
        </p:txBody>
      </p:sp>
      <p:sp>
        <p:nvSpPr>
          <p:cNvPr id="54" name="TextBox 53"/>
          <p:cNvSpPr txBox="1"/>
          <p:nvPr/>
        </p:nvSpPr>
        <p:spPr>
          <a:xfrm>
            <a:off x="2411760" y="6059631"/>
            <a:ext cx="1872208" cy="276999"/>
          </a:xfrm>
          <a:prstGeom prst="rect">
            <a:avLst/>
          </a:prstGeom>
          <a:noFill/>
        </p:spPr>
        <p:txBody>
          <a:bodyPr wrap="square" rtlCol="0">
            <a:spAutoFit/>
          </a:bodyPr>
          <a:lstStyle/>
          <a:p>
            <a:r>
              <a:rPr lang="en-GB" sz="1200" dirty="0" smtClean="0">
                <a:solidFill>
                  <a:schemeClr val="accent6">
                    <a:lumMod val="75000"/>
                  </a:schemeClr>
                </a:solidFill>
              </a:rPr>
              <a:t>*</a:t>
            </a:r>
            <a:r>
              <a:rPr lang="en-GB" sz="1200" dirty="0" smtClean="0">
                <a:solidFill>
                  <a:schemeClr val="bg1"/>
                </a:solidFill>
              </a:rPr>
              <a:t> Mandatory Information</a:t>
            </a:r>
            <a:endParaRPr lang="en-GB" sz="12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1091</Words>
  <Application>Microsoft Office PowerPoint</Application>
  <PresentationFormat>Custom</PresentationFormat>
  <Paragraphs>295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Bede</dc:creator>
  <cp:lastModifiedBy>Bede</cp:lastModifiedBy>
  <cp:revision>36</cp:revision>
  <dcterms:created xsi:type="dcterms:W3CDTF">2010-12-27T10:40:02Z</dcterms:created>
  <dcterms:modified xsi:type="dcterms:W3CDTF">2011-01-19T08:09:31Z</dcterms:modified>
</cp:coreProperties>
</file>