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6"/>
  </p:notesMasterIdLst>
  <p:sldIdLst>
    <p:sldId id="256" r:id="rId2"/>
    <p:sldId id="258" r:id="rId3"/>
    <p:sldId id="257" r:id="rId4"/>
    <p:sldId id="259" r:id="rId5"/>
    <p:sldId id="260" r:id="rId6"/>
    <p:sldId id="265" r:id="rId7"/>
    <p:sldId id="261" r:id="rId8"/>
    <p:sldId id="266" r:id="rId9"/>
    <p:sldId id="273" r:id="rId10"/>
    <p:sldId id="272" r:id="rId11"/>
    <p:sldId id="270" r:id="rId12"/>
    <p:sldId id="271" r:id="rId13"/>
    <p:sldId id="277" r:id="rId14"/>
    <p:sldId id="274" r:id="rId15"/>
    <p:sldId id="276" r:id="rId16"/>
    <p:sldId id="280" r:id="rId17"/>
    <p:sldId id="279" r:id="rId18"/>
    <p:sldId id="281" r:id="rId19"/>
    <p:sldId id="278" r:id="rId20"/>
    <p:sldId id="267" r:id="rId21"/>
    <p:sldId id="284" r:id="rId22"/>
    <p:sldId id="283" r:id="rId23"/>
    <p:sldId id="285"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8E625-025C-4546-A877-B93C40BDC28E}" v="1398" dt="2023-05-10T21:35:03.497"/>
    <p1510:client id="{28FDA14E-AD0B-284D-8B75-D64198E8B2E4}" v="528" dt="2023-05-10T21:40:41.695"/>
    <p1510:client id="{A550A737-BA0C-4793-BAF1-21B8C33D760D}" v="2167" dt="2023-05-10T22:56:53.858"/>
    <p1510:client id="{AC741F21-0F8A-EE0A-AD49-9B1D9C73C8DC}" v="104" vWet="105" dt="2023-05-10T00:38:04.2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D0ED8E-2333-458E-9ADF-51F0A12AD9C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6F963CD-F7C2-4FD9-951F-6C090AEE88DB}">
      <dgm:prSet/>
      <dgm:spPr/>
      <dgm:t>
        <a:bodyPr/>
        <a:lstStyle/>
        <a:p>
          <a:r>
            <a:rPr lang="en-US" b="1"/>
            <a:t>What IT doomsday event happened during the end of 1999 which may have affected stock prices?</a:t>
          </a:r>
          <a:endParaRPr lang="en-US"/>
        </a:p>
      </dgm:t>
    </dgm:pt>
    <dgm:pt modelId="{AFB94EEA-234F-4B5D-B474-3CCC91F83554}" type="parTrans" cxnId="{F089EEC9-F224-42F2-B8A5-AEF35CBF2537}">
      <dgm:prSet/>
      <dgm:spPr/>
      <dgm:t>
        <a:bodyPr/>
        <a:lstStyle/>
        <a:p>
          <a:endParaRPr lang="en-US"/>
        </a:p>
      </dgm:t>
    </dgm:pt>
    <dgm:pt modelId="{4AA7B434-98D9-425F-9C7E-7C4EE35EDDD0}" type="sibTrans" cxnId="{F089EEC9-F224-42F2-B8A5-AEF35CBF2537}">
      <dgm:prSet/>
      <dgm:spPr/>
      <dgm:t>
        <a:bodyPr/>
        <a:lstStyle/>
        <a:p>
          <a:endParaRPr lang="en-US"/>
        </a:p>
      </dgm:t>
    </dgm:pt>
    <dgm:pt modelId="{E379D611-61C8-4CEF-B8E2-76AE38054399}">
      <dgm:prSet/>
      <dgm:spPr/>
      <dgm:t>
        <a:bodyPr/>
        <a:lstStyle/>
        <a:p>
          <a:r>
            <a:rPr lang="en-US" b="1"/>
            <a:t>What event happened after 2000 in 2001 which greatly changed the landscape of the USA stock market and corporations trading?</a:t>
          </a:r>
          <a:endParaRPr lang="en-US"/>
        </a:p>
      </dgm:t>
    </dgm:pt>
    <dgm:pt modelId="{95BC0CE3-9928-4A40-8F63-CD17DD2F7198}" type="parTrans" cxnId="{956E21D1-47D9-4E73-8F21-4B8828042855}">
      <dgm:prSet/>
      <dgm:spPr/>
      <dgm:t>
        <a:bodyPr/>
        <a:lstStyle/>
        <a:p>
          <a:endParaRPr lang="en-US"/>
        </a:p>
      </dgm:t>
    </dgm:pt>
    <dgm:pt modelId="{CBA0A87A-6FED-4A93-A615-8E06259F77DD}" type="sibTrans" cxnId="{956E21D1-47D9-4E73-8F21-4B8828042855}">
      <dgm:prSet/>
      <dgm:spPr/>
      <dgm:t>
        <a:bodyPr/>
        <a:lstStyle/>
        <a:p>
          <a:endParaRPr lang="en-US"/>
        </a:p>
      </dgm:t>
    </dgm:pt>
    <dgm:pt modelId="{7FBB8563-DA8E-4315-B049-335901653F1E}" type="pres">
      <dgm:prSet presAssocID="{CED0ED8E-2333-458E-9ADF-51F0A12AD9C5}" presName="hierChild1" presStyleCnt="0">
        <dgm:presLayoutVars>
          <dgm:chPref val="1"/>
          <dgm:dir/>
          <dgm:animOne val="branch"/>
          <dgm:animLvl val="lvl"/>
          <dgm:resizeHandles/>
        </dgm:presLayoutVars>
      </dgm:prSet>
      <dgm:spPr/>
    </dgm:pt>
    <dgm:pt modelId="{7ED18E3D-CA80-43B9-90EB-284FF833241F}" type="pres">
      <dgm:prSet presAssocID="{66F963CD-F7C2-4FD9-951F-6C090AEE88DB}" presName="hierRoot1" presStyleCnt="0"/>
      <dgm:spPr/>
    </dgm:pt>
    <dgm:pt modelId="{77836D9F-FA71-4365-9B20-5E9B35314058}" type="pres">
      <dgm:prSet presAssocID="{66F963CD-F7C2-4FD9-951F-6C090AEE88DB}" presName="composite" presStyleCnt="0"/>
      <dgm:spPr/>
    </dgm:pt>
    <dgm:pt modelId="{372A7204-7CCD-464B-848B-8E8C73D20686}" type="pres">
      <dgm:prSet presAssocID="{66F963CD-F7C2-4FD9-951F-6C090AEE88DB}" presName="background" presStyleLbl="node0" presStyleIdx="0" presStyleCnt="2"/>
      <dgm:spPr/>
    </dgm:pt>
    <dgm:pt modelId="{ED27E120-DDBE-4980-8F53-5A7E7023840B}" type="pres">
      <dgm:prSet presAssocID="{66F963CD-F7C2-4FD9-951F-6C090AEE88DB}" presName="text" presStyleLbl="fgAcc0" presStyleIdx="0" presStyleCnt="2">
        <dgm:presLayoutVars>
          <dgm:chPref val="3"/>
        </dgm:presLayoutVars>
      </dgm:prSet>
      <dgm:spPr/>
    </dgm:pt>
    <dgm:pt modelId="{977A25E1-DB5D-41C6-B4DD-36CFBAFDD61F}" type="pres">
      <dgm:prSet presAssocID="{66F963CD-F7C2-4FD9-951F-6C090AEE88DB}" presName="hierChild2" presStyleCnt="0"/>
      <dgm:spPr/>
    </dgm:pt>
    <dgm:pt modelId="{F804A864-8E82-4B9F-B8A0-593D6A199D1D}" type="pres">
      <dgm:prSet presAssocID="{E379D611-61C8-4CEF-B8E2-76AE38054399}" presName="hierRoot1" presStyleCnt="0"/>
      <dgm:spPr/>
    </dgm:pt>
    <dgm:pt modelId="{9B1883D6-D775-44BE-86C8-D8B8607377C3}" type="pres">
      <dgm:prSet presAssocID="{E379D611-61C8-4CEF-B8E2-76AE38054399}" presName="composite" presStyleCnt="0"/>
      <dgm:spPr/>
    </dgm:pt>
    <dgm:pt modelId="{CA3542C7-E68F-439D-A300-AA6CCC66B02A}" type="pres">
      <dgm:prSet presAssocID="{E379D611-61C8-4CEF-B8E2-76AE38054399}" presName="background" presStyleLbl="node0" presStyleIdx="1" presStyleCnt="2"/>
      <dgm:spPr/>
    </dgm:pt>
    <dgm:pt modelId="{1BD81EB6-F130-4AEB-821F-B3BE7687C6F8}" type="pres">
      <dgm:prSet presAssocID="{E379D611-61C8-4CEF-B8E2-76AE38054399}" presName="text" presStyleLbl="fgAcc0" presStyleIdx="1" presStyleCnt="2">
        <dgm:presLayoutVars>
          <dgm:chPref val="3"/>
        </dgm:presLayoutVars>
      </dgm:prSet>
      <dgm:spPr/>
    </dgm:pt>
    <dgm:pt modelId="{DB246869-403C-401F-A3BF-53B14470F9C5}" type="pres">
      <dgm:prSet presAssocID="{E379D611-61C8-4CEF-B8E2-76AE38054399}" presName="hierChild2" presStyleCnt="0"/>
      <dgm:spPr/>
    </dgm:pt>
  </dgm:ptLst>
  <dgm:cxnLst>
    <dgm:cxn modelId="{4DC10355-5ADD-4A26-9F7A-F7400CBF8A28}" type="presOf" srcId="{E379D611-61C8-4CEF-B8E2-76AE38054399}" destId="{1BD81EB6-F130-4AEB-821F-B3BE7687C6F8}" srcOrd="0" destOrd="0" presId="urn:microsoft.com/office/officeart/2005/8/layout/hierarchy1"/>
    <dgm:cxn modelId="{6392C48A-527E-469B-9E71-C115314EBF3D}" type="presOf" srcId="{CED0ED8E-2333-458E-9ADF-51F0A12AD9C5}" destId="{7FBB8563-DA8E-4315-B049-335901653F1E}" srcOrd="0" destOrd="0" presId="urn:microsoft.com/office/officeart/2005/8/layout/hierarchy1"/>
    <dgm:cxn modelId="{AC4CDF8A-1CDD-4755-9558-92ECC39BE33C}" type="presOf" srcId="{66F963CD-F7C2-4FD9-951F-6C090AEE88DB}" destId="{ED27E120-DDBE-4980-8F53-5A7E7023840B}" srcOrd="0" destOrd="0" presId="urn:microsoft.com/office/officeart/2005/8/layout/hierarchy1"/>
    <dgm:cxn modelId="{F089EEC9-F224-42F2-B8A5-AEF35CBF2537}" srcId="{CED0ED8E-2333-458E-9ADF-51F0A12AD9C5}" destId="{66F963CD-F7C2-4FD9-951F-6C090AEE88DB}" srcOrd="0" destOrd="0" parTransId="{AFB94EEA-234F-4B5D-B474-3CCC91F83554}" sibTransId="{4AA7B434-98D9-425F-9C7E-7C4EE35EDDD0}"/>
    <dgm:cxn modelId="{956E21D1-47D9-4E73-8F21-4B8828042855}" srcId="{CED0ED8E-2333-458E-9ADF-51F0A12AD9C5}" destId="{E379D611-61C8-4CEF-B8E2-76AE38054399}" srcOrd="1" destOrd="0" parTransId="{95BC0CE3-9928-4A40-8F63-CD17DD2F7198}" sibTransId="{CBA0A87A-6FED-4A93-A615-8E06259F77DD}"/>
    <dgm:cxn modelId="{290AD17C-F769-4039-878A-BEC556B591A8}" type="presParOf" srcId="{7FBB8563-DA8E-4315-B049-335901653F1E}" destId="{7ED18E3D-CA80-43B9-90EB-284FF833241F}" srcOrd="0" destOrd="0" presId="urn:microsoft.com/office/officeart/2005/8/layout/hierarchy1"/>
    <dgm:cxn modelId="{CB024087-2DC6-4CB4-A746-B4EEF70988D8}" type="presParOf" srcId="{7ED18E3D-CA80-43B9-90EB-284FF833241F}" destId="{77836D9F-FA71-4365-9B20-5E9B35314058}" srcOrd="0" destOrd="0" presId="urn:microsoft.com/office/officeart/2005/8/layout/hierarchy1"/>
    <dgm:cxn modelId="{BBDF4462-0AA1-4001-AC9F-4D4CE0AD1CCF}" type="presParOf" srcId="{77836D9F-FA71-4365-9B20-5E9B35314058}" destId="{372A7204-7CCD-464B-848B-8E8C73D20686}" srcOrd="0" destOrd="0" presId="urn:microsoft.com/office/officeart/2005/8/layout/hierarchy1"/>
    <dgm:cxn modelId="{A8411E74-817F-4165-82A6-4C0A7F416A29}" type="presParOf" srcId="{77836D9F-FA71-4365-9B20-5E9B35314058}" destId="{ED27E120-DDBE-4980-8F53-5A7E7023840B}" srcOrd="1" destOrd="0" presId="urn:microsoft.com/office/officeart/2005/8/layout/hierarchy1"/>
    <dgm:cxn modelId="{D4917D08-1CEE-4090-AEC7-EB5F06BC9EEE}" type="presParOf" srcId="{7ED18E3D-CA80-43B9-90EB-284FF833241F}" destId="{977A25E1-DB5D-41C6-B4DD-36CFBAFDD61F}" srcOrd="1" destOrd="0" presId="urn:microsoft.com/office/officeart/2005/8/layout/hierarchy1"/>
    <dgm:cxn modelId="{465196CE-89CF-458A-BBE8-B66D90D18143}" type="presParOf" srcId="{7FBB8563-DA8E-4315-B049-335901653F1E}" destId="{F804A864-8E82-4B9F-B8A0-593D6A199D1D}" srcOrd="1" destOrd="0" presId="urn:microsoft.com/office/officeart/2005/8/layout/hierarchy1"/>
    <dgm:cxn modelId="{FC10573D-52CE-44FA-A40E-4A77B61DA068}" type="presParOf" srcId="{F804A864-8E82-4B9F-B8A0-593D6A199D1D}" destId="{9B1883D6-D775-44BE-86C8-D8B8607377C3}" srcOrd="0" destOrd="0" presId="urn:microsoft.com/office/officeart/2005/8/layout/hierarchy1"/>
    <dgm:cxn modelId="{B7EFF1F9-FA31-4D96-B596-A406DFEA15EF}" type="presParOf" srcId="{9B1883D6-D775-44BE-86C8-D8B8607377C3}" destId="{CA3542C7-E68F-439D-A300-AA6CCC66B02A}" srcOrd="0" destOrd="0" presId="urn:microsoft.com/office/officeart/2005/8/layout/hierarchy1"/>
    <dgm:cxn modelId="{18A82F80-16DA-45E8-BDAB-D2EE536812B2}" type="presParOf" srcId="{9B1883D6-D775-44BE-86C8-D8B8607377C3}" destId="{1BD81EB6-F130-4AEB-821F-B3BE7687C6F8}" srcOrd="1" destOrd="0" presId="urn:microsoft.com/office/officeart/2005/8/layout/hierarchy1"/>
    <dgm:cxn modelId="{97D61084-8D62-4944-B97B-153E51084912}" type="presParOf" srcId="{F804A864-8E82-4B9F-B8A0-593D6A199D1D}" destId="{DB246869-403C-401F-A3BF-53B14470F9C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7204-7CCD-464B-848B-8E8C73D20686}">
      <dsp:nvSpPr>
        <dsp:cNvPr id="0" name=""/>
        <dsp:cNvSpPr/>
      </dsp:nvSpPr>
      <dsp:spPr>
        <a:xfrm>
          <a:off x="1282" y="271606"/>
          <a:ext cx="4501667" cy="285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27E120-DDBE-4980-8F53-5A7E7023840B}">
      <dsp:nvSpPr>
        <dsp:cNvPr id="0" name=""/>
        <dsp:cNvSpPr/>
      </dsp:nvSpPr>
      <dsp:spPr>
        <a:xfrm>
          <a:off x="501467" y="746782"/>
          <a:ext cx="4501667" cy="285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What IT doomsday event happened during the end of 1999 which may have affected stock prices?</a:t>
          </a:r>
          <a:endParaRPr lang="en-US" sz="2800" kern="1200"/>
        </a:p>
      </dsp:txBody>
      <dsp:txXfrm>
        <a:off x="585191" y="830506"/>
        <a:ext cx="4334219" cy="2691110"/>
      </dsp:txXfrm>
    </dsp:sp>
    <dsp:sp modelId="{CA3542C7-E68F-439D-A300-AA6CCC66B02A}">
      <dsp:nvSpPr>
        <dsp:cNvPr id="0" name=""/>
        <dsp:cNvSpPr/>
      </dsp:nvSpPr>
      <dsp:spPr>
        <a:xfrm>
          <a:off x="5503320" y="271606"/>
          <a:ext cx="4501667" cy="285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81EB6-F130-4AEB-821F-B3BE7687C6F8}">
      <dsp:nvSpPr>
        <dsp:cNvPr id="0" name=""/>
        <dsp:cNvSpPr/>
      </dsp:nvSpPr>
      <dsp:spPr>
        <a:xfrm>
          <a:off x="6003505" y="746782"/>
          <a:ext cx="4501667" cy="285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What event happened after 2000 in 2001 which greatly changed the landscape of the USA stock market and corporations trading?</a:t>
          </a:r>
          <a:endParaRPr lang="en-US" sz="2800" kern="1200"/>
        </a:p>
      </dsp:txBody>
      <dsp:txXfrm>
        <a:off x="6087229" y="830506"/>
        <a:ext cx="4334219" cy="26911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7E83B-D173-42BD-9DED-AE9A9C130818}"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E4BE-32D2-448B-8C19-33A500D4143C}" type="slidenum">
              <a:rPr lang="en-US" smtClean="0"/>
              <a:t>‹#›</a:t>
            </a:fld>
            <a:endParaRPr lang="en-US"/>
          </a:p>
        </p:txBody>
      </p:sp>
    </p:spTree>
    <p:extLst>
      <p:ext uri="{BB962C8B-B14F-4D97-AF65-F5344CB8AC3E}">
        <p14:creationId xmlns:p14="http://schemas.microsoft.com/office/powerpoint/2010/main" val="3816265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9E4BE-32D2-448B-8C19-33A500D4143C}" type="slidenum">
              <a:rPr lang="en-US" smtClean="0"/>
              <a:t>5</a:t>
            </a:fld>
            <a:endParaRPr lang="en-US"/>
          </a:p>
        </p:txBody>
      </p:sp>
    </p:spTree>
    <p:extLst>
      <p:ext uri="{BB962C8B-B14F-4D97-AF65-F5344CB8AC3E}">
        <p14:creationId xmlns:p14="http://schemas.microsoft.com/office/powerpoint/2010/main" val="4036115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9E4BE-32D2-448B-8C19-33A500D4143C}" type="slidenum">
              <a:rPr lang="en-US" smtClean="0"/>
              <a:t>13</a:t>
            </a:fld>
            <a:endParaRPr lang="en-US"/>
          </a:p>
        </p:txBody>
      </p:sp>
    </p:spTree>
    <p:extLst>
      <p:ext uri="{BB962C8B-B14F-4D97-AF65-F5344CB8AC3E}">
        <p14:creationId xmlns:p14="http://schemas.microsoft.com/office/powerpoint/2010/main" val="2344593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9E4BE-32D2-448B-8C19-33A500D4143C}" type="slidenum">
              <a:rPr lang="en-US" smtClean="0"/>
              <a:t>14</a:t>
            </a:fld>
            <a:endParaRPr lang="en-US"/>
          </a:p>
        </p:txBody>
      </p:sp>
    </p:spTree>
    <p:extLst>
      <p:ext uri="{BB962C8B-B14F-4D97-AF65-F5344CB8AC3E}">
        <p14:creationId xmlns:p14="http://schemas.microsoft.com/office/powerpoint/2010/main" val="1602629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9E4BE-32D2-448B-8C19-33A500D4143C}" type="slidenum">
              <a:rPr lang="en-US" smtClean="0"/>
              <a:t>18</a:t>
            </a:fld>
            <a:endParaRPr lang="en-US"/>
          </a:p>
        </p:txBody>
      </p:sp>
    </p:spTree>
    <p:extLst>
      <p:ext uri="{BB962C8B-B14F-4D97-AF65-F5344CB8AC3E}">
        <p14:creationId xmlns:p14="http://schemas.microsoft.com/office/powerpoint/2010/main" val="2865499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5/10/2023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398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5/10/2023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831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5/10/2023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7662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5/10/2023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001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5/10/2023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3128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5/10/2023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528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5/10/2023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3788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5/10/2023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276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5/10/2023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807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5/10/2023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2432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5/10/2023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123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5/10/2023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2780402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9F1766D-29F6-8411-7472-6034F8E4AF2B}"/>
              </a:ext>
            </a:extLst>
          </p:cNvPr>
          <p:cNvPicPr>
            <a:picLocks noChangeAspect="1"/>
          </p:cNvPicPr>
          <p:nvPr/>
        </p:nvPicPr>
        <p:blipFill rotWithShape="1">
          <a:blip r:embed="rId2"/>
          <a:srcRect l="26372"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FCAE9-DC03-AAAC-4A7D-4183F14CB768}"/>
              </a:ext>
            </a:extLst>
          </p:cNvPr>
          <p:cNvSpPr>
            <a:spLocks noGrp="1"/>
          </p:cNvSpPr>
          <p:nvPr>
            <p:ph type="ctrTitle"/>
          </p:nvPr>
        </p:nvSpPr>
        <p:spPr>
          <a:xfrm>
            <a:off x="477981" y="1122363"/>
            <a:ext cx="4023360" cy="3204134"/>
          </a:xfrm>
        </p:spPr>
        <p:txBody>
          <a:bodyPr anchor="b">
            <a:normAutofit/>
          </a:bodyPr>
          <a:lstStyle/>
          <a:p>
            <a:r>
              <a:rPr lang="en-US" sz="4800"/>
              <a:t>Insider Trading</a:t>
            </a:r>
          </a:p>
        </p:txBody>
      </p:sp>
      <p:sp>
        <p:nvSpPr>
          <p:cNvPr id="3" name="Subtitle 2">
            <a:extLst>
              <a:ext uri="{FF2B5EF4-FFF2-40B4-BE49-F238E27FC236}">
                <a16:creationId xmlns:a16="http://schemas.microsoft.com/office/drawing/2014/main" id="{AC08809C-3529-3532-1D7B-96246BF3505A}"/>
              </a:ext>
            </a:extLst>
          </p:cNvPr>
          <p:cNvSpPr>
            <a:spLocks noGrp="1"/>
          </p:cNvSpPr>
          <p:nvPr>
            <p:ph type="subTitle" idx="1"/>
          </p:nvPr>
        </p:nvSpPr>
        <p:spPr>
          <a:xfrm>
            <a:off x="477980" y="4872922"/>
            <a:ext cx="11289950" cy="1629654"/>
          </a:xfrm>
        </p:spPr>
        <p:txBody>
          <a:bodyPr>
            <a:noAutofit/>
          </a:bodyPr>
          <a:lstStyle/>
          <a:p>
            <a:r>
              <a:rPr lang="en-US"/>
              <a:t>By: Oliver Diaz, Jeevan Hall, </a:t>
            </a:r>
          </a:p>
          <a:p>
            <a:r>
              <a:rPr lang="en-US"/>
              <a:t>Markus Just, Karen Marcos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9900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DCE0-F918-14D7-D0F6-A0BC401C7DBD}"/>
              </a:ext>
            </a:extLst>
          </p:cNvPr>
          <p:cNvSpPr>
            <a:spLocks noGrp="1"/>
          </p:cNvSpPr>
          <p:nvPr>
            <p:ph type="title"/>
          </p:nvPr>
        </p:nvSpPr>
        <p:spPr/>
        <p:txBody>
          <a:bodyPr/>
          <a:lstStyle/>
          <a:p>
            <a:r>
              <a:rPr lang="en-US"/>
              <a:t>Chart 1 Summary</a:t>
            </a:r>
          </a:p>
        </p:txBody>
      </p:sp>
      <p:sp>
        <p:nvSpPr>
          <p:cNvPr id="3" name="Content Placeholder 2">
            <a:extLst>
              <a:ext uri="{FF2B5EF4-FFF2-40B4-BE49-F238E27FC236}">
                <a16:creationId xmlns:a16="http://schemas.microsoft.com/office/drawing/2014/main" id="{D75B90B7-7759-B7A5-EB02-6D0308A94AE9}"/>
              </a:ext>
            </a:extLst>
          </p:cNvPr>
          <p:cNvSpPr>
            <a:spLocks noGrp="1"/>
          </p:cNvSpPr>
          <p:nvPr>
            <p:ph idx="1"/>
          </p:nvPr>
        </p:nvSpPr>
        <p:spPr/>
        <p:txBody>
          <a:bodyPr vert="horz" lIns="91440" tIns="45720" rIns="91440" bIns="45720" rtlCol="0" anchor="t">
            <a:normAutofit/>
          </a:bodyPr>
          <a:lstStyle/>
          <a:p>
            <a:pPr marL="0" indent="0">
              <a:lnSpc>
                <a:spcPct val="100000"/>
              </a:lnSpc>
              <a:spcBef>
                <a:spcPts val="0"/>
              </a:spcBef>
              <a:buNone/>
            </a:pPr>
            <a:r>
              <a:rPr lang="en-US" sz="2800">
                <a:latin typeface="Neue Haas Grotesk Text Pro" panose="020B0504020202020204" pitchFamily="34" charset="0"/>
                <a:cs typeface="Arial"/>
              </a:rPr>
              <a:t>The difference between non-derivative transactions and non-derivative holdings is that transactions involve buying or selling securities without the use of derivative products, while holdings refer to the direct ownership of securities without any added complexity from derivatives. </a:t>
            </a:r>
          </a:p>
        </p:txBody>
      </p:sp>
    </p:spTree>
    <p:extLst>
      <p:ext uri="{BB962C8B-B14F-4D97-AF65-F5344CB8AC3E}">
        <p14:creationId xmlns:p14="http://schemas.microsoft.com/office/powerpoint/2010/main" val="129416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75504C-228C-C884-4B13-2CBB3A09A27C}"/>
              </a:ext>
            </a:extLst>
          </p:cNvPr>
          <p:cNvPicPr>
            <a:picLocks noChangeAspect="1"/>
          </p:cNvPicPr>
          <p:nvPr/>
        </p:nvPicPr>
        <p:blipFill>
          <a:blip r:embed="rId2"/>
          <a:stretch>
            <a:fillRect/>
          </a:stretch>
        </p:blipFill>
        <p:spPr>
          <a:xfrm>
            <a:off x="15562" y="393769"/>
            <a:ext cx="12160875" cy="5867702"/>
          </a:xfrm>
          <a:prstGeom prst="rect">
            <a:avLst/>
          </a:prstGeom>
        </p:spPr>
      </p:pic>
    </p:spTree>
    <p:extLst>
      <p:ext uri="{BB962C8B-B14F-4D97-AF65-F5344CB8AC3E}">
        <p14:creationId xmlns:p14="http://schemas.microsoft.com/office/powerpoint/2010/main" val="248205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2425-7489-9D30-8E6A-A725502EF235}"/>
              </a:ext>
            </a:extLst>
          </p:cNvPr>
          <p:cNvSpPr>
            <a:spLocks noGrp="1"/>
          </p:cNvSpPr>
          <p:nvPr>
            <p:ph type="title"/>
          </p:nvPr>
        </p:nvSpPr>
        <p:spPr/>
        <p:txBody>
          <a:bodyPr/>
          <a:lstStyle/>
          <a:p>
            <a:r>
              <a:rPr lang="en-US"/>
              <a:t>Definition and Explanation Chart 2</a:t>
            </a:r>
          </a:p>
        </p:txBody>
      </p:sp>
      <p:sp>
        <p:nvSpPr>
          <p:cNvPr id="7" name="Content Placeholder 6">
            <a:extLst>
              <a:ext uri="{FF2B5EF4-FFF2-40B4-BE49-F238E27FC236}">
                <a16:creationId xmlns:a16="http://schemas.microsoft.com/office/drawing/2014/main" id="{E2397BF4-E7D8-12F1-C34F-36B09B7D856E}"/>
              </a:ext>
            </a:extLst>
          </p:cNvPr>
          <p:cNvSpPr>
            <a:spLocks noGrp="1"/>
          </p:cNvSpPr>
          <p:nvPr>
            <p:ph idx="1"/>
          </p:nvPr>
        </p:nvSpPr>
        <p:spPr>
          <a:xfrm>
            <a:off x="938015" y="2122917"/>
            <a:ext cx="10168128" cy="4345205"/>
          </a:xfrm>
        </p:spPr>
        <p:txBody>
          <a:bodyPr vert="horz" lIns="91440" tIns="45720" rIns="91440" bIns="45720" rtlCol="0" anchor="t">
            <a:noAutofit/>
          </a:bodyPr>
          <a:lstStyle/>
          <a:p>
            <a:pPr marL="171450" indent="-171450">
              <a:lnSpc>
                <a:spcPct val="100000"/>
              </a:lnSpc>
              <a:spcBef>
                <a:spcPts val="0"/>
              </a:spcBef>
              <a:buFont typeface="Arial,Sans-Serif" panose="020B0604020202020204" pitchFamily="34" charset="0"/>
            </a:pPr>
            <a:r>
              <a:rPr lang="en-US" sz="2800" b="1" dirty="0"/>
              <a:t>Transaction Share</a:t>
            </a:r>
            <a:r>
              <a:rPr lang="en-US" sz="2800" dirty="0"/>
              <a:t>: The transaction share refers to the percentage of ownership in a company that is represented by a particular transaction.</a:t>
            </a:r>
          </a:p>
          <a:p>
            <a:pPr marL="171450" indent="-171450">
              <a:lnSpc>
                <a:spcPct val="100000"/>
              </a:lnSpc>
              <a:spcBef>
                <a:spcPts val="0"/>
              </a:spcBef>
              <a:buFont typeface="Arial,Sans-Serif" panose="020B0604020202020204" pitchFamily="34" charset="0"/>
            </a:pPr>
            <a:r>
              <a:rPr lang="en-US" sz="2800" b="1" dirty="0"/>
              <a:t>Direct ownership </a:t>
            </a:r>
            <a:r>
              <a:rPr lang="en-US" sz="2800" dirty="0"/>
              <a:t>refers to a situation where an individual or entity owns an asset or property outright and has legal control and possession over it. </a:t>
            </a:r>
          </a:p>
          <a:p>
            <a:pPr marL="171450" indent="-171450">
              <a:lnSpc>
                <a:spcPct val="100000"/>
              </a:lnSpc>
              <a:spcBef>
                <a:spcPts val="0"/>
              </a:spcBef>
              <a:buFont typeface="Arial,Sans-Serif" panose="020B0604020202020204" pitchFamily="34" charset="0"/>
            </a:pPr>
            <a:r>
              <a:rPr lang="en-US" sz="2800" b="1" dirty="0"/>
              <a:t>Indirect ownership</a:t>
            </a:r>
            <a:r>
              <a:rPr lang="en-US" sz="2800" dirty="0"/>
              <a:t>, on the other hand, refers to a situation where an individual or entity has a claim or interest in an asset or property, but does not have legal control or possession over it. Indirect ownership can take several forms.</a:t>
            </a:r>
          </a:p>
          <a:p>
            <a:pPr marL="171450" indent="-171450">
              <a:lnSpc>
                <a:spcPct val="100000"/>
              </a:lnSpc>
              <a:spcBef>
                <a:spcPts val="0"/>
              </a:spcBef>
              <a:buFont typeface="Arial,Sans-Serif" panose="020B0604020202020204" pitchFamily="34" charset="0"/>
            </a:pPr>
            <a:endParaRPr lang="en-US" sz="2800" dirty="0"/>
          </a:p>
          <a:p>
            <a:pPr marL="171450" indent="-171450">
              <a:lnSpc>
                <a:spcPct val="100000"/>
              </a:lnSpc>
              <a:spcBef>
                <a:spcPts val="0"/>
              </a:spcBef>
              <a:buFont typeface="Arial,Sans-Serif" panose="020B0604020202020204" pitchFamily="34" charset="0"/>
            </a:pPr>
            <a:endParaRPr lang="en-US" sz="2800" dirty="0"/>
          </a:p>
        </p:txBody>
      </p:sp>
    </p:spTree>
    <p:extLst>
      <p:ext uri="{BB962C8B-B14F-4D97-AF65-F5344CB8AC3E}">
        <p14:creationId xmlns:p14="http://schemas.microsoft.com/office/powerpoint/2010/main" val="288653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62425-7489-9D30-8E6A-A725502EF235}"/>
              </a:ext>
            </a:extLst>
          </p:cNvPr>
          <p:cNvSpPr>
            <a:spLocks noGrp="1"/>
          </p:cNvSpPr>
          <p:nvPr>
            <p:ph type="title"/>
          </p:nvPr>
        </p:nvSpPr>
        <p:spPr>
          <a:xfrm>
            <a:off x="841248" y="685800"/>
            <a:ext cx="10506456" cy="1157005"/>
          </a:xfrm>
        </p:spPr>
        <p:txBody>
          <a:bodyPr anchor="b">
            <a:normAutofit/>
          </a:bodyPr>
          <a:lstStyle/>
          <a:p>
            <a:r>
              <a:rPr lang="en-US" sz="3700"/>
              <a:t>Definition and Explanation: Chart 2</a:t>
            </a:r>
            <a:br>
              <a:rPr lang="en-US" sz="3700"/>
            </a:br>
            <a:r>
              <a:rPr lang="en-US" sz="3700"/>
              <a:t>Stacked Bar Chart</a:t>
            </a:r>
          </a:p>
        </p:txBody>
      </p:sp>
      <p:sp>
        <p:nvSpPr>
          <p:cNvPr id="36" name="Rectangle 3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9" name="Content Placeholder 6">
            <a:extLst>
              <a:ext uri="{FF2B5EF4-FFF2-40B4-BE49-F238E27FC236}">
                <a16:creationId xmlns:a16="http://schemas.microsoft.com/office/drawing/2014/main" id="{5ECD6086-7173-82BA-F5C2-5187A1100EF4}"/>
              </a:ext>
            </a:extLst>
          </p:cNvPr>
          <p:cNvGraphicFramePr>
            <a:graphicFrameLocks noGrp="1"/>
          </p:cNvGraphicFramePr>
          <p:nvPr>
            <p:ph idx="1"/>
            <p:extLst>
              <p:ext uri="{D42A27DB-BD31-4B8C-83A1-F6EECF244321}">
                <p14:modId xmlns:p14="http://schemas.microsoft.com/office/powerpoint/2010/main" val="2198931353"/>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1787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 name="Rectangle 14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4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0" name="Rectangle 145">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62425-7489-9D30-8E6A-A725502EF235}"/>
              </a:ext>
            </a:extLst>
          </p:cNvPr>
          <p:cNvSpPr>
            <a:spLocks noGrp="1"/>
          </p:cNvSpPr>
          <p:nvPr>
            <p:ph type="title"/>
          </p:nvPr>
        </p:nvSpPr>
        <p:spPr>
          <a:xfrm>
            <a:off x="851183" y="1143000"/>
            <a:ext cx="4846320" cy="2898648"/>
          </a:xfrm>
        </p:spPr>
        <p:txBody>
          <a:bodyPr vert="horz" lIns="91440" tIns="45720" rIns="91440" bIns="45720" rtlCol="0" anchor="b">
            <a:normAutofit/>
          </a:bodyPr>
          <a:lstStyle/>
          <a:p>
            <a:pPr algn="ctr"/>
            <a:r>
              <a:rPr lang="en-US" sz="5400"/>
              <a:t>Lessons </a:t>
            </a:r>
            <a:br>
              <a:rPr lang="en-US" sz="5400"/>
            </a:br>
            <a:r>
              <a:rPr lang="en-US" sz="5400"/>
              <a:t>from Finance History</a:t>
            </a:r>
          </a:p>
        </p:txBody>
      </p:sp>
      <p:sp>
        <p:nvSpPr>
          <p:cNvPr id="38" name="Content Placeholder 37">
            <a:extLst>
              <a:ext uri="{FF2B5EF4-FFF2-40B4-BE49-F238E27FC236}">
                <a16:creationId xmlns:a16="http://schemas.microsoft.com/office/drawing/2014/main" id="{D2FA5981-BAE2-C80F-FBCC-D73D948D51F3}"/>
              </a:ext>
            </a:extLst>
          </p:cNvPr>
          <p:cNvSpPr>
            <a:spLocks noGrp="1"/>
          </p:cNvSpPr>
          <p:nvPr>
            <p:ph idx="1"/>
          </p:nvPr>
        </p:nvSpPr>
        <p:spPr>
          <a:xfrm>
            <a:off x="851183" y="4407408"/>
            <a:ext cx="4846320" cy="1335024"/>
          </a:xfrm>
        </p:spPr>
        <p:txBody>
          <a:bodyPr vert="horz" lIns="91440" tIns="45720" rIns="91440" bIns="45720" rtlCol="0">
            <a:normAutofit/>
          </a:bodyPr>
          <a:lstStyle/>
          <a:p>
            <a:pPr marL="0" indent="0">
              <a:buNone/>
            </a:pPr>
            <a:r>
              <a:rPr lang="en-US"/>
              <a:t>HOW THE ENRON SCANDAL CHANGED WALLSTREET </a:t>
            </a:r>
          </a:p>
        </p:txBody>
      </p:sp>
      <p:sp>
        <p:nvSpPr>
          <p:cNvPr id="181" name="Rectangle 147">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hart, bar chart, histogram&#10;&#10;Description automatically generated">
            <a:extLst>
              <a:ext uri="{FF2B5EF4-FFF2-40B4-BE49-F238E27FC236}">
                <a16:creationId xmlns:a16="http://schemas.microsoft.com/office/drawing/2014/main" id="{37055D83-2F1F-3ED5-068D-C410453B988F}"/>
              </a:ext>
            </a:extLst>
          </p:cNvPr>
          <p:cNvPicPr>
            <a:picLocks noChangeAspect="1"/>
          </p:cNvPicPr>
          <p:nvPr/>
        </p:nvPicPr>
        <p:blipFill>
          <a:blip r:embed="rId3"/>
          <a:stretch>
            <a:fillRect/>
          </a:stretch>
        </p:blipFill>
        <p:spPr>
          <a:xfrm>
            <a:off x="5536097" y="298820"/>
            <a:ext cx="6570516" cy="3186698"/>
          </a:xfrm>
          <a:prstGeom prst="rect">
            <a:avLst/>
          </a:prstGeom>
        </p:spPr>
      </p:pic>
      <p:sp>
        <p:nvSpPr>
          <p:cNvPr id="182" name="Rectangle 149">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Content Placeholder 2" descr="Chart, bar chart&#10;&#10;Description automatically generated">
            <a:extLst>
              <a:ext uri="{FF2B5EF4-FFF2-40B4-BE49-F238E27FC236}">
                <a16:creationId xmlns:a16="http://schemas.microsoft.com/office/drawing/2014/main" id="{976C0F7B-6768-FCBF-A440-20AA439BEC43}"/>
              </a:ext>
            </a:extLst>
          </p:cNvPr>
          <p:cNvPicPr>
            <a:picLocks noChangeAspect="1"/>
          </p:cNvPicPr>
          <p:nvPr/>
        </p:nvPicPr>
        <p:blipFill rotWithShape="1">
          <a:blip r:embed="rId4"/>
          <a:srcRect r="-2" b="15133"/>
          <a:stretch/>
        </p:blipFill>
        <p:spPr>
          <a:xfrm>
            <a:off x="5536098" y="3841606"/>
            <a:ext cx="6165860" cy="2838727"/>
          </a:xfrm>
          <a:prstGeom prst="rect">
            <a:avLst/>
          </a:prstGeom>
        </p:spPr>
      </p:pic>
    </p:spTree>
    <p:extLst>
      <p:ext uri="{BB962C8B-B14F-4D97-AF65-F5344CB8AC3E}">
        <p14:creationId xmlns:p14="http://schemas.microsoft.com/office/powerpoint/2010/main" val="223172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2425-7489-9D30-8E6A-A725502EF235}"/>
              </a:ext>
            </a:extLst>
          </p:cNvPr>
          <p:cNvSpPr>
            <a:spLocks noGrp="1"/>
          </p:cNvSpPr>
          <p:nvPr>
            <p:ph type="title"/>
          </p:nvPr>
        </p:nvSpPr>
        <p:spPr/>
        <p:txBody>
          <a:bodyPr/>
          <a:lstStyle/>
          <a:p>
            <a:r>
              <a:rPr lang="en-US"/>
              <a:t>Chart 2 Analysis Cont.</a:t>
            </a:r>
          </a:p>
        </p:txBody>
      </p:sp>
      <p:sp>
        <p:nvSpPr>
          <p:cNvPr id="7" name="Content Placeholder 6">
            <a:extLst>
              <a:ext uri="{FF2B5EF4-FFF2-40B4-BE49-F238E27FC236}">
                <a16:creationId xmlns:a16="http://schemas.microsoft.com/office/drawing/2014/main" id="{E2397BF4-E7D8-12F1-C34F-36B09B7D856E}"/>
              </a:ext>
            </a:extLst>
          </p:cNvPr>
          <p:cNvSpPr>
            <a:spLocks noGrp="1"/>
          </p:cNvSpPr>
          <p:nvPr>
            <p:ph idx="1"/>
          </p:nvPr>
        </p:nvSpPr>
        <p:spPr>
          <a:xfrm>
            <a:off x="938015" y="2122917"/>
            <a:ext cx="10168128" cy="4345205"/>
          </a:xfrm>
        </p:spPr>
        <p:txBody>
          <a:bodyPr vert="horz" lIns="91440" tIns="45720" rIns="91440" bIns="45720" rtlCol="0" anchor="t">
            <a:noAutofit/>
          </a:bodyPr>
          <a:lstStyle/>
          <a:p>
            <a:pPr marL="0" indent="0">
              <a:lnSpc>
                <a:spcPct val="100000"/>
              </a:lnSpc>
              <a:spcBef>
                <a:spcPts val="0"/>
              </a:spcBef>
              <a:buNone/>
            </a:pPr>
            <a:r>
              <a:rPr lang="en-US" sz="2800" b="1"/>
              <a:t>2021: </a:t>
            </a:r>
            <a:r>
              <a:rPr lang="en-US" sz="2800"/>
              <a:t>Maximum Transaction Shares</a:t>
            </a:r>
          </a:p>
          <a:p>
            <a:pPr marL="0" indent="0">
              <a:lnSpc>
                <a:spcPct val="100000"/>
              </a:lnSpc>
              <a:spcBef>
                <a:spcPts val="0"/>
              </a:spcBef>
              <a:buNone/>
            </a:pPr>
            <a:r>
              <a:rPr lang="en-US" sz="2800" b="1"/>
              <a:t>1995: </a:t>
            </a:r>
            <a:r>
              <a:rPr lang="en-US" sz="2800"/>
              <a:t>Minimum Transaction Shares</a:t>
            </a:r>
          </a:p>
          <a:p>
            <a:pPr marL="0" indent="0">
              <a:lnSpc>
                <a:spcPct val="100000"/>
              </a:lnSpc>
              <a:spcBef>
                <a:spcPts val="0"/>
              </a:spcBef>
              <a:buNone/>
            </a:pPr>
            <a:endParaRPr lang="en-US" sz="2800"/>
          </a:p>
          <a:p>
            <a:pPr marL="171450" indent="-171450">
              <a:lnSpc>
                <a:spcPct val="100000"/>
              </a:lnSpc>
              <a:spcBef>
                <a:spcPts val="0"/>
              </a:spcBef>
              <a:buFont typeface="Arial,Sans-Serif" panose="020B0604020202020204" pitchFamily="34" charset="0"/>
            </a:pPr>
            <a:r>
              <a:rPr lang="en-US" sz="2800"/>
              <a:t>We witness a steep increase after the year 2000.</a:t>
            </a:r>
          </a:p>
          <a:p>
            <a:pPr marL="171450" indent="-171450">
              <a:lnSpc>
                <a:spcPct val="100000"/>
              </a:lnSpc>
              <a:spcBef>
                <a:spcPts val="0"/>
              </a:spcBef>
              <a:buFont typeface="Arial,Sans-Serif" panose="020B0604020202020204" pitchFamily="34" charset="0"/>
            </a:pPr>
            <a:r>
              <a:rPr lang="en-US" sz="2800"/>
              <a:t>After 2003 the number of transactions shares total drastically increased. </a:t>
            </a:r>
          </a:p>
          <a:p>
            <a:pPr marL="0" indent="0">
              <a:lnSpc>
                <a:spcPct val="100000"/>
              </a:lnSpc>
              <a:spcBef>
                <a:spcPts val="0"/>
              </a:spcBef>
              <a:buNone/>
            </a:pPr>
            <a:r>
              <a:rPr lang="en-US" sz="2800"/>
              <a:t>Hive helped us segment the data </a:t>
            </a:r>
          </a:p>
          <a:p>
            <a:pPr marL="171450" indent="-171450">
              <a:lnSpc>
                <a:spcPct val="100000"/>
              </a:lnSpc>
              <a:spcBef>
                <a:spcPts val="0"/>
              </a:spcBef>
              <a:buFont typeface="Arial,Sans-Serif" panose="020B0604020202020204" pitchFamily="34" charset="0"/>
            </a:pPr>
            <a:r>
              <a:rPr lang="en-US" sz="2800"/>
              <a:t>How do we eliminate insider trading?</a:t>
            </a:r>
          </a:p>
          <a:p>
            <a:pPr marL="0" indent="0">
              <a:lnSpc>
                <a:spcPct val="100000"/>
              </a:lnSpc>
              <a:spcBef>
                <a:spcPts val="0"/>
              </a:spcBef>
              <a:buNone/>
            </a:pPr>
            <a:endParaRPr lang="en-US" sz="2800"/>
          </a:p>
          <a:p>
            <a:pPr marL="171450" indent="-171450">
              <a:lnSpc>
                <a:spcPct val="100000"/>
              </a:lnSpc>
              <a:spcBef>
                <a:spcPts val="0"/>
              </a:spcBef>
              <a:buFont typeface="Arial,Sans-Serif" panose="020B0604020202020204" pitchFamily="34" charset="0"/>
            </a:pPr>
            <a:r>
              <a:rPr lang="en-US" sz="2800"/>
              <a:t>What companies are at risks for such activities?  </a:t>
            </a:r>
          </a:p>
          <a:p>
            <a:pPr marL="171450" indent="-171450">
              <a:lnSpc>
                <a:spcPct val="100000"/>
              </a:lnSpc>
              <a:spcBef>
                <a:spcPts val="0"/>
              </a:spcBef>
              <a:buFont typeface="Arial,Sans-Serif" panose="020B0604020202020204" pitchFamily="34" charset="0"/>
            </a:pPr>
            <a:endParaRPr lang="en-US" sz="2800"/>
          </a:p>
          <a:p>
            <a:pPr marL="171450" indent="-171450">
              <a:lnSpc>
                <a:spcPct val="100000"/>
              </a:lnSpc>
              <a:spcBef>
                <a:spcPts val="0"/>
              </a:spcBef>
              <a:buFont typeface="Arial,Sans-Serif" panose="020B0604020202020204" pitchFamily="34" charset="0"/>
            </a:pPr>
            <a:endParaRPr lang="en-US" sz="2800"/>
          </a:p>
        </p:txBody>
      </p:sp>
    </p:spTree>
    <p:extLst>
      <p:ext uri="{BB962C8B-B14F-4D97-AF65-F5344CB8AC3E}">
        <p14:creationId xmlns:p14="http://schemas.microsoft.com/office/powerpoint/2010/main" val="4123711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3971-B8D1-DE8E-3F5B-E52EF307F4B4}"/>
              </a:ext>
            </a:extLst>
          </p:cNvPr>
          <p:cNvSpPr>
            <a:spLocks noGrp="1"/>
          </p:cNvSpPr>
          <p:nvPr>
            <p:ph type="title"/>
          </p:nvPr>
        </p:nvSpPr>
        <p:spPr/>
        <p:txBody>
          <a:bodyPr/>
          <a:lstStyle/>
          <a:p>
            <a:r>
              <a:rPr lang="en-US" dirty="0"/>
              <a:t>Chart 3: Geo-Map Background</a:t>
            </a:r>
          </a:p>
        </p:txBody>
      </p:sp>
      <p:sp>
        <p:nvSpPr>
          <p:cNvPr id="3" name="Content Placeholder 2">
            <a:extLst>
              <a:ext uri="{FF2B5EF4-FFF2-40B4-BE49-F238E27FC236}">
                <a16:creationId xmlns:a16="http://schemas.microsoft.com/office/drawing/2014/main" id="{1C406C5A-0C7A-8D48-97A0-12767EC0D3FC}"/>
              </a:ext>
            </a:extLst>
          </p:cNvPr>
          <p:cNvSpPr>
            <a:spLocks noGrp="1"/>
          </p:cNvSpPr>
          <p:nvPr>
            <p:ph idx="1"/>
          </p:nvPr>
        </p:nvSpPr>
        <p:spPr/>
        <p:txBody>
          <a:bodyPr>
            <a:normAutofit/>
          </a:bodyPr>
          <a:lstStyle/>
          <a:p>
            <a:r>
              <a:rPr lang="en-US" sz="2800" dirty="0"/>
              <a:t>What does it mean to be a 10-percent trade owner?</a:t>
            </a:r>
          </a:p>
          <a:p>
            <a:r>
              <a:rPr lang="en-US" sz="2800" dirty="0"/>
              <a:t>What states have the most 10-percent ownership?</a:t>
            </a:r>
          </a:p>
          <a:p>
            <a:endParaRPr lang="en-US" sz="2800" dirty="0"/>
          </a:p>
        </p:txBody>
      </p:sp>
    </p:spTree>
    <p:extLst>
      <p:ext uri="{BB962C8B-B14F-4D97-AF65-F5344CB8AC3E}">
        <p14:creationId xmlns:p14="http://schemas.microsoft.com/office/powerpoint/2010/main" val="3645090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1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1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Rectangle 2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18AAB-3B83-5834-1AB2-B06375EDF1DA}"/>
              </a:ext>
            </a:extLst>
          </p:cNvPr>
          <p:cNvSpPr>
            <a:spLocks noGrp="1"/>
          </p:cNvSpPr>
          <p:nvPr>
            <p:ph type="title"/>
          </p:nvPr>
        </p:nvSpPr>
        <p:spPr>
          <a:xfrm>
            <a:off x="477981" y="1122363"/>
            <a:ext cx="4023360" cy="3204134"/>
          </a:xfrm>
        </p:spPr>
        <p:txBody>
          <a:bodyPr vert="horz" lIns="91440" tIns="45720" rIns="91440" bIns="45720" rtlCol="0" anchor="b">
            <a:normAutofit/>
          </a:bodyPr>
          <a:lstStyle/>
          <a:p>
            <a:endParaRPr lang="en-US" sz="4800"/>
          </a:p>
        </p:txBody>
      </p:sp>
      <p:sp>
        <p:nvSpPr>
          <p:cNvPr id="47"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0" name="Content Placeholder 49" descr="A map of the united states&#10;&#10;Description automatically generated">
            <a:extLst>
              <a:ext uri="{FF2B5EF4-FFF2-40B4-BE49-F238E27FC236}">
                <a16:creationId xmlns:a16="http://schemas.microsoft.com/office/drawing/2014/main" id="{2654C829-3165-7280-6713-0910A11DD729}"/>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019093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t and glasses next to a book&#10;&#10;Description automatically generated with low confidence">
            <a:extLst>
              <a:ext uri="{FF2B5EF4-FFF2-40B4-BE49-F238E27FC236}">
                <a16:creationId xmlns:a16="http://schemas.microsoft.com/office/drawing/2014/main" id="{E220D640-665D-9A14-3638-44A41CB79FB2}"/>
              </a:ext>
            </a:extLst>
          </p:cNvPr>
          <p:cNvPicPr>
            <a:picLocks noChangeAspect="1"/>
          </p:cNvPicPr>
          <p:nvPr/>
        </p:nvPicPr>
        <p:blipFill rotWithShape="1">
          <a:blip r:embed="rId3"/>
          <a:srcRect t="45123"/>
          <a:stretch/>
        </p:blipFill>
        <p:spPr>
          <a:xfrm>
            <a:off x="20" y="10"/>
            <a:ext cx="12191980" cy="4465973"/>
          </a:xfrm>
          <a:prstGeom prst="rect">
            <a:avLst/>
          </a:prstGeom>
        </p:spPr>
      </p:pic>
      <p:sp>
        <p:nvSpPr>
          <p:cNvPr id="12" name="Rectangle: Rounded Corners 11">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E0DA1-0087-E445-C084-B5128308EA42}"/>
              </a:ext>
            </a:extLst>
          </p:cNvPr>
          <p:cNvSpPr>
            <a:spLocks noGrp="1"/>
          </p:cNvSpPr>
          <p:nvPr>
            <p:ph type="title"/>
          </p:nvPr>
        </p:nvSpPr>
        <p:spPr>
          <a:xfrm>
            <a:off x="566928" y="4203278"/>
            <a:ext cx="8557193" cy="536063"/>
          </a:xfrm>
        </p:spPr>
        <p:txBody>
          <a:bodyPr>
            <a:normAutofit/>
          </a:bodyPr>
          <a:lstStyle/>
          <a:p>
            <a:r>
              <a:rPr lang="en-US" sz="2800">
                <a:solidFill>
                  <a:schemeClr val="bg1"/>
                </a:solidFill>
              </a:rPr>
              <a:t>Chart 3: Geo-Map Analysis</a:t>
            </a:r>
          </a:p>
        </p:txBody>
      </p:sp>
      <p:sp>
        <p:nvSpPr>
          <p:cNvPr id="3" name="Content Placeholder 2">
            <a:extLst>
              <a:ext uri="{FF2B5EF4-FFF2-40B4-BE49-F238E27FC236}">
                <a16:creationId xmlns:a16="http://schemas.microsoft.com/office/drawing/2014/main" id="{0AAD4466-A31A-1E23-62C8-CD7F9A525A0B}"/>
              </a:ext>
            </a:extLst>
          </p:cNvPr>
          <p:cNvSpPr>
            <a:spLocks noGrp="1"/>
          </p:cNvSpPr>
          <p:nvPr>
            <p:ph idx="1"/>
          </p:nvPr>
        </p:nvSpPr>
        <p:spPr>
          <a:xfrm>
            <a:off x="566928" y="4739341"/>
            <a:ext cx="11058144" cy="1802295"/>
          </a:xfrm>
        </p:spPr>
        <p:txBody>
          <a:bodyPr>
            <a:noAutofit/>
          </a:bodyPr>
          <a:lstStyle/>
          <a:p>
            <a:pPr>
              <a:lnSpc>
                <a:spcPct val="100000"/>
              </a:lnSpc>
            </a:pPr>
            <a:r>
              <a:rPr lang="en-US" sz="2800" dirty="0"/>
              <a:t>What does the chart tell us?</a:t>
            </a:r>
          </a:p>
          <a:p>
            <a:pPr>
              <a:lnSpc>
                <a:spcPct val="100000"/>
              </a:lnSpc>
            </a:pPr>
            <a:r>
              <a:rPr lang="en-US" sz="2800" dirty="0"/>
              <a:t>Regulatory Compliance</a:t>
            </a:r>
          </a:p>
          <a:p>
            <a:pPr>
              <a:lnSpc>
                <a:spcPct val="100000"/>
              </a:lnSpc>
            </a:pPr>
            <a:r>
              <a:rPr lang="en-US" sz="2800" dirty="0"/>
              <a:t>Taxation and Reporting</a:t>
            </a:r>
          </a:p>
          <a:p>
            <a:pPr>
              <a:lnSpc>
                <a:spcPct val="100000"/>
              </a:lnSpc>
            </a:pPr>
            <a:r>
              <a:rPr lang="en-US" sz="2800" dirty="0"/>
              <a:t>Legal Considerations</a:t>
            </a:r>
          </a:p>
          <a:p>
            <a:pPr>
              <a:lnSpc>
                <a:spcPct val="100000"/>
              </a:lnSpc>
            </a:pPr>
            <a:endParaRPr lang="en-US" sz="2800" dirty="0"/>
          </a:p>
          <a:p>
            <a:pPr marL="0" indent="0">
              <a:lnSpc>
                <a:spcPct val="100000"/>
              </a:lnSpc>
              <a:buNone/>
            </a:pPr>
            <a:endParaRPr lang="en-US" sz="2800" dirty="0"/>
          </a:p>
        </p:txBody>
      </p:sp>
    </p:spTree>
    <p:extLst>
      <p:ext uri="{BB962C8B-B14F-4D97-AF65-F5344CB8AC3E}">
        <p14:creationId xmlns:p14="http://schemas.microsoft.com/office/powerpoint/2010/main" val="373011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A745D-5D02-57F8-F210-182C78F13170}"/>
              </a:ext>
            </a:extLst>
          </p:cNvPr>
          <p:cNvSpPr>
            <a:spLocks noGrp="1"/>
          </p:cNvSpPr>
          <p:nvPr>
            <p:ph type="title"/>
          </p:nvPr>
        </p:nvSpPr>
        <p:spPr/>
        <p:txBody>
          <a:bodyPr/>
          <a:lstStyle/>
          <a:p>
            <a:r>
              <a:rPr lang="en-US"/>
              <a:t>Chart 4: Filing Date/Security Title</a:t>
            </a:r>
          </a:p>
        </p:txBody>
      </p:sp>
      <p:sp>
        <p:nvSpPr>
          <p:cNvPr id="3" name="Content Placeholder 2">
            <a:extLst>
              <a:ext uri="{FF2B5EF4-FFF2-40B4-BE49-F238E27FC236}">
                <a16:creationId xmlns:a16="http://schemas.microsoft.com/office/drawing/2014/main" id="{B15C7A02-8C15-13A7-F8B5-4FA72BE0421B}"/>
              </a:ext>
            </a:extLst>
          </p:cNvPr>
          <p:cNvSpPr>
            <a:spLocks noGrp="1"/>
          </p:cNvSpPr>
          <p:nvPr>
            <p:ph idx="1"/>
          </p:nvPr>
        </p:nvSpPr>
        <p:spPr>
          <a:xfrm>
            <a:off x="233082" y="1728216"/>
            <a:ext cx="11725836" cy="4977384"/>
          </a:xfrm>
        </p:spPr>
        <p:txBody>
          <a:bodyPr>
            <a:normAutofit/>
          </a:bodyPr>
          <a:lstStyle/>
          <a:p>
            <a:r>
              <a:rPr lang="en-US" sz="2800" b="1"/>
              <a:t>Filing Date</a:t>
            </a:r>
            <a:r>
              <a:rPr lang="en-US" sz="2800"/>
              <a:t>: This column indicates the date when the insider trading activity was officially reported or filed with the relevant regulatory authorities. By analyzing the filing dates, you can track the timing and frequency of insider trading activities. </a:t>
            </a:r>
          </a:p>
          <a:p>
            <a:r>
              <a:rPr lang="en-US" sz="2800" b="1"/>
              <a:t>Security Title</a:t>
            </a:r>
            <a:r>
              <a:rPr lang="en-US" sz="2800"/>
              <a:t>: This column contains information about the specific security or financial instrument involved in the insider trading transaction. It indicates the name of the security being trade like common stock, preferred stock, options or other financial instruments. It provides insights into the types of securities that insiders are buying or selling.</a:t>
            </a:r>
          </a:p>
        </p:txBody>
      </p:sp>
    </p:spTree>
    <p:extLst>
      <p:ext uri="{BB962C8B-B14F-4D97-AF65-F5344CB8AC3E}">
        <p14:creationId xmlns:p14="http://schemas.microsoft.com/office/powerpoint/2010/main" val="339039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3E3E-0ACC-F0F6-0BE1-2EF1458E098D}"/>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BAAC1B2F-770A-311E-580A-66C821506371}"/>
              </a:ext>
            </a:extLst>
          </p:cNvPr>
          <p:cNvSpPr>
            <a:spLocks noGrp="1"/>
          </p:cNvSpPr>
          <p:nvPr>
            <p:ph idx="1"/>
          </p:nvPr>
        </p:nvSpPr>
        <p:spPr/>
        <p:txBody>
          <a:bodyPr>
            <a:normAutofit/>
          </a:bodyPr>
          <a:lstStyle/>
          <a:p>
            <a:r>
              <a:rPr lang="en-US" sz="3200"/>
              <a:t>What is insider trading?</a:t>
            </a:r>
          </a:p>
          <a:p>
            <a:r>
              <a:rPr lang="en-US" sz="3200"/>
              <a:t>Why is it significant? </a:t>
            </a:r>
          </a:p>
          <a:p>
            <a:r>
              <a:rPr lang="en-US" sz="3200"/>
              <a:t>What story does our data tell?</a:t>
            </a:r>
          </a:p>
          <a:p>
            <a:r>
              <a:rPr lang="en-US" sz="3200"/>
              <a:t>How can we use our data to forecast/ prevent insider trading in the future? </a:t>
            </a:r>
          </a:p>
        </p:txBody>
      </p:sp>
    </p:spTree>
    <p:extLst>
      <p:ext uri="{BB962C8B-B14F-4D97-AF65-F5344CB8AC3E}">
        <p14:creationId xmlns:p14="http://schemas.microsoft.com/office/powerpoint/2010/main" val="2922596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Freeform: Shape 103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7" name="Freeform: Shape 103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F5BAE3-CFD9-3E52-8232-22D690A52B37}"/>
              </a:ext>
            </a:extLst>
          </p:cNvPr>
          <p:cNvSpPr>
            <a:spLocks noGrp="1"/>
          </p:cNvSpPr>
          <p:nvPr>
            <p:ph type="title"/>
          </p:nvPr>
        </p:nvSpPr>
        <p:spPr>
          <a:xfrm>
            <a:off x="371094" y="1161288"/>
            <a:ext cx="3438144" cy="1239012"/>
          </a:xfrm>
        </p:spPr>
        <p:txBody>
          <a:bodyPr anchor="ctr">
            <a:normAutofit/>
          </a:bodyPr>
          <a:lstStyle/>
          <a:p>
            <a:r>
              <a:rPr lang="en-US" sz="2800"/>
              <a:t>EXPLANATION OF CHART 4</a:t>
            </a:r>
          </a:p>
        </p:txBody>
      </p:sp>
      <p:sp>
        <p:nvSpPr>
          <p:cNvPr id="1039" name="Rectangle 103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1" name="Rectangle 10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0" name="Content Placeholder 1029">
            <a:extLst>
              <a:ext uri="{FF2B5EF4-FFF2-40B4-BE49-F238E27FC236}">
                <a16:creationId xmlns:a16="http://schemas.microsoft.com/office/drawing/2014/main" id="{086D7843-2909-CD70-0B8A-D796AF6E66BD}"/>
              </a:ext>
            </a:extLst>
          </p:cNvPr>
          <p:cNvSpPr>
            <a:spLocks noGrp="1"/>
          </p:cNvSpPr>
          <p:nvPr>
            <p:ph idx="1"/>
          </p:nvPr>
        </p:nvSpPr>
        <p:spPr>
          <a:xfrm>
            <a:off x="371093" y="2718054"/>
            <a:ext cx="11354741" cy="3442462"/>
          </a:xfrm>
        </p:spPr>
        <p:txBody>
          <a:bodyPr anchor="t">
            <a:normAutofit/>
          </a:bodyPr>
          <a:lstStyle/>
          <a:p>
            <a:pPr marL="0" indent="0">
              <a:buNone/>
            </a:pPr>
            <a:r>
              <a:rPr lang="en-US" sz="2800"/>
              <a:t>Examining the dataset and analyzing the relationship between filing dates and security titles, it gains insights into the timing, frequency, and types of securities involved in the insider trading activities. It can help identity patterns, trends or potential correlations between insider trading events and the performance of specific securities. </a:t>
            </a:r>
          </a:p>
        </p:txBody>
      </p:sp>
    </p:spTree>
    <p:extLst>
      <p:ext uri="{BB962C8B-B14F-4D97-AF65-F5344CB8AC3E}">
        <p14:creationId xmlns:p14="http://schemas.microsoft.com/office/powerpoint/2010/main" val="4219651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A17075-46DD-5545-EB04-5049732310B1}"/>
              </a:ext>
            </a:extLst>
          </p:cNvPr>
          <p:cNvPicPr>
            <a:picLocks noChangeAspect="1"/>
          </p:cNvPicPr>
          <p:nvPr/>
        </p:nvPicPr>
        <p:blipFill>
          <a:blip r:embed="rId2"/>
          <a:stretch>
            <a:fillRect/>
          </a:stretch>
        </p:blipFill>
        <p:spPr>
          <a:xfrm>
            <a:off x="506037" y="145950"/>
            <a:ext cx="10951672" cy="6620327"/>
          </a:xfrm>
          <a:prstGeom prst="rect">
            <a:avLst/>
          </a:prstGeom>
        </p:spPr>
      </p:pic>
    </p:spTree>
    <p:extLst>
      <p:ext uri="{BB962C8B-B14F-4D97-AF65-F5344CB8AC3E}">
        <p14:creationId xmlns:p14="http://schemas.microsoft.com/office/powerpoint/2010/main" val="777243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ox and Whisker Plots - Learn about this chart and its tools">
            <a:extLst>
              <a:ext uri="{FF2B5EF4-FFF2-40B4-BE49-F238E27FC236}">
                <a16:creationId xmlns:a16="http://schemas.microsoft.com/office/drawing/2014/main" id="{C41E6208-B7E1-6040-D724-0E61B1EDA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36" y="766041"/>
            <a:ext cx="4445000" cy="466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with medium confidence">
            <a:extLst>
              <a:ext uri="{FF2B5EF4-FFF2-40B4-BE49-F238E27FC236}">
                <a16:creationId xmlns:a16="http://schemas.microsoft.com/office/drawing/2014/main" id="{BBC610C1-DCD2-0BBC-4A95-FDBC6D1BEB89}"/>
              </a:ext>
            </a:extLst>
          </p:cNvPr>
          <p:cNvPicPr>
            <a:picLocks noChangeAspect="1"/>
          </p:cNvPicPr>
          <p:nvPr/>
        </p:nvPicPr>
        <p:blipFill>
          <a:blip r:embed="rId3"/>
          <a:stretch>
            <a:fillRect/>
          </a:stretch>
        </p:blipFill>
        <p:spPr>
          <a:xfrm>
            <a:off x="4044375" y="511464"/>
            <a:ext cx="3327400" cy="2260600"/>
          </a:xfrm>
          <a:prstGeom prst="rect">
            <a:avLst/>
          </a:prstGeom>
        </p:spPr>
      </p:pic>
      <p:pic>
        <p:nvPicPr>
          <p:cNvPr id="6" name="Picture 5">
            <a:extLst>
              <a:ext uri="{FF2B5EF4-FFF2-40B4-BE49-F238E27FC236}">
                <a16:creationId xmlns:a16="http://schemas.microsoft.com/office/drawing/2014/main" id="{AD05E949-3BFC-7722-DA21-6F3C18D5EC89}"/>
              </a:ext>
            </a:extLst>
          </p:cNvPr>
          <p:cNvPicPr>
            <a:picLocks noChangeAspect="1"/>
          </p:cNvPicPr>
          <p:nvPr/>
        </p:nvPicPr>
        <p:blipFill>
          <a:blip r:embed="rId4"/>
          <a:stretch>
            <a:fillRect/>
          </a:stretch>
        </p:blipFill>
        <p:spPr>
          <a:xfrm>
            <a:off x="7371775" y="511464"/>
            <a:ext cx="4327307" cy="1799936"/>
          </a:xfrm>
          <a:prstGeom prst="rect">
            <a:avLst/>
          </a:prstGeom>
        </p:spPr>
      </p:pic>
      <p:pic>
        <p:nvPicPr>
          <p:cNvPr id="8" name="Picture 7">
            <a:extLst>
              <a:ext uri="{FF2B5EF4-FFF2-40B4-BE49-F238E27FC236}">
                <a16:creationId xmlns:a16="http://schemas.microsoft.com/office/drawing/2014/main" id="{31547B22-11C0-ADE9-7DC8-28FB57EDF52F}"/>
              </a:ext>
            </a:extLst>
          </p:cNvPr>
          <p:cNvPicPr>
            <a:picLocks noChangeAspect="1"/>
          </p:cNvPicPr>
          <p:nvPr/>
        </p:nvPicPr>
        <p:blipFill>
          <a:blip r:embed="rId5"/>
          <a:stretch>
            <a:fillRect/>
          </a:stretch>
        </p:blipFill>
        <p:spPr>
          <a:xfrm>
            <a:off x="4578350" y="3394364"/>
            <a:ext cx="3035300" cy="2565400"/>
          </a:xfrm>
          <a:prstGeom prst="rect">
            <a:avLst/>
          </a:prstGeom>
        </p:spPr>
      </p:pic>
      <p:pic>
        <p:nvPicPr>
          <p:cNvPr id="9" name="Picture 8">
            <a:extLst>
              <a:ext uri="{FF2B5EF4-FFF2-40B4-BE49-F238E27FC236}">
                <a16:creationId xmlns:a16="http://schemas.microsoft.com/office/drawing/2014/main" id="{40B22820-2CD1-9268-F8FB-3AD5D941BF52}"/>
              </a:ext>
            </a:extLst>
          </p:cNvPr>
          <p:cNvPicPr>
            <a:picLocks noChangeAspect="1"/>
          </p:cNvPicPr>
          <p:nvPr/>
        </p:nvPicPr>
        <p:blipFill>
          <a:blip r:embed="rId6"/>
          <a:stretch>
            <a:fillRect/>
          </a:stretch>
        </p:blipFill>
        <p:spPr>
          <a:xfrm>
            <a:off x="7624250" y="3624118"/>
            <a:ext cx="4266414" cy="1543627"/>
          </a:xfrm>
          <a:prstGeom prst="rect">
            <a:avLst/>
          </a:prstGeom>
        </p:spPr>
      </p:pic>
    </p:spTree>
    <p:extLst>
      <p:ext uri="{BB962C8B-B14F-4D97-AF65-F5344CB8AC3E}">
        <p14:creationId xmlns:p14="http://schemas.microsoft.com/office/powerpoint/2010/main" val="4077006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8F60EA-069D-CD70-7202-E2F9639B00E6}"/>
              </a:ext>
            </a:extLst>
          </p:cNvPr>
          <p:cNvSpPr>
            <a:spLocks noGrp="1"/>
          </p:cNvSpPr>
          <p:nvPr>
            <p:ph type="title"/>
          </p:nvPr>
        </p:nvSpPr>
        <p:spPr>
          <a:xfrm>
            <a:off x="838196" y="978408"/>
            <a:ext cx="6007608" cy="1106424"/>
          </a:xfrm>
        </p:spPr>
        <p:txBody>
          <a:bodyPr>
            <a:normAutofit/>
          </a:bodyPr>
          <a:lstStyle/>
          <a:p>
            <a:pPr algn="ctr"/>
            <a:r>
              <a:rPr lang="en-US" sz="2800" dirty="0"/>
              <a:t>Q &amp; A</a:t>
            </a:r>
          </a:p>
        </p:txBody>
      </p:sp>
      <p:sp>
        <p:nvSpPr>
          <p:cNvPr id="1037" name="Rectangle 1036">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Rectangle 1038">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5EEF1FC-16D3-273E-AEBD-069FF67EF8F3}"/>
              </a:ext>
            </a:extLst>
          </p:cNvPr>
          <p:cNvSpPr>
            <a:spLocks noGrp="1"/>
          </p:cNvSpPr>
          <p:nvPr>
            <p:ph idx="1"/>
          </p:nvPr>
        </p:nvSpPr>
        <p:spPr>
          <a:xfrm>
            <a:off x="841244" y="2359152"/>
            <a:ext cx="6007608" cy="3429000"/>
          </a:xfrm>
        </p:spPr>
        <p:txBody>
          <a:bodyPr>
            <a:normAutofit/>
          </a:bodyPr>
          <a:lstStyle/>
          <a:p>
            <a:pPr marL="0" indent="0" algn="ctr">
              <a:buNone/>
            </a:pPr>
            <a:r>
              <a:rPr lang="en-US" sz="5400" dirty="0"/>
              <a:t>Thanks for your time and attention!</a:t>
            </a:r>
          </a:p>
        </p:txBody>
      </p:sp>
      <p:pic>
        <p:nvPicPr>
          <p:cNvPr id="1026" name="Picture 2" descr="Cal State L.A. president unveils new brand highlighting ...">
            <a:extLst>
              <a:ext uri="{FF2B5EF4-FFF2-40B4-BE49-F238E27FC236}">
                <a16:creationId xmlns:a16="http://schemas.microsoft.com/office/drawing/2014/main" id="{BE8872D6-F64C-34F0-7421-DF0E08AF72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39887" y="633619"/>
            <a:ext cx="3115818" cy="26517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Hive - Wikipedia">
            <a:extLst>
              <a:ext uri="{FF2B5EF4-FFF2-40B4-BE49-F238E27FC236}">
                <a16:creationId xmlns:a16="http://schemas.microsoft.com/office/drawing/2014/main" id="{7644167C-0EDA-4DE7-CAF7-C8CC758D81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20743" y="3472468"/>
            <a:ext cx="2950549"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935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6131-7C23-3075-C87D-6F63BD807535}"/>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EF91435B-1213-416F-A049-3ED037FE8225}"/>
              </a:ext>
            </a:extLst>
          </p:cNvPr>
          <p:cNvSpPr>
            <a:spLocks noGrp="1"/>
          </p:cNvSpPr>
          <p:nvPr>
            <p:ph idx="1"/>
          </p:nvPr>
        </p:nvSpPr>
        <p:spPr/>
        <p:txBody>
          <a:bodyPr/>
          <a:lstStyle/>
          <a:p>
            <a:r>
              <a:rPr lang="en-US"/>
              <a:t>http://www.ohsdba.cn/index.php?m=Article&amp;a=show&amp;id=351</a:t>
            </a:r>
          </a:p>
          <a:p>
            <a:r>
              <a:rPr lang="en-US"/>
              <a:t>Balogh, A. </a:t>
            </a:r>
            <a:r>
              <a:rPr lang="en-US" err="1"/>
              <a:t>Layline</a:t>
            </a:r>
            <a:r>
              <a:rPr lang="en-US"/>
              <a:t> Insider Trading Dataset. Harvard </a:t>
            </a:r>
            <a:r>
              <a:rPr lang="en-US" err="1"/>
              <a:t>Dataverse</a:t>
            </a:r>
            <a:r>
              <a:rPr lang="en-US"/>
              <a:t> https://doi.org/10.7910/DVN/VH6GVH (2023).</a:t>
            </a:r>
          </a:p>
          <a:p>
            <a:r>
              <a:rPr lang="en-US"/>
              <a:t>Balogh, A. Insider trading. Scientific Data 10, 237, https://doi.org/10.1038/s41597-023-02147-6 (2023).</a:t>
            </a:r>
          </a:p>
          <a:p>
            <a:endParaRPr lang="en-US"/>
          </a:p>
        </p:txBody>
      </p:sp>
    </p:spTree>
    <p:extLst>
      <p:ext uri="{BB962C8B-B14F-4D97-AF65-F5344CB8AC3E}">
        <p14:creationId xmlns:p14="http://schemas.microsoft.com/office/powerpoint/2010/main" val="141941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49DE-0007-E6FE-AEAE-2D28240BDFD9}"/>
              </a:ext>
            </a:extLst>
          </p:cNvPr>
          <p:cNvSpPr>
            <a:spLocks noGrp="1"/>
          </p:cNvSpPr>
          <p:nvPr>
            <p:ph type="title"/>
          </p:nvPr>
        </p:nvSpPr>
        <p:spPr/>
        <p:txBody>
          <a:bodyPr>
            <a:normAutofit fontScale="90000"/>
          </a:bodyPr>
          <a:lstStyle/>
          <a:p>
            <a:br>
              <a:rPr lang="en-US"/>
            </a:br>
            <a:r>
              <a:rPr lang="en-US"/>
              <a:t>DATASET</a:t>
            </a:r>
          </a:p>
        </p:txBody>
      </p:sp>
      <p:sp>
        <p:nvSpPr>
          <p:cNvPr id="3" name="Content Placeholder 2">
            <a:extLst>
              <a:ext uri="{FF2B5EF4-FFF2-40B4-BE49-F238E27FC236}">
                <a16:creationId xmlns:a16="http://schemas.microsoft.com/office/drawing/2014/main" id="{51CC0043-6B5D-7485-2A08-16413FEECAB8}"/>
              </a:ext>
            </a:extLst>
          </p:cNvPr>
          <p:cNvSpPr>
            <a:spLocks noGrp="1"/>
          </p:cNvSpPr>
          <p:nvPr>
            <p:ph idx="1"/>
          </p:nvPr>
        </p:nvSpPr>
        <p:spPr/>
        <p:txBody>
          <a:bodyPr/>
          <a:lstStyle/>
          <a:p>
            <a:r>
              <a:rPr lang="en-US" sz="2800" dirty="0"/>
              <a:t>Name:</a:t>
            </a:r>
          </a:p>
          <a:p>
            <a:r>
              <a:rPr lang="en-US" sz="2800" dirty="0"/>
              <a:t>URL:</a:t>
            </a:r>
          </a:p>
          <a:p>
            <a:endParaRPr lang="en-US" sz="2800" dirty="0"/>
          </a:p>
          <a:p>
            <a:r>
              <a:rPr lang="en-US" sz="2800" dirty="0"/>
              <a:t>Total Size: </a:t>
            </a:r>
          </a:p>
          <a:p>
            <a:r>
              <a:rPr lang="en-US" sz="2800" dirty="0"/>
              <a:t>Total Files Used Size: </a:t>
            </a:r>
          </a:p>
          <a:p>
            <a:r>
              <a:rPr lang="en-US" sz="2800" dirty="0"/>
              <a:t>File Format:</a:t>
            </a:r>
          </a:p>
          <a:p>
            <a:endParaRPr lang="en-US" dirty="0"/>
          </a:p>
        </p:txBody>
      </p:sp>
      <p:graphicFrame>
        <p:nvGraphicFramePr>
          <p:cNvPr id="4" name="Table 6">
            <a:extLst>
              <a:ext uri="{FF2B5EF4-FFF2-40B4-BE49-F238E27FC236}">
                <a16:creationId xmlns:a16="http://schemas.microsoft.com/office/drawing/2014/main" id="{CB61E758-E914-6C13-77F5-F06FE107D18D}"/>
              </a:ext>
            </a:extLst>
          </p:cNvPr>
          <p:cNvGraphicFramePr>
            <a:graphicFrameLocks noGrp="1"/>
          </p:cNvGraphicFramePr>
          <p:nvPr>
            <p:extLst>
              <p:ext uri="{D42A27DB-BD31-4B8C-83A1-F6EECF244321}">
                <p14:modId xmlns:p14="http://schemas.microsoft.com/office/powerpoint/2010/main" val="3213097900"/>
              </p:ext>
            </p:extLst>
          </p:nvPr>
        </p:nvGraphicFramePr>
        <p:xfrm>
          <a:off x="2547579" y="2453382"/>
          <a:ext cx="6606360" cy="518160"/>
        </p:xfrm>
        <a:graphic>
          <a:graphicData uri="http://schemas.openxmlformats.org/drawingml/2006/table">
            <a:tbl>
              <a:tblPr firstRow="1" bandRow="1">
                <a:tableStyleId>{638B1855-1B75-4FBE-930C-398BA8C253C6}</a:tableStyleId>
              </a:tblPr>
              <a:tblGrid>
                <a:gridCol w="6606360">
                  <a:extLst>
                    <a:ext uri="{9D8B030D-6E8A-4147-A177-3AD203B41FA5}">
                      <a16:colId xmlns:a16="http://schemas.microsoft.com/office/drawing/2014/main" val="2457184974"/>
                    </a:ext>
                  </a:extLst>
                </a:gridCol>
              </a:tblGrid>
              <a:tr h="453437">
                <a:tc>
                  <a:txBody>
                    <a:bodyPr/>
                    <a:lstStyle/>
                    <a:p>
                      <a:pPr algn="ctr"/>
                      <a:r>
                        <a:rPr lang="en-US" sz="2800" dirty="0"/>
                        <a:t>Insider Trading Dataset </a:t>
                      </a:r>
                    </a:p>
                  </a:txBody>
                  <a:tcPr/>
                </a:tc>
                <a:extLst>
                  <a:ext uri="{0D108BD9-81ED-4DB2-BD59-A6C34878D82A}">
                    <a16:rowId xmlns:a16="http://schemas.microsoft.com/office/drawing/2014/main" val="3599972506"/>
                  </a:ext>
                </a:extLst>
              </a:tr>
            </a:tbl>
          </a:graphicData>
        </a:graphic>
      </p:graphicFrame>
      <p:graphicFrame>
        <p:nvGraphicFramePr>
          <p:cNvPr id="5" name="Table 6">
            <a:extLst>
              <a:ext uri="{FF2B5EF4-FFF2-40B4-BE49-F238E27FC236}">
                <a16:creationId xmlns:a16="http://schemas.microsoft.com/office/drawing/2014/main" id="{D9027675-7524-081B-5233-F5D6EE799AAF}"/>
              </a:ext>
            </a:extLst>
          </p:cNvPr>
          <p:cNvGraphicFramePr>
            <a:graphicFrameLocks noGrp="1"/>
          </p:cNvGraphicFramePr>
          <p:nvPr>
            <p:extLst>
              <p:ext uri="{D42A27DB-BD31-4B8C-83A1-F6EECF244321}">
                <p14:modId xmlns:p14="http://schemas.microsoft.com/office/powerpoint/2010/main" val="3227363911"/>
              </p:ext>
            </p:extLst>
          </p:nvPr>
        </p:nvGraphicFramePr>
        <p:xfrm>
          <a:off x="2345966" y="3042288"/>
          <a:ext cx="9898891" cy="944880"/>
        </p:xfrm>
        <a:graphic>
          <a:graphicData uri="http://schemas.openxmlformats.org/drawingml/2006/table">
            <a:tbl>
              <a:tblPr firstRow="1" bandRow="1">
                <a:tableStyleId>{638B1855-1B75-4FBE-930C-398BA8C253C6}</a:tableStyleId>
              </a:tblPr>
              <a:tblGrid>
                <a:gridCol w="9898891">
                  <a:extLst>
                    <a:ext uri="{9D8B030D-6E8A-4147-A177-3AD203B41FA5}">
                      <a16:colId xmlns:a16="http://schemas.microsoft.com/office/drawing/2014/main" val="2457184974"/>
                    </a:ext>
                  </a:extLst>
                </a:gridCol>
              </a:tblGrid>
              <a:tr h="457200">
                <a:tc>
                  <a:txBody>
                    <a:bodyPr/>
                    <a:lstStyle/>
                    <a:p>
                      <a:pPr algn="ctr"/>
                      <a:r>
                        <a:rPr lang="en-US" sz="2800" dirty="0"/>
                        <a:t>https://www.kaggle.com/datasets/layline/insidertrading?select=lit_nonderiv.csv</a:t>
                      </a:r>
                    </a:p>
                  </a:txBody>
                  <a:tcPr/>
                </a:tc>
                <a:extLst>
                  <a:ext uri="{0D108BD9-81ED-4DB2-BD59-A6C34878D82A}">
                    <a16:rowId xmlns:a16="http://schemas.microsoft.com/office/drawing/2014/main" val="3599972506"/>
                  </a:ext>
                </a:extLst>
              </a:tr>
            </a:tbl>
          </a:graphicData>
        </a:graphic>
      </p:graphicFrame>
      <p:graphicFrame>
        <p:nvGraphicFramePr>
          <p:cNvPr id="6" name="Table 6">
            <a:extLst>
              <a:ext uri="{FF2B5EF4-FFF2-40B4-BE49-F238E27FC236}">
                <a16:creationId xmlns:a16="http://schemas.microsoft.com/office/drawing/2014/main" id="{3FEC3E6C-FBE9-BB07-B303-0D4D4FAF4DBE}"/>
              </a:ext>
            </a:extLst>
          </p:cNvPr>
          <p:cNvGraphicFramePr>
            <a:graphicFrameLocks noGrp="1"/>
          </p:cNvGraphicFramePr>
          <p:nvPr>
            <p:extLst>
              <p:ext uri="{D42A27DB-BD31-4B8C-83A1-F6EECF244321}">
                <p14:modId xmlns:p14="http://schemas.microsoft.com/office/powerpoint/2010/main" val="3706255236"/>
              </p:ext>
            </p:extLst>
          </p:nvPr>
        </p:nvGraphicFramePr>
        <p:xfrm>
          <a:off x="3219389" y="4252834"/>
          <a:ext cx="1927440" cy="518160"/>
        </p:xfrm>
        <a:graphic>
          <a:graphicData uri="http://schemas.openxmlformats.org/drawingml/2006/table">
            <a:tbl>
              <a:tblPr firstRow="1" bandRow="1">
                <a:tableStyleId>{638B1855-1B75-4FBE-930C-398BA8C253C6}</a:tableStyleId>
              </a:tblPr>
              <a:tblGrid>
                <a:gridCol w="1927440">
                  <a:extLst>
                    <a:ext uri="{9D8B030D-6E8A-4147-A177-3AD203B41FA5}">
                      <a16:colId xmlns:a16="http://schemas.microsoft.com/office/drawing/2014/main" val="2457184974"/>
                    </a:ext>
                  </a:extLst>
                </a:gridCol>
              </a:tblGrid>
              <a:tr h="453437">
                <a:tc>
                  <a:txBody>
                    <a:bodyPr/>
                    <a:lstStyle/>
                    <a:p>
                      <a:pPr algn="ctr"/>
                      <a:r>
                        <a:rPr lang="en-US" sz="2800" dirty="0"/>
                        <a:t>32. 47 GB</a:t>
                      </a:r>
                    </a:p>
                  </a:txBody>
                  <a:tcPr/>
                </a:tc>
                <a:extLst>
                  <a:ext uri="{0D108BD9-81ED-4DB2-BD59-A6C34878D82A}">
                    <a16:rowId xmlns:a16="http://schemas.microsoft.com/office/drawing/2014/main" val="3599972506"/>
                  </a:ext>
                </a:extLst>
              </a:tr>
            </a:tbl>
          </a:graphicData>
        </a:graphic>
      </p:graphicFrame>
      <p:graphicFrame>
        <p:nvGraphicFramePr>
          <p:cNvPr id="7" name="Table 6">
            <a:extLst>
              <a:ext uri="{FF2B5EF4-FFF2-40B4-BE49-F238E27FC236}">
                <a16:creationId xmlns:a16="http://schemas.microsoft.com/office/drawing/2014/main" id="{973D7743-DB0D-F9D9-AB13-53424210E9EE}"/>
              </a:ext>
            </a:extLst>
          </p:cNvPr>
          <p:cNvGraphicFramePr>
            <a:graphicFrameLocks noGrp="1"/>
          </p:cNvGraphicFramePr>
          <p:nvPr>
            <p:extLst>
              <p:ext uri="{D42A27DB-BD31-4B8C-83A1-F6EECF244321}">
                <p14:modId xmlns:p14="http://schemas.microsoft.com/office/powerpoint/2010/main" val="1547011677"/>
              </p:ext>
            </p:extLst>
          </p:nvPr>
        </p:nvGraphicFramePr>
        <p:xfrm>
          <a:off x="3391934" y="5440038"/>
          <a:ext cx="6080710" cy="518160"/>
        </p:xfrm>
        <a:graphic>
          <a:graphicData uri="http://schemas.openxmlformats.org/drawingml/2006/table">
            <a:tbl>
              <a:tblPr firstRow="1" bandRow="1">
                <a:tableStyleId>{638B1855-1B75-4FBE-930C-398BA8C253C6}</a:tableStyleId>
              </a:tblPr>
              <a:tblGrid>
                <a:gridCol w="6080710">
                  <a:extLst>
                    <a:ext uri="{9D8B030D-6E8A-4147-A177-3AD203B41FA5}">
                      <a16:colId xmlns:a16="http://schemas.microsoft.com/office/drawing/2014/main" val="2457184974"/>
                    </a:ext>
                  </a:extLst>
                </a:gridCol>
              </a:tblGrid>
              <a:tr h="302209">
                <a:tc>
                  <a:txBody>
                    <a:bodyPr/>
                    <a:lstStyle/>
                    <a:p>
                      <a:pPr algn="ctr"/>
                      <a:r>
                        <a:rPr lang="en-US" sz="2800" dirty="0"/>
                        <a:t>CSV (Comma Separated Value)</a:t>
                      </a:r>
                    </a:p>
                  </a:txBody>
                  <a:tcPr/>
                </a:tc>
                <a:extLst>
                  <a:ext uri="{0D108BD9-81ED-4DB2-BD59-A6C34878D82A}">
                    <a16:rowId xmlns:a16="http://schemas.microsoft.com/office/drawing/2014/main" val="3599972506"/>
                  </a:ext>
                </a:extLst>
              </a:tr>
            </a:tbl>
          </a:graphicData>
        </a:graphic>
      </p:graphicFrame>
      <p:graphicFrame>
        <p:nvGraphicFramePr>
          <p:cNvPr id="10" name="Table 6">
            <a:extLst>
              <a:ext uri="{FF2B5EF4-FFF2-40B4-BE49-F238E27FC236}">
                <a16:creationId xmlns:a16="http://schemas.microsoft.com/office/drawing/2014/main" id="{82A7BB87-716B-5ABB-49BE-99B4086918C3}"/>
              </a:ext>
            </a:extLst>
          </p:cNvPr>
          <p:cNvGraphicFramePr>
            <a:graphicFrameLocks noGrp="1"/>
          </p:cNvGraphicFramePr>
          <p:nvPr>
            <p:extLst>
              <p:ext uri="{D42A27DB-BD31-4B8C-83A1-F6EECF244321}">
                <p14:modId xmlns:p14="http://schemas.microsoft.com/office/powerpoint/2010/main" val="1952385387"/>
              </p:ext>
            </p:extLst>
          </p:nvPr>
        </p:nvGraphicFramePr>
        <p:xfrm>
          <a:off x="5031623" y="4850031"/>
          <a:ext cx="1927440" cy="518160"/>
        </p:xfrm>
        <a:graphic>
          <a:graphicData uri="http://schemas.openxmlformats.org/drawingml/2006/table">
            <a:tbl>
              <a:tblPr firstRow="1" bandRow="1">
                <a:tableStyleId>{638B1855-1B75-4FBE-930C-398BA8C253C6}</a:tableStyleId>
              </a:tblPr>
              <a:tblGrid>
                <a:gridCol w="1927440">
                  <a:extLst>
                    <a:ext uri="{9D8B030D-6E8A-4147-A177-3AD203B41FA5}">
                      <a16:colId xmlns:a16="http://schemas.microsoft.com/office/drawing/2014/main" val="2457184974"/>
                    </a:ext>
                  </a:extLst>
                </a:gridCol>
              </a:tblGrid>
              <a:tr h="453437">
                <a:tc>
                  <a:txBody>
                    <a:bodyPr/>
                    <a:lstStyle/>
                    <a:p>
                      <a:pPr algn="ctr"/>
                      <a:r>
                        <a:rPr lang="en-US" sz="2800" dirty="0"/>
                        <a:t>14.16 GB</a:t>
                      </a:r>
                    </a:p>
                  </a:txBody>
                  <a:tcPr/>
                </a:tc>
                <a:extLst>
                  <a:ext uri="{0D108BD9-81ED-4DB2-BD59-A6C34878D82A}">
                    <a16:rowId xmlns:a16="http://schemas.microsoft.com/office/drawing/2014/main" val="3599972506"/>
                  </a:ext>
                </a:extLst>
              </a:tr>
            </a:tbl>
          </a:graphicData>
        </a:graphic>
      </p:graphicFrame>
    </p:spTree>
    <p:extLst>
      <p:ext uri="{BB962C8B-B14F-4D97-AF65-F5344CB8AC3E}">
        <p14:creationId xmlns:p14="http://schemas.microsoft.com/office/powerpoint/2010/main" val="272909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51AD-03FF-C53A-7F7A-79DDB3F9FD32}"/>
              </a:ext>
            </a:extLst>
          </p:cNvPr>
          <p:cNvSpPr>
            <a:spLocks noGrp="1"/>
          </p:cNvSpPr>
          <p:nvPr>
            <p:ph type="title"/>
          </p:nvPr>
        </p:nvSpPr>
        <p:spPr/>
        <p:txBody>
          <a:bodyPr/>
          <a:lstStyle/>
          <a:p>
            <a:r>
              <a:rPr lang="en-US"/>
              <a:t>TECHNICAL SPECIFICATIONS</a:t>
            </a:r>
          </a:p>
        </p:txBody>
      </p:sp>
      <p:sp>
        <p:nvSpPr>
          <p:cNvPr id="3" name="Content Placeholder 2">
            <a:extLst>
              <a:ext uri="{FF2B5EF4-FFF2-40B4-BE49-F238E27FC236}">
                <a16:creationId xmlns:a16="http://schemas.microsoft.com/office/drawing/2014/main" id="{5EF0FE81-3E8F-87C4-F7D7-1F7D7068C527}"/>
              </a:ext>
            </a:extLst>
          </p:cNvPr>
          <p:cNvSpPr>
            <a:spLocks noGrp="1"/>
          </p:cNvSpPr>
          <p:nvPr>
            <p:ph idx="1"/>
          </p:nvPr>
        </p:nvSpPr>
        <p:spPr/>
        <p:txBody>
          <a:bodyPr>
            <a:normAutofit/>
          </a:bodyPr>
          <a:lstStyle/>
          <a:p>
            <a:r>
              <a:rPr lang="en-US" sz="2800"/>
              <a:t>Cluster Version:</a:t>
            </a:r>
          </a:p>
          <a:p>
            <a:r>
              <a:rPr lang="en-US" sz="2800"/>
              <a:t>Cluster Number of Nodes:</a:t>
            </a:r>
          </a:p>
          <a:p>
            <a:r>
              <a:rPr lang="en-US" sz="2800"/>
              <a:t>Memory Size: </a:t>
            </a:r>
          </a:p>
          <a:p>
            <a:r>
              <a:rPr lang="en-US" sz="2800"/>
              <a:t>HDFS Capacity:</a:t>
            </a:r>
          </a:p>
          <a:p>
            <a:r>
              <a:rPr lang="en-US" sz="2800"/>
              <a:t>Storage:</a:t>
            </a:r>
          </a:p>
        </p:txBody>
      </p:sp>
      <p:graphicFrame>
        <p:nvGraphicFramePr>
          <p:cNvPr id="5" name="Table 5">
            <a:extLst>
              <a:ext uri="{FF2B5EF4-FFF2-40B4-BE49-F238E27FC236}">
                <a16:creationId xmlns:a16="http://schemas.microsoft.com/office/drawing/2014/main" id="{A978D377-702F-5CF2-8D78-E1373ADA003C}"/>
              </a:ext>
            </a:extLst>
          </p:cNvPr>
          <p:cNvGraphicFramePr>
            <a:graphicFrameLocks noGrp="1"/>
          </p:cNvGraphicFramePr>
          <p:nvPr>
            <p:extLst>
              <p:ext uri="{D42A27DB-BD31-4B8C-83A1-F6EECF244321}">
                <p14:modId xmlns:p14="http://schemas.microsoft.com/office/powerpoint/2010/main" val="3942576317"/>
              </p:ext>
            </p:extLst>
          </p:nvPr>
        </p:nvGraphicFramePr>
        <p:xfrm>
          <a:off x="2944299" y="4838038"/>
          <a:ext cx="3524435" cy="1371600"/>
        </p:xfrm>
        <a:graphic>
          <a:graphicData uri="http://schemas.openxmlformats.org/drawingml/2006/table">
            <a:tbl>
              <a:tblPr firstRow="1" bandRow="1">
                <a:tableStyleId>{638B1855-1B75-4FBE-930C-398BA8C253C6}</a:tableStyleId>
              </a:tblPr>
              <a:tblGrid>
                <a:gridCol w="1553592">
                  <a:extLst>
                    <a:ext uri="{9D8B030D-6E8A-4147-A177-3AD203B41FA5}">
                      <a16:colId xmlns:a16="http://schemas.microsoft.com/office/drawing/2014/main" val="2359964110"/>
                    </a:ext>
                  </a:extLst>
                </a:gridCol>
                <a:gridCol w="1970843">
                  <a:extLst>
                    <a:ext uri="{9D8B030D-6E8A-4147-A177-3AD203B41FA5}">
                      <a16:colId xmlns:a16="http://schemas.microsoft.com/office/drawing/2014/main" val="703898387"/>
                    </a:ext>
                  </a:extLst>
                </a:gridCol>
              </a:tblGrid>
              <a:tr h="162593">
                <a:tc>
                  <a:txBody>
                    <a:bodyPr/>
                    <a:lstStyle/>
                    <a:p>
                      <a:pPr algn="ctr"/>
                      <a:r>
                        <a:rPr lang="en-US" sz="2800"/>
                        <a:t>Used:</a:t>
                      </a:r>
                    </a:p>
                    <a:p>
                      <a:pPr algn="ctr"/>
                      <a:r>
                        <a:rPr lang="en-US" sz="2800"/>
                        <a:t> 336.7 GB</a:t>
                      </a:r>
                    </a:p>
                  </a:txBody>
                  <a:tcPr/>
                </a:tc>
                <a:tc>
                  <a:txBody>
                    <a:bodyPr/>
                    <a:lstStyle/>
                    <a:p>
                      <a:pPr algn="ctr"/>
                      <a:r>
                        <a:rPr lang="en-US" sz="2800"/>
                        <a:t>Available: </a:t>
                      </a:r>
                    </a:p>
                    <a:p>
                      <a:pPr algn="ctr"/>
                      <a:r>
                        <a:rPr lang="en-US" sz="2800"/>
                        <a:t>52.1 GB</a:t>
                      </a:r>
                    </a:p>
                  </a:txBody>
                  <a:tcPr/>
                </a:tc>
                <a:extLst>
                  <a:ext uri="{0D108BD9-81ED-4DB2-BD59-A6C34878D82A}">
                    <a16:rowId xmlns:a16="http://schemas.microsoft.com/office/drawing/2014/main" val="3130814170"/>
                  </a:ext>
                </a:extLst>
              </a:tr>
            </a:tbl>
          </a:graphicData>
        </a:graphic>
      </p:graphicFrame>
      <p:graphicFrame>
        <p:nvGraphicFramePr>
          <p:cNvPr id="6" name="Table 6">
            <a:extLst>
              <a:ext uri="{FF2B5EF4-FFF2-40B4-BE49-F238E27FC236}">
                <a16:creationId xmlns:a16="http://schemas.microsoft.com/office/drawing/2014/main" id="{8550E71F-B888-640E-C06A-52BBD54FBB6F}"/>
              </a:ext>
            </a:extLst>
          </p:cNvPr>
          <p:cNvGraphicFramePr>
            <a:graphicFrameLocks noGrp="1"/>
          </p:cNvGraphicFramePr>
          <p:nvPr>
            <p:extLst>
              <p:ext uri="{D42A27DB-BD31-4B8C-83A1-F6EECF244321}">
                <p14:modId xmlns:p14="http://schemas.microsoft.com/office/powerpoint/2010/main" val="2577364851"/>
              </p:ext>
            </p:extLst>
          </p:nvPr>
        </p:nvGraphicFramePr>
        <p:xfrm>
          <a:off x="4177930" y="4195702"/>
          <a:ext cx="2395000" cy="518160"/>
        </p:xfrm>
        <a:graphic>
          <a:graphicData uri="http://schemas.openxmlformats.org/drawingml/2006/table">
            <a:tbl>
              <a:tblPr firstRow="1" bandRow="1">
                <a:tableStyleId>{638B1855-1B75-4FBE-930C-398BA8C253C6}</a:tableStyleId>
              </a:tblPr>
              <a:tblGrid>
                <a:gridCol w="2395000">
                  <a:extLst>
                    <a:ext uri="{9D8B030D-6E8A-4147-A177-3AD203B41FA5}">
                      <a16:colId xmlns:a16="http://schemas.microsoft.com/office/drawing/2014/main" val="2457184974"/>
                    </a:ext>
                  </a:extLst>
                </a:gridCol>
              </a:tblGrid>
              <a:tr h="453437">
                <a:tc>
                  <a:txBody>
                    <a:bodyPr/>
                    <a:lstStyle/>
                    <a:p>
                      <a:pPr algn="ctr"/>
                      <a:r>
                        <a:rPr lang="en-US" sz="2800"/>
                        <a:t>390.7 GB</a:t>
                      </a:r>
                    </a:p>
                  </a:txBody>
                  <a:tcPr/>
                </a:tc>
                <a:extLst>
                  <a:ext uri="{0D108BD9-81ED-4DB2-BD59-A6C34878D82A}">
                    <a16:rowId xmlns:a16="http://schemas.microsoft.com/office/drawing/2014/main" val="3599972506"/>
                  </a:ext>
                </a:extLst>
              </a:tr>
            </a:tbl>
          </a:graphicData>
        </a:graphic>
      </p:graphicFrame>
      <p:graphicFrame>
        <p:nvGraphicFramePr>
          <p:cNvPr id="9" name="Table 6">
            <a:extLst>
              <a:ext uri="{FF2B5EF4-FFF2-40B4-BE49-F238E27FC236}">
                <a16:creationId xmlns:a16="http://schemas.microsoft.com/office/drawing/2014/main" id="{79C64C4A-65F3-303F-A347-DC1FAFD669AB}"/>
              </a:ext>
            </a:extLst>
          </p:cNvPr>
          <p:cNvGraphicFramePr>
            <a:graphicFrameLocks noGrp="1"/>
          </p:cNvGraphicFramePr>
          <p:nvPr>
            <p:extLst>
              <p:ext uri="{D42A27DB-BD31-4B8C-83A1-F6EECF244321}">
                <p14:modId xmlns:p14="http://schemas.microsoft.com/office/powerpoint/2010/main" val="1926795376"/>
              </p:ext>
            </p:extLst>
          </p:nvPr>
        </p:nvGraphicFramePr>
        <p:xfrm>
          <a:off x="4177930" y="2515462"/>
          <a:ext cx="3836139" cy="518160"/>
        </p:xfrm>
        <a:graphic>
          <a:graphicData uri="http://schemas.openxmlformats.org/drawingml/2006/table">
            <a:tbl>
              <a:tblPr firstRow="1" bandRow="1">
                <a:tableStyleId>{638B1855-1B75-4FBE-930C-398BA8C253C6}</a:tableStyleId>
              </a:tblPr>
              <a:tblGrid>
                <a:gridCol w="3836139">
                  <a:extLst>
                    <a:ext uri="{9D8B030D-6E8A-4147-A177-3AD203B41FA5}">
                      <a16:colId xmlns:a16="http://schemas.microsoft.com/office/drawing/2014/main" val="2457184974"/>
                    </a:ext>
                  </a:extLst>
                </a:gridCol>
              </a:tblGrid>
              <a:tr h="453437">
                <a:tc>
                  <a:txBody>
                    <a:bodyPr/>
                    <a:lstStyle/>
                    <a:p>
                      <a:pPr algn="ctr"/>
                      <a:r>
                        <a:rPr lang="en-US" sz="2800"/>
                        <a:t>Hadoop 3.1.2</a:t>
                      </a:r>
                    </a:p>
                  </a:txBody>
                  <a:tcPr/>
                </a:tc>
                <a:extLst>
                  <a:ext uri="{0D108BD9-81ED-4DB2-BD59-A6C34878D82A}">
                    <a16:rowId xmlns:a16="http://schemas.microsoft.com/office/drawing/2014/main" val="3599972506"/>
                  </a:ext>
                </a:extLst>
              </a:tr>
            </a:tbl>
          </a:graphicData>
        </a:graphic>
      </p:graphicFrame>
      <p:graphicFrame>
        <p:nvGraphicFramePr>
          <p:cNvPr id="10" name="Table 6">
            <a:extLst>
              <a:ext uri="{FF2B5EF4-FFF2-40B4-BE49-F238E27FC236}">
                <a16:creationId xmlns:a16="http://schemas.microsoft.com/office/drawing/2014/main" id="{148803B1-B40E-4224-5962-F30598A3E535}"/>
              </a:ext>
            </a:extLst>
          </p:cNvPr>
          <p:cNvGraphicFramePr>
            <a:graphicFrameLocks noGrp="1"/>
          </p:cNvGraphicFramePr>
          <p:nvPr>
            <p:extLst>
              <p:ext uri="{D42A27DB-BD31-4B8C-83A1-F6EECF244321}">
                <p14:modId xmlns:p14="http://schemas.microsoft.com/office/powerpoint/2010/main" val="294699245"/>
              </p:ext>
            </p:extLst>
          </p:nvPr>
        </p:nvGraphicFramePr>
        <p:xfrm>
          <a:off x="5753984" y="3061850"/>
          <a:ext cx="5832629" cy="518160"/>
        </p:xfrm>
        <a:graphic>
          <a:graphicData uri="http://schemas.openxmlformats.org/drawingml/2006/table">
            <a:tbl>
              <a:tblPr firstRow="1" bandRow="1">
                <a:tableStyleId>{638B1855-1B75-4FBE-930C-398BA8C253C6}</a:tableStyleId>
              </a:tblPr>
              <a:tblGrid>
                <a:gridCol w="5832629">
                  <a:extLst>
                    <a:ext uri="{9D8B030D-6E8A-4147-A177-3AD203B41FA5}">
                      <a16:colId xmlns:a16="http://schemas.microsoft.com/office/drawing/2014/main" val="2457184974"/>
                    </a:ext>
                  </a:extLst>
                </a:gridCol>
              </a:tblGrid>
              <a:tr h="453437">
                <a:tc>
                  <a:txBody>
                    <a:bodyPr/>
                    <a:lstStyle/>
                    <a:p>
                      <a:pPr algn="ctr"/>
                      <a:r>
                        <a:rPr lang="en-US" sz="2800"/>
                        <a:t>5 Nodes (2 Master 3 Slave) </a:t>
                      </a:r>
                    </a:p>
                  </a:txBody>
                  <a:tcPr/>
                </a:tc>
                <a:extLst>
                  <a:ext uri="{0D108BD9-81ED-4DB2-BD59-A6C34878D82A}">
                    <a16:rowId xmlns:a16="http://schemas.microsoft.com/office/drawing/2014/main" val="3599972506"/>
                  </a:ext>
                </a:extLst>
              </a:tr>
            </a:tbl>
          </a:graphicData>
        </a:graphic>
      </p:graphicFrame>
      <p:graphicFrame>
        <p:nvGraphicFramePr>
          <p:cNvPr id="4" name="Table 6">
            <a:extLst>
              <a:ext uri="{FF2B5EF4-FFF2-40B4-BE49-F238E27FC236}">
                <a16:creationId xmlns:a16="http://schemas.microsoft.com/office/drawing/2014/main" id="{192F6162-4F2E-DC0F-F109-A1B74BECDD79}"/>
              </a:ext>
            </a:extLst>
          </p:cNvPr>
          <p:cNvGraphicFramePr>
            <a:graphicFrameLocks noGrp="1"/>
          </p:cNvGraphicFramePr>
          <p:nvPr>
            <p:extLst>
              <p:ext uri="{D42A27DB-BD31-4B8C-83A1-F6EECF244321}">
                <p14:modId xmlns:p14="http://schemas.microsoft.com/office/powerpoint/2010/main" val="2672494909"/>
              </p:ext>
            </p:extLst>
          </p:nvPr>
        </p:nvGraphicFramePr>
        <p:xfrm>
          <a:off x="3774004" y="3617448"/>
          <a:ext cx="3630649" cy="532745"/>
        </p:xfrm>
        <a:graphic>
          <a:graphicData uri="http://schemas.openxmlformats.org/drawingml/2006/table">
            <a:tbl>
              <a:tblPr firstRow="1" bandRow="1">
                <a:tableStyleId>{638B1855-1B75-4FBE-930C-398BA8C253C6}</a:tableStyleId>
              </a:tblPr>
              <a:tblGrid>
                <a:gridCol w="3630649">
                  <a:extLst>
                    <a:ext uri="{9D8B030D-6E8A-4147-A177-3AD203B41FA5}">
                      <a16:colId xmlns:a16="http://schemas.microsoft.com/office/drawing/2014/main" val="2457184974"/>
                    </a:ext>
                  </a:extLst>
                </a:gridCol>
              </a:tblGrid>
              <a:tr h="532745">
                <a:tc>
                  <a:txBody>
                    <a:bodyPr/>
                    <a:lstStyle/>
                    <a:p>
                      <a:pPr algn="ctr"/>
                      <a:r>
                        <a:rPr lang="en-US" sz="2800"/>
                        <a:t>1995.312 MHz</a:t>
                      </a:r>
                    </a:p>
                  </a:txBody>
                  <a:tcPr/>
                </a:tc>
                <a:extLst>
                  <a:ext uri="{0D108BD9-81ED-4DB2-BD59-A6C34878D82A}">
                    <a16:rowId xmlns:a16="http://schemas.microsoft.com/office/drawing/2014/main" val="3599972506"/>
                  </a:ext>
                </a:extLst>
              </a:tr>
            </a:tbl>
          </a:graphicData>
        </a:graphic>
      </p:graphicFrame>
    </p:spTree>
    <p:extLst>
      <p:ext uri="{BB962C8B-B14F-4D97-AF65-F5344CB8AC3E}">
        <p14:creationId xmlns:p14="http://schemas.microsoft.com/office/powerpoint/2010/main" val="422571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3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8942E-0AE8-F683-17D2-C8DFA8212936}"/>
              </a:ext>
            </a:extLst>
          </p:cNvPr>
          <p:cNvSpPr>
            <a:spLocks noGrp="1"/>
          </p:cNvSpPr>
          <p:nvPr>
            <p:ph type="title"/>
          </p:nvPr>
        </p:nvSpPr>
        <p:spPr>
          <a:xfrm>
            <a:off x="841248" y="334644"/>
            <a:ext cx="10509504" cy="1076914"/>
          </a:xfrm>
        </p:spPr>
        <p:txBody>
          <a:bodyPr anchor="ctr">
            <a:normAutofit/>
          </a:bodyPr>
          <a:lstStyle/>
          <a:p>
            <a:pPr algn="ctr"/>
            <a:r>
              <a:rPr lang="en-US"/>
              <a:t>PROCESS MAP (DATAFLOW)</a:t>
            </a:r>
          </a:p>
        </p:txBody>
      </p:sp>
      <p:sp>
        <p:nvSpPr>
          <p:cNvPr id="1047" name="Rectangle 104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8" name="Rectangle 104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Data Sources icon PNG and SVG Vector Free Download">
            <a:extLst>
              <a:ext uri="{FF2B5EF4-FFF2-40B4-BE49-F238E27FC236}">
                <a16:creationId xmlns:a16="http://schemas.microsoft.com/office/drawing/2014/main" id="{39B362C8-7F9B-C61E-A0FC-770D96816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55" y="2257846"/>
            <a:ext cx="753607" cy="7206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ue and yellow logo&#10;&#10;Description automatically generated with low confidence">
            <a:extLst>
              <a:ext uri="{FF2B5EF4-FFF2-40B4-BE49-F238E27FC236}">
                <a16:creationId xmlns:a16="http://schemas.microsoft.com/office/drawing/2014/main" id="{70AB9F06-9BDE-DAB2-0C26-526D2111ED0A}"/>
              </a:ext>
            </a:extLst>
          </p:cNvPr>
          <p:cNvPicPr>
            <a:picLocks noChangeAspect="1"/>
          </p:cNvPicPr>
          <p:nvPr/>
        </p:nvPicPr>
        <p:blipFill>
          <a:blip r:embed="rId4"/>
          <a:stretch>
            <a:fillRect/>
          </a:stretch>
        </p:blipFill>
        <p:spPr>
          <a:xfrm>
            <a:off x="4289271" y="1690228"/>
            <a:ext cx="2261698" cy="1067239"/>
          </a:xfrm>
          <a:prstGeom prst="rect">
            <a:avLst/>
          </a:prstGeom>
        </p:spPr>
      </p:pic>
      <p:pic>
        <p:nvPicPr>
          <p:cNvPr id="1027" name="Picture 3" descr="Apache Hive - Wikipedia">
            <a:extLst>
              <a:ext uri="{FF2B5EF4-FFF2-40B4-BE49-F238E27FC236}">
                <a16:creationId xmlns:a16="http://schemas.microsoft.com/office/drawing/2014/main" id="{59DCBF0D-77D9-704D-AF07-347DF8B75E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5105" y="5345006"/>
            <a:ext cx="1301202" cy="117108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Start git-bash - Visual Studio Marketplace">
            <a:extLst>
              <a:ext uri="{FF2B5EF4-FFF2-40B4-BE49-F238E27FC236}">
                <a16:creationId xmlns:a16="http://schemas.microsoft.com/office/drawing/2014/main" id="{1F862E39-7F08-5220-E91D-D3A83F6A17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364" y="5716416"/>
            <a:ext cx="1055968" cy="105596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Tableau (@tableau) / Twitter">
            <a:extLst>
              <a:ext uri="{FF2B5EF4-FFF2-40B4-BE49-F238E27FC236}">
                <a16:creationId xmlns:a16="http://schemas.microsoft.com/office/drawing/2014/main" id="{ECA57F94-4F19-5291-3A9D-6589A43B77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76566" y="4682130"/>
            <a:ext cx="1325752" cy="1325752"/>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sv - Free interface icons">
            <a:extLst>
              <a:ext uri="{FF2B5EF4-FFF2-40B4-BE49-F238E27FC236}">
                <a16:creationId xmlns:a16="http://schemas.microsoft.com/office/drawing/2014/main" id="{1EC4352E-8705-7730-7B7E-53AE0A10CA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05818" y="3606471"/>
            <a:ext cx="936891" cy="9368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What is Oracle? | Webopedia">
            <a:extLst>
              <a:ext uri="{FF2B5EF4-FFF2-40B4-BE49-F238E27FC236}">
                <a16:creationId xmlns:a16="http://schemas.microsoft.com/office/drawing/2014/main" id="{038899A7-2094-1B8D-A239-EE3834D714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9652" y="1556476"/>
            <a:ext cx="1267750" cy="1267750"/>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Badge Follow outline">
            <a:extLst>
              <a:ext uri="{FF2B5EF4-FFF2-40B4-BE49-F238E27FC236}">
                <a16:creationId xmlns:a16="http://schemas.microsoft.com/office/drawing/2014/main" id="{A2EC1560-9B97-1141-C0AB-E5EC263A36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44610" y="2049473"/>
            <a:ext cx="336722" cy="336722"/>
          </a:xfrm>
          <a:prstGeom prst="rect">
            <a:avLst/>
          </a:prstGeom>
        </p:spPr>
      </p:pic>
      <p:cxnSp>
        <p:nvCxnSpPr>
          <p:cNvPr id="8" name="Straight Arrow Connector 7">
            <a:extLst>
              <a:ext uri="{FF2B5EF4-FFF2-40B4-BE49-F238E27FC236}">
                <a16:creationId xmlns:a16="http://schemas.microsoft.com/office/drawing/2014/main" id="{A453C4C8-1FAB-8250-4135-738F5CF6FEF4}"/>
              </a:ext>
            </a:extLst>
          </p:cNvPr>
          <p:cNvCxnSpPr>
            <a:cxnSpLocks/>
          </p:cNvCxnSpPr>
          <p:nvPr/>
        </p:nvCxnSpPr>
        <p:spPr>
          <a:xfrm>
            <a:off x="1199469" y="3995501"/>
            <a:ext cx="228909" cy="74546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A2690EEA-EC7E-271F-F57E-91F38020BC36}"/>
              </a:ext>
            </a:extLst>
          </p:cNvPr>
          <p:cNvSpPr txBox="1"/>
          <p:nvPr/>
        </p:nvSpPr>
        <p:spPr>
          <a:xfrm>
            <a:off x="98509" y="1776388"/>
            <a:ext cx="2257320" cy="369332"/>
          </a:xfrm>
          <a:prstGeom prst="rect">
            <a:avLst/>
          </a:prstGeom>
          <a:noFill/>
        </p:spPr>
        <p:txBody>
          <a:bodyPr wrap="square" rtlCol="0">
            <a:spAutoFit/>
          </a:bodyPr>
          <a:lstStyle/>
          <a:p>
            <a:r>
              <a:rPr lang="en-US">
                <a:solidFill>
                  <a:schemeClr val="accent4"/>
                </a:solidFill>
              </a:rPr>
              <a:t>INPUT FILE</a:t>
            </a:r>
          </a:p>
        </p:txBody>
      </p:sp>
      <p:cxnSp>
        <p:nvCxnSpPr>
          <p:cNvPr id="18" name="Straight Arrow Connector 17">
            <a:extLst>
              <a:ext uri="{FF2B5EF4-FFF2-40B4-BE49-F238E27FC236}">
                <a16:creationId xmlns:a16="http://schemas.microsoft.com/office/drawing/2014/main" id="{9F952552-A8DB-558F-F36C-64FD8970F206}"/>
              </a:ext>
            </a:extLst>
          </p:cNvPr>
          <p:cNvCxnSpPr>
            <a:cxnSpLocks/>
          </p:cNvCxnSpPr>
          <p:nvPr/>
        </p:nvCxnSpPr>
        <p:spPr>
          <a:xfrm flipV="1">
            <a:off x="2012500" y="3258910"/>
            <a:ext cx="906981" cy="148205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2" name="TextBox 21">
            <a:extLst>
              <a:ext uri="{FF2B5EF4-FFF2-40B4-BE49-F238E27FC236}">
                <a16:creationId xmlns:a16="http://schemas.microsoft.com/office/drawing/2014/main" id="{CF563F5F-0C3D-5C79-13D7-4DC1A13CE6CE}"/>
              </a:ext>
            </a:extLst>
          </p:cNvPr>
          <p:cNvSpPr txBox="1"/>
          <p:nvPr/>
        </p:nvSpPr>
        <p:spPr>
          <a:xfrm>
            <a:off x="1034364" y="4982792"/>
            <a:ext cx="1164142" cy="646331"/>
          </a:xfrm>
          <a:prstGeom prst="rect">
            <a:avLst/>
          </a:prstGeom>
          <a:noFill/>
        </p:spPr>
        <p:txBody>
          <a:bodyPr wrap="square" rtlCol="0">
            <a:spAutoFit/>
          </a:bodyPr>
          <a:lstStyle/>
          <a:p>
            <a:pPr algn="ctr"/>
            <a:r>
              <a:rPr lang="en-US">
                <a:solidFill>
                  <a:schemeClr val="accent4"/>
                </a:solidFill>
              </a:rPr>
              <a:t>LINUX SHELL</a:t>
            </a:r>
          </a:p>
        </p:txBody>
      </p:sp>
      <p:sp>
        <p:nvSpPr>
          <p:cNvPr id="23" name="TextBox 22">
            <a:extLst>
              <a:ext uri="{FF2B5EF4-FFF2-40B4-BE49-F238E27FC236}">
                <a16:creationId xmlns:a16="http://schemas.microsoft.com/office/drawing/2014/main" id="{2521E204-CDE2-C52D-1F67-B4317465A3C4}"/>
              </a:ext>
            </a:extLst>
          </p:cNvPr>
          <p:cNvSpPr txBox="1"/>
          <p:nvPr/>
        </p:nvSpPr>
        <p:spPr>
          <a:xfrm>
            <a:off x="2540960" y="3975373"/>
            <a:ext cx="1224550" cy="1200329"/>
          </a:xfrm>
          <a:prstGeom prst="rect">
            <a:avLst/>
          </a:prstGeom>
          <a:noFill/>
        </p:spPr>
        <p:txBody>
          <a:bodyPr wrap="square" rtlCol="0">
            <a:spAutoFit/>
          </a:bodyPr>
          <a:lstStyle/>
          <a:p>
            <a:r>
              <a:rPr lang="en-US">
                <a:solidFill>
                  <a:srgbClr val="FF0000"/>
                </a:solidFill>
              </a:rPr>
              <a:t>SSH: SECURE SHELL </a:t>
            </a:r>
          </a:p>
          <a:p>
            <a:endParaRPr lang="en-US"/>
          </a:p>
        </p:txBody>
      </p:sp>
      <p:sp>
        <p:nvSpPr>
          <p:cNvPr id="27" name="TextBox 26">
            <a:extLst>
              <a:ext uri="{FF2B5EF4-FFF2-40B4-BE49-F238E27FC236}">
                <a16:creationId xmlns:a16="http://schemas.microsoft.com/office/drawing/2014/main" id="{8E52A61B-491F-A444-63A6-EAC3AA4ECEAA}"/>
              </a:ext>
            </a:extLst>
          </p:cNvPr>
          <p:cNvSpPr txBox="1"/>
          <p:nvPr/>
        </p:nvSpPr>
        <p:spPr>
          <a:xfrm>
            <a:off x="2714878" y="2614638"/>
            <a:ext cx="3058285" cy="646331"/>
          </a:xfrm>
          <a:prstGeom prst="rect">
            <a:avLst/>
          </a:prstGeom>
          <a:noFill/>
        </p:spPr>
        <p:txBody>
          <a:bodyPr wrap="square">
            <a:spAutoFit/>
          </a:bodyPr>
          <a:lstStyle/>
          <a:p>
            <a:pPr algn="ctr"/>
            <a:r>
              <a:rPr lang="en-US">
                <a:solidFill>
                  <a:schemeClr val="accent4"/>
                </a:solidFill>
              </a:rPr>
              <a:t>REMOTE HDFS SERVER</a:t>
            </a:r>
          </a:p>
          <a:p>
            <a:pPr algn="ctr"/>
            <a:r>
              <a:rPr lang="en-US">
                <a:solidFill>
                  <a:srgbClr val="FF0000"/>
                </a:solidFill>
              </a:rPr>
              <a:t>ORACLE</a:t>
            </a:r>
            <a:r>
              <a:rPr lang="en-US">
                <a:solidFill>
                  <a:schemeClr val="accent4"/>
                </a:solidFill>
              </a:rPr>
              <a:t> HOSTED</a:t>
            </a:r>
          </a:p>
        </p:txBody>
      </p:sp>
      <p:sp>
        <p:nvSpPr>
          <p:cNvPr id="31" name="TextBox 30">
            <a:extLst>
              <a:ext uri="{FF2B5EF4-FFF2-40B4-BE49-F238E27FC236}">
                <a16:creationId xmlns:a16="http://schemas.microsoft.com/office/drawing/2014/main" id="{B5C4C5D8-A3F1-F3BE-4AA3-A31D0555BB23}"/>
              </a:ext>
            </a:extLst>
          </p:cNvPr>
          <p:cNvSpPr txBox="1"/>
          <p:nvPr/>
        </p:nvSpPr>
        <p:spPr>
          <a:xfrm>
            <a:off x="4047502" y="3959395"/>
            <a:ext cx="1224550" cy="369332"/>
          </a:xfrm>
          <a:prstGeom prst="rect">
            <a:avLst/>
          </a:prstGeom>
          <a:noFill/>
        </p:spPr>
        <p:txBody>
          <a:bodyPr wrap="square">
            <a:spAutoFit/>
          </a:bodyPr>
          <a:lstStyle/>
          <a:p>
            <a:r>
              <a:rPr lang="en-US">
                <a:solidFill>
                  <a:srgbClr val="FF0000"/>
                </a:solidFill>
              </a:rPr>
              <a:t>BEELINE</a:t>
            </a:r>
          </a:p>
        </p:txBody>
      </p:sp>
      <p:sp>
        <p:nvSpPr>
          <p:cNvPr id="36" name="TextBox 35">
            <a:extLst>
              <a:ext uri="{FF2B5EF4-FFF2-40B4-BE49-F238E27FC236}">
                <a16:creationId xmlns:a16="http://schemas.microsoft.com/office/drawing/2014/main" id="{A6DCA2E8-9E03-70E8-6147-52EB24A41EFE}"/>
              </a:ext>
            </a:extLst>
          </p:cNvPr>
          <p:cNvSpPr txBox="1"/>
          <p:nvPr/>
        </p:nvSpPr>
        <p:spPr>
          <a:xfrm>
            <a:off x="7444531" y="4865178"/>
            <a:ext cx="1688306" cy="1754326"/>
          </a:xfrm>
          <a:prstGeom prst="rect">
            <a:avLst/>
          </a:prstGeom>
          <a:noFill/>
        </p:spPr>
        <p:txBody>
          <a:bodyPr wrap="square" rtlCol="0">
            <a:spAutoFit/>
          </a:bodyPr>
          <a:lstStyle/>
          <a:p>
            <a:pPr algn="ctr"/>
            <a:r>
              <a:rPr lang="en-US">
                <a:solidFill>
                  <a:srgbClr val="FF0000"/>
                </a:solidFill>
              </a:rPr>
              <a:t>SCP: SECURE COPY FROM GIT BASH TO LOCAL FILE SYSTEM                   </a:t>
            </a:r>
          </a:p>
        </p:txBody>
      </p:sp>
      <p:sp>
        <p:nvSpPr>
          <p:cNvPr id="39" name="TextBox 38">
            <a:extLst>
              <a:ext uri="{FF2B5EF4-FFF2-40B4-BE49-F238E27FC236}">
                <a16:creationId xmlns:a16="http://schemas.microsoft.com/office/drawing/2014/main" id="{E5533D23-D52A-DD7B-8D81-F26257F3B532}"/>
              </a:ext>
            </a:extLst>
          </p:cNvPr>
          <p:cNvSpPr txBox="1"/>
          <p:nvPr/>
        </p:nvSpPr>
        <p:spPr>
          <a:xfrm>
            <a:off x="9999669" y="3301002"/>
            <a:ext cx="1456607" cy="923330"/>
          </a:xfrm>
          <a:prstGeom prst="rect">
            <a:avLst/>
          </a:prstGeom>
          <a:noFill/>
        </p:spPr>
        <p:txBody>
          <a:bodyPr wrap="square">
            <a:spAutoFit/>
          </a:bodyPr>
          <a:lstStyle/>
          <a:p>
            <a:pPr algn="ctr"/>
            <a:r>
              <a:rPr lang="en-US">
                <a:solidFill>
                  <a:schemeClr val="accent4"/>
                </a:solidFill>
              </a:rPr>
              <a:t>EXCEL POWER MAP</a:t>
            </a:r>
          </a:p>
        </p:txBody>
      </p:sp>
      <p:pic>
        <p:nvPicPr>
          <p:cNvPr id="40" name="Picture 2" descr="Excel Power Map">
            <a:extLst>
              <a:ext uri="{FF2B5EF4-FFF2-40B4-BE49-F238E27FC236}">
                <a16:creationId xmlns:a16="http://schemas.microsoft.com/office/drawing/2014/main" id="{19456B6E-00D8-E58F-C51D-49629D23B8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27909" y="1752306"/>
            <a:ext cx="1000125" cy="141922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AE710B75-2A51-15E5-B695-5711C943A685}"/>
              </a:ext>
            </a:extLst>
          </p:cNvPr>
          <p:cNvSpPr txBox="1"/>
          <p:nvPr/>
        </p:nvSpPr>
        <p:spPr>
          <a:xfrm>
            <a:off x="9996322" y="5911815"/>
            <a:ext cx="1684959" cy="369332"/>
          </a:xfrm>
          <a:prstGeom prst="rect">
            <a:avLst/>
          </a:prstGeom>
          <a:noFill/>
        </p:spPr>
        <p:txBody>
          <a:bodyPr wrap="square">
            <a:spAutoFit/>
          </a:bodyPr>
          <a:lstStyle/>
          <a:p>
            <a:pPr algn="ctr"/>
            <a:r>
              <a:rPr lang="en-US">
                <a:solidFill>
                  <a:schemeClr val="accent4"/>
                </a:solidFill>
              </a:rPr>
              <a:t>TABLEAU</a:t>
            </a:r>
          </a:p>
        </p:txBody>
      </p:sp>
      <p:cxnSp>
        <p:nvCxnSpPr>
          <p:cNvPr id="44" name="Straight Arrow Connector 43">
            <a:extLst>
              <a:ext uri="{FF2B5EF4-FFF2-40B4-BE49-F238E27FC236}">
                <a16:creationId xmlns:a16="http://schemas.microsoft.com/office/drawing/2014/main" id="{B2608328-3FB3-E11F-A263-EA889D7726A7}"/>
              </a:ext>
            </a:extLst>
          </p:cNvPr>
          <p:cNvCxnSpPr>
            <a:cxnSpLocks/>
          </p:cNvCxnSpPr>
          <p:nvPr/>
        </p:nvCxnSpPr>
        <p:spPr>
          <a:xfrm flipV="1">
            <a:off x="8818295" y="2794758"/>
            <a:ext cx="941968" cy="72264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Straight Arrow Connector 46">
            <a:extLst>
              <a:ext uri="{FF2B5EF4-FFF2-40B4-BE49-F238E27FC236}">
                <a16:creationId xmlns:a16="http://schemas.microsoft.com/office/drawing/2014/main" id="{C3349ADC-C532-E4CE-E486-D8CCA0A67830}"/>
              </a:ext>
            </a:extLst>
          </p:cNvPr>
          <p:cNvCxnSpPr>
            <a:cxnSpLocks/>
          </p:cNvCxnSpPr>
          <p:nvPr/>
        </p:nvCxnSpPr>
        <p:spPr>
          <a:xfrm>
            <a:off x="8818295" y="4543362"/>
            <a:ext cx="987172" cy="80164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 name="TextBox 3">
            <a:extLst>
              <a:ext uri="{FF2B5EF4-FFF2-40B4-BE49-F238E27FC236}">
                <a16:creationId xmlns:a16="http://schemas.microsoft.com/office/drawing/2014/main" id="{88CCC679-67C8-CDC9-50AC-FDDAC7BFB29A}"/>
              </a:ext>
            </a:extLst>
          </p:cNvPr>
          <p:cNvSpPr txBox="1"/>
          <p:nvPr/>
        </p:nvSpPr>
        <p:spPr>
          <a:xfrm>
            <a:off x="324142" y="2805822"/>
            <a:ext cx="2390735" cy="1169551"/>
          </a:xfrm>
          <a:prstGeom prst="rect">
            <a:avLst/>
          </a:prstGeom>
          <a:noFill/>
        </p:spPr>
        <p:txBody>
          <a:bodyPr wrap="square">
            <a:spAutoFit/>
          </a:bodyPr>
          <a:lstStyle/>
          <a:p>
            <a:r>
              <a:rPr lang="en-US" sz="1400">
                <a:solidFill>
                  <a:schemeClr val="accent4"/>
                </a:solidFill>
              </a:rPr>
              <a:t> </a:t>
            </a:r>
          </a:p>
          <a:p>
            <a:r>
              <a:rPr lang="en-US" sz="1400">
                <a:solidFill>
                  <a:schemeClr val="accent4"/>
                </a:solidFill>
              </a:rPr>
              <a:t>lit_deriv,</a:t>
            </a:r>
          </a:p>
          <a:p>
            <a:r>
              <a:rPr lang="en-US" sz="1400">
                <a:solidFill>
                  <a:schemeClr val="accent4"/>
                </a:solidFill>
              </a:rPr>
              <a:t>lit_nonderiv,</a:t>
            </a:r>
          </a:p>
          <a:p>
            <a:r>
              <a:rPr lang="en-US" sz="1400">
                <a:solidFill>
                  <a:schemeClr val="accent4"/>
                </a:solidFill>
              </a:rPr>
              <a:t>lit_panel,</a:t>
            </a:r>
          </a:p>
          <a:p>
            <a:r>
              <a:rPr lang="en-US" sz="1400">
                <a:solidFill>
                  <a:schemeClr val="accent4"/>
                </a:solidFill>
              </a:rPr>
              <a:t>lit_reportingowners</a:t>
            </a:r>
          </a:p>
        </p:txBody>
      </p:sp>
      <p:cxnSp>
        <p:nvCxnSpPr>
          <p:cNvPr id="20" name="Straight Arrow Connector 19">
            <a:extLst>
              <a:ext uri="{FF2B5EF4-FFF2-40B4-BE49-F238E27FC236}">
                <a16:creationId xmlns:a16="http://schemas.microsoft.com/office/drawing/2014/main" id="{1D2B01A8-1D2F-C75F-D57B-DB6BF40B1FBA}"/>
              </a:ext>
            </a:extLst>
          </p:cNvPr>
          <p:cNvCxnSpPr>
            <a:cxnSpLocks/>
          </p:cNvCxnSpPr>
          <p:nvPr/>
        </p:nvCxnSpPr>
        <p:spPr>
          <a:xfrm flipV="1">
            <a:off x="6754376" y="4575537"/>
            <a:ext cx="741690" cy="70319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TextBox 29">
            <a:extLst>
              <a:ext uri="{FF2B5EF4-FFF2-40B4-BE49-F238E27FC236}">
                <a16:creationId xmlns:a16="http://schemas.microsoft.com/office/drawing/2014/main" id="{81F562F2-7A0D-DAA5-4CE9-96E9F7AA99DE}"/>
              </a:ext>
            </a:extLst>
          </p:cNvPr>
          <p:cNvSpPr txBox="1"/>
          <p:nvPr/>
        </p:nvSpPr>
        <p:spPr>
          <a:xfrm>
            <a:off x="5399449" y="3590063"/>
            <a:ext cx="1240443" cy="923330"/>
          </a:xfrm>
          <a:prstGeom prst="rect">
            <a:avLst/>
          </a:prstGeom>
          <a:noFill/>
        </p:spPr>
        <p:txBody>
          <a:bodyPr wrap="square">
            <a:spAutoFit/>
          </a:bodyPr>
          <a:lstStyle/>
          <a:p>
            <a:pPr algn="ctr"/>
            <a:r>
              <a:rPr lang="en-US">
                <a:solidFill>
                  <a:srgbClr val="FF0000"/>
                </a:solidFill>
              </a:rPr>
              <a:t>HDFS DFS CMDS</a:t>
            </a:r>
            <a:endParaRPr lang="en-US"/>
          </a:p>
        </p:txBody>
      </p:sp>
      <p:pic>
        <p:nvPicPr>
          <p:cNvPr id="33" name="Picture 5" descr="Start git-bash - Visual Studio Marketplace">
            <a:extLst>
              <a:ext uri="{FF2B5EF4-FFF2-40B4-BE49-F238E27FC236}">
                <a16:creationId xmlns:a16="http://schemas.microsoft.com/office/drawing/2014/main" id="{7487DEB0-9704-40DB-2EA1-552C7DCADF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3180" y="5934587"/>
            <a:ext cx="646331" cy="646331"/>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F99A57A8-5C22-265B-2F9B-A063FFCCC210}"/>
              </a:ext>
            </a:extLst>
          </p:cNvPr>
          <p:cNvCxnSpPr>
            <a:cxnSpLocks/>
          </p:cNvCxnSpPr>
          <p:nvPr/>
        </p:nvCxnSpPr>
        <p:spPr>
          <a:xfrm>
            <a:off x="5030118" y="3326898"/>
            <a:ext cx="598752" cy="151460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6033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B7B52971-65BF-9D2C-8410-A29E9A621E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4" r="3492"/>
          <a:stretch/>
        </p:blipFill>
        <p:spPr bwMode="auto">
          <a:xfrm>
            <a:off x="352751" y="302429"/>
            <a:ext cx="11550506" cy="605392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246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Rectangle 46">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27E325A5-A731-6A68-D157-BD48451303D2}"/>
              </a:ext>
            </a:extLst>
          </p:cNvPr>
          <p:cNvPicPr>
            <a:picLocks noChangeAspect="1"/>
          </p:cNvPicPr>
          <p:nvPr/>
        </p:nvPicPr>
        <p:blipFill rotWithShape="1">
          <a:blip r:embed="rId2"/>
          <a:srcRect r="21000"/>
          <a:stretch/>
        </p:blipFill>
        <p:spPr>
          <a:xfrm>
            <a:off x="20" y="10"/>
            <a:ext cx="8668492" cy="6857990"/>
          </a:xfrm>
          <a:prstGeom prst="rect">
            <a:avLst/>
          </a:prstGeom>
        </p:spPr>
      </p:pic>
      <p:sp>
        <p:nvSpPr>
          <p:cNvPr id="49" name="Rectangle 48">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E0DB-024E-7DD7-8D57-3820A30F1CDD}"/>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Chart 1</a:t>
            </a:r>
          </a:p>
        </p:txBody>
      </p:sp>
      <p:sp>
        <p:nvSpPr>
          <p:cNvPr id="51" name="Rectangle 5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75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62425-7489-9D30-8E6A-A725502EF235}"/>
              </a:ext>
            </a:extLst>
          </p:cNvPr>
          <p:cNvSpPr>
            <a:spLocks noGrp="1"/>
          </p:cNvSpPr>
          <p:nvPr>
            <p:ph type="title"/>
          </p:nvPr>
        </p:nvSpPr>
        <p:spPr>
          <a:xfrm>
            <a:off x="411480" y="987552"/>
            <a:ext cx="4485861" cy="1088136"/>
          </a:xfrm>
        </p:spPr>
        <p:txBody>
          <a:bodyPr anchor="b">
            <a:normAutofit/>
          </a:bodyPr>
          <a:lstStyle/>
          <a:p>
            <a:r>
              <a:rPr lang="en-US" sz="3400"/>
              <a:t>Definition and Explanation Chart 1</a:t>
            </a:r>
          </a:p>
        </p:txBody>
      </p:sp>
      <p:sp>
        <p:nvSpPr>
          <p:cNvPr id="21" name="Rectangle 1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E2397BF4-E7D8-12F1-C34F-36B09B7D856E}"/>
              </a:ext>
            </a:extLst>
          </p:cNvPr>
          <p:cNvSpPr>
            <a:spLocks noGrp="1"/>
          </p:cNvSpPr>
          <p:nvPr>
            <p:ph idx="1"/>
          </p:nvPr>
        </p:nvSpPr>
        <p:spPr>
          <a:xfrm>
            <a:off x="85965" y="2688336"/>
            <a:ext cx="5135080" cy="3584448"/>
          </a:xfrm>
        </p:spPr>
        <p:txBody>
          <a:bodyPr vert="horz" lIns="91440" tIns="45720" rIns="91440" bIns="45720" rtlCol="0" anchor="t">
            <a:normAutofit/>
          </a:bodyPr>
          <a:lstStyle/>
          <a:p>
            <a:pPr marL="171450" indent="-171450">
              <a:spcBef>
                <a:spcPts val="0"/>
              </a:spcBef>
              <a:spcAft>
                <a:spcPts val="600"/>
              </a:spcAft>
              <a:buFont typeface="Arial,Sans-Serif" panose="020B0604020202020204" pitchFamily="34" charset="0"/>
            </a:pPr>
            <a:r>
              <a:rPr lang="en-US" sz="2800">
                <a:cs typeface="Arial"/>
              </a:rPr>
              <a:t>100,000: 24% Non-Derivative Holdings types.  </a:t>
            </a:r>
            <a:endParaRPr lang="en-US">
              <a:cs typeface="Arial"/>
            </a:endParaRPr>
          </a:p>
          <a:p>
            <a:pPr marL="171450" indent="-171450">
              <a:spcBef>
                <a:spcPts val="0"/>
              </a:spcBef>
              <a:spcAft>
                <a:spcPts val="600"/>
              </a:spcAft>
              <a:buFont typeface="Arial,Sans-Serif" panose="020B0604020202020204" pitchFamily="34" charset="0"/>
            </a:pPr>
            <a:endParaRPr lang="en-US" sz="2800">
              <a:cs typeface="Arial"/>
            </a:endParaRPr>
          </a:p>
          <a:p>
            <a:pPr marL="171450" indent="-171450">
              <a:spcBef>
                <a:spcPts val="0"/>
              </a:spcBef>
              <a:spcAft>
                <a:spcPts val="600"/>
              </a:spcAft>
              <a:buFont typeface="Arial,Sans-Serif" panose="020B0604020202020204" pitchFamily="34" charset="0"/>
            </a:pPr>
            <a:r>
              <a:rPr lang="en-US" sz="2800">
                <a:cs typeface="Arial"/>
              </a:rPr>
              <a:t>75% Non-Derivative Transaction types</a:t>
            </a:r>
            <a:endParaRPr lang="en-US"/>
          </a:p>
          <a:p>
            <a:pPr marL="0" indent="0">
              <a:spcBef>
                <a:spcPts val="0"/>
              </a:spcBef>
              <a:spcAft>
                <a:spcPts val="600"/>
              </a:spcAft>
              <a:buNone/>
            </a:pPr>
            <a:endParaRPr lang="en-US" sz="1700">
              <a:latin typeface="Arial"/>
              <a:cs typeface="Arial"/>
            </a:endParaRPr>
          </a:p>
          <a:p>
            <a:pPr marL="0" indent="0">
              <a:spcBef>
                <a:spcPts val="0"/>
              </a:spcBef>
              <a:spcAft>
                <a:spcPts val="600"/>
              </a:spcAft>
              <a:buNone/>
            </a:pPr>
            <a:endParaRPr lang="en-US" sz="1700"/>
          </a:p>
        </p:txBody>
      </p:sp>
      <p:pic>
        <p:nvPicPr>
          <p:cNvPr id="4" name="Picture 4" descr="Chart, bar chart&#10;&#10;Description automatically generated">
            <a:extLst>
              <a:ext uri="{FF2B5EF4-FFF2-40B4-BE49-F238E27FC236}">
                <a16:creationId xmlns:a16="http://schemas.microsoft.com/office/drawing/2014/main" id="{8A29F3BD-7759-FA3C-3EDB-4AFA1544A262}"/>
              </a:ext>
            </a:extLst>
          </p:cNvPr>
          <p:cNvPicPr>
            <a:picLocks noChangeAspect="1"/>
          </p:cNvPicPr>
          <p:nvPr/>
        </p:nvPicPr>
        <p:blipFill rotWithShape="1">
          <a:blip r:embed="rId2"/>
          <a:srcRect l="6078" r="31186"/>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77102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FFD2-B472-A972-1326-020E43E076EF}"/>
              </a:ext>
            </a:extLst>
          </p:cNvPr>
          <p:cNvSpPr>
            <a:spLocks noGrp="1"/>
          </p:cNvSpPr>
          <p:nvPr>
            <p:ph type="title"/>
          </p:nvPr>
        </p:nvSpPr>
        <p:spPr/>
        <p:txBody>
          <a:bodyPr>
            <a:normAutofit fontScale="90000"/>
          </a:bodyPr>
          <a:lstStyle/>
          <a:p>
            <a:pPr algn="ctr"/>
            <a:r>
              <a:rPr lang="en-US"/>
              <a:t>Definition Non-Derivative Transaction vs Holding</a:t>
            </a:r>
          </a:p>
        </p:txBody>
      </p:sp>
      <p:sp>
        <p:nvSpPr>
          <p:cNvPr id="3" name="Content Placeholder 2">
            <a:extLst>
              <a:ext uri="{FF2B5EF4-FFF2-40B4-BE49-F238E27FC236}">
                <a16:creationId xmlns:a16="http://schemas.microsoft.com/office/drawing/2014/main" id="{031862BC-92EA-34B3-404A-BDDE62010662}"/>
              </a:ext>
            </a:extLst>
          </p:cNvPr>
          <p:cNvSpPr>
            <a:spLocks noGrp="1"/>
          </p:cNvSpPr>
          <p:nvPr>
            <p:ph idx="1"/>
          </p:nvPr>
        </p:nvSpPr>
        <p:spPr>
          <a:xfrm>
            <a:off x="1115568" y="2266122"/>
            <a:ext cx="10168128" cy="3906078"/>
          </a:xfrm>
        </p:spPr>
        <p:txBody>
          <a:bodyPr vert="horz" lIns="91440" tIns="45720" rIns="91440" bIns="45720" rtlCol="0" anchor="t">
            <a:noAutofit/>
          </a:bodyPr>
          <a:lstStyle/>
          <a:p>
            <a:pPr marL="171450" indent="-171450">
              <a:lnSpc>
                <a:spcPct val="100000"/>
              </a:lnSpc>
              <a:spcBef>
                <a:spcPts val="0"/>
              </a:spcBef>
            </a:pPr>
            <a:r>
              <a:rPr lang="en-US" sz="2800" b="1">
                <a:latin typeface="Neue Haas Grotesk Text Pro" panose="020B0504020202020204" pitchFamily="34" charset="0"/>
                <a:cs typeface="Arial"/>
              </a:rPr>
              <a:t>A non-derivative transaction:</a:t>
            </a:r>
            <a:r>
              <a:rPr lang="en-US" sz="2800">
                <a:latin typeface="Neue Haas Grotesk Text Pro" panose="020B0504020202020204" pitchFamily="34" charset="0"/>
                <a:cs typeface="Arial"/>
              </a:rPr>
              <a:t> simple purchase, sale, or exchange of a security, such as a stock or bond, without the use of derivative products like options or futures. Transaction is straightforward and does not involve any added complexity from derivative instruments. </a:t>
            </a:r>
          </a:p>
          <a:p>
            <a:pPr marL="171450" indent="-171450">
              <a:lnSpc>
                <a:spcPct val="100000"/>
              </a:lnSpc>
              <a:spcBef>
                <a:spcPts val="0"/>
              </a:spcBef>
            </a:pPr>
            <a:r>
              <a:rPr lang="en-US" sz="2800" b="1">
                <a:latin typeface="Neue Haas Grotesk Text Pro" panose="020B0504020202020204" pitchFamily="34" charset="0"/>
                <a:cs typeface="Arial"/>
              </a:rPr>
              <a:t>Non-derivative holding</a:t>
            </a:r>
            <a:r>
              <a:rPr lang="en-US" sz="2800">
                <a:latin typeface="Neue Haas Grotesk Text Pro" panose="020B0504020202020204" pitchFamily="34" charset="0"/>
                <a:cs typeface="Arial"/>
              </a:rPr>
              <a:t> refers to the ownership of a security without the use of any derivative products. The investor has a direct ownership interest in the security itself, without any additional exposure to risks or returns that come from derivative products.  </a:t>
            </a:r>
          </a:p>
          <a:p>
            <a:endParaRPr lang="en-US" sz="2800">
              <a:latin typeface="Neue Haas Grotesk Text Pro" panose="020B0504020202020204" pitchFamily="34" charset="0"/>
            </a:endParaRPr>
          </a:p>
        </p:txBody>
      </p:sp>
    </p:spTree>
    <p:extLst>
      <p:ext uri="{BB962C8B-B14F-4D97-AF65-F5344CB8AC3E}">
        <p14:creationId xmlns:p14="http://schemas.microsoft.com/office/powerpoint/2010/main" val="1394841583"/>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868</Words>
  <Application>Microsoft Office PowerPoint</Application>
  <PresentationFormat>Widescreen</PresentationFormat>
  <Paragraphs>102</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Arial,Sans-Serif</vt:lpstr>
      <vt:lpstr>Calibri</vt:lpstr>
      <vt:lpstr>Neue Haas Grotesk Text Pro</vt:lpstr>
      <vt:lpstr>AccentBoxVTI</vt:lpstr>
      <vt:lpstr>Insider Trading</vt:lpstr>
      <vt:lpstr>INTRODUCTION</vt:lpstr>
      <vt:lpstr> DATASET</vt:lpstr>
      <vt:lpstr>TECHNICAL SPECIFICATIONS</vt:lpstr>
      <vt:lpstr>PROCESS MAP (DATAFLOW)</vt:lpstr>
      <vt:lpstr>PowerPoint Presentation</vt:lpstr>
      <vt:lpstr>Chart 1</vt:lpstr>
      <vt:lpstr>Definition and Explanation Chart 1</vt:lpstr>
      <vt:lpstr>Definition Non-Derivative Transaction vs Holding</vt:lpstr>
      <vt:lpstr>Chart 1 Summary</vt:lpstr>
      <vt:lpstr>PowerPoint Presentation</vt:lpstr>
      <vt:lpstr>Definition and Explanation Chart 2</vt:lpstr>
      <vt:lpstr>Definition and Explanation: Chart 2 Stacked Bar Chart</vt:lpstr>
      <vt:lpstr>Lessons  from Finance History</vt:lpstr>
      <vt:lpstr>Chart 2 Analysis Cont.</vt:lpstr>
      <vt:lpstr>Chart 3: Geo-Map Background</vt:lpstr>
      <vt:lpstr>PowerPoint Presentation</vt:lpstr>
      <vt:lpstr>Chart 3: Geo-Map Analysis</vt:lpstr>
      <vt:lpstr>Chart 4: Filing Date/Security Title</vt:lpstr>
      <vt:lpstr>EXPLANATION OF CHART 4</vt:lpstr>
      <vt:lpstr>PowerPoint Presentation</vt:lpstr>
      <vt:lpstr>PowerPoint Presentation</vt:lpstr>
      <vt:lpstr>Q &amp; 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Insider Trading</dc:title>
  <dc:creator>Marcos, Karen Y</dc:creator>
  <cp:lastModifiedBy>Hall, Jeevan D</cp:lastModifiedBy>
  <cp:revision>1</cp:revision>
  <dcterms:created xsi:type="dcterms:W3CDTF">2023-05-02T21:51:00Z</dcterms:created>
  <dcterms:modified xsi:type="dcterms:W3CDTF">2023-05-10T22:56:53Z</dcterms:modified>
</cp:coreProperties>
</file>