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7" r:id="rId3"/>
  </p:sldMasterIdLst>
  <p:notesMasterIdLst>
    <p:notesMasterId r:id="rId26"/>
  </p:notesMasterIdLst>
  <p:sldIdLst>
    <p:sldId id="264" r:id="rId4"/>
    <p:sldId id="256" r:id="rId5"/>
    <p:sldId id="274" r:id="rId6"/>
    <p:sldId id="287" r:id="rId7"/>
    <p:sldId id="257" r:id="rId8"/>
    <p:sldId id="288" r:id="rId9"/>
    <p:sldId id="265" r:id="rId10"/>
    <p:sldId id="268" r:id="rId11"/>
    <p:sldId id="266" r:id="rId12"/>
    <p:sldId id="267" r:id="rId13"/>
    <p:sldId id="269" r:id="rId14"/>
    <p:sldId id="279" r:id="rId15"/>
    <p:sldId id="276" r:id="rId16"/>
    <p:sldId id="273" r:id="rId17"/>
    <p:sldId id="278" r:id="rId18"/>
    <p:sldId id="280" r:id="rId19"/>
    <p:sldId id="282" r:id="rId20"/>
    <p:sldId id="281" r:id="rId21"/>
    <p:sldId id="283" r:id="rId22"/>
    <p:sldId id="277" r:id="rId23"/>
    <p:sldId id="284" r:id="rId24"/>
    <p:sldId id="28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C540C0-B342-4E74-B979-DE3AC0DE3BD0}" type="datetimeFigureOut">
              <a:rPr lang="en-IN" smtClean="0"/>
              <a:t>05-02-2025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C2B1D9-18C4-4CE4-8169-A47DE50F1E6B}" type="slidenum">
              <a:rPr lang="en-IN" smtClean="0"/>
              <a:t>‹#›</a:t>
            </a:fld>
            <a:endParaRPr lang="en-IN"/>
          </a:p>
        </p:txBody>
      </p:sp>
    </p:spTree>
    <p:extLst>
      <p:ext uri="{BB962C8B-B14F-4D97-AF65-F5344CB8AC3E}">
        <p14:creationId xmlns:p14="http://schemas.microsoft.com/office/powerpoint/2010/main" val="2489091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D3E71-472E-2D9C-AD7C-87174F5068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4F43853-1C84-D65B-277A-7BA0D974CA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A13CC09-B3AE-BAB4-462D-DB0BFD14F39A}"/>
              </a:ext>
            </a:extLst>
          </p:cNvPr>
          <p:cNvSpPr>
            <a:spLocks noGrp="1"/>
          </p:cNvSpPr>
          <p:nvPr>
            <p:ph type="dt" sz="half" idx="10"/>
          </p:nvPr>
        </p:nvSpPr>
        <p:spPr/>
        <p:txBody>
          <a:bodyPr/>
          <a:lstStyle/>
          <a:p>
            <a:fld id="{52EC4276-C6ED-467F-B224-54725896CFE1}" type="datetimeFigureOut">
              <a:rPr lang="en-IN" smtClean="0"/>
              <a:t>05-02-2025</a:t>
            </a:fld>
            <a:endParaRPr lang="en-IN"/>
          </a:p>
        </p:txBody>
      </p:sp>
      <p:sp>
        <p:nvSpPr>
          <p:cNvPr id="5" name="Footer Placeholder 4">
            <a:extLst>
              <a:ext uri="{FF2B5EF4-FFF2-40B4-BE49-F238E27FC236}">
                <a16:creationId xmlns:a16="http://schemas.microsoft.com/office/drawing/2014/main" id="{BACC9484-1F96-A424-5F27-E72355FEC2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F466DF-5997-5B3D-8E30-EEA5B0DF2E45}"/>
              </a:ext>
            </a:extLst>
          </p:cNvPr>
          <p:cNvSpPr>
            <a:spLocks noGrp="1"/>
          </p:cNvSpPr>
          <p:nvPr>
            <p:ph type="sldNum" sz="quarter" idx="12"/>
          </p:nvPr>
        </p:nvSpPr>
        <p:spPr/>
        <p:txBody>
          <a:bodyPr/>
          <a:lstStyle/>
          <a:p>
            <a:fld id="{DC903754-9458-41A0-A275-64B834A9F93A}" type="slidenum">
              <a:rPr lang="en-IN" smtClean="0"/>
              <a:t>‹#›</a:t>
            </a:fld>
            <a:endParaRPr lang="en-IN"/>
          </a:p>
        </p:txBody>
      </p:sp>
    </p:spTree>
    <p:extLst>
      <p:ext uri="{BB962C8B-B14F-4D97-AF65-F5344CB8AC3E}">
        <p14:creationId xmlns:p14="http://schemas.microsoft.com/office/powerpoint/2010/main" val="40250968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3791D-808F-DD8E-BE53-3228BBB8A1B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0606840-411C-05C6-A3F0-9F79D08DB0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B80FD7-9AE0-6764-0052-39BC13BFB828}"/>
              </a:ext>
            </a:extLst>
          </p:cNvPr>
          <p:cNvSpPr>
            <a:spLocks noGrp="1"/>
          </p:cNvSpPr>
          <p:nvPr>
            <p:ph type="dt" sz="half" idx="10"/>
          </p:nvPr>
        </p:nvSpPr>
        <p:spPr/>
        <p:txBody>
          <a:bodyPr/>
          <a:lstStyle/>
          <a:p>
            <a:fld id="{52EC4276-C6ED-467F-B224-54725896CFE1}" type="datetimeFigureOut">
              <a:rPr lang="en-IN" smtClean="0"/>
              <a:t>05-02-2025</a:t>
            </a:fld>
            <a:endParaRPr lang="en-IN"/>
          </a:p>
        </p:txBody>
      </p:sp>
      <p:sp>
        <p:nvSpPr>
          <p:cNvPr id="5" name="Footer Placeholder 4">
            <a:extLst>
              <a:ext uri="{FF2B5EF4-FFF2-40B4-BE49-F238E27FC236}">
                <a16:creationId xmlns:a16="http://schemas.microsoft.com/office/drawing/2014/main" id="{83507B9A-B594-F124-2ED2-56D4A7D634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5866AE-3947-A84D-BA71-5B9512BC5D69}"/>
              </a:ext>
            </a:extLst>
          </p:cNvPr>
          <p:cNvSpPr>
            <a:spLocks noGrp="1"/>
          </p:cNvSpPr>
          <p:nvPr>
            <p:ph type="sldNum" sz="quarter" idx="12"/>
          </p:nvPr>
        </p:nvSpPr>
        <p:spPr/>
        <p:txBody>
          <a:bodyPr/>
          <a:lstStyle/>
          <a:p>
            <a:fld id="{DC903754-9458-41A0-A275-64B834A9F93A}" type="slidenum">
              <a:rPr lang="en-IN" smtClean="0"/>
              <a:t>‹#›</a:t>
            </a:fld>
            <a:endParaRPr lang="en-IN"/>
          </a:p>
        </p:txBody>
      </p:sp>
    </p:spTree>
    <p:extLst>
      <p:ext uri="{BB962C8B-B14F-4D97-AF65-F5344CB8AC3E}">
        <p14:creationId xmlns:p14="http://schemas.microsoft.com/office/powerpoint/2010/main" val="2837241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D8861D-F701-AC53-707F-E2B085D823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7E7CF06-348E-4AB3-8BD0-B8722E91AA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1E0160-6FFE-8EA0-7248-22A509822F80}"/>
              </a:ext>
            </a:extLst>
          </p:cNvPr>
          <p:cNvSpPr>
            <a:spLocks noGrp="1"/>
          </p:cNvSpPr>
          <p:nvPr>
            <p:ph type="dt" sz="half" idx="10"/>
          </p:nvPr>
        </p:nvSpPr>
        <p:spPr/>
        <p:txBody>
          <a:bodyPr/>
          <a:lstStyle/>
          <a:p>
            <a:fld id="{52EC4276-C6ED-467F-B224-54725896CFE1}" type="datetimeFigureOut">
              <a:rPr lang="en-IN" smtClean="0"/>
              <a:t>05-02-2025</a:t>
            </a:fld>
            <a:endParaRPr lang="en-IN"/>
          </a:p>
        </p:txBody>
      </p:sp>
      <p:sp>
        <p:nvSpPr>
          <p:cNvPr id="5" name="Footer Placeholder 4">
            <a:extLst>
              <a:ext uri="{FF2B5EF4-FFF2-40B4-BE49-F238E27FC236}">
                <a16:creationId xmlns:a16="http://schemas.microsoft.com/office/drawing/2014/main" id="{52469553-0F0D-E29A-C9B6-5A68C9295F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6CEBCF-46B8-A0B0-8B3B-80390C86F651}"/>
              </a:ext>
            </a:extLst>
          </p:cNvPr>
          <p:cNvSpPr>
            <a:spLocks noGrp="1"/>
          </p:cNvSpPr>
          <p:nvPr>
            <p:ph type="sldNum" sz="quarter" idx="12"/>
          </p:nvPr>
        </p:nvSpPr>
        <p:spPr/>
        <p:txBody>
          <a:bodyPr/>
          <a:lstStyle/>
          <a:p>
            <a:fld id="{DC903754-9458-41A0-A275-64B834A9F93A}" type="slidenum">
              <a:rPr lang="en-IN" smtClean="0"/>
              <a:t>‹#›</a:t>
            </a:fld>
            <a:endParaRPr lang="en-IN"/>
          </a:p>
        </p:txBody>
      </p:sp>
    </p:spTree>
    <p:extLst>
      <p:ext uri="{BB962C8B-B14F-4D97-AF65-F5344CB8AC3E}">
        <p14:creationId xmlns:p14="http://schemas.microsoft.com/office/powerpoint/2010/main" val="1364765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6"/>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4"/>
            <a:ext cx="7766936" cy="1096899"/>
          </a:xfrm>
        </p:spPr>
        <p:txBody>
          <a:bodyPr anchor="t"/>
          <a:lstStyle>
            <a:lvl1pPr marL="0" indent="0" algn="r">
              <a:buNone/>
              <a:defRPr>
                <a:solidFill>
                  <a:schemeClr val="tx1">
                    <a:lumMod val="50000"/>
                    <a:lumOff val="50000"/>
                  </a:schemeClr>
                </a:solidFill>
              </a:defRPr>
            </a:lvl1pPr>
            <a:lvl2pPr marL="457223" indent="0" algn="ctr">
              <a:buNone/>
              <a:defRPr>
                <a:solidFill>
                  <a:schemeClr val="tx1">
                    <a:tint val="75000"/>
                  </a:schemeClr>
                </a:solidFill>
              </a:defRPr>
            </a:lvl2pPr>
            <a:lvl3pPr marL="914446" indent="0" algn="ctr">
              <a:buNone/>
              <a:defRPr>
                <a:solidFill>
                  <a:schemeClr val="tx1">
                    <a:tint val="75000"/>
                  </a:schemeClr>
                </a:solidFill>
              </a:defRPr>
            </a:lvl3pPr>
            <a:lvl4pPr marL="1371669" indent="0" algn="ctr">
              <a:buNone/>
              <a:defRPr>
                <a:solidFill>
                  <a:schemeClr val="tx1">
                    <a:tint val="75000"/>
                  </a:schemeClr>
                </a:solidFill>
              </a:defRPr>
            </a:lvl4pPr>
            <a:lvl5pPr marL="1828891" indent="0" algn="ctr">
              <a:buNone/>
              <a:defRPr>
                <a:solidFill>
                  <a:schemeClr val="tx1">
                    <a:tint val="75000"/>
                  </a:schemeClr>
                </a:solidFill>
              </a:defRPr>
            </a:lvl5pPr>
            <a:lvl6pPr marL="2286114" indent="0" algn="ctr">
              <a:buNone/>
              <a:defRPr>
                <a:solidFill>
                  <a:schemeClr val="tx1">
                    <a:tint val="75000"/>
                  </a:schemeClr>
                </a:solidFill>
              </a:defRPr>
            </a:lvl6pPr>
            <a:lvl7pPr marL="2743337" indent="0" algn="ctr">
              <a:buNone/>
              <a:defRPr>
                <a:solidFill>
                  <a:schemeClr val="tx1">
                    <a:tint val="75000"/>
                  </a:schemeClr>
                </a:solidFill>
              </a:defRPr>
            </a:lvl7pPr>
            <a:lvl8pPr marL="3200560" indent="0" algn="ctr">
              <a:buNone/>
              <a:defRPr>
                <a:solidFill>
                  <a:schemeClr val="tx1">
                    <a:tint val="75000"/>
                  </a:schemeClr>
                </a:solidFill>
              </a:defRPr>
            </a:lvl8pPr>
            <a:lvl9pPr marL="365778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740373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93029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8"/>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23" indent="0">
              <a:buNone/>
              <a:defRPr sz="1800">
                <a:solidFill>
                  <a:schemeClr val="tx1">
                    <a:tint val="75000"/>
                  </a:schemeClr>
                </a:solidFill>
              </a:defRPr>
            </a:lvl2pPr>
            <a:lvl3pPr marL="914446" indent="0">
              <a:buNone/>
              <a:defRPr sz="1600">
                <a:solidFill>
                  <a:schemeClr val="tx1">
                    <a:tint val="75000"/>
                  </a:schemeClr>
                </a:solidFill>
              </a:defRPr>
            </a:lvl3pPr>
            <a:lvl4pPr marL="1371669" indent="0">
              <a:buNone/>
              <a:defRPr sz="1400">
                <a:solidFill>
                  <a:schemeClr val="tx1">
                    <a:tint val="75000"/>
                  </a:schemeClr>
                </a:solidFill>
              </a:defRPr>
            </a:lvl4pPr>
            <a:lvl5pPr marL="1828891" indent="0">
              <a:buNone/>
              <a:defRPr sz="1400">
                <a:solidFill>
                  <a:schemeClr val="tx1">
                    <a:tint val="75000"/>
                  </a:schemeClr>
                </a:solidFill>
              </a:defRPr>
            </a:lvl5pPr>
            <a:lvl6pPr marL="2286114" indent="0">
              <a:buNone/>
              <a:defRPr sz="1400">
                <a:solidFill>
                  <a:schemeClr val="tx1">
                    <a:tint val="75000"/>
                  </a:schemeClr>
                </a:solidFill>
              </a:defRPr>
            </a:lvl6pPr>
            <a:lvl7pPr marL="2743337" indent="0">
              <a:buNone/>
              <a:defRPr sz="1400">
                <a:solidFill>
                  <a:schemeClr val="tx1">
                    <a:tint val="75000"/>
                  </a:schemeClr>
                </a:solidFill>
              </a:defRPr>
            </a:lvl7pPr>
            <a:lvl8pPr marL="3200560" indent="0">
              <a:buNone/>
              <a:defRPr sz="1400">
                <a:solidFill>
                  <a:schemeClr val="tx1">
                    <a:tint val="75000"/>
                  </a:schemeClr>
                </a:solidFill>
              </a:defRPr>
            </a:lvl8pPr>
            <a:lvl9pPr marL="365778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179890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5"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90"/>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404646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6" y="2160984"/>
            <a:ext cx="4185623" cy="576262"/>
          </a:xfrm>
        </p:spPr>
        <p:txBody>
          <a:bodyPr anchor="b">
            <a:noAutofit/>
          </a:bodyPr>
          <a:lstStyle>
            <a:lvl1pPr marL="0" indent="0">
              <a:buNone/>
              <a:defRPr sz="2400" b="0"/>
            </a:lvl1pPr>
            <a:lvl2pPr marL="457223" indent="0">
              <a:buNone/>
              <a:defRPr sz="2000" b="1"/>
            </a:lvl2pPr>
            <a:lvl3pPr marL="914446" indent="0">
              <a:buNone/>
              <a:defRPr sz="1800" b="1"/>
            </a:lvl3pPr>
            <a:lvl4pPr marL="1371669" indent="0">
              <a:buNone/>
              <a:defRPr sz="1600" b="1"/>
            </a:lvl4pPr>
            <a:lvl5pPr marL="1828891" indent="0">
              <a:buNone/>
              <a:defRPr sz="1600" b="1"/>
            </a:lvl5pPr>
            <a:lvl6pPr marL="2286114" indent="0">
              <a:buNone/>
              <a:defRPr sz="1600" b="1"/>
            </a:lvl6pPr>
            <a:lvl7pPr marL="2743337" indent="0">
              <a:buNone/>
              <a:defRPr sz="1600" b="1"/>
            </a:lvl7pPr>
            <a:lvl8pPr marL="3200560" indent="0">
              <a:buNone/>
              <a:defRPr sz="1600" b="1"/>
            </a:lvl8pPr>
            <a:lvl9pPr marL="3657783"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6" y="2737246"/>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4" y="2160984"/>
            <a:ext cx="4185618" cy="576262"/>
          </a:xfrm>
        </p:spPr>
        <p:txBody>
          <a:bodyPr anchor="b">
            <a:noAutofit/>
          </a:bodyPr>
          <a:lstStyle>
            <a:lvl1pPr marL="0" indent="0">
              <a:buNone/>
              <a:defRPr sz="2400" b="0"/>
            </a:lvl1pPr>
            <a:lvl2pPr marL="457223" indent="0">
              <a:buNone/>
              <a:defRPr sz="2000" b="1"/>
            </a:lvl2pPr>
            <a:lvl3pPr marL="914446" indent="0">
              <a:buNone/>
              <a:defRPr sz="1800" b="1"/>
            </a:lvl3pPr>
            <a:lvl4pPr marL="1371669" indent="0">
              <a:buNone/>
              <a:defRPr sz="1600" b="1"/>
            </a:lvl4pPr>
            <a:lvl5pPr marL="1828891" indent="0">
              <a:buNone/>
              <a:defRPr sz="1600" b="1"/>
            </a:lvl5pPr>
            <a:lvl6pPr marL="2286114" indent="0">
              <a:buNone/>
              <a:defRPr sz="1600" b="1"/>
            </a:lvl6pPr>
            <a:lvl7pPr marL="2743337" indent="0">
              <a:buNone/>
              <a:defRPr sz="1600" b="1"/>
            </a:lvl7pPr>
            <a:lvl8pPr marL="3200560" indent="0">
              <a:buNone/>
              <a:defRPr sz="1600" b="1"/>
            </a:lvl8pPr>
            <a:lvl9pPr marL="365778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5" y="2737246"/>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854363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949231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947592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2" y="514925"/>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86" indent="0">
              <a:buNone/>
              <a:defRPr sz="1400"/>
            </a:lvl2pPr>
            <a:lvl3pPr marL="914172" indent="0">
              <a:buNone/>
              <a:defRPr sz="1200"/>
            </a:lvl3pPr>
            <a:lvl4pPr marL="1371258" indent="0">
              <a:buNone/>
              <a:defRPr sz="1000"/>
            </a:lvl4pPr>
            <a:lvl5pPr marL="1828343" indent="0">
              <a:buNone/>
              <a:defRPr sz="1000"/>
            </a:lvl5pPr>
            <a:lvl6pPr marL="2285428" indent="0">
              <a:buNone/>
              <a:defRPr sz="1000"/>
            </a:lvl6pPr>
            <a:lvl7pPr marL="2742514" indent="0">
              <a:buNone/>
              <a:defRPr sz="1000"/>
            </a:lvl7pPr>
            <a:lvl8pPr marL="3199600" indent="0">
              <a:buNone/>
              <a:defRPr sz="1000"/>
            </a:lvl8pPr>
            <a:lvl9pPr marL="3656686"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16299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4101F-932D-0424-539F-E3BBB3713AB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6E98639-43DC-90DF-5C0E-19CB73BF5D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0D21F3-B05A-9E25-465B-6C2725CD8DE0}"/>
              </a:ext>
            </a:extLst>
          </p:cNvPr>
          <p:cNvSpPr>
            <a:spLocks noGrp="1"/>
          </p:cNvSpPr>
          <p:nvPr>
            <p:ph type="dt" sz="half" idx="10"/>
          </p:nvPr>
        </p:nvSpPr>
        <p:spPr/>
        <p:txBody>
          <a:bodyPr/>
          <a:lstStyle/>
          <a:p>
            <a:fld id="{52EC4276-C6ED-467F-B224-54725896CFE1}" type="datetimeFigureOut">
              <a:rPr lang="en-IN" smtClean="0"/>
              <a:t>05-02-2025</a:t>
            </a:fld>
            <a:endParaRPr lang="en-IN"/>
          </a:p>
        </p:txBody>
      </p:sp>
      <p:sp>
        <p:nvSpPr>
          <p:cNvPr id="5" name="Footer Placeholder 4">
            <a:extLst>
              <a:ext uri="{FF2B5EF4-FFF2-40B4-BE49-F238E27FC236}">
                <a16:creationId xmlns:a16="http://schemas.microsoft.com/office/drawing/2014/main" id="{B47FC255-B0CE-ABE1-4716-8DD90FE9ED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726BAB-C5BD-D007-DF40-C8B084CE85CD}"/>
              </a:ext>
            </a:extLst>
          </p:cNvPr>
          <p:cNvSpPr>
            <a:spLocks noGrp="1"/>
          </p:cNvSpPr>
          <p:nvPr>
            <p:ph type="sldNum" sz="quarter" idx="12"/>
          </p:nvPr>
        </p:nvSpPr>
        <p:spPr/>
        <p:txBody>
          <a:bodyPr/>
          <a:lstStyle/>
          <a:p>
            <a:fld id="{DC903754-9458-41A0-A275-64B834A9F93A}" type="slidenum">
              <a:rPr lang="en-IN" smtClean="0"/>
              <a:t>‹#›</a:t>
            </a:fld>
            <a:endParaRPr lang="en-IN"/>
          </a:p>
        </p:txBody>
      </p:sp>
    </p:spTree>
    <p:extLst>
      <p:ext uri="{BB962C8B-B14F-4D97-AF65-F5344CB8AC3E}">
        <p14:creationId xmlns:p14="http://schemas.microsoft.com/office/powerpoint/2010/main" val="15914723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23" indent="0">
              <a:buNone/>
              <a:defRPr sz="1600"/>
            </a:lvl2pPr>
            <a:lvl3pPr marL="914446" indent="0">
              <a:buNone/>
              <a:defRPr sz="1600"/>
            </a:lvl3pPr>
            <a:lvl4pPr marL="1371669" indent="0">
              <a:buNone/>
              <a:defRPr sz="1600"/>
            </a:lvl4pPr>
            <a:lvl5pPr marL="1828891" indent="0">
              <a:buNone/>
              <a:defRPr sz="1600"/>
            </a:lvl5pPr>
            <a:lvl6pPr marL="2286114" indent="0">
              <a:buNone/>
              <a:defRPr sz="1600"/>
            </a:lvl6pPr>
            <a:lvl7pPr marL="2743337" indent="0">
              <a:buNone/>
              <a:defRPr sz="1600"/>
            </a:lvl7pPr>
            <a:lvl8pPr marL="3200560" indent="0">
              <a:buNone/>
              <a:defRPr sz="1600"/>
            </a:lvl8pPr>
            <a:lvl9pPr marL="365778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5" y="5367338"/>
            <a:ext cx="8596667" cy="674024"/>
          </a:xfrm>
        </p:spPr>
        <p:txBody>
          <a:bodyPr>
            <a:normAutofit/>
          </a:bodyPr>
          <a:lstStyle>
            <a:lvl1pPr marL="0" indent="0">
              <a:buNone/>
              <a:defRPr sz="1200"/>
            </a:lvl1pPr>
            <a:lvl2pPr marL="457223" indent="0">
              <a:buNone/>
              <a:defRPr sz="1200"/>
            </a:lvl2pPr>
            <a:lvl3pPr marL="914446" indent="0">
              <a:buNone/>
              <a:defRPr sz="1000"/>
            </a:lvl3pPr>
            <a:lvl4pPr marL="1371669" indent="0">
              <a:buNone/>
              <a:defRPr sz="900"/>
            </a:lvl4pPr>
            <a:lvl5pPr marL="1828891" indent="0">
              <a:buNone/>
              <a:defRPr sz="900"/>
            </a:lvl5pPr>
            <a:lvl6pPr marL="2286114" indent="0">
              <a:buNone/>
              <a:defRPr sz="900"/>
            </a:lvl6pPr>
            <a:lvl7pPr marL="2743337" indent="0">
              <a:buNone/>
              <a:defRPr sz="900"/>
            </a:lvl7pPr>
            <a:lvl8pPr marL="3200560" indent="0">
              <a:buNone/>
              <a:defRPr sz="900"/>
            </a:lvl8pPr>
            <a:lvl9pPr marL="3657783"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2/5/2025</a:t>
            </a:fld>
            <a:endParaRPr lang="en-US"/>
          </a:p>
        </p:txBody>
      </p:sp>
    </p:spTree>
    <p:extLst>
      <p:ext uri="{BB962C8B-B14F-4D97-AF65-F5344CB8AC3E}">
        <p14:creationId xmlns:p14="http://schemas.microsoft.com/office/powerpoint/2010/main" val="10626113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23" indent="0">
              <a:buNone/>
              <a:defRPr sz="1800">
                <a:solidFill>
                  <a:schemeClr val="tx1">
                    <a:tint val="75000"/>
                  </a:schemeClr>
                </a:solidFill>
              </a:defRPr>
            </a:lvl2pPr>
            <a:lvl3pPr marL="914446" indent="0">
              <a:buNone/>
              <a:defRPr sz="1600">
                <a:solidFill>
                  <a:schemeClr val="tx1">
                    <a:tint val="75000"/>
                  </a:schemeClr>
                </a:solidFill>
              </a:defRPr>
            </a:lvl3pPr>
            <a:lvl4pPr marL="1371669" indent="0">
              <a:buNone/>
              <a:defRPr sz="1400">
                <a:solidFill>
                  <a:schemeClr val="tx1">
                    <a:tint val="75000"/>
                  </a:schemeClr>
                </a:solidFill>
              </a:defRPr>
            </a:lvl4pPr>
            <a:lvl5pPr marL="1828891" indent="0">
              <a:buNone/>
              <a:defRPr sz="1400">
                <a:solidFill>
                  <a:schemeClr val="tx1">
                    <a:tint val="75000"/>
                  </a:schemeClr>
                </a:solidFill>
              </a:defRPr>
            </a:lvl5pPr>
            <a:lvl6pPr marL="2286114" indent="0">
              <a:buNone/>
              <a:defRPr sz="1400">
                <a:solidFill>
                  <a:schemeClr val="tx1">
                    <a:tint val="75000"/>
                  </a:schemeClr>
                </a:solidFill>
              </a:defRPr>
            </a:lvl6pPr>
            <a:lvl7pPr marL="2743337" indent="0">
              <a:buNone/>
              <a:defRPr sz="1400">
                <a:solidFill>
                  <a:schemeClr val="tx1">
                    <a:tint val="75000"/>
                  </a:schemeClr>
                </a:solidFill>
              </a:defRPr>
            </a:lvl7pPr>
            <a:lvl8pPr marL="3200560" indent="0">
              <a:buNone/>
              <a:defRPr sz="1400">
                <a:solidFill>
                  <a:schemeClr val="tx1">
                    <a:tint val="75000"/>
                  </a:schemeClr>
                </a:solidFill>
              </a:defRPr>
            </a:lvl8pPr>
            <a:lvl9pPr marL="365778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45496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23" indent="0">
              <a:buFontTx/>
              <a:buNone/>
              <a:defRPr/>
            </a:lvl2pPr>
            <a:lvl3pPr marL="914446" indent="0">
              <a:buFontTx/>
              <a:buNone/>
              <a:defRPr/>
            </a:lvl3pPr>
            <a:lvl4pPr marL="1371669" indent="0">
              <a:buFontTx/>
              <a:buNone/>
              <a:defRPr/>
            </a:lvl4pPr>
            <a:lvl5pPr marL="1828891"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23" indent="0">
              <a:buNone/>
              <a:defRPr sz="1800">
                <a:solidFill>
                  <a:schemeClr val="tx1">
                    <a:tint val="75000"/>
                  </a:schemeClr>
                </a:solidFill>
              </a:defRPr>
            </a:lvl2pPr>
            <a:lvl3pPr marL="914446" indent="0">
              <a:buNone/>
              <a:defRPr sz="1600">
                <a:solidFill>
                  <a:schemeClr val="tx1">
                    <a:tint val="75000"/>
                  </a:schemeClr>
                </a:solidFill>
              </a:defRPr>
            </a:lvl3pPr>
            <a:lvl4pPr marL="1371669" indent="0">
              <a:buNone/>
              <a:defRPr sz="1400">
                <a:solidFill>
                  <a:schemeClr val="tx1">
                    <a:tint val="75000"/>
                  </a:schemeClr>
                </a:solidFill>
              </a:defRPr>
            </a:lvl4pPr>
            <a:lvl5pPr marL="1828891" indent="0">
              <a:buNone/>
              <a:defRPr sz="1400">
                <a:solidFill>
                  <a:schemeClr val="tx1">
                    <a:tint val="75000"/>
                  </a:schemeClr>
                </a:solidFill>
              </a:defRPr>
            </a:lvl5pPr>
            <a:lvl6pPr marL="2286114" indent="0">
              <a:buNone/>
              <a:defRPr sz="1400">
                <a:solidFill>
                  <a:schemeClr val="tx1">
                    <a:tint val="75000"/>
                  </a:schemeClr>
                </a:solidFill>
              </a:defRPr>
            </a:lvl6pPr>
            <a:lvl7pPr marL="2743337" indent="0">
              <a:buNone/>
              <a:defRPr sz="1400">
                <a:solidFill>
                  <a:schemeClr val="tx1">
                    <a:tint val="75000"/>
                  </a:schemeClr>
                </a:solidFill>
              </a:defRPr>
            </a:lvl7pPr>
            <a:lvl8pPr marL="3200560" indent="0">
              <a:buNone/>
              <a:defRPr sz="1400">
                <a:solidFill>
                  <a:schemeClr val="tx1">
                    <a:tint val="75000"/>
                  </a:schemeClr>
                </a:solidFill>
              </a:defRPr>
            </a:lvl8pPr>
            <a:lvl9pPr marL="365778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9810382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23" indent="0">
              <a:buNone/>
              <a:defRPr sz="1800">
                <a:solidFill>
                  <a:schemeClr val="tx1">
                    <a:tint val="75000"/>
                  </a:schemeClr>
                </a:solidFill>
              </a:defRPr>
            </a:lvl2pPr>
            <a:lvl3pPr marL="914446" indent="0">
              <a:buNone/>
              <a:defRPr sz="1600">
                <a:solidFill>
                  <a:schemeClr val="tx1">
                    <a:tint val="75000"/>
                  </a:schemeClr>
                </a:solidFill>
              </a:defRPr>
            </a:lvl3pPr>
            <a:lvl4pPr marL="1371669" indent="0">
              <a:buNone/>
              <a:defRPr sz="1400">
                <a:solidFill>
                  <a:schemeClr val="tx1">
                    <a:tint val="75000"/>
                  </a:schemeClr>
                </a:solidFill>
              </a:defRPr>
            </a:lvl4pPr>
            <a:lvl5pPr marL="1828891" indent="0">
              <a:buNone/>
              <a:defRPr sz="1400">
                <a:solidFill>
                  <a:schemeClr val="tx1">
                    <a:tint val="75000"/>
                  </a:schemeClr>
                </a:solidFill>
              </a:defRPr>
            </a:lvl5pPr>
            <a:lvl6pPr marL="2286114" indent="0">
              <a:buNone/>
              <a:defRPr sz="1400">
                <a:solidFill>
                  <a:schemeClr val="tx1">
                    <a:tint val="75000"/>
                  </a:schemeClr>
                </a:solidFill>
              </a:defRPr>
            </a:lvl6pPr>
            <a:lvl7pPr marL="2743337" indent="0">
              <a:buNone/>
              <a:defRPr sz="1400">
                <a:solidFill>
                  <a:schemeClr val="tx1">
                    <a:tint val="75000"/>
                  </a:schemeClr>
                </a:solidFill>
              </a:defRPr>
            </a:lvl7pPr>
            <a:lvl8pPr marL="3200560" indent="0">
              <a:buNone/>
              <a:defRPr sz="1400">
                <a:solidFill>
                  <a:schemeClr val="tx1">
                    <a:tint val="75000"/>
                  </a:schemeClr>
                </a:solidFill>
              </a:defRPr>
            </a:lvl8pPr>
            <a:lvl9pPr marL="365778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461701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3" y="4013200"/>
            <a:ext cx="8596669" cy="514248"/>
          </a:xfrm>
        </p:spPr>
        <p:txBody>
          <a:bodyPr anchor="b">
            <a:noAutofit/>
          </a:bodyPr>
          <a:lstStyle>
            <a:lvl1pPr marL="0" indent="0">
              <a:buFontTx/>
              <a:buNone/>
              <a:defRPr sz="2400">
                <a:solidFill>
                  <a:schemeClr val="tx1">
                    <a:lumMod val="75000"/>
                    <a:lumOff val="25000"/>
                  </a:schemeClr>
                </a:solidFill>
              </a:defRPr>
            </a:lvl1pPr>
            <a:lvl2pPr marL="457223" indent="0">
              <a:buFontTx/>
              <a:buNone/>
              <a:defRPr/>
            </a:lvl2pPr>
            <a:lvl3pPr marL="914446" indent="0">
              <a:buFontTx/>
              <a:buNone/>
              <a:defRPr/>
            </a:lvl3pPr>
            <a:lvl4pPr marL="1371669" indent="0">
              <a:buFontTx/>
              <a:buNone/>
              <a:defRPr/>
            </a:lvl4pPr>
            <a:lvl5pPr marL="1828891"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23" indent="0">
              <a:buNone/>
              <a:defRPr sz="1800">
                <a:solidFill>
                  <a:schemeClr val="tx1">
                    <a:tint val="75000"/>
                  </a:schemeClr>
                </a:solidFill>
              </a:defRPr>
            </a:lvl2pPr>
            <a:lvl3pPr marL="914446" indent="0">
              <a:buNone/>
              <a:defRPr sz="1600">
                <a:solidFill>
                  <a:schemeClr val="tx1">
                    <a:tint val="75000"/>
                  </a:schemeClr>
                </a:solidFill>
              </a:defRPr>
            </a:lvl3pPr>
            <a:lvl4pPr marL="1371669" indent="0">
              <a:buNone/>
              <a:defRPr sz="1400">
                <a:solidFill>
                  <a:schemeClr val="tx1">
                    <a:tint val="75000"/>
                  </a:schemeClr>
                </a:solidFill>
              </a:defRPr>
            </a:lvl4pPr>
            <a:lvl5pPr marL="1828891" indent="0">
              <a:buNone/>
              <a:defRPr sz="1400">
                <a:solidFill>
                  <a:schemeClr val="tx1">
                    <a:tint val="75000"/>
                  </a:schemeClr>
                </a:solidFill>
              </a:defRPr>
            </a:lvl5pPr>
            <a:lvl6pPr marL="2286114" indent="0">
              <a:buNone/>
              <a:defRPr sz="1400">
                <a:solidFill>
                  <a:schemeClr val="tx1">
                    <a:tint val="75000"/>
                  </a:schemeClr>
                </a:solidFill>
              </a:defRPr>
            </a:lvl6pPr>
            <a:lvl7pPr marL="2743337" indent="0">
              <a:buNone/>
              <a:defRPr sz="1400">
                <a:solidFill>
                  <a:schemeClr val="tx1">
                    <a:tint val="75000"/>
                  </a:schemeClr>
                </a:solidFill>
              </a:defRPr>
            </a:lvl7pPr>
            <a:lvl8pPr marL="3200560" indent="0">
              <a:buNone/>
              <a:defRPr sz="1400">
                <a:solidFill>
                  <a:schemeClr val="tx1">
                    <a:tint val="75000"/>
                  </a:schemeClr>
                </a:solidFill>
              </a:defRPr>
            </a:lvl8pPr>
            <a:lvl9pPr marL="365778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574150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3" y="4013200"/>
            <a:ext cx="8596669" cy="514248"/>
          </a:xfrm>
        </p:spPr>
        <p:txBody>
          <a:bodyPr anchor="b">
            <a:noAutofit/>
          </a:bodyPr>
          <a:lstStyle>
            <a:lvl1pPr marL="0" indent="0">
              <a:buFontTx/>
              <a:buNone/>
              <a:defRPr sz="2400">
                <a:solidFill>
                  <a:schemeClr val="accent1"/>
                </a:solidFill>
              </a:defRPr>
            </a:lvl1pPr>
            <a:lvl2pPr marL="457223" indent="0">
              <a:buFontTx/>
              <a:buNone/>
              <a:defRPr/>
            </a:lvl2pPr>
            <a:lvl3pPr marL="914446" indent="0">
              <a:buFontTx/>
              <a:buNone/>
              <a:defRPr/>
            </a:lvl3pPr>
            <a:lvl4pPr marL="1371669" indent="0">
              <a:buFontTx/>
              <a:buNone/>
              <a:defRPr/>
            </a:lvl4pPr>
            <a:lvl5pPr marL="1828891"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23" indent="0">
              <a:buNone/>
              <a:defRPr sz="1800">
                <a:solidFill>
                  <a:schemeClr val="tx1">
                    <a:tint val="75000"/>
                  </a:schemeClr>
                </a:solidFill>
              </a:defRPr>
            </a:lvl2pPr>
            <a:lvl3pPr marL="914446" indent="0">
              <a:buNone/>
              <a:defRPr sz="1600">
                <a:solidFill>
                  <a:schemeClr val="tx1">
                    <a:tint val="75000"/>
                  </a:schemeClr>
                </a:solidFill>
              </a:defRPr>
            </a:lvl3pPr>
            <a:lvl4pPr marL="1371669" indent="0">
              <a:buNone/>
              <a:defRPr sz="1400">
                <a:solidFill>
                  <a:schemeClr val="tx1">
                    <a:tint val="75000"/>
                  </a:schemeClr>
                </a:solidFill>
              </a:defRPr>
            </a:lvl4pPr>
            <a:lvl5pPr marL="1828891" indent="0">
              <a:buNone/>
              <a:defRPr sz="1400">
                <a:solidFill>
                  <a:schemeClr val="tx1">
                    <a:tint val="75000"/>
                  </a:schemeClr>
                </a:solidFill>
              </a:defRPr>
            </a:lvl5pPr>
            <a:lvl6pPr marL="2286114" indent="0">
              <a:buNone/>
              <a:defRPr sz="1400">
                <a:solidFill>
                  <a:schemeClr val="tx1">
                    <a:tint val="75000"/>
                  </a:schemeClr>
                </a:solidFill>
              </a:defRPr>
            </a:lvl6pPr>
            <a:lvl7pPr marL="2743337" indent="0">
              <a:buNone/>
              <a:defRPr sz="1400">
                <a:solidFill>
                  <a:schemeClr val="tx1">
                    <a:tint val="75000"/>
                  </a:schemeClr>
                </a:solidFill>
              </a:defRPr>
            </a:lvl7pPr>
            <a:lvl8pPr marL="3200560" indent="0">
              <a:buNone/>
              <a:defRPr sz="1400">
                <a:solidFill>
                  <a:schemeClr val="tx1">
                    <a:tint val="75000"/>
                  </a:schemeClr>
                </a:solidFill>
              </a:defRPr>
            </a:lvl8pPr>
            <a:lvl9pPr marL="365778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058596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230348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4" y="609600"/>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6"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8675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5B48D-A88F-99B7-2D07-F62367F7A5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BD87EB3-CEAE-3375-A11E-F267CC2B42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BA9927F-97C8-2600-D68B-10B2482CC0C6}"/>
              </a:ext>
            </a:extLst>
          </p:cNvPr>
          <p:cNvSpPr>
            <a:spLocks noGrp="1"/>
          </p:cNvSpPr>
          <p:nvPr>
            <p:ph type="dt" sz="half" idx="10"/>
          </p:nvPr>
        </p:nvSpPr>
        <p:spPr/>
        <p:txBody>
          <a:bodyPr/>
          <a:lstStyle/>
          <a:p>
            <a:fld id="{04B79FE0-3481-4994-8324-DD1965884866}" type="datetime1">
              <a:rPr lang="en-IN" smtClean="0"/>
              <a:t>05-02-2025</a:t>
            </a:fld>
            <a:endParaRPr lang="en-IN"/>
          </a:p>
        </p:txBody>
      </p:sp>
      <p:sp>
        <p:nvSpPr>
          <p:cNvPr id="5" name="Footer Placeholder 4">
            <a:extLst>
              <a:ext uri="{FF2B5EF4-FFF2-40B4-BE49-F238E27FC236}">
                <a16:creationId xmlns:a16="http://schemas.microsoft.com/office/drawing/2014/main" id="{5E5722A5-9312-E6BC-6330-9E1ACA6B1CE3}"/>
              </a:ext>
            </a:extLst>
          </p:cNvPr>
          <p:cNvSpPr>
            <a:spLocks noGrp="1"/>
          </p:cNvSpPr>
          <p:nvPr>
            <p:ph type="ftr" sz="quarter" idx="11"/>
          </p:nvPr>
        </p:nvSpPr>
        <p:spPr/>
        <p:txBody>
          <a:bodyPr/>
          <a:lstStyle/>
          <a:p>
            <a:r>
              <a:rPr lang="en-US"/>
              <a:t>21CSP76 Dept. of CSE page 1</a:t>
            </a:r>
            <a:endParaRPr lang="en-IN"/>
          </a:p>
        </p:txBody>
      </p:sp>
      <p:sp>
        <p:nvSpPr>
          <p:cNvPr id="6" name="Slide Number Placeholder 5">
            <a:extLst>
              <a:ext uri="{FF2B5EF4-FFF2-40B4-BE49-F238E27FC236}">
                <a16:creationId xmlns:a16="http://schemas.microsoft.com/office/drawing/2014/main" id="{EA41C046-E17C-AED0-4286-338314EDF1A1}"/>
              </a:ext>
            </a:extLst>
          </p:cNvPr>
          <p:cNvSpPr>
            <a:spLocks noGrp="1"/>
          </p:cNvSpPr>
          <p:nvPr>
            <p:ph type="sldNum" sz="quarter" idx="12"/>
          </p:nvPr>
        </p:nvSpPr>
        <p:spPr/>
        <p:txBody>
          <a:bodyPr/>
          <a:lstStyle/>
          <a:p>
            <a:fld id="{522C1E65-3129-4F7B-A8CB-0505BACBE024}" type="slidenum">
              <a:rPr lang="en-IN" smtClean="0"/>
              <a:t>‹#›</a:t>
            </a:fld>
            <a:endParaRPr lang="en-IN"/>
          </a:p>
        </p:txBody>
      </p:sp>
    </p:spTree>
    <p:extLst>
      <p:ext uri="{BB962C8B-B14F-4D97-AF65-F5344CB8AC3E}">
        <p14:creationId xmlns:p14="http://schemas.microsoft.com/office/powerpoint/2010/main" val="32757074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7129F-79D8-A457-DA38-428836AC660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F52C0BF-C394-B44A-5962-98016239DC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41CB40-B646-BE97-1E25-D2B1637E4142}"/>
              </a:ext>
            </a:extLst>
          </p:cNvPr>
          <p:cNvSpPr>
            <a:spLocks noGrp="1"/>
          </p:cNvSpPr>
          <p:nvPr>
            <p:ph type="dt" sz="half" idx="10"/>
          </p:nvPr>
        </p:nvSpPr>
        <p:spPr/>
        <p:txBody>
          <a:bodyPr/>
          <a:lstStyle/>
          <a:p>
            <a:fld id="{2EBEDD10-3219-4D8A-AA5D-F8BF075CFA2F}" type="datetime1">
              <a:rPr lang="en-IN" smtClean="0"/>
              <a:t>05-02-2025</a:t>
            </a:fld>
            <a:endParaRPr lang="en-IN"/>
          </a:p>
        </p:txBody>
      </p:sp>
      <p:sp>
        <p:nvSpPr>
          <p:cNvPr id="5" name="Footer Placeholder 4">
            <a:extLst>
              <a:ext uri="{FF2B5EF4-FFF2-40B4-BE49-F238E27FC236}">
                <a16:creationId xmlns:a16="http://schemas.microsoft.com/office/drawing/2014/main" id="{65D4A71E-9D4B-ECBF-5C56-75EB4E607C32}"/>
              </a:ext>
            </a:extLst>
          </p:cNvPr>
          <p:cNvSpPr>
            <a:spLocks noGrp="1"/>
          </p:cNvSpPr>
          <p:nvPr>
            <p:ph type="ftr" sz="quarter" idx="11"/>
          </p:nvPr>
        </p:nvSpPr>
        <p:spPr/>
        <p:txBody>
          <a:bodyPr/>
          <a:lstStyle/>
          <a:p>
            <a:r>
              <a:rPr lang="en-US"/>
              <a:t>21CSP76 Dept. of CSE page 1</a:t>
            </a:r>
            <a:endParaRPr lang="en-IN"/>
          </a:p>
        </p:txBody>
      </p:sp>
      <p:sp>
        <p:nvSpPr>
          <p:cNvPr id="6" name="Slide Number Placeholder 5">
            <a:extLst>
              <a:ext uri="{FF2B5EF4-FFF2-40B4-BE49-F238E27FC236}">
                <a16:creationId xmlns:a16="http://schemas.microsoft.com/office/drawing/2014/main" id="{4C6A1B94-E349-12D9-1B51-9B7AC632242D}"/>
              </a:ext>
            </a:extLst>
          </p:cNvPr>
          <p:cNvSpPr>
            <a:spLocks noGrp="1"/>
          </p:cNvSpPr>
          <p:nvPr>
            <p:ph type="sldNum" sz="quarter" idx="12"/>
          </p:nvPr>
        </p:nvSpPr>
        <p:spPr/>
        <p:txBody>
          <a:bodyPr/>
          <a:lstStyle/>
          <a:p>
            <a:fld id="{522C1E65-3129-4F7B-A8CB-0505BACBE024}" type="slidenum">
              <a:rPr lang="en-IN" smtClean="0"/>
              <a:t>‹#›</a:t>
            </a:fld>
            <a:endParaRPr lang="en-IN"/>
          </a:p>
        </p:txBody>
      </p:sp>
    </p:spTree>
    <p:extLst>
      <p:ext uri="{BB962C8B-B14F-4D97-AF65-F5344CB8AC3E}">
        <p14:creationId xmlns:p14="http://schemas.microsoft.com/office/powerpoint/2010/main" val="3225670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42E61-DA65-7E9E-447F-446675F567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D7F0444-F6D9-C695-B894-70FB6DF6DC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348F2B-8B30-9733-3ECF-EE77655EE9A9}"/>
              </a:ext>
            </a:extLst>
          </p:cNvPr>
          <p:cNvSpPr>
            <a:spLocks noGrp="1"/>
          </p:cNvSpPr>
          <p:nvPr>
            <p:ph type="dt" sz="half" idx="10"/>
          </p:nvPr>
        </p:nvSpPr>
        <p:spPr/>
        <p:txBody>
          <a:bodyPr/>
          <a:lstStyle/>
          <a:p>
            <a:fld id="{52EC4276-C6ED-467F-B224-54725896CFE1}" type="datetimeFigureOut">
              <a:rPr lang="en-IN" smtClean="0"/>
              <a:t>05-02-2025</a:t>
            </a:fld>
            <a:endParaRPr lang="en-IN"/>
          </a:p>
        </p:txBody>
      </p:sp>
      <p:sp>
        <p:nvSpPr>
          <p:cNvPr id="5" name="Footer Placeholder 4">
            <a:extLst>
              <a:ext uri="{FF2B5EF4-FFF2-40B4-BE49-F238E27FC236}">
                <a16:creationId xmlns:a16="http://schemas.microsoft.com/office/drawing/2014/main" id="{6B79E9E0-D973-B637-69A3-C3E1010E0E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2CEDA3-2EA8-9FE5-5DE9-7AC828C64558}"/>
              </a:ext>
            </a:extLst>
          </p:cNvPr>
          <p:cNvSpPr>
            <a:spLocks noGrp="1"/>
          </p:cNvSpPr>
          <p:nvPr>
            <p:ph type="sldNum" sz="quarter" idx="12"/>
          </p:nvPr>
        </p:nvSpPr>
        <p:spPr/>
        <p:txBody>
          <a:bodyPr/>
          <a:lstStyle/>
          <a:p>
            <a:fld id="{DC903754-9458-41A0-A275-64B834A9F93A}" type="slidenum">
              <a:rPr lang="en-IN" smtClean="0"/>
              <a:t>‹#›</a:t>
            </a:fld>
            <a:endParaRPr lang="en-IN"/>
          </a:p>
        </p:txBody>
      </p:sp>
    </p:spTree>
    <p:extLst>
      <p:ext uri="{BB962C8B-B14F-4D97-AF65-F5344CB8AC3E}">
        <p14:creationId xmlns:p14="http://schemas.microsoft.com/office/powerpoint/2010/main" val="187477235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6FBB8-EBD7-6767-9F4D-9E5899A29F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5F6CB7E-B425-0137-CBD5-25197B0FA1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A01D47-5F1C-6B56-5C5F-E003A6BF3FA0}"/>
              </a:ext>
            </a:extLst>
          </p:cNvPr>
          <p:cNvSpPr>
            <a:spLocks noGrp="1"/>
          </p:cNvSpPr>
          <p:nvPr>
            <p:ph type="dt" sz="half" idx="10"/>
          </p:nvPr>
        </p:nvSpPr>
        <p:spPr/>
        <p:txBody>
          <a:bodyPr/>
          <a:lstStyle/>
          <a:p>
            <a:fld id="{A854456F-CBB6-4DA6-9BC6-3D2C5FE646B4}" type="datetime1">
              <a:rPr lang="en-IN" smtClean="0"/>
              <a:t>05-02-2025</a:t>
            </a:fld>
            <a:endParaRPr lang="en-IN"/>
          </a:p>
        </p:txBody>
      </p:sp>
      <p:sp>
        <p:nvSpPr>
          <p:cNvPr id="5" name="Footer Placeholder 4">
            <a:extLst>
              <a:ext uri="{FF2B5EF4-FFF2-40B4-BE49-F238E27FC236}">
                <a16:creationId xmlns:a16="http://schemas.microsoft.com/office/drawing/2014/main" id="{A7C45809-7C0F-EA22-AE78-FCF575473C6B}"/>
              </a:ext>
            </a:extLst>
          </p:cNvPr>
          <p:cNvSpPr>
            <a:spLocks noGrp="1"/>
          </p:cNvSpPr>
          <p:nvPr>
            <p:ph type="ftr" sz="quarter" idx="11"/>
          </p:nvPr>
        </p:nvSpPr>
        <p:spPr/>
        <p:txBody>
          <a:bodyPr/>
          <a:lstStyle/>
          <a:p>
            <a:r>
              <a:rPr lang="en-US"/>
              <a:t>21CSP76 Dept. of CSE page 1</a:t>
            </a:r>
            <a:endParaRPr lang="en-IN"/>
          </a:p>
        </p:txBody>
      </p:sp>
      <p:sp>
        <p:nvSpPr>
          <p:cNvPr id="6" name="Slide Number Placeholder 5">
            <a:extLst>
              <a:ext uri="{FF2B5EF4-FFF2-40B4-BE49-F238E27FC236}">
                <a16:creationId xmlns:a16="http://schemas.microsoft.com/office/drawing/2014/main" id="{5975AAB0-5007-A572-2DF7-8A0F1F448E43}"/>
              </a:ext>
            </a:extLst>
          </p:cNvPr>
          <p:cNvSpPr>
            <a:spLocks noGrp="1"/>
          </p:cNvSpPr>
          <p:nvPr>
            <p:ph type="sldNum" sz="quarter" idx="12"/>
          </p:nvPr>
        </p:nvSpPr>
        <p:spPr/>
        <p:txBody>
          <a:bodyPr/>
          <a:lstStyle/>
          <a:p>
            <a:fld id="{522C1E65-3129-4F7B-A8CB-0505BACBE024}" type="slidenum">
              <a:rPr lang="en-IN" smtClean="0"/>
              <a:t>‹#›</a:t>
            </a:fld>
            <a:endParaRPr lang="en-IN"/>
          </a:p>
        </p:txBody>
      </p:sp>
    </p:spTree>
    <p:extLst>
      <p:ext uri="{BB962C8B-B14F-4D97-AF65-F5344CB8AC3E}">
        <p14:creationId xmlns:p14="http://schemas.microsoft.com/office/powerpoint/2010/main" val="344632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28F2A-D166-417B-DF41-562E34FA771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2820D16-12E5-9F1D-DCD5-38E4080C95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764E35F-3222-1A13-C389-D997B15A79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0A1AC08-B8D8-AFE5-E173-8668E22663DD}"/>
              </a:ext>
            </a:extLst>
          </p:cNvPr>
          <p:cNvSpPr>
            <a:spLocks noGrp="1"/>
          </p:cNvSpPr>
          <p:nvPr>
            <p:ph type="dt" sz="half" idx="10"/>
          </p:nvPr>
        </p:nvSpPr>
        <p:spPr/>
        <p:txBody>
          <a:bodyPr/>
          <a:lstStyle/>
          <a:p>
            <a:fld id="{6557D84D-949C-43D9-AC77-E3814FDABD04}" type="datetime1">
              <a:rPr lang="en-IN" smtClean="0"/>
              <a:t>05-02-2025</a:t>
            </a:fld>
            <a:endParaRPr lang="en-IN"/>
          </a:p>
        </p:txBody>
      </p:sp>
      <p:sp>
        <p:nvSpPr>
          <p:cNvPr id="6" name="Footer Placeholder 5">
            <a:extLst>
              <a:ext uri="{FF2B5EF4-FFF2-40B4-BE49-F238E27FC236}">
                <a16:creationId xmlns:a16="http://schemas.microsoft.com/office/drawing/2014/main" id="{4726D990-6611-2911-1F21-4D510833E446}"/>
              </a:ext>
            </a:extLst>
          </p:cNvPr>
          <p:cNvSpPr>
            <a:spLocks noGrp="1"/>
          </p:cNvSpPr>
          <p:nvPr>
            <p:ph type="ftr" sz="quarter" idx="11"/>
          </p:nvPr>
        </p:nvSpPr>
        <p:spPr/>
        <p:txBody>
          <a:bodyPr/>
          <a:lstStyle/>
          <a:p>
            <a:r>
              <a:rPr lang="en-US"/>
              <a:t>21CSP76 Dept. of CSE page 1</a:t>
            </a:r>
            <a:endParaRPr lang="en-IN"/>
          </a:p>
        </p:txBody>
      </p:sp>
      <p:sp>
        <p:nvSpPr>
          <p:cNvPr id="7" name="Slide Number Placeholder 6">
            <a:extLst>
              <a:ext uri="{FF2B5EF4-FFF2-40B4-BE49-F238E27FC236}">
                <a16:creationId xmlns:a16="http://schemas.microsoft.com/office/drawing/2014/main" id="{F10F405D-2013-0867-6CAA-181C4AC94279}"/>
              </a:ext>
            </a:extLst>
          </p:cNvPr>
          <p:cNvSpPr>
            <a:spLocks noGrp="1"/>
          </p:cNvSpPr>
          <p:nvPr>
            <p:ph type="sldNum" sz="quarter" idx="12"/>
          </p:nvPr>
        </p:nvSpPr>
        <p:spPr/>
        <p:txBody>
          <a:bodyPr/>
          <a:lstStyle/>
          <a:p>
            <a:fld id="{522C1E65-3129-4F7B-A8CB-0505BACBE024}" type="slidenum">
              <a:rPr lang="en-IN" smtClean="0"/>
              <a:t>‹#›</a:t>
            </a:fld>
            <a:endParaRPr lang="en-IN"/>
          </a:p>
        </p:txBody>
      </p:sp>
    </p:spTree>
    <p:extLst>
      <p:ext uri="{BB962C8B-B14F-4D97-AF65-F5344CB8AC3E}">
        <p14:creationId xmlns:p14="http://schemas.microsoft.com/office/powerpoint/2010/main" val="118625864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DB2D0-0E03-815F-9C79-C9D5B68A8C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762F35C-0752-427F-8935-98BFC52D5C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6A7B72-101C-198A-F8A8-6CE1E77F8B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EDAB6A0-9FFE-B0C6-787C-9B3BDC3919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4A9E65-D99A-9520-D42E-C1A204295F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08A5548-0F24-5847-2077-ED18DB21D184}"/>
              </a:ext>
            </a:extLst>
          </p:cNvPr>
          <p:cNvSpPr>
            <a:spLocks noGrp="1"/>
          </p:cNvSpPr>
          <p:nvPr>
            <p:ph type="dt" sz="half" idx="10"/>
          </p:nvPr>
        </p:nvSpPr>
        <p:spPr/>
        <p:txBody>
          <a:bodyPr/>
          <a:lstStyle/>
          <a:p>
            <a:fld id="{BEEF83A7-C611-4591-B4A0-27C0F68DA0E4}" type="datetime1">
              <a:rPr lang="en-IN" smtClean="0"/>
              <a:t>05-02-2025</a:t>
            </a:fld>
            <a:endParaRPr lang="en-IN"/>
          </a:p>
        </p:txBody>
      </p:sp>
      <p:sp>
        <p:nvSpPr>
          <p:cNvPr id="8" name="Footer Placeholder 7">
            <a:extLst>
              <a:ext uri="{FF2B5EF4-FFF2-40B4-BE49-F238E27FC236}">
                <a16:creationId xmlns:a16="http://schemas.microsoft.com/office/drawing/2014/main" id="{145447CF-B745-AF55-F26F-9C8AA8B5B2CE}"/>
              </a:ext>
            </a:extLst>
          </p:cNvPr>
          <p:cNvSpPr>
            <a:spLocks noGrp="1"/>
          </p:cNvSpPr>
          <p:nvPr>
            <p:ph type="ftr" sz="quarter" idx="11"/>
          </p:nvPr>
        </p:nvSpPr>
        <p:spPr/>
        <p:txBody>
          <a:bodyPr/>
          <a:lstStyle/>
          <a:p>
            <a:r>
              <a:rPr lang="en-US"/>
              <a:t>21CSP76 Dept. of CSE page 1</a:t>
            </a:r>
            <a:endParaRPr lang="en-IN"/>
          </a:p>
        </p:txBody>
      </p:sp>
      <p:sp>
        <p:nvSpPr>
          <p:cNvPr id="9" name="Slide Number Placeholder 8">
            <a:extLst>
              <a:ext uri="{FF2B5EF4-FFF2-40B4-BE49-F238E27FC236}">
                <a16:creationId xmlns:a16="http://schemas.microsoft.com/office/drawing/2014/main" id="{B5CDB1AA-0194-3844-4C26-D28B0C058275}"/>
              </a:ext>
            </a:extLst>
          </p:cNvPr>
          <p:cNvSpPr>
            <a:spLocks noGrp="1"/>
          </p:cNvSpPr>
          <p:nvPr>
            <p:ph type="sldNum" sz="quarter" idx="12"/>
          </p:nvPr>
        </p:nvSpPr>
        <p:spPr/>
        <p:txBody>
          <a:bodyPr/>
          <a:lstStyle/>
          <a:p>
            <a:fld id="{522C1E65-3129-4F7B-A8CB-0505BACBE024}" type="slidenum">
              <a:rPr lang="en-IN" smtClean="0"/>
              <a:t>‹#›</a:t>
            </a:fld>
            <a:endParaRPr lang="en-IN"/>
          </a:p>
        </p:txBody>
      </p:sp>
    </p:spTree>
    <p:extLst>
      <p:ext uri="{BB962C8B-B14F-4D97-AF65-F5344CB8AC3E}">
        <p14:creationId xmlns:p14="http://schemas.microsoft.com/office/powerpoint/2010/main" val="56592490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D0B08-50BC-8344-D35C-6E2DC18982E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C88896C-E1C1-2822-5F7D-6ECA356D53D0}"/>
              </a:ext>
            </a:extLst>
          </p:cNvPr>
          <p:cNvSpPr>
            <a:spLocks noGrp="1"/>
          </p:cNvSpPr>
          <p:nvPr>
            <p:ph type="dt" sz="half" idx="10"/>
          </p:nvPr>
        </p:nvSpPr>
        <p:spPr/>
        <p:txBody>
          <a:bodyPr/>
          <a:lstStyle/>
          <a:p>
            <a:fld id="{2025AC55-CF45-4EA7-8CBB-A859C1543103}" type="datetime1">
              <a:rPr lang="en-IN" smtClean="0"/>
              <a:t>05-02-2025</a:t>
            </a:fld>
            <a:endParaRPr lang="en-IN"/>
          </a:p>
        </p:txBody>
      </p:sp>
      <p:sp>
        <p:nvSpPr>
          <p:cNvPr id="4" name="Footer Placeholder 3">
            <a:extLst>
              <a:ext uri="{FF2B5EF4-FFF2-40B4-BE49-F238E27FC236}">
                <a16:creationId xmlns:a16="http://schemas.microsoft.com/office/drawing/2014/main" id="{3BC138FF-5B0B-52B1-FA43-A74F14A36EED}"/>
              </a:ext>
            </a:extLst>
          </p:cNvPr>
          <p:cNvSpPr>
            <a:spLocks noGrp="1"/>
          </p:cNvSpPr>
          <p:nvPr>
            <p:ph type="ftr" sz="quarter" idx="11"/>
          </p:nvPr>
        </p:nvSpPr>
        <p:spPr/>
        <p:txBody>
          <a:bodyPr/>
          <a:lstStyle/>
          <a:p>
            <a:r>
              <a:rPr lang="en-US"/>
              <a:t>21CSP76 Dept. of CSE page 1</a:t>
            </a:r>
            <a:endParaRPr lang="en-IN"/>
          </a:p>
        </p:txBody>
      </p:sp>
      <p:sp>
        <p:nvSpPr>
          <p:cNvPr id="5" name="Slide Number Placeholder 4">
            <a:extLst>
              <a:ext uri="{FF2B5EF4-FFF2-40B4-BE49-F238E27FC236}">
                <a16:creationId xmlns:a16="http://schemas.microsoft.com/office/drawing/2014/main" id="{51DB02B3-8AAA-3C5F-D3DE-E4C464645FC1}"/>
              </a:ext>
            </a:extLst>
          </p:cNvPr>
          <p:cNvSpPr>
            <a:spLocks noGrp="1"/>
          </p:cNvSpPr>
          <p:nvPr>
            <p:ph type="sldNum" sz="quarter" idx="12"/>
          </p:nvPr>
        </p:nvSpPr>
        <p:spPr/>
        <p:txBody>
          <a:bodyPr/>
          <a:lstStyle/>
          <a:p>
            <a:fld id="{522C1E65-3129-4F7B-A8CB-0505BACBE024}" type="slidenum">
              <a:rPr lang="en-IN" smtClean="0"/>
              <a:t>‹#›</a:t>
            </a:fld>
            <a:endParaRPr lang="en-IN"/>
          </a:p>
        </p:txBody>
      </p:sp>
    </p:spTree>
    <p:extLst>
      <p:ext uri="{BB962C8B-B14F-4D97-AF65-F5344CB8AC3E}">
        <p14:creationId xmlns:p14="http://schemas.microsoft.com/office/powerpoint/2010/main" val="268227726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E7D3B7-E91B-117C-F929-7F230AF641AC}"/>
              </a:ext>
            </a:extLst>
          </p:cNvPr>
          <p:cNvSpPr>
            <a:spLocks noGrp="1"/>
          </p:cNvSpPr>
          <p:nvPr>
            <p:ph type="dt" sz="half" idx="10"/>
          </p:nvPr>
        </p:nvSpPr>
        <p:spPr/>
        <p:txBody>
          <a:bodyPr/>
          <a:lstStyle/>
          <a:p>
            <a:fld id="{14B1737F-A820-4514-BA33-90C3D02922AD}" type="datetime1">
              <a:rPr lang="en-IN" smtClean="0"/>
              <a:t>05-02-2025</a:t>
            </a:fld>
            <a:endParaRPr lang="en-IN"/>
          </a:p>
        </p:txBody>
      </p:sp>
      <p:sp>
        <p:nvSpPr>
          <p:cNvPr id="3" name="Footer Placeholder 2">
            <a:extLst>
              <a:ext uri="{FF2B5EF4-FFF2-40B4-BE49-F238E27FC236}">
                <a16:creationId xmlns:a16="http://schemas.microsoft.com/office/drawing/2014/main" id="{2FB33ED7-0032-F203-990C-5110DBBD531E}"/>
              </a:ext>
            </a:extLst>
          </p:cNvPr>
          <p:cNvSpPr>
            <a:spLocks noGrp="1"/>
          </p:cNvSpPr>
          <p:nvPr>
            <p:ph type="ftr" sz="quarter" idx="11"/>
          </p:nvPr>
        </p:nvSpPr>
        <p:spPr/>
        <p:txBody>
          <a:bodyPr/>
          <a:lstStyle/>
          <a:p>
            <a:r>
              <a:rPr lang="en-US"/>
              <a:t>21CSP76 Dept. of CSE page 1</a:t>
            </a:r>
            <a:endParaRPr lang="en-IN"/>
          </a:p>
        </p:txBody>
      </p:sp>
      <p:sp>
        <p:nvSpPr>
          <p:cNvPr id="4" name="Slide Number Placeholder 3">
            <a:extLst>
              <a:ext uri="{FF2B5EF4-FFF2-40B4-BE49-F238E27FC236}">
                <a16:creationId xmlns:a16="http://schemas.microsoft.com/office/drawing/2014/main" id="{F9E242B2-4A49-FB91-F85A-784D5FDAE6F6}"/>
              </a:ext>
            </a:extLst>
          </p:cNvPr>
          <p:cNvSpPr>
            <a:spLocks noGrp="1"/>
          </p:cNvSpPr>
          <p:nvPr>
            <p:ph type="sldNum" sz="quarter" idx="12"/>
          </p:nvPr>
        </p:nvSpPr>
        <p:spPr/>
        <p:txBody>
          <a:bodyPr/>
          <a:lstStyle/>
          <a:p>
            <a:fld id="{522C1E65-3129-4F7B-A8CB-0505BACBE024}" type="slidenum">
              <a:rPr lang="en-IN" smtClean="0"/>
              <a:t>‹#›</a:t>
            </a:fld>
            <a:endParaRPr lang="en-IN"/>
          </a:p>
        </p:txBody>
      </p:sp>
    </p:spTree>
    <p:extLst>
      <p:ext uri="{BB962C8B-B14F-4D97-AF65-F5344CB8AC3E}">
        <p14:creationId xmlns:p14="http://schemas.microsoft.com/office/powerpoint/2010/main" val="23943680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51430-E5DE-77E5-7092-BF3FE3630E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669DF3E-E03B-A7D5-9F09-315C313A18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B7C1511-B0C3-3972-F662-8D6AC1DF9D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395780-2759-A41B-FBB4-388DC7E19659}"/>
              </a:ext>
            </a:extLst>
          </p:cNvPr>
          <p:cNvSpPr>
            <a:spLocks noGrp="1"/>
          </p:cNvSpPr>
          <p:nvPr>
            <p:ph type="dt" sz="half" idx="10"/>
          </p:nvPr>
        </p:nvSpPr>
        <p:spPr/>
        <p:txBody>
          <a:bodyPr/>
          <a:lstStyle/>
          <a:p>
            <a:fld id="{7CA5D812-5A4C-49D0-92DE-2D93644F1402}" type="datetime1">
              <a:rPr lang="en-IN" smtClean="0"/>
              <a:t>05-02-2025</a:t>
            </a:fld>
            <a:endParaRPr lang="en-IN"/>
          </a:p>
        </p:txBody>
      </p:sp>
      <p:sp>
        <p:nvSpPr>
          <p:cNvPr id="6" name="Footer Placeholder 5">
            <a:extLst>
              <a:ext uri="{FF2B5EF4-FFF2-40B4-BE49-F238E27FC236}">
                <a16:creationId xmlns:a16="http://schemas.microsoft.com/office/drawing/2014/main" id="{B99B0024-84CB-436D-1D4C-4EE9CE66A524}"/>
              </a:ext>
            </a:extLst>
          </p:cNvPr>
          <p:cNvSpPr>
            <a:spLocks noGrp="1"/>
          </p:cNvSpPr>
          <p:nvPr>
            <p:ph type="ftr" sz="quarter" idx="11"/>
          </p:nvPr>
        </p:nvSpPr>
        <p:spPr/>
        <p:txBody>
          <a:bodyPr/>
          <a:lstStyle/>
          <a:p>
            <a:r>
              <a:rPr lang="en-US"/>
              <a:t>21CSP76 Dept. of CSE page 1</a:t>
            </a:r>
            <a:endParaRPr lang="en-IN"/>
          </a:p>
        </p:txBody>
      </p:sp>
      <p:sp>
        <p:nvSpPr>
          <p:cNvPr id="7" name="Slide Number Placeholder 6">
            <a:extLst>
              <a:ext uri="{FF2B5EF4-FFF2-40B4-BE49-F238E27FC236}">
                <a16:creationId xmlns:a16="http://schemas.microsoft.com/office/drawing/2014/main" id="{FC63D5F6-38E9-340B-06A2-C40A8A94525A}"/>
              </a:ext>
            </a:extLst>
          </p:cNvPr>
          <p:cNvSpPr>
            <a:spLocks noGrp="1"/>
          </p:cNvSpPr>
          <p:nvPr>
            <p:ph type="sldNum" sz="quarter" idx="12"/>
          </p:nvPr>
        </p:nvSpPr>
        <p:spPr/>
        <p:txBody>
          <a:bodyPr/>
          <a:lstStyle/>
          <a:p>
            <a:fld id="{522C1E65-3129-4F7B-A8CB-0505BACBE024}" type="slidenum">
              <a:rPr lang="en-IN" smtClean="0"/>
              <a:t>‹#›</a:t>
            </a:fld>
            <a:endParaRPr lang="en-IN"/>
          </a:p>
        </p:txBody>
      </p:sp>
    </p:spTree>
    <p:extLst>
      <p:ext uri="{BB962C8B-B14F-4D97-AF65-F5344CB8AC3E}">
        <p14:creationId xmlns:p14="http://schemas.microsoft.com/office/powerpoint/2010/main" val="378444116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A3022-86B6-CC22-BCC2-A23CB65593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94DD108-A881-6A0C-4E8C-CF2FC560F0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C4EB236-C120-27B4-19C7-4F153E38AB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43E799-91C4-69A9-9478-D7989CDD3DC3}"/>
              </a:ext>
            </a:extLst>
          </p:cNvPr>
          <p:cNvSpPr>
            <a:spLocks noGrp="1"/>
          </p:cNvSpPr>
          <p:nvPr>
            <p:ph type="dt" sz="half" idx="10"/>
          </p:nvPr>
        </p:nvSpPr>
        <p:spPr/>
        <p:txBody>
          <a:bodyPr/>
          <a:lstStyle/>
          <a:p>
            <a:fld id="{72985094-7F2F-4970-8F79-E0516B7AF7C9}" type="datetime1">
              <a:rPr lang="en-IN" smtClean="0"/>
              <a:t>05-02-2025</a:t>
            </a:fld>
            <a:endParaRPr lang="en-IN"/>
          </a:p>
        </p:txBody>
      </p:sp>
      <p:sp>
        <p:nvSpPr>
          <p:cNvPr id="6" name="Footer Placeholder 5">
            <a:extLst>
              <a:ext uri="{FF2B5EF4-FFF2-40B4-BE49-F238E27FC236}">
                <a16:creationId xmlns:a16="http://schemas.microsoft.com/office/drawing/2014/main" id="{91814D11-202A-C209-450B-D110579350F4}"/>
              </a:ext>
            </a:extLst>
          </p:cNvPr>
          <p:cNvSpPr>
            <a:spLocks noGrp="1"/>
          </p:cNvSpPr>
          <p:nvPr>
            <p:ph type="ftr" sz="quarter" idx="11"/>
          </p:nvPr>
        </p:nvSpPr>
        <p:spPr/>
        <p:txBody>
          <a:bodyPr/>
          <a:lstStyle/>
          <a:p>
            <a:r>
              <a:rPr lang="en-US"/>
              <a:t>21CSP76 Dept. of CSE page 1</a:t>
            </a:r>
            <a:endParaRPr lang="en-IN"/>
          </a:p>
        </p:txBody>
      </p:sp>
      <p:sp>
        <p:nvSpPr>
          <p:cNvPr id="7" name="Slide Number Placeholder 6">
            <a:extLst>
              <a:ext uri="{FF2B5EF4-FFF2-40B4-BE49-F238E27FC236}">
                <a16:creationId xmlns:a16="http://schemas.microsoft.com/office/drawing/2014/main" id="{44550CA8-5B31-1F0B-BD53-9293015F40E5}"/>
              </a:ext>
            </a:extLst>
          </p:cNvPr>
          <p:cNvSpPr>
            <a:spLocks noGrp="1"/>
          </p:cNvSpPr>
          <p:nvPr>
            <p:ph type="sldNum" sz="quarter" idx="12"/>
          </p:nvPr>
        </p:nvSpPr>
        <p:spPr/>
        <p:txBody>
          <a:bodyPr/>
          <a:lstStyle/>
          <a:p>
            <a:fld id="{522C1E65-3129-4F7B-A8CB-0505BACBE024}" type="slidenum">
              <a:rPr lang="en-IN" smtClean="0"/>
              <a:t>‹#›</a:t>
            </a:fld>
            <a:endParaRPr lang="en-IN"/>
          </a:p>
        </p:txBody>
      </p:sp>
    </p:spTree>
    <p:extLst>
      <p:ext uri="{BB962C8B-B14F-4D97-AF65-F5344CB8AC3E}">
        <p14:creationId xmlns:p14="http://schemas.microsoft.com/office/powerpoint/2010/main" val="402221189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F1504-B282-1E01-952F-AF652223481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F529019-C404-C5AC-373C-A429C514DB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2F35A9-C10B-B37E-C507-7BC428E789B8}"/>
              </a:ext>
            </a:extLst>
          </p:cNvPr>
          <p:cNvSpPr>
            <a:spLocks noGrp="1"/>
          </p:cNvSpPr>
          <p:nvPr>
            <p:ph type="dt" sz="half" idx="10"/>
          </p:nvPr>
        </p:nvSpPr>
        <p:spPr/>
        <p:txBody>
          <a:bodyPr/>
          <a:lstStyle/>
          <a:p>
            <a:fld id="{3EA46057-CC01-4B11-8C59-10A124A92220}" type="datetime1">
              <a:rPr lang="en-IN" smtClean="0"/>
              <a:t>05-02-2025</a:t>
            </a:fld>
            <a:endParaRPr lang="en-IN"/>
          </a:p>
        </p:txBody>
      </p:sp>
      <p:sp>
        <p:nvSpPr>
          <p:cNvPr id="5" name="Footer Placeholder 4">
            <a:extLst>
              <a:ext uri="{FF2B5EF4-FFF2-40B4-BE49-F238E27FC236}">
                <a16:creationId xmlns:a16="http://schemas.microsoft.com/office/drawing/2014/main" id="{06585334-CE98-6022-D4A6-24AD1F8BBD07}"/>
              </a:ext>
            </a:extLst>
          </p:cNvPr>
          <p:cNvSpPr>
            <a:spLocks noGrp="1"/>
          </p:cNvSpPr>
          <p:nvPr>
            <p:ph type="ftr" sz="quarter" idx="11"/>
          </p:nvPr>
        </p:nvSpPr>
        <p:spPr/>
        <p:txBody>
          <a:bodyPr/>
          <a:lstStyle/>
          <a:p>
            <a:r>
              <a:rPr lang="en-US"/>
              <a:t>21CSP76 Dept. of CSE page 1</a:t>
            </a:r>
            <a:endParaRPr lang="en-IN"/>
          </a:p>
        </p:txBody>
      </p:sp>
      <p:sp>
        <p:nvSpPr>
          <p:cNvPr id="6" name="Slide Number Placeholder 5">
            <a:extLst>
              <a:ext uri="{FF2B5EF4-FFF2-40B4-BE49-F238E27FC236}">
                <a16:creationId xmlns:a16="http://schemas.microsoft.com/office/drawing/2014/main" id="{5FD47FCA-7825-2891-8231-C6C953A8B7C0}"/>
              </a:ext>
            </a:extLst>
          </p:cNvPr>
          <p:cNvSpPr>
            <a:spLocks noGrp="1"/>
          </p:cNvSpPr>
          <p:nvPr>
            <p:ph type="sldNum" sz="quarter" idx="12"/>
          </p:nvPr>
        </p:nvSpPr>
        <p:spPr/>
        <p:txBody>
          <a:bodyPr/>
          <a:lstStyle/>
          <a:p>
            <a:fld id="{522C1E65-3129-4F7B-A8CB-0505BACBE024}" type="slidenum">
              <a:rPr lang="en-IN" smtClean="0"/>
              <a:t>‹#›</a:t>
            </a:fld>
            <a:endParaRPr lang="en-IN"/>
          </a:p>
        </p:txBody>
      </p:sp>
    </p:spTree>
    <p:extLst>
      <p:ext uri="{BB962C8B-B14F-4D97-AF65-F5344CB8AC3E}">
        <p14:creationId xmlns:p14="http://schemas.microsoft.com/office/powerpoint/2010/main" val="288699089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ED4714-CD92-03AA-897F-EF7AC3F4F33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C02DA3-6524-5400-5E99-16EE3D234A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1FCF32-14B1-DBD8-17A7-0201681975F2}"/>
              </a:ext>
            </a:extLst>
          </p:cNvPr>
          <p:cNvSpPr>
            <a:spLocks noGrp="1"/>
          </p:cNvSpPr>
          <p:nvPr>
            <p:ph type="dt" sz="half" idx="10"/>
          </p:nvPr>
        </p:nvSpPr>
        <p:spPr/>
        <p:txBody>
          <a:bodyPr/>
          <a:lstStyle/>
          <a:p>
            <a:fld id="{9BB621D3-40B4-462C-8970-9447573CFA3B}" type="datetime1">
              <a:rPr lang="en-IN" smtClean="0"/>
              <a:t>05-02-2025</a:t>
            </a:fld>
            <a:endParaRPr lang="en-IN"/>
          </a:p>
        </p:txBody>
      </p:sp>
      <p:sp>
        <p:nvSpPr>
          <p:cNvPr id="5" name="Footer Placeholder 4">
            <a:extLst>
              <a:ext uri="{FF2B5EF4-FFF2-40B4-BE49-F238E27FC236}">
                <a16:creationId xmlns:a16="http://schemas.microsoft.com/office/drawing/2014/main" id="{DB821A54-3AAF-050E-8B45-18A0DB480055}"/>
              </a:ext>
            </a:extLst>
          </p:cNvPr>
          <p:cNvSpPr>
            <a:spLocks noGrp="1"/>
          </p:cNvSpPr>
          <p:nvPr>
            <p:ph type="ftr" sz="quarter" idx="11"/>
          </p:nvPr>
        </p:nvSpPr>
        <p:spPr/>
        <p:txBody>
          <a:bodyPr/>
          <a:lstStyle/>
          <a:p>
            <a:r>
              <a:rPr lang="en-US"/>
              <a:t>21CSP76 Dept. of CSE page 1</a:t>
            </a:r>
            <a:endParaRPr lang="en-IN"/>
          </a:p>
        </p:txBody>
      </p:sp>
      <p:sp>
        <p:nvSpPr>
          <p:cNvPr id="6" name="Slide Number Placeholder 5">
            <a:extLst>
              <a:ext uri="{FF2B5EF4-FFF2-40B4-BE49-F238E27FC236}">
                <a16:creationId xmlns:a16="http://schemas.microsoft.com/office/drawing/2014/main" id="{0CF21668-294A-591A-6AF4-9F240B8BFFEE}"/>
              </a:ext>
            </a:extLst>
          </p:cNvPr>
          <p:cNvSpPr>
            <a:spLocks noGrp="1"/>
          </p:cNvSpPr>
          <p:nvPr>
            <p:ph type="sldNum" sz="quarter" idx="12"/>
          </p:nvPr>
        </p:nvSpPr>
        <p:spPr/>
        <p:txBody>
          <a:bodyPr/>
          <a:lstStyle/>
          <a:p>
            <a:fld id="{522C1E65-3129-4F7B-A8CB-0505BACBE024}" type="slidenum">
              <a:rPr lang="en-IN" smtClean="0"/>
              <a:t>‹#›</a:t>
            </a:fld>
            <a:endParaRPr lang="en-IN"/>
          </a:p>
        </p:txBody>
      </p:sp>
    </p:spTree>
    <p:extLst>
      <p:ext uri="{BB962C8B-B14F-4D97-AF65-F5344CB8AC3E}">
        <p14:creationId xmlns:p14="http://schemas.microsoft.com/office/powerpoint/2010/main" val="564830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0D634-FD0D-306E-8211-6A34C22D092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9CEEF77-C1E3-7431-D623-E46A094070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A1AD2A5-2BED-73DC-797C-AFBDE97976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1A42711-501F-9BAA-6F8C-4AC44D6C8D84}"/>
              </a:ext>
            </a:extLst>
          </p:cNvPr>
          <p:cNvSpPr>
            <a:spLocks noGrp="1"/>
          </p:cNvSpPr>
          <p:nvPr>
            <p:ph type="dt" sz="half" idx="10"/>
          </p:nvPr>
        </p:nvSpPr>
        <p:spPr/>
        <p:txBody>
          <a:bodyPr/>
          <a:lstStyle/>
          <a:p>
            <a:fld id="{52EC4276-C6ED-467F-B224-54725896CFE1}" type="datetimeFigureOut">
              <a:rPr lang="en-IN" smtClean="0"/>
              <a:t>05-02-2025</a:t>
            </a:fld>
            <a:endParaRPr lang="en-IN"/>
          </a:p>
        </p:txBody>
      </p:sp>
      <p:sp>
        <p:nvSpPr>
          <p:cNvPr id="6" name="Footer Placeholder 5">
            <a:extLst>
              <a:ext uri="{FF2B5EF4-FFF2-40B4-BE49-F238E27FC236}">
                <a16:creationId xmlns:a16="http://schemas.microsoft.com/office/drawing/2014/main" id="{895D2C13-465D-0E32-5012-C7964EF20DA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EEB94B-0F8A-6DCA-721D-EC75B7E324F4}"/>
              </a:ext>
            </a:extLst>
          </p:cNvPr>
          <p:cNvSpPr>
            <a:spLocks noGrp="1"/>
          </p:cNvSpPr>
          <p:nvPr>
            <p:ph type="sldNum" sz="quarter" idx="12"/>
          </p:nvPr>
        </p:nvSpPr>
        <p:spPr/>
        <p:txBody>
          <a:bodyPr/>
          <a:lstStyle/>
          <a:p>
            <a:fld id="{DC903754-9458-41A0-A275-64B834A9F93A}" type="slidenum">
              <a:rPr lang="en-IN" smtClean="0"/>
              <a:t>‹#›</a:t>
            </a:fld>
            <a:endParaRPr lang="en-IN"/>
          </a:p>
        </p:txBody>
      </p:sp>
    </p:spTree>
    <p:extLst>
      <p:ext uri="{BB962C8B-B14F-4D97-AF65-F5344CB8AC3E}">
        <p14:creationId xmlns:p14="http://schemas.microsoft.com/office/powerpoint/2010/main" val="10456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22C21-4255-ACCF-37DA-F552BFFA62E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E1B0CCA-C43A-58B9-199E-31922FACC6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4A8544-352D-3A22-0C38-D93A10F6A6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5E066CC-3886-A149-CC88-7F99AB63B8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405064-2EC4-464D-2AAE-2E16092860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6B57A71-E9E6-3A47-5599-1F22D58F6FD5}"/>
              </a:ext>
            </a:extLst>
          </p:cNvPr>
          <p:cNvSpPr>
            <a:spLocks noGrp="1"/>
          </p:cNvSpPr>
          <p:nvPr>
            <p:ph type="dt" sz="half" idx="10"/>
          </p:nvPr>
        </p:nvSpPr>
        <p:spPr/>
        <p:txBody>
          <a:bodyPr/>
          <a:lstStyle/>
          <a:p>
            <a:fld id="{52EC4276-C6ED-467F-B224-54725896CFE1}" type="datetimeFigureOut">
              <a:rPr lang="en-IN" smtClean="0"/>
              <a:t>05-02-2025</a:t>
            </a:fld>
            <a:endParaRPr lang="en-IN"/>
          </a:p>
        </p:txBody>
      </p:sp>
      <p:sp>
        <p:nvSpPr>
          <p:cNvPr id="8" name="Footer Placeholder 7">
            <a:extLst>
              <a:ext uri="{FF2B5EF4-FFF2-40B4-BE49-F238E27FC236}">
                <a16:creationId xmlns:a16="http://schemas.microsoft.com/office/drawing/2014/main" id="{1B8DC096-0DC3-A823-4335-345BC70A878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0933173-3973-407E-D4DE-FAB0CFE0F5A3}"/>
              </a:ext>
            </a:extLst>
          </p:cNvPr>
          <p:cNvSpPr>
            <a:spLocks noGrp="1"/>
          </p:cNvSpPr>
          <p:nvPr>
            <p:ph type="sldNum" sz="quarter" idx="12"/>
          </p:nvPr>
        </p:nvSpPr>
        <p:spPr/>
        <p:txBody>
          <a:bodyPr/>
          <a:lstStyle/>
          <a:p>
            <a:fld id="{DC903754-9458-41A0-A275-64B834A9F93A}" type="slidenum">
              <a:rPr lang="en-IN" smtClean="0"/>
              <a:t>‹#›</a:t>
            </a:fld>
            <a:endParaRPr lang="en-IN"/>
          </a:p>
        </p:txBody>
      </p:sp>
    </p:spTree>
    <p:extLst>
      <p:ext uri="{BB962C8B-B14F-4D97-AF65-F5344CB8AC3E}">
        <p14:creationId xmlns:p14="http://schemas.microsoft.com/office/powerpoint/2010/main" val="822952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73AC3-9B37-E88A-3EC5-6E80E5BF894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9256FF0-521E-60AA-EBD6-DFDB14B25934}"/>
              </a:ext>
            </a:extLst>
          </p:cNvPr>
          <p:cNvSpPr>
            <a:spLocks noGrp="1"/>
          </p:cNvSpPr>
          <p:nvPr>
            <p:ph type="dt" sz="half" idx="10"/>
          </p:nvPr>
        </p:nvSpPr>
        <p:spPr/>
        <p:txBody>
          <a:bodyPr/>
          <a:lstStyle/>
          <a:p>
            <a:fld id="{52EC4276-C6ED-467F-B224-54725896CFE1}" type="datetimeFigureOut">
              <a:rPr lang="en-IN" smtClean="0"/>
              <a:t>05-02-2025</a:t>
            </a:fld>
            <a:endParaRPr lang="en-IN"/>
          </a:p>
        </p:txBody>
      </p:sp>
      <p:sp>
        <p:nvSpPr>
          <p:cNvPr id="4" name="Footer Placeholder 3">
            <a:extLst>
              <a:ext uri="{FF2B5EF4-FFF2-40B4-BE49-F238E27FC236}">
                <a16:creationId xmlns:a16="http://schemas.microsoft.com/office/drawing/2014/main" id="{FE3E2081-F6DE-81FD-9719-920533EBFF5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41EEC76-C3F8-47F8-2F4B-F6D2FCA123D4}"/>
              </a:ext>
            </a:extLst>
          </p:cNvPr>
          <p:cNvSpPr>
            <a:spLocks noGrp="1"/>
          </p:cNvSpPr>
          <p:nvPr>
            <p:ph type="sldNum" sz="quarter" idx="12"/>
          </p:nvPr>
        </p:nvSpPr>
        <p:spPr/>
        <p:txBody>
          <a:bodyPr/>
          <a:lstStyle/>
          <a:p>
            <a:fld id="{DC903754-9458-41A0-A275-64B834A9F93A}" type="slidenum">
              <a:rPr lang="en-IN" smtClean="0"/>
              <a:t>‹#›</a:t>
            </a:fld>
            <a:endParaRPr lang="en-IN"/>
          </a:p>
        </p:txBody>
      </p:sp>
    </p:spTree>
    <p:extLst>
      <p:ext uri="{BB962C8B-B14F-4D97-AF65-F5344CB8AC3E}">
        <p14:creationId xmlns:p14="http://schemas.microsoft.com/office/powerpoint/2010/main" val="347361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909820-557D-AB3C-92EC-E5D0D6694098}"/>
              </a:ext>
            </a:extLst>
          </p:cNvPr>
          <p:cNvSpPr>
            <a:spLocks noGrp="1"/>
          </p:cNvSpPr>
          <p:nvPr>
            <p:ph type="dt" sz="half" idx="10"/>
          </p:nvPr>
        </p:nvSpPr>
        <p:spPr/>
        <p:txBody>
          <a:bodyPr/>
          <a:lstStyle/>
          <a:p>
            <a:fld id="{52EC4276-C6ED-467F-B224-54725896CFE1}" type="datetimeFigureOut">
              <a:rPr lang="en-IN" smtClean="0"/>
              <a:t>05-02-2025</a:t>
            </a:fld>
            <a:endParaRPr lang="en-IN"/>
          </a:p>
        </p:txBody>
      </p:sp>
      <p:sp>
        <p:nvSpPr>
          <p:cNvPr id="3" name="Footer Placeholder 2">
            <a:extLst>
              <a:ext uri="{FF2B5EF4-FFF2-40B4-BE49-F238E27FC236}">
                <a16:creationId xmlns:a16="http://schemas.microsoft.com/office/drawing/2014/main" id="{96EB709F-FA80-2E5C-2FD6-8D05ADA2C67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D4F6D35-815A-68F8-2EFA-35589CE10673}"/>
              </a:ext>
            </a:extLst>
          </p:cNvPr>
          <p:cNvSpPr>
            <a:spLocks noGrp="1"/>
          </p:cNvSpPr>
          <p:nvPr>
            <p:ph type="sldNum" sz="quarter" idx="12"/>
          </p:nvPr>
        </p:nvSpPr>
        <p:spPr/>
        <p:txBody>
          <a:bodyPr/>
          <a:lstStyle/>
          <a:p>
            <a:fld id="{DC903754-9458-41A0-A275-64B834A9F93A}" type="slidenum">
              <a:rPr lang="en-IN" smtClean="0"/>
              <a:t>‹#›</a:t>
            </a:fld>
            <a:endParaRPr lang="en-IN"/>
          </a:p>
        </p:txBody>
      </p:sp>
    </p:spTree>
    <p:extLst>
      <p:ext uri="{BB962C8B-B14F-4D97-AF65-F5344CB8AC3E}">
        <p14:creationId xmlns:p14="http://schemas.microsoft.com/office/powerpoint/2010/main" val="2636576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E5776-BE36-43EE-CB45-8FC143B310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0B4A0AC-1B21-41A7-D27C-C2CF5DA344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9FDAA45-AACE-9DFF-DBA8-9956CA3A30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DCA228-6F01-21B2-17C0-2DB45A330C38}"/>
              </a:ext>
            </a:extLst>
          </p:cNvPr>
          <p:cNvSpPr>
            <a:spLocks noGrp="1"/>
          </p:cNvSpPr>
          <p:nvPr>
            <p:ph type="dt" sz="half" idx="10"/>
          </p:nvPr>
        </p:nvSpPr>
        <p:spPr/>
        <p:txBody>
          <a:bodyPr/>
          <a:lstStyle/>
          <a:p>
            <a:fld id="{52EC4276-C6ED-467F-B224-54725896CFE1}" type="datetimeFigureOut">
              <a:rPr lang="en-IN" smtClean="0"/>
              <a:t>05-02-2025</a:t>
            </a:fld>
            <a:endParaRPr lang="en-IN"/>
          </a:p>
        </p:txBody>
      </p:sp>
      <p:sp>
        <p:nvSpPr>
          <p:cNvPr id="6" name="Footer Placeholder 5">
            <a:extLst>
              <a:ext uri="{FF2B5EF4-FFF2-40B4-BE49-F238E27FC236}">
                <a16:creationId xmlns:a16="http://schemas.microsoft.com/office/drawing/2014/main" id="{050E810A-6064-C424-87EB-1DCC844BEF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0B4DAE-9757-6290-EB63-EB81981DA898}"/>
              </a:ext>
            </a:extLst>
          </p:cNvPr>
          <p:cNvSpPr>
            <a:spLocks noGrp="1"/>
          </p:cNvSpPr>
          <p:nvPr>
            <p:ph type="sldNum" sz="quarter" idx="12"/>
          </p:nvPr>
        </p:nvSpPr>
        <p:spPr/>
        <p:txBody>
          <a:bodyPr/>
          <a:lstStyle/>
          <a:p>
            <a:fld id="{DC903754-9458-41A0-A275-64B834A9F93A}" type="slidenum">
              <a:rPr lang="en-IN" smtClean="0"/>
              <a:t>‹#›</a:t>
            </a:fld>
            <a:endParaRPr lang="en-IN"/>
          </a:p>
        </p:txBody>
      </p:sp>
    </p:spTree>
    <p:extLst>
      <p:ext uri="{BB962C8B-B14F-4D97-AF65-F5344CB8AC3E}">
        <p14:creationId xmlns:p14="http://schemas.microsoft.com/office/powerpoint/2010/main" val="3356888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9BA80-14EE-718D-3C03-DCBCA2A4C2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2DBCBDA-64CB-0EB6-F43B-D0AAD5133B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5908D43-DB3B-7E26-F090-9A5F0652E6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6BF293-7652-84AF-C79D-CFB3FB2E857B}"/>
              </a:ext>
            </a:extLst>
          </p:cNvPr>
          <p:cNvSpPr>
            <a:spLocks noGrp="1"/>
          </p:cNvSpPr>
          <p:nvPr>
            <p:ph type="dt" sz="half" idx="10"/>
          </p:nvPr>
        </p:nvSpPr>
        <p:spPr/>
        <p:txBody>
          <a:bodyPr/>
          <a:lstStyle/>
          <a:p>
            <a:fld id="{52EC4276-C6ED-467F-B224-54725896CFE1}" type="datetimeFigureOut">
              <a:rPr lang="en-IN" smtClean="0"/>
              <a:t>05-02-2025</a:t>
            </a:fld>
            <a:endParaRPr lang="en-IN"/>
          </a:p>
        </p:txBody>
      </p:sp>
      <p:sp>
        <p:nvSpPr>
          <p:cNvPr id="6" name="Footer Placeholder 5">
            <a:extLst>
              <a:ext uri="{FF2B5EF4-FFF2-40B4-BE49-F238E27FC236}">
                <a16:creationId xmlns:a16="http://schemas.microsoft.com/office/drawing/2014/main" id="{8AF0CEFB-3491-ECC1-B948-E08F541877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BBE77A-F4E3-D969-B39A-4C94090464FD}"/>
              </a:ext>
            </a:extLst>
          </p:cNvPr>
          <p:cNvSpPr>
            <a:spLocks noGrp="1"/>
          </p:cNvSpPr>
          <p:nvPr>
            <p:ph type="sldNum" sz="quarter" idx="12"/>
          </p:nvPr>
        </p:nvSpPr>
        <p:spPr/>
        <p:txBody>
          <a:bodyPr/>
          <a:lstStyle/>
          <a:p>
            <a:fld id="{DC903754-9458-41A0-A275-64B834A9F93A}" type="slidenum">
              <a:rPr lang="en-IN" smtClean="0"/>
              <a:t>‹#›</a:t>
            </a:fld>
            <a:endParaRPr lang="en-IN"/>
          </a:p>
        </p:txBody>
      </p:sp>
    </p:spTree>
    <p:extLst>
      <p:ext uri="{BB962C8B-B14F-4D97-AF65-F5344CB8AC3E}">
        <p14:creationId xmlns:p14="http://schemas.microsoft.com/office/powerpoint/2010/main" val="1119726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15479A-C2A6-8DF7-E9C2-F74BBD664C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17DB5D7-D64E-62D8-E5ED-E37A0CEE81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75D53E-35B3-8DDB-F248-B140E487CC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EC4276-C6ED-467F-B224-54725896CFE1}" type="datetimeFigureOut">
              <a:rPr lang="en-IN" smtClean="0"/>
              <a:t>05-02-2025</a:t>
            </a:fld>
            <a:endParaRPr lang="en-IN"/>
          </a:p>
        </p:txBody>
      </p:sp>
      <p:sp>
        <p:nvSpPr>
          <p:cNvPr id="5" name="Footer Placeholder 4">
            <a:extLst>
              <a:ext uri="{FF2B5EF4-FFF2-40B4-BE49-F238E27FC236}">
                <a16:creationId xmlns:a16="http://schemas.microsoft.com/office/drawing/2014/main" id="{A49D72BF-EC73-E85F-3DE9-90B99A5F93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A4C007E-08E6-5D06-5781-1580F3F03E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903754-9458-41A0-A275-64B834A9F93A}" type="slidenum">
              <a:rPr lang="en-IN" smtClean="0"/>
              <a:t>‹#›</a:t>
            </a:fld>
            <a:endParaRPr lang="en-IN"/>
          </a:p>
        </p:txBody>
      </p:sp>
    </p:spTree>
    <p:extLst>
      <p:ext uri="{BB962C8B-B14F-4D97-AF65-F5344CB8AC3E}">
        <p14:creationId xmlns:p14="http://schemas.microsoft.com/office/powerpoint/2010/main" val="2580412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6"/>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90"/>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4" y="6041363"/>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2/5/2025</a:t>
            </a:fld>
            <a:endParaRPr lang="en-US"/>
          </a:p>
        </p:txBody>
      </p:sp>
      <p:sp>
        <p:nvSpPr>
          <p:cNvPr id="5" name="Footer Placeholder 4"/>
          <p:cNvSpPr>
            <a:spLocks noGrp="1"/>
          </p:cNvSpPr>
          <p:nvPr>
            <p:ph type="ftr" sz="quarter" idx="3"/>
          </p:nvPr>
        </p:nvSpPr>
        <p:spPr>
          <a:xfrm>
            <a:off x="677334" y="6041363"/>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4" y="6041363"/>
            <a:ext cx="683339"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2446010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23"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17" indent="-342917" algn="l" defTabSz="457223"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87" indent="-285764" algn="l" defTabSz="457223"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57" indent="-228611" algn="l" defTabSz="457223"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80" indent="-228611" algn="l" defTabSz="45722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503" indent="-228611" algn="l" defTabSz="45722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726" indent="-228611" algn="l" defTabSz="45722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949" indent="-228611" algn="l" defTabSz="45722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171" indent="-228611" algn="l" defTabSz="45722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394" indent="-228611" algn="l" defTabSz="457223"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23" rtl="0" eaLnBrk="1" latinLnBrk="0" hangingPunct="1">
        <a:defRPr sz="1800" kern="1200">
          <a:solidFill>
            <a:schemeClr val="tx1"/>
          </a:solidFill>
          <a:latin typeface="+mn-lt"/>
          <a:ea typeface="+mn-ea"/>
          <a:cs typeface="+mn-cs"/>
        </a:defRPr>
      </a:lvl1pPr>
      <a:lvl2pPr marL="457223" algn="l" defTabSz="457223" rtl="0" eaLnBrk="1" latinLnBrk="0" hangingPunct="1">
        <a:defRPr sz="1800" kern="1200">
          <a:solidFill>
            <a:schemeClr val="tx1"/>
          </a:solidFill>
          <a:latin typeface="+mn-lt"/>
          <a:ea typeface="+mn-ea"/>
          <a:cs typeface="+mn-cs"/>
        </a:defRPr>
      </a:lvl2pPr>
      <a:lvl3pPr marL="914446" algn="l" defTabSz="457223" rtl="0" eaLnBrk="1" latinLnBrk="0" hangingPunct="1">
        <a:defRPr sz="1800" kern="1200">
          <a:solidFill>
            <a:schemeClr val="tx1"/>
          </a:solidFill>
          <a:latin typeface="+mn-lt"/>
          <a:ea typeface="+mn-ea"/>
          <a:cs typeface="+mn-cs"/>
        </a:defRPr>
      </a:lvl3pPr>
      <a:lvl4pPr marL="1371669" algn="l" defTabSz="457223" rtl="0" eaLnBrk="1" latinLnBrk="0" hangingPunct="1">
        <a:defRPr sz="1800" kern="1200">
          <a:solidFill>
            <a:schemeClr val="tx1"/>
          </a:solidFill>
          <a:latin typeface="+mn-lt"/>
          <a:ea typeface="+mn-ea"/>
          <a:cs typeface="+mn-cs"/>
        </a:defRPr>
      </a:lvl4pPr>
      <a:lvl5pPr marL="1828891" algn="l" defTabSz="457223" rtl="0" eaLnBrk="1" latinLnBrk="0" hangingPunct="1">
        <a:defRPr sz="1800" kern="1200">
          <a:solidFill>
            <a:schemeClr val="tx1"/>
          </a:solidFill>
          <a:latin typeface="+mn-lt"/>
          <a:ea typeface="+mn-ea"/>
          <a:cs typeface="+mn-cs"/>
        </a:defRPr>
      </a:lvl5pPr>
      <a:lvl6pPr marL="2286114" algn="l" defTabSz="457223" rtl="0" eaLnBrk="1" latinLnBrk="0" hangingPunct="1">
        <a:defRPr sz="1800" kern="1200">
          <a:solidFill>
            <a:schemeClr val="tx1"/>
          </a:solidFill>
          <a:latin typeface="+mn-lt"/>
          <a:ea typeface="+mn-ea"/>
          <a:cs typeface="+mn-cs"/>
        </a:defRPr>
      </a:lvl6pPr>
      <a:lvl7pPr marL="2743337" algn="l" defTabSz="457223" rtl="0" eaLnBrk="1" latinLnBrk="0" hangingPunct="1">
        <a:defRPr sz="1800" kern="1200">
          <a:solidFill>
            <a:schemeClr val="tx1"/>
          </a:solidFill>
          <a:latin typeface="+mn-lt"/>
          <a:ea typeface="+mn-ea"/>
          <a:cs typeface="+mn-cs"/>
        </a:defRPr>
      </a:lvl7pPr>
      <a:lvl8pPr marL="3200560" algn="l" defTabSz="457223" rtl="0" eaLnBrk="1" latinLnBrk="0" hangingPunct="1">
        <a:defRPr sz="1800" kern="1200">
          <a:solidFill>
            <a:schemeClr val="tx1"/>
          </a:solidFill>
          <a:latin typeface="+mn-lt"/>
          <a:ea typeface="+mn-ea"/>
          <a:cs typeface="+mn-cs"/>
        </a:defRPr>
      </a:lvl8pPr>
      <a:lvl9pPr marL="3657783" algn="l" defTabSz="457223"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59D96D-D67E-AB26-EAF0-70063CC297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028B7B1-4E25-406D-1E0E-CF7D45B4B0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2CEF26-A845-9759-E3B2-5BAC6B7E34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A5478C-4F6C-4837-9456-F185E09EAEF9}" type="datetime1">
              <a:rPr lang="en-IN" smtClean="0"/>
              <a:t>05-02-2025</a:t>
            </a:fld>
            <a:endParaRPr lang="en-IN"/>
          </a:p>
        </p:txBody>
      </p:sp>
      <p:sp>
        <p:nvSpPr>
          <p:cNvPr id="5" name="Footer Placeholder 4">
            <a:extLst>
              <a:ext uri="{FF2B5EF4-FFF2-40B4-BE49-F238E27FC236}">
                <a16:creationId xmlns:a16="http://schemas.microsoft.com/office/drawing/2014/main" id="{B9EB8A76-2DE0-DA1B-02A9-250DC4A4F4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21CSP76 Dept. of CSE page 1</a:t>
            </a:r>
            <a:endParaRPr lang="en-IN"/>
          </a:p>
        </p:txBody>
      </p:sp>
      <p:sp>
        <p:nvSpPr>
          <p:cNvPr id="6" name="Slide Number Placeholder 5">
            <a:extLst>
              <a:ext uri="{FF2B5EF4-FFF2-40B4-BE49-F238E27FC236}">
                <a16:creationId xmlns:a16="http://schemas.microsoft.com/office/drawing/2014/main" id="{E3724751-F550-3084-20B3-0A65AD8A2E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2C1E65-3129-4F7B-A8CB-0505BACBE024}" type="slidenum">
              <a:rPr lang="en-IN" smtClean="0"/>
              <a:t>‹#›</a:t>
            </a:fld>
            <a:endParaRPr lang="en-IN"/>
          </a:p>
        </p:txBody>
      </p:sp>
    </p:spTree>
    <p:extLst>
      <p:ext uri="{BB962C8B-B14F-4D97-AF65-F5344CB8AC3E}">
        <p14:creationId xmlns:p14="http://schemas.microsoft.com/office/powerpoint/2010/main" val="95163064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6.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9.jpeg"/></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BFA034E-ED77-1546-5DC5-D041E0D54F45}"/>
              </a:ext>
            </a:extLst>
          </p:cNvPr>
          <p:cNvSpPr>
            <a:spLocks noGrp="1"/>
          </p:cNvSpPr>
          <p:nvPr/>
        </p:nvSpPr>
        <p:spPr>
          <a:xfrm>
            <a:off x="1535119" y="5175827"/>
            <a:ext cx="9105900" cy="595109"/>
          </a:xfrm>
          <a:prstGeom prst="rect">
            <a:avLst/>
          </a:prstGeom>
        </p:spPr>
        <p:txBody>
          <a:bodyPr vert="horz" lIns="60960" tIns="30480" rIns="60960" bIns="3048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defTabSz="609630">
              <a:spcBef>
                <a:spcPts val="667"/>
              </a:spcBef>
            </a:pPr>
            <a:endParaRPr lang="en-IN" sz="1600">
              <a:solidFill>
                <a:prstClr val="black"/>
              </a:solidFill>
              <a:latin typeface="Trebuchet MS" panose="020B0603020202020204"/>
            </a:endParaRPr>
          </a:p>
        </p:txBody>
      </p:sp>
      <p:pic>
        <p:nvPicPr>
          <p:cNvPr id="5" name="Picture 4">
            <a:extLst>
              <a:ext uri="{FF2B5EF4-FFF2-40B4-BE49-F238E27FC236}">
                <a16:creationId xmlns:a16="http://schemas.microsoft.com/office/drawing/2014/main" id="{0DF24ABD-0525-212A-63CA-4353117E82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817" y="156955"/>
            <a:ext cx="1319799" cy="152245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VTU Logo">
            <a:extLst>
              <a:ext uri="{FF2B5EF4-FFF2-40B4-BE49-F238E27FC236}">
                <a16:creationId xmlns:a16="http://schemas.microsoft.com/office/drawing/2014/main" id="{55E1E541-D734-8DDE-1197-4CF23D5EDCD8}"/>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646153" y="254668"/>
            <a:ext cx="1397162" cy="140416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8">
            <a:extLst>
              <a:ext uri="{FF2B5EF4-FFF2-40B4-BE49-F238E27FC236}">
                <a16:creationId xmlns:a16="http://schemas.microsoft.com/office/drawing/2014/main" id="{E1DFC11C-C7F1-685F-2C42-D96A199B61EE}"/>
              </a:ext>
            </a:extLst>
          </p:cNvPr>
          <p:cNvSpPr txBox="1"/>
          <p:nvPr/>
        </p:nvSpPr>
        <p:spPr>
          <a:xfrm>
            <a:off x="1270501" y="341196"/>
            <a:ext cx="9668323" cy="64633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09630"/>
            <a:r>
              <a:rPr lang="en-US" sz="3600" b="1" dirty="0">
                <a:ln>
                  <a:solidFill>
                    <a:srgbClr val="629DD1">
                      <a:lumMod val="50000"/>
                    </a:srgbClr>
                  </a:solidFill>
                </a:ln>
                <a:solidFill>
                  <a:prstClr val="black">
                    <a:lumMod val="85000"/>
                    <a:lumOff val="15000"/>
                  </a:prstClr>
                </a:solidFill>
                <a:latin typeface="Chaparral Pro" panose="02060503040505020203" pitchFamily="18" charset="0"/>
              </a:rPr>
              <a:t>DON BOSCO INSTITUTE OF TECHNOLOGY</a:t>
            </a:r>
          </a:p>
        </p:txBody>
      </p:sp>
      <p:sp>
        <p:nvSpPr>
          <p:cNvPr id="8" name="TextBox 10">
            <a:extLst>
              <a:ext uri="{FF2B5EF4-FFF2-40B4-BE49-F238E27FC236}">
                <a16:creationId xmlns:a16="http://schemas.microsoft.com/office/drawing/2014/main" id="{4EED3417-8311-2035-C9A0-2AD835815E9F}"/>
              </a:ext>
            </a:extLst>
          </p:cNvPr>
          <p:cNvSpPr txBox="1"/>
          <p:nvPr/>
        </p:nvSpPr>
        <p:spPr>
          <a:xfrm>
            <a:off x="3336132" y="963267"/>
            <a:ext cx="5668869" cy="420564"/>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09630"/>
            <a:r>
              <a:rPr lang="en-US" sz="2133" b="1" spc="400" dirty="0">
                <a:ln>
                  <a:solidFill>
                    <a:srgbClr val="4A66AC"/>
                  </a:solidFill>
                </a:ln>
                <a:solidFill>
                  <a:prstClr val="black">
                    <a:lumMod val="95000"/>
                    <a:lumOff val="5000"/>
                  </a:prstClr>
                </a:solidFill>
                <a:latin typeface="Chaparral Pro" panose="02060503040505020203" pitchFamily="18" charset="0"/>
              </a:rPr>
              <a:t>KUMBALAGODU, BENGALURU</a:t>
            </a:r>
          </a:p>
        </p:txBody>
      </p:sp>
      <p:sp>
        <p:nvSpPr>
          <p:cNvPr id="9" name="TextBox 12">
            <a:extLst>
              <a:ext uri="{FF2B5EF4-FFF2-40B4-BE49-F238E27FC236}">
                <a16:creationId xmlns:a16="http://schemas.microsoft.com/office/drawing/2014/main" id="{AD69F8AF-7D83-AC3A-B752-6A072D2CB6BF}"/>
              </a:ext>
            </a:extLst>
          </p:cNvPr>
          <p:cNvSpPr txBox="1"/>
          <p:nvPr/>
        </p:nvSpPr>
        <p:spPr>
          <a:xfrm>
            <a:off x="1617616" y="1485827"/>
            <a:ext cx="9105900" cy="502766"/>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09630"/>
            <a:r>
              <a:rPr lang="en-US" sz="2667" b="1" dirty="0">
                <a:ln>
                  <a:solidFill>
                    <a:srgbClr val="4A66AC"/>
                  </a:solidFill>
                </a:ln>
                <a:solidFill>
                  <a:srgbClr val="4A66AC">
                    <a:lumMod val="50000"/>
                  </a:srgbClr>
                </a:solidFill>
                <a:latin typeface="Chaparral Pro" panose="02060503040505020203" pitchFamily="18" charset="0"/>
              </a:rPr>
              <a:t>DEPARTMENT OF COMPUTER SCIENCE AND ENGINEERING</a:t>
            </a:r>
          </a:p>
        </p:txBody>
      </p:sp>
      <p:sp>
        <p:nvSpPr>
          <p:cNvPr id="11" name="TextBox 15">
            <a:extLst>
              <a:ext uri="{FF2B5EF4-FFF2-40B4-BE49-F238E27FC236}">
                <a16:creationId xmlns:a16="http://schemas.microsoft.com/office/drawing/2014/main" id="{B6C5CB0D-C584-3AF1-EFA5-EED148EF4C0D}"/>
              </a:ext>
            </a:extLst>
          </p:cNvPr>
          <p:cNvSpPr txBox="1"/>
          <p:nvPr/>
        </p:nvSpPr>
        <p:spPr>
          <a:xfrm>
            <a:off x="1337507" y="2451957"/>
            <a:ext cx="8651620" cy="830997"/>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09630"/>
            <a:r>
              <a:rPr lang="en-US" sz="2400" dirty="0"/>
              <a:t>Enhancing Seismic Data with Generative Adversarial Network </a:t>
            </a:r>
            <a:r>
              <a:rPr lang="en-US" sz="2400"/>
              <a:t>for Affordable </a:t>
            </a:r>
            <a:r>
              <a:rPr lang="en-US" sz="2400" dirty="0"/>
              <a:t>MEMs Sensors</a:t>
            </a:r>
            <a:endParaRPr lang="en-US" sz="2400" dirty="0">
              <a:latin typeface="Times New Roman" panose="02020603050405020304" pitchFamily="18" charset="0"/>
              <a:cs typeface="Times New Roman" panose="02020603050405020304" pitchFamily="18" charset="0"/>
            </a:endParaRPr>
          </a:p>
        </p:txBody>
      </p:sp>
      <p:sp>
        <p:nvSpPr>
          <p:cNvPr id="12" name="TextBox 16">
            <a:extLst>
              <a:ext uri="{FF2B5EF4-FFF2-40B4-BE49-F238E27FC236}">
                <a16:creationId xmlns:a16="http://schemas.microsoft.com/office/drawing/2014/main" id="{8CE99FC0-D959-4703-8A5C-940D2F60AA42}"/>
              </a:ext>
            </a:extLst>
          </p:cNvPr>
          <p:cNvSpPr txBox="1"/>
          <p:nvPr/>
        </p:nvSpPr>
        <p:spPr>
          <a:xfrm>
            <a:off x="610601" y="4703940"/>
            <a:ext cx="6400800" cy="173348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09630"/>
            <a:r>
              <a:rPr lang="en-IN" sz="2133" dirty="0">
                <a:latin typeface="Times New Roman" panose="02020603050405020304" pitchFamily="18" charset="0"/>
                <a:cs typeface="Times New Roman" panose="02020603050405020304" pitchFamily="18" charset="0"/>
              </a:rPr>
              <a:t>Submitted By:</a:t>
            </a:r>
          </a:p>
          <a:p>
            <a:pPr defTabSz="609630"/>
            <a:r>
              <a:rPr lang="en-IN" sz="2133" dirty="0" err="1">
                <a:latin typeface="Times New Roman" panose="02020603050405020304" pitchFamily="18" charset="0"/>
                <a:cs typeface="Times New Roman" panose="02020603050405020304" pitchFamily="18" charset="0"/>
              </a:rPr>
              <a:t>Sparsh</a:t>
            </a:r>
            <a:r>
              <a:rPr lang="en-IN" sz="2133" dirty="0">
                <a:latin typeface="Times New Roman" panose="02020603050405020304" pitchFamily="18" charset="0"/>
                <a:cs typeface="Times New Roman" panose="02020603050405020304" pitchFamily="18" charset="0"/>
              </a:rPr>
              <a:t> Bisen (1DB21CS148)</a:t>
            </a:r>
          </a:p>
          <a:p>
            <a:pPr defTabSz="609630"/>
            <a:r>
              <a:rPr lang="en-IN" sz="2133" dirty="0">
                <a:latin typeface="Times New Roman" panose="02020603050405020304" pitchFamily="18" charset="0"/>
                <a:cs typeface="Times New Roman" panose="02020603050405020304" pitchFamily="18" charset="0"/>
              </a:rPr>
              <a:t>Surya M (1DB21CS155)</a:t>
            </a:r>
          </a:p>
          <a:p>
            <a:pPr defTabSz="609630"/>
            <a:r>
              <a:rPr lang="en-IN" sz="2133" dirty="0" err="1">
                <a:latin typeface="Times New Roman" panose="02020603050405020304" pitchFamily="18" charset="0"/>
                <a:cs typeface="Times New Roman" panose="02020603050405020304" pitchFamily="18" charset="0"/>
              </a:rPr>
              <a:t>Tejaswini</a:t>
            </a:r>
            <a:r>
              <a:rPr lang="en-IN" sz="2133" dirty="0">
                <a:latin typeface="Times New Roman" panose="02020603050405020304" pitchFamily="18" charset="0"/>
                <a:cs typeface="Times New Roman" panose="02020603050405020304" pitchFamily="18" charset="0"/>
              </a:rPr>
              <a:t> P(1DB21CS158)</a:t>
            </a:r>
          </a:p>
          <a:p>
            <a:pPr defTabSz="609630"/>
            <a:r>
              <a:rPr lang="en-IN" sz="2133" dirty="0">
                <a:latin typeface="Times New Roman" panose="02020603050405020304" pitchFamily="18" charset="0"/>
                <a:cs typeface="Times New Roman" panose="02020603050405020304" pitchFamily="18" charset="0"/>
              </a:rPr>
              <a:t>U Jeevan Hari (1DB21CS161)</a:t>
            </a:r>
          </a:p>
        </p:txBody>
      </p:sp>
      <p:sp>
        <p:nvSpPr>
          <p:cNvPr id="13" name="TextBox 17">
            <a:extLst>
              <a:ext uri="{FF2B5EF4-FFF2-40B4-BE49-F238E27FC236}">
                <a16:creationId xmlns:a16="http://schemas.microsoft.com/office/drawing/2014/main" id="{1C383121-196E-8872-300E-3C5525B1268D}"/>
              </a:ext>
            </a:extLst>
          </p:cNvPr>
          <p:cNvSpPr txBox="1"/>
          <p:nvPr/>
        </p:nvSpPr>
        <p:spPr>
          <a:xfrm flipH="1">
            <a:off x="7779409" y="4703940"/>
            <a:ext cx="3329903" cy="191873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09630"/>
            <a:r>
              <a:rPr lang="en-US" sz="2667" dirty="0">
                <a:latin typeface="Times New Roman" panose="02020603050405020304" pitchFamily="18" charset="0"/>
                <a:cs typeface="Times New Roman" panose="02020603050405020304" pitchFamily="18" charset="0"/>
              </a:rPr>
              <a:t>GUIDED BY :</a:t>
            </a:r>
          </a:p>
          <a:p>
            <a:pPr algn="ctr" defTabSz="609630"/>
            <a:r>
              <a:rPr lang="en-US" sz="2400" dirty="0">
                <a:latin typeface="Times New Roman" panose="02020603050405020304" pitchFamily="18" charset="0"/>
                <a:cs typeface="Times New Roman" panose="02020603050405020304" pitchFamily="18" charset="0"/>
              </a:rPr>
              <a:t>Dr. </a:t>
            </a:r>
            <a:r>
              <a:rPr lang="en-US" sz="2400" dirty="0" err="1">
                <a:latin typeface="Times New Roman" panose="02020603050405020304" pitchFamily="18" charset="0"/>
                <a:cs typeface="Times New Roman" panose="02020603050405020304" pitchFamily="18" charset="0"/>
              </a:rPr>
              <a:t>Venugeetha</a:t>
            </a:r>
            <a:r>
              <a:rPr lang="en-US" sz="2400" dirty="0">
                <a:latin typeface="Times New Roman" panose="02020603050405020304" pitchFamily="18" charset="0"/>
                <a:cs typeface="Times New Roman" panose="02020603050405020304" pitchFamily="18" charset="0"/>
              </a:rPr>
              <a:t> Y </a:t>
            </a:r>
          </a:p>
          <a:p>
            <a:pPr algn="ctr" defTabSz="609630"/>
            <a:r>
              <a:rPr lang="en-US" sz="1867" dirty="0">
                <a:latin typeface="Times New Roman" panose="02020603050405020304" pitchFamily="18" charset="0"/>
                <a:cs typeface="Times New Roman" panose="02020603050405020304" pitchFamily="18" charset="0"/>
              </a:rPr>
              <a:t>Professor, </a:t>
            </a:r>
          </a:p>
          <a:p>
            <a:pPr algn="ctr" defTabSz="609630"/>
            <a:r>
              <a:rPr lang="en-US" sz="1867" dirty="0">
                <a:latin typeface="Times New Roman" panose="02020603050405020304" pitchFamily="18" charset="0"/>
                <a:cs typeface="Times New Roman" panose="02020603050405020304" pitchFamily="18" charset="0"/>
              </a:rPr>
              <a:t>Dept. of CSE,</a:t>
            </a:r>
          </a:p>
          <a:p>
            <a:pPr algn="ctr" defTabSz="609630"/>
            <a:r>
              <a:rPr lang="en-US" sz="1867" dirty="0">
                <a:latin typeface="Times New Roman" panose="02020603050405020304" pitchFamily="18" charset="0"/>
                <a:cs typeface="Times New Roman" panose="02020603050405020304" pitchFamily="18" charset="0"/>
              </a:rPr>
              <a:t>DBIT </a:t>
            </a:r>
          </a:p>
          <a:p>
            <a:pPr defTabSz="609630"/>
            <a:endParaRPr lang="en-IN" sz="1200" dirty="0">
              <a:solidFill>
                <a:prstClr val="black"/>
              </a:solidFill>
              <a:latin typeface="Trebuchet MS" panose="020B0603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2122D3A-E539-4356-A35B-122F1ADA93D8}"/>
              </a:ext>
            </a:extLst>
          </p:cNvPr>
          <p:cNvSpPr txBox="1"/>
          <p:nvPr/>
        </p:nvSpPr>
        <p:spPr>
          <a:xfrm>
            <a:off x="166254" y="270164"/>
            <a:ext cx="11762509" cy="5632311"/>
          </a:xfrm>
          <a:prstGeom prst="rect">
            <a:avLst/>
          </a:prstGeom>
          <a:noFill/>
        </p:spPr>
        <p:txBody>
          <a:bodyPr wrap="square" rtlCol="0">
            <a:spAutoFit/>
          </a:bodyPr>
          <a:lstStyle/>
          <a:p>
            <a:endParaRPr lang="en-US" sz="2400" dirty="0"/>
          </a:p>
          <a:p>
            <a:endParaRPr lang="en-US" sz="2400" dirty="0"/>
          </a:p>
          <a:p>
            <a:r>
              <a:rPr lang="en-US" sz="2400" dirty="0"/>
              <a:t>[3] Yuxin Hou et.al., proposed in the paper </a:t>
            </a:r>
            <a:r>
              <a:rPr lang="en-US" sz="2400" b="1" dirty="0"/>
              <a:t>"A Review on Generative Adversarial Networks: Algorithms, Theory, and Applications".  </a:t>
            </a:r>
            <a:r>
              <a:rPr lang="en-US" sz="2400" dirty="0"/>
              <a:t>It</a:t>
            </a:r>
            <a:r>
              <a:rPr lang="en-US" sz="2400" b="1" dirty="0"/>
              <a:t> </a:t>
            </a:r>
            <a:r>
              <a:rPr lang="en-US" sz="2400" dirty="0"/>
              <a:t>provides a comprehensive overview of Generative Adversarial Networks (GANs). It discusses the background and theoretical foundations of GANs, as well as various extensions developed to optimize their performance. The paper highlights the wide range of applications of GANs across different domains, including image generation and data augmentation. </a:t>
            </a:r>
            <a:br>
              <a:rPr lang="en-US" sz="2400" dirty="0"/>
            </a:br>
            <a:endParaRPr lang="en-US" sz="2400" dirty="0"/>
          </a:p>
          <a:p>
            <a:endParaRPr lang="en-US" sz="2400" dirty="0"/>
          </a:p>
          <a:p>
            <a:r>
              <a:rPr lang="en-US" sz="2400" dirty="0"/>
              <a:t>[4]Jan </a:t>
            </a:r>
            <a:r>
              <a:rPr lang="en-US" sz="2400" dirty="0" err="1"/>
              <a:t>Kietzmann</a:t>
            </a:r>
            <a:r>
              <a:rPr lang="en-US" sz="2400" dirty="0"/>
              <a:t> et.al., proposed in the paper</a:t>
            </a:r>
            <a:r>
              <a:rPr lang="en-US" sz="2400" b="1" dirty="0"/>
              <a:t> "Artificial Intelligence and Machine Learning: What Managers Need to Know“. </a:t>
            </a:r>
            <a:r>
              <a:rPr lang="en-US" sz="2400" dirty="0"/>
              <a:t>This article provides a managerial perspective on the implications of artificial intelligence (Al) and machine learning (ML) for businesses. It highlights Al's capabilities, such as natural language processing, problem-solving, and knowledge generation, emphasizing its transformative potential across industries.</a:t>
            </a:r>
          </a:p>
        </p:txBody>
      </p:sp>
    </p:spTree>
    <p:extLst>
      <p:ext uri="{BB962C8B-B14F-4D97-AF65-F5344CB8AC3E}">
        <p14:creationId xmlns:p14="http://schemas.microsoft.com/office/powerpoint/2010/main" val="3612925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3F381-B876-B0D8-43D0-A23F1765EC55}"/>
              </a:ext>
            </a:extLst>
          </p:cNvPr>
          <p:cNvSpPr>
            <a:spLocks noGrp="1"/>
          </p:cNvSpPr>
          <p:nvPr>
            <p:ph type="title"/>
          </p:nvPr>
        </p:nvSpPr>
        <p:spPr>
          <a:xfrm>
            <a:off x="259702" y="338493"/>
            <a:ext cx="10515600" cy="474630"/>
          </a:xfrm>
        </p:spPr>
        <p:txBody>
          <a:bodyPr>
            <a:noAutofit/>
          </a:bodyPr>
          <a:lstStyle/>
          <a:p>
            <a:r>
              <a:rPr lang="en-IN" u="sng" dirty="0">
                <a:latin typeface="Times New Roman" panose="02020603050405020304" pitchFamily="18" charset="0"/>
                <a:cs typeface="Times New Roman" panose="02020603050405020304" pitchFamily="18" charset="0"/>
              </a:rPr>
              <a:t>Methodology:</a:t>
            </a:r>
            <a:endParaRPr lang="en-IN" u="sng" dirty="0"/>
          </a:p>
        </p:txBody>
      </p:sp>
      <p:sp>
        <p:nvSpPr>
          <p:cNvPr id="6" name="TextBox 5">
            <a:extLst>
              <a:ext uri="{FF2B5EF4-FFF2-40B4-BE49-F238E27FC236}">
                <a16:creationId xmlns:a16="http://schemas.microsoft.com/office/drawing/2014/main" id="{495BBA77-FE40-9030-9587-0D750A048928}"/>
              </a:ext>
            </a:extLst>
          </p:cNvPr>
          <p:cNvSpPr txBox="1"/>
          <p:nvPr/>
        </p:nvSpPr>
        <p:spPr>
          <a:xfrm>
            <a:off x="259702" y="907618"/>
            <a:ext cx="11672596" cy="585955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PCA (Principal Component Analysis):</a:t>
            </a:r>
          </a:p>
          <a:p>
            <a:pPr marL="742950" lvl="1" indent="-285750">
              <a:lnSpc>
                <a:spcPct val="150000"/>
              </a:lnSpc>
              <a:buFont typeface="Wingdings" panose="05000000000000000000" pitchFamily="2" charset="2"/>
              <a:buChar char="Ø"/>
            </a:pPr>
            <a:r>
              <a:rPr lang="en-US" dirty="0">
                <a:effectLst/>
                <a:latin typeface="Times New Roman" panose="02020603050405020304" pitchFamily="18" charset="0"/>
                <a:ea typeface="Times New Roman" panose="02020603050405020304" pitchFamily="18" charset="0"/>
              </a:rPr>
              <a:t>Missing values in the seismic data are imputed using the mean strategy.</a:t>
            </a:r>
          </a:p>
          <a:p>
            <a:pPr marL="742950" lvl="1" indent="-285750">
              <a:lnSpc>
                <a:spcPct val="150000"/>
              </a:lnSpc>
              <a:buFont typeface="Wingdings" panose="05000000000000000000" pitchFamily="2" charset="2"/>
              <a:buChar char="Ø"/>
            </a:pPr>
            <a:r>
              <a:rPr lang="en-US" dirty="0">
                <a:effectLst/>
                <a:latin typeface="Times New Roman" panose="02020603050405020304" pitchFamily="18" charset="0"/>
                <a:ea typeface="Times New Roman" panose="02020603050405020304" pitchFamily="18" charset="0"/>
              </a:rPr>
              <a:t>Features are standardized using </a:t>
            </a:r>
            <a:r>
              <a:rPr lang="en-US" dirty="0" err="1">
                <a:effectLst/>
                <a:latin typeface="Times New Roman" panose="02020603050405020304" pitchFamily="18" charset="0"/>
                <a:ea typeface="Times New Roman" panose="02020603050405020304" pitchFamily="18" charset="0"/>
              </a:rPr>
              <a:t>StandardScaler</a:t>
            </a:r>
            <a:r>
              <a:rPr lang="en-US" dirty="0">
                <a:effectLst/>
                <a:latin typeface="Times New Roman" panose="02020603050405020304" pitchFamily="18" charset="0"/>
                <a:ea typeface="Times New Roman" panose="02020603050405020304" pitchFamily="18" charset="0"/>
              </a:rPr>
              <a:t>.</a:t>
            </a:r>
          </a:p>
          <a:p>
            <a:pPr marL="742950" lvl="1" indent="-285750">
              <a:lnSpc>
                <a:spcPct val="150000"/>
              </a:lnSpc>
              <a:buFont typeface="Wingdings" panose="05000000000000000000" pitchFamily="2" charset="2"/>
              <a:buChar char="Ø"/>
            </a:pPr>
            <a:r>
              <a:rPr lang="en-US" dirty="0">
                <a:effectLst/>
                <a:latin typeface="Times New Roman" panose="02020603050405020304" pitchFamily="18" charset="0"/>
                <a:ea typeface="Times New Roman" panose="02020603050405020304" pitchFamily="18" charset="0"/>
              </a:rPr>
              <a:t>PCA is applied to reduce the dimensionality of the data to 2 principal components.</a:t>
            </a:r>
          </a:p>
          <a:p>
            <a:pPr marL="742950" lvl="1" indent="-285750">
              <a:lnSpc>
                <a:spcPct val="150000"/>
              </a:lnSpc>
              <a:buFont typeface="Wingdings" panose="05000000000000000000" pitchFamily="2" charset="2"/>
              <a:buChar char="Ø"/>
            </a:pPr>
            <a:r>
              <a:rPr lang="en-US" dirty="0">
                <a:effectLst/>
                <a:latin typeface="Times New Roman" panose="02020603050405020304" pitchFamily="18" charset="0"/>
                <a:ea typeface="Times New Roman" panose="02020603050405020304" pitchFamily="18" charset="0"/>
              </a:rPr>
              <a:t>Explained variance ratio is calculated and plotted to determine the optimal number of principal components.</a:t>
            </a:r>
          </a:p>
          <a:p>
            <a:pPr marL="285750" indent="-285750">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ICA (Independent Component Analysis):</a:t>
            </a:r>
          </a:p>
          <a:p>
            <a:pPr marL="742950" lvl="1" indent="-285750">
              <a:lnSpc>
                <a:spcPct val="150000"/>
              </a:lnSpc>
              <a:buFont typeface="Wingdings" panose="05000000000000000000" pitchFamily="2" charset="2"/>
              <a:buChar char="Ø"/>
            </a:pPr>
            <a:r>
              <a:rPr lang="en-US" dirty="0">
                <a:effectLst/>
                <a:latin typeface="Times New Roman" panose="02020603050405020304" pitchFamily="18" charset="0"/>
                <a:ea typeface="Times New Roman" panose="02020603050405020304" pitchFamily="18" charset="0"/>
              </a:rPr>
              <a:t>Similar preprocessing steps are applied, including imputation and scaling.</a:t>
            </a:r>
          </a:p>
          <a:p>
            <a:pPr marL="742950" lvl="1" indent="-285750">
              <a:lnSpc>
                <a:spcPct val="150000"/>
              </a:lnSpc>
              <a:buFont typeface="Wingdings" panose="05000000000000000000" pitchFamily="2" charset="2"/>
              <a:buChar char="Ø"/>
            </a:pPr>
            <a:r>
              <a:rPr lang="en-US" dirty="0">
                <a:effectLst/>
                <a:latin typeface="Times New Roman" panose="02020603050405020304" pitchFamily="18" charset="0"/>
                <a:ea typeface="Times New Roman" panose="02020603050405020304" pitchFamily="18" charset="0"/>
              </a:rPr>
              <a:t>ICA is used to decompose the data into independent components.</a:t>
            </a:r>
          </a:p>
          <a:p>
            <a:pPr marL="742950" lvl="1" indent="-285750">
              <a:lnSpc>
                <a:spcPct val="150000"/>
              </a:lnSpc>
              <a:buFont typeface="Wingdings" panose="05000000000000000000" pitchFamily="2" charset="2"/>
              <a:buChar char="Ø"/>
            </a:pPr>
            <a:r>
              <a:rPr lang="en-US" dirty="0">
                <a:effectLst/>
                <a:latin typeface="Times New Roman" panose="02020603050405020304" pitchFamily="18" charset="0"/>
                <a:ea typeface="Times New Roman" panose="02020603050405020304" pitchFamily="18" charset="0"/>
              </a:rPr>
              <a:t>The original and augmented data are plotted along with the ICA-transformed augmented data.</a:t>
            </a:r>
          </a:p>
          <a:p>
            <a:pPr marL="285750" indent="-285750">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SVM (Support Vector Machine):</a:t>
            </a:r>
          </a:p>
          <a:p>
            <a:pPr marL="742950" lvl="1" indent="-285750">
              <a:lnSpc>
                <a:spcPct val="150000"/>
              </a:lnSpc>
              <a:buFont typeface="Wingdings" panose="05000000000000000000" pitchFamily="2" charset="2"/>
              <a:buChar char="Ø"/>
            </a:pPr>
            <a:r>
              <a:rPr lang="en-US" dirty="0">
                <a:effectLst/>
                <a:latin typeface="Times New Roman" panose="02020603050405020304" pitchFamily="18" charset="0"/>
                <a:ea typeface="Times New Roman" panose="02020603050405020304" pitchFamily="18" charset="0"/>
              </a:rPr>
              <a:t>Data augmentation techniques like resampling are used.</a:t>
            </a:r>
          </a:p>
          <a:p>
            <a:pPr marL="742950" lvl="1" indent="-285750">
              <a:lnSpc>
                <a:spcPct val="150000"/>
              </a:lnSpc>
              <a:buFont typeface="Wingdings" panose="05000000000000000000" pitchFamily="2" charset="2"/>
              <a:buChar char="Ø"/>
            </a:pPr>
            <a:r>
              <a:rPr lang="en-US" dirty="0">
                <a:effectLst/>
                <a:latin typeface="Times New Roman" panose="02020603050405020304" pitchFamily="18" charset="0"/>
                <a:ea typeface="Times New Roman" panose="02020603050405020304" pitchFamily="18" charset="0"/>
              </a:rPr>
              <a:t>The SVM classifier is trained on the preprocessed and augmented data.</a:t>
            </a:r>
          </a:p>
          <a:p>
            <a:pPr marL="742950" lvl="1" indent="-285750">
              <a:lnSpc>
                <a:spcPct val="150000"/>
              </a:lnSpc>
              <a:buFont typeface="Wingdings" panose="05000000000000000000" pitchFamily="2" charset="2"/>
              <a:buChar char="Ø"/>
            </a:pPr>
            <a:r>
              <a:rPr lang="en-US" dirty="0">
                <a:effectLst/>
                <a:latin typeface="Times New Roman" panose="02020603050405020304" pitchFamily="18" charset="0"/>
                <a:ea typeface="Times New Roman" panose="02020603050405020304" pitchFamily="18" charset="0"/>
              </a:rPr>
              <a:t>Model evaluation is performed using accuracy score on the test set.</a:t>
            </a:r>
          </a:p>
          <a:p>
            <a:pPr marL="742950" lvl="1" indent="-285750">
              <a:lnSpc>
                <a:spcPct val="150000"/>
              </a:lnSpc>
              <a:buFont typeface="Wingdings" panose="05000000000000000000" pitchFamily="2" charset="2"/>
              <a:buChar char="Ø"/>
            </a:pPr>
            <a:r>
              <a:rPr lang="en-US" dirty="0">
                <a:effectLst/>
                <a:latin typeface="Times New Roman" panose="02020603050405020304" pitchFamily="18" charset="0"/>
                <a:ea typeface="Times New Roman" panose="02020603050405020304" pitchFamily="18" charset="0"/>
              </a:rPr>
              <a:t>Predicted labels are plotted against the real and augmented data.</a:t>
            </a:r>
          </a:p>
        </p:txBody>
      </p:sp>
    </p:spTree>
    <p:extLst>
      <p:ext uri="{BB962C8B-B14F-4D97-AF65-F5344CB8AC3E}">
        <p14:creationId xmlns:p14="http://schemas.microsoft.com/office/powerpoint/2010/main" val="3456423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CC1DD57-C16B-DBF2-BD01-EBE32C47945C}"/>
              </a:ext>
            </a:extLst>
          </p:cNvPr>
          <p:cNvSpPr txBox="1"/>
          <p:nvPr/>
        </p:nvSpPr>
        <p:spPr>
          <a:xfrm>
            <a:off x="541175" y="751344"/>
            <a:ext cx="10720873" cy="4618380"/>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GAN (Generative Adversarial Network):</a:t>
            </a:r>
          </a:p>
          <a:p>
            <a:pPr marL="742950" lvl="1" indent="-285750" algn="just">
              <a:lnSpc>
                <a:spcPct val="150000"/>
              </a:lnSpc>
              <a:buFont typeface="Wingdings" panose="05000000000000000000" pitchFamily="2" charset="2"/>
              <a:buChar char="Ø"/>
            </a:pPr>
            <a:r>
              <a:rPr lang="en-US" dirty="0">
                <a:effectLst/>
                <a:latin typeface="Times New Roman" panose="02020603050405020304" pitchFamily="18" charset="0"/>
                <a:ea typeface="Times New Roman" panose="02020603050405020304" pitchFamily="18" charset="0"/>
              </a:rPr>
              <a:t>Missing values are imputed and features are standardized as in previous steps.</a:t>
            </a:r>
          </a:p>
          <a:p>
            <a:pPr marL="742950" lvl="1" indent="-285750" algn="just">
              <a:lnSpc>
                <a:spcPct val="150000"/>
              </a:lnSpc>
              <a:buFont typeface="Wingdings" panose="05000000000000000000" pitchFamily="2" charset="2"/>
              <a:buChar char="Ø"/>
            </a:pPr>
            <a:r>
              <a:rPr lang="en-US" dirty="0">
                <a:effectLst/>
                <a:latin typeface="Times New Roman" panose="02020603050405020304" pitchFamily="18" charset="0"/>
                <a:ea typeface="Times New Roman" panose="02020603050405020304" pitchFamily="18" charset="0"/>
              </a:rPr>
              <a:t>GAN architecture is defined, comprising a generator and discriminator.</a:t>
            </a:r>
          </a:p>
          <a:p>
            <a:pPr marL="742950" lvl="1" indent="-285750" algn="just">
              <a:lnSpc>
                <a:spcPct val="150000"/>
              </a:lnSpc>
              <a:buFont typeface="Wingdings" panose="05000000000000000000" pitchFamily="2" charset="2"/>
              <a:buChar char="Ø"/>
            </a:pPr>
            <a:r>
              <a:rPr lang="en-US" dirty="0">
                <a:effectLst/>
                <a:latin typeface="Times New Roman" panose="02020603050405020304" pitchFamily="18" charset="0"/>
                <a:ea typeface="Times New Roman" panose="02020603050405020304" pitchFamily="18" charset="0"/>
              </a:rPr>
              <a:t>The generator is trained to generate synthetic seismic data that resembles real data.</a:t>
            </a:r>
          </a:p>
          <a:p>
            <a:pPr marL="742950" lvl="1" indent="-285750" algn="just">
              <a:lnSpc>
                <a:spcPct val="150000"/>
              </a:lnSpc>
              <a:buFont typeface="Wingdings" panose="05000000000000000000" pitchFamily="2" charset="2"/>
              <a:buChar char="Ø"/>
            </a:pPr>
            <a:r>
              <a:rPr lang="en-US" dirty="0">
                <a:effectLst/>
                <a:latin typeface="Times New Roman" panose="02020603050405020304" pitchFamily="18" charset="0"/>
                <a:ea typeface="Times New Roman" panose="02020603050405020304" pitchFamily="18" charset="0"/>
              </a:rPr>
              <a:t>The progress of discriminator and generator losses is printed during training.</a:t>
            </a:r>
          </a:p>
          <a:p>
            <a:pPr marL="742950" lvl="1" indent="-285750" algn="just">
              <a:lnSpc>
                <a:spcPct val="150000"/>
              </a:lnSpc>
              <a:buFont typeface="Wingdings" panose="05000000000000000000" pitchFamily="2" charset="2"/>
              <a:buChar char="Ø"/>
            </a:pPr>
            <a:r>
              <a:rPr lang="en-US" dirty="0">
                <a:effectLst/>
                <a:latin typeface="Times New Roman" panose="02020603050405020304" pitchFamily="18" charset="0"/>
                <a:ea typeface="Times New Roman" panose="02020603050405020304" pitchFamily="18" charset="0"/>
              </a:rPr>
              <a:t>Original and predicted data are plotted to compare.</a:t>
            </a:r>
          </a:p>
          <a:p>
            <a:pPr marL="285750" indent="-285750" algn="just">
              <a:lnSpc>
                <a:spcPct val="150000"/>
              </a:lnSpc>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LSTM (Long Short-Term Memory):</a:t>
            </a:r>
          </a:p>
          <a:p>
            <a:pPr marL="742950" lvl="1" indent="-285750" algn="just">
              <a:lnSpc>
                <a:spcPct val="150000"/>
              </a:lnSpc>
              <a:buFont typeface="Wingdings" panose="05000000000000000000" pitchFamily="2" charset="2"/>
              <a:buChar char="Ø"/>
            </a:pPr>
            <a:r>
              <a:rPr lang="en-US" dirty="0">
                <a:effectLst/>
                <a:latin typeface="Times New Roman" panose="02020603050405020304" pitchFamily="18" charset="0"/>
                <a:ea typeface="Times New Roman" panose="02020603050405020304" pitchFamily="18" charset="0"/>
              </a:rPr>
              <a:t>Data preprocessing involves imputation and scaling as before.</a:t>
            </a:r>
          </a:p>
          <a:p>
            <a:pPr marL="742950" lvl="1" indent="-285750" algn="just">
              <a:lnSpc>
                <a:spcPct val="150000"/>
              </a:lnSpc>
              <a:buFont typeface="Wingdings" panose="05000000000000000000" pitchFamily="2" charset="2"/>
              <a:buChar char="Ø"/>
            </a:pPr>
            <a:r>
              <a:rPr lang="en-US" dirty="0">
                <a:effectLst/>
                <a:latin typeface="Times New Roman" panose="02020603050405020304" pitchFamily="18" charset="0"/>
                <a:ea typeface="Times New Roman" panose="02020603050405020304" pitchFamily="18" charset="0"/>
              </a:rPr>
              <a:t>LSTM model is defined and trained on the preprocessed data.</a:t>
            </a:r>
          </a:p>
          <a:p>
            <a:pPr marL="742950" lvl="1" indent="-285750" algn="just">
              <a:lnSpc>
                <a:spcPct val="150000"/>
              </a:lnSpc>
              <a:buFont typeface="Wingdings" panose="05000000000000000000" pitchFamily="2" charset="2"/>
              <a:buChar char="Ø"/>
            </a:pPr>
            <a:r>
              <a:rPr lang="en-US" dirty="0">
                <a:effectLst/>
                <a:latin typeface="Times New Roman" panose="02020603050405020304" pitchFamily="18" charset="0"/>
                <a:ea typeface="Times New Roman" panose="02020603050405020304" pitchFamily="18" charset="0"/>
              </a:rPr>
              <a:t>Model evaluation is performed using loss and accuracy metrics.</a:t>
            </a:r>
          </a:p>
          <a:p>
            <a:pPr marL="742950" lvl="1" indent="-285750" algn="just">
              <a:lnSpc>
                <a:spcPct val="150000"/>
              </a:lnSpc>
              <a:buFont typeface="Wingdings" panose="05000000000000000000" pitchFamily="2" charset="2"/>
              <a:buChar char="Ø"/>
            </a:pPr>
            <a:r>
              <a:rPr lang="en-US" dirty="0">
                <a:effectLst/>
                <a:latin typeface="Times New Roman" panose="02020603050405020304" pitchFamily="18" charset="0"/>
                <a:ea typeface="Times New Roman" panose="02020603050405020304" pitchFamily="18" charset="0"/>
              </a:rPr>
              <a:t>Original and predicted labels are plotted for comparison.</a:t>
            </a:r>
            <a:endParaRPr lang="en-IN" dirty="0"/>
          </a:p>
        </p:txBody>
      </p:sp>
    </p:spTree>
    <p:extLst>
      <p:ext uri="{BB962C8B-B14F-4D97-AF65-F5344CB8AC3E}">
        <p14:creationId xmlns:p14="http://schemas.microsoft.com/office/powerpoint/2010/main" val="67157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05DC6-B559-CD7A-0AA4-C405F4562024}"/>
              </a:ext>
            </a:extLst>
          </p:cNvPr>
          <p:cNvSpPr>
            <a:spLocks noGrp="1"/>
          </p:cNvSpPr>
          <p:nvPr>
            <p:ph type="title"/>
          </p:nvPr>
        </p:nvSpPr>
        <p:spPr>
          <a:xfrm>
            <a:off x="936171" y="106978"/>
            <a:ext cx="10515600" cy="1325563"/>
          </a:xfrm>
        </p:spPr>
        <p:txBody>
          <a:bodyPr/>
          <a:lstStyle/>
          <a:p>
            <a:r>
              <a:rPr lang="en-IN" u="sng" dirty="0">
                <a:latin typeface="Times New Roman" panose="02020603050405020304" pitchFamily="18" charset="0"/>
                <a:cs typeface="Times New Roman" panose="02020603050405020304" pitchFamily="18" charset="0"/>
              </a:rPr>
              <a:t>Proposed Block Diagram:</a:t>
            </a:r>
            <a:endParaRPr lang="en-IN" u="sng" dirty="0"/>
          </a:p>
        </p:txBody>
      </p:sp>
      <p:sp>
        <p:nvSpPr>
          <p:cNvPr id="4" name="Rectangle: Rounded Corners 3">
            <a:extLst>
              <a:ext uri="{FF2B5EF4-FFF2-40B4-BE49-F238E27FC236}">
                <a16:creationId xmlns:a16="http://schemas.microsoft.com/office/drawing/2014/main" id="{F342DA5C-4DB7-E2E3-E0CF-0B7E57F5BE04}"/>
              </a:ext>
            </a:extLst>
          </p:cNvPr>
          <p:cNvSpPr/>
          <p:nvPr/>
        </p:nvSpPr>
        <p:spPr>
          <a:xfrm>
            <a:off x="4693298" y="3498965"/>
            <a:ext cx="3135085" cy="1156996"/>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FC29AAC8-B3BB-A1E5-B1DE-D04F6FC4BF58}"/>
              </a:ext>
            </a:extLst>
          </p:cNvPr>
          <p:cNvSpPr/>
          <p:nvPr/>
        </p:nvSpPr>
        <p:spPr>
          <a:xfrm>
            <a:off x="4994988" y="1614804"/>
            <a:ext cx="2397967" cy="755780"/>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3530A5A7-E39B-30BA-76AB-AFB2005FF73C}"/>
              </a:ext>
            </a:extLst>
          </p:cNvPr>
          <p:cNvSpPr/>
          <p:nvPr/>
        </p:nvSpPr>
        <p:spPr>
          <a:xfrm>
            <a:off x="9151776" y="4758612"/>
            <a:ext cx="2397967" cy="755780"/>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Rounded Corners 6">
            <a:extLst>
              <a:ext uri="{FF2B5EF4-FFF2-40B4-BE49-F238E27FC236}">
                <a16:creationId xmlns:a16="http://schemas.microsoft.com/office/drawing/2014/main" id="{92409AFB-35C3-5DD3-72A1-F5AF0882E12B}"/>
              </a:ext>
            </a:extLst>
          </p:cNvPr>
          <p:cNvSpPr/>
          <p:nvPr/>
        </p:nvSpPr>
        <p:spPr>
          <a:xfrm>
            <a:off x="1119674" y="4758612"/>
            <a:ext cx="2397967" cy="755780"/>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DC8275BC-F0E7-C697-3250-F2FA79CB3F67}"/>
              </a:ext>
            </a:extLst>
          </p:cNvPr>
          <p:cNvSpPr/>
          <p:nvPr/>
        </p:nvSpPr>
        <p:spPr>
          <a:xfrm>
            <a:off x="9151776" y="2126747"/>
            <a:ext cx="2397967" cy="755780"/>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Rounded Corners 8">
            <a:extLst>
              <a:ext uri="{FF2B5EF4-FFF2-40B4-BE49-F238E27FC236}">
                <a16:creationId xmlns:a16="http://schemas.microsoft.com/office/drawing/2014/main" id="{934C175C-65B0-3BCB-8C2A-27D5A2285AC5}"/>
              </a:ext>
            </a:extLst>
          </p:cNvPr>
          <p:cNvSpPr/>
          <p:nvPr/>
        </p:nvSpPr>
        <p:spPr>
          <a:xfrm>
            <a:off x="1119674" y="2126747"/>
            <a:ext cx="2397967" cy="755780"/>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C1608C9E-B680-BF57-B880-F2C775735551}"/>
              </a:ext>
            </a:extLst>
          </p:cNvPr>
          <p:cNvSpPr txBox="1"/>
          <p:nvPr/>
        </p:nvSpPr>
        <p:spPr>
          <a:xfrm>
            <a:off x="1782147" y="2370584"/>
            <a:ext cx="617477" cy="369332"/>
          </a:xfrm>
          <a:prstGeom prst="rect">
            <a:avLst/>
          </a:prstGeom>
          <a:noFill/>
        </p:spPr>
        <p:txBody>
          <a:bodyPr wrap="none" rtlCol="0">
            <a:spAutoFit/>
          </a:bodyPr>
          <a:lstStyle/>
          <a:p>
            <a:r>
              <a:rPr lang="en-US" dirty="0"/>
              <a:t>SVM</a:t>
            </a:r>
            <a:endParaRPr lang="en-IN" dirty="0"/>
          </a:p>
        </p:txBody>
      </p:sp>
      <p:sp>
        <p:nvSpPr>
          <p:cNvPr id="12" name="TextBox 11">
            <a:extLst>
              <a:ext uri="{FF2B5EF4-FFF2-40B4-BE49-F238E27FC236}">
                <a16:creationId xmlns:a16="http://schemas.microsoft.com/office/drawing/2014/main" id="{DB0A579B-DBF0-037B-DA0D-5102C5C21F70}"/>
              </a:ext>
            </a:extLst>
          </p:cNvPr>
          <p:cNvSpPr txBox="1"/>
          <p:nvPr/>
        </p:nvSpPr>
        <p:spPr>
          <a:xfrm>
            <a:off x="5504941" y="3872959"/>
            <a:ext cx="1313180" cy="369332"/>
          </a:xfrm>
          <a:prstGeom prst="rect">
            <a:avLst/>
          </a:prstGeom>
          <a:noFill/>
        </p:spPr>
        <p:txBody>
          <a:bodyPr wrap="none" rtlCol="0">
            <a:spAutoFit/>
          </a:bodyPr>
          <a:lstStyle/>
          <a:p>
            <a:r>
              <a:rPr lang="en-US" dirty="0"/>
              <a:t>Comparison</a:t>
            </a:r>
            <a:endParaRPr lang="en-IN" dirty="0"/>
          </a:p>
        </p:txBody>
      </p:sp>
      <p:sp>
        <p:nvSpPr>
          <p:cNvPr id="13" name="TextBox 12">
            <a:extLst>
              <a:ext uri="{FF2B5EF4-FFF2-40B4-BE49-F238E27FC236}">
                <a16:creationId xmlns:a16="http://schemas.microsoft.com/office/drawing/2014/main" id="{8ADBEFC8-C6B8-060D-7DB2-E036D0A716D4}"/>
              </a:ext>
            </a:extLst>
          </p:cNvPr>
          <p:cNvSpPr txBox="1"/>
          <p:nvPr/>
        </p:nvSpPr>
        <p:spPr>
          <a:xfrm>
            <a:off x="10042020" y="4953804"/>
            <a:ext cx="612668" cy="369332"/>
          </a:xfrm>
          <a:prstGeom prst="rect">
            <a:avLst/>
          </a:prstGeom>
          <a:noFill/>
        </p:spPr>
        <p:txBody>
          <a:bodyPr wrap="none" rtlCol="0">
            <a:spAutoFit/>
          </a:bodyPr>
          <a:lstStyle/>
          <a:p>
            <a:r>
              <a:rPr lang="en-US" dirty="0"/>
              <a:t>GAN</a:t>
            </a:r>
            <a:endParaRPr lang="en-IN" dirty="0"/>
          </a:p>
        </p:txBody>
      </p:sp>
      <p:sp>
        <p:nvSpPr>
          <p:cNvPr id="14" name="TextBox 13">
            <a:extLst>
              <a:ext uri="{FF2B5EF4-FFF2-40B4-BE49-F238E27FC236}">
                <a16:creationId xmlns:a16="http://schemas.microsoft.com/office/drawing/2014/main" id="{CE50340C-2370-9707-A71C-093E1FA3B880}"/>
              </a:ext>
            </a:extLst>
          </p:cNvPr>
          <p:cNvSpPr txBox="1"/>
          <p:nvPr/>
        </p:nvSpPr>
        <p:spPr>
          <a:xfrm>
            <a:off x="10042020" y="2319971"/>
            <a:ext cx="498855" cy="369332"/>
          </a:xfrm>
          <a:prstGeom prst="rect">
            <a:avLst/>
          </a:prstGeom>
          <a:noFill/>
        </p:spPr>
        <p:txBody>
          <a:bodyPr wrap="none" rtlCol="0">
            <a:spAutoFit/>
          </a:bodyPr>
          <a:lstStyle/>
          <a:p>
            <a:r>
              <a:rPr lang="en-US" dirty="0"/>
              <a:t>ICA</a:t>
            </a:r>
            <a:endParaRPr lang="en-IN" dirty="0"/>
          </a:p>
        </p:txBody>
      </p:sp>
      <p:sp>
        <p:nvSpPr>
          <p:cNvPr id="15" name="TextBox 14">
            <a:extLst>
              <a:ext uri="{FF2B5EF4-FFF2-40B4-BE49-F238E27FC236}">
                <a16:creationId xmlns:a16="http://schemas.microsoft.com/office/drawing/2014/main" id="{4E5B6A6A-4AD0-FFAD-C793-5F761097A484}"/>
              </a:ext>
            </a:extLst>
          </p:cNvPr>
          <p:cNvSpPr txBox="1"/>
          <p:nvPr/>
        </p:nvSpPr>
        <p:spPr>
          <a:xfrm>
            <a:off x="5885232" y="1806535"/>
            <a:ext cx="559769" cy="369332"/>
          </a:xfrm>
          <a:prstGeom prst="rect">
            <a:avLst/>
          </a:prstGeom>
          <a:noFill/>
        </p:spPr>
        <p:txBody>
          <a:bodyPr wrap="none" rtlCol="0">
            <a:spAutoFit/>
          </a:bodyPr>
          <a:lstStyle/>
          <a:p>
            <a:r>
              <a:rPr lang="en-US" dirty="0"/>
              <a:t>PCA</a:t>
            </a:r>
            <a:endParaRPr lang="en-IN" dirty="0"/>
          </a:p>
        </p:txBody>
      </p:sp>
      <p:sp>
        <p:nvSpPr>
          <p:cNvPr id="16" name="TextBox 15">
            <a:extLst>
              <a:ext uri="{FF2B5EF4-FFF2-40B4-BE49-F238E27FC236}">
                <a16:creationId xmlns:a16="http://schemas.microsoft.com/office/drawing/2014/main" id="{31C0AF0E-8F49-D9A0-EE5B-80208079A5AD}"/>
              </a:ext>
            </a:extLst>
          </p:cNvPr>
          <p:cNvSpPr txBox="1"/>
          <p:nvPr/>
        </p:nvSpPr>
        <p:spPr>
          <a:xfrm>
            <a:off x="1930608" y="4951836"/>
            <a:ext cx="696024" cy="369332"/>
          </a:xfrm>
          <a:prstGeom prst="rect">
            <a:avLst/>
          </a:prstGeom>
          <a:noFill/>
        </p:spPr>
        <p:txBody>
          <a:bodyPr wrap="none" rtlCol="0">
            <a:spAutoFit/>
          </a:bodyPr>
          <a:lstStyle/>
          <a:p>
            <a:r>
              <a:rPr lang="en-US" dirty="0"/>
              <a:t>LSTM</a:t>
            </a:r>
            <a:endParaRPr lang="en-IN" dirty="0"/>
          </a:p>
        </p:txBody>
      </p:sp>
      <p:cxnSp>
        <p:nvCxnSpPr>
          <p:cNvPr id="20" name="Straight Arrow Connector 19">
            <a:extLst>
              <a:ext uri="{FF2B5EF4-FFF2-40B4-BE49-F238E27FC236}">
                <a16:creationId xmlns:a16="http://schemas.microsoft.com/office/drawing/2014/main" id="{5B5044D2-4953-67FC-505F-DE2264C36D64}"/>
              </a:ext>
            </a:extLst>
          </p:cNvPr>
          <p:cNvCxnSpPr>
            <a:cxnSpLocks/>
          </p:cNvCxnSpPr>
          <p:nvPr/>
        </p:nvCxnSpPr>
        <p:spPr>
          <a:xfrm>
            <a:off x="3517641" y="2882527"/>
            <a:ext cx="1257646" cy="69420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610B6EA-0711-8CC7-0D9E-70A3BC4AB982}"/>
              </a:ext>
            </a:extLst>
          </p:cNvPr>
          <p:cNvCxnSpPr>
            <a:cxnSpLocks/>
          </p:cNvCxnSpPr>
          <p:nvPr/>
        </p:nvCxnSpPr>
        <p:spPr>
          <a:xfrm flipH="1">
            <a:off x="7797973" y="2840239"/>
            <a:ext cx="1374724" cy="7364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4CEE479-73C0-37D5-B094-BE95AFF1CD79}"/>
              </a:ext>
            </a:extLst>
          </p:cNvPr>
          <p:cNvCxnSpPr>
            <a:cxnSpLocks/>
          </p:cNvCxnSpPr>
          <p:nvPr/>
        </p:nvCxnSpPr>
        <p:spPr>
          <a:xfrm flipH="1" flipV="1">
            <a:off x="7828383" y="4503268"/>
            <a:ext cx="1344314" cy="40788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D445FF82-E61C-5F0D-971C-302F03ACE9DC}"/>
              </a:ext>
            </a:extLst>
          </p:cNvPr>
          <p:cNvCxnSpPr>
            <a:cxnSpLocks/>
            <a:stCxn id="5" idx="2"/>
          </p:cNvCxnSpPr>
          <p:nvPr/>
        </p:nvCxnSpPr>
        <p:spPr>
          <a:xfrm flipH="1">
            <a:off x="6129090" y="2370584"/>
            <a:ext cx="64882" cy="11283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64F40D7-7C6D-37F7-8353-7C5E7BFDC81C}"/>
              </a:ext>
            </a:extLst>
          </p:cNvPr>
          <p:cNvCxnSpPr>
            <a:cxnSpLocks/>
          </p:cNvCxnSpPr>
          <p:nvPr/>
        </p:nvCxnSpPr>
        <p:spPr>
          <a:xfrm flipV="1">
            <a:off x="3517641" y="4186333"/>
            <a:ext cx="1206758" cy="63387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22910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D1F2C-50AE-24C6-1AB0-55D9212D527D}"/>
              </a:ext>
            </a:extLst>
          </p:cNvPr>
          <p:cNvSpPr>
            <a:spLocks noGrp="1"/>
          </p:cNvSpPr>
          <p:nvPr>
            <p:ph type="title"/>
          </p:nvPr>
        </p:nvSpPr>
        <p:spPr>
          <a:xfrm>
            <a:off x="838200" y="365125"/>
            <a:ext cx="10515600" cy="670573"/>
          </a:xfrm>
        </p:spPr>
        <p:txBody>
          <a:bodyPr>
            <a:normAutofit fontScale="90000"/>
          </a:bodyPr>
          <a:lstStyle/>
          <a:p>
            <a:r>
              <a:rPr lang="en-IN" dirty="0">
                <a:latin typeface="Times New Roman" panose="02020603050405020304" pitchFamily="18" charset="0"/>
                <a:cs typeface="Times New Roman" panose="02020603050405020304" pitchFamily="18" charset="0"/>
              </a:rPr>
              <a:t>         </a:t>
            </a:r>
            <a:r>
              <a:rPr lang="en-IN" sz="4000" dirty="0">
                <a:latin typeface="Times New Roman" panose="02020603050405020304" pitchFamily="18" charset="0"/>
                <a:cs typeface="Times New Roman" panose="02020603050405020304" pitchFamily="18" charset="0"/>
              </a:rPr>
              <a:t>Hardware and Software Specification</a:t>
            </a:r>
            <a:endParaRPr lang="en-IN" sz="4000" dirty="0"/>
          </a:p>
        </p:txBody>
      </p:sp>
      <p:sp>
        <p:nvSpPr>
          <p:cNvPr id="6" name="TextBox 5">
            <a:extLst>
              <a:ext uri="{FF2B5EF4-FFF2-40B4-BE49-F238E27FC236}">
                <a16:creationId xmlns:a16="http://schemas.microsoft.com/office/drawing/2014/main" id="{ED457A9D-7780-816D-9B2A-4D4F072726FF}"/>
              </a:ext>
            </a:extLst>
          </p:cNvPr>
          <p:cNvSpPr txBox="1"/>
          <p:nvPr/>
        </p:nvSpPr>
        <p:spPr>
          <a:xfrm>
            <a:off x="604934" y="1035698"/>
            <a:ext cx="10515600" cy="4752583"/>
          </a:xfrm>
          <a:prstGeom prst="rect">
            <a:avLst/>
          </a:prstGeom>
          <a:noFill/>
        </p:spPr>
        <p:txBody>
          <a:bodyPr wrap="square">
            <a:spAutoFit/>
          </a:bodyPr>
          <a:lstStyle/>
          <a:p>
            <a:pPr marL="1327785" marR="1067435" algn="ctr">
              <a:spcBef>
                <a:spcPts val="1315"/>
              </a:spcBef>
              <a:spcAft>
                <a:spcPts val="0"/>
              </a:spcAft>
            </a:pPr>
            <a:endParaRPr lang="en-IN" sz="1100" dirty="0">
              <a:effectLst/>
              <a:latin typeface="Times New Roman" panose="02020603050405020304" pitchFamily="18" charset="0"/>
              <a:ea typeface="Times New Roman" panose="02020603050405020304" pitchFamily="18" charset="0"/>
            </a:endParaRPr>
          </a:p>
          <a:p>
            <a:r>
              <a:rPr lang="en-US" sz="1000" b="1"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r>
              <a:rPr lang="en-US" sz="1000" b="1" dirty="0">
                <a:effectLst/>
                <a:latin typeface="Times New Roman" panose="02020603050405020304" pitchFamily="18" charset="0"/>
                <a:ea typeface="Times New Roman" panose="02020603050405020304" pitchFamily="18" charset="0"/>
              </a:rPr>
              <a:t> </a:t>
            </a:r>
            <a:endParaRPr lang="en-IN" sz="1200" dirty="0">
              <a:effectLst/>
              <a:latin typeface="Times New Roman" panose="02020603050405020304" pitchFamily="18" charset="0"/>
              <a:ea typeface="Times New Roman" panose="02020603050405020304" pitchFamily="18" charset="0"/>
            </a:endParaRPr>
          </a:p>
          <a:p>
            <a:pPr marL="236855" algn="l">
              <a:spcBef>
                <a:spcPts val="1165"/>
              </a:spcBef>
              <a:spcAft>
                <a:spcPts val="0"/>
              </a:spcAft>
            </a:pPr>
            <a:r>
              <a:rPr lang="en-US" sz="2400" b="1" spc="-5" dirty="0">
                <a:effectLst/>
                <a:latin typeface="Times New Roman" panose="02020603050405020304" pitchFamily="18" charset="0"/>
                <a:ea typeface="Times New Roman" panose="02020603050405020304" pitchFamily="18" charset="0"/>
              </a:rPr>
              <a:t>Hardware</a:t>
            </a:r>
            <a:r>
              <a:rPr lang="en-US" sz="2400" b="1" spc="-75" dirty="0">
                <a:effectLst/>
                <a:latin typeface="Times New Roman" panose="02020603050405020304" pitchFamily="18" charset="0"/>
                <a:ea typeface="Times New Roman" panose="02020603050405020304" pitchFamily="18" charset="0"/>
              </a:rPr>
              <a:t> </a:t>
            </a:r>
            <a:r>
              <a:rPr lang="en-US" sz="2400" b="1" spc="-5" dirty="0">
                <a:effectLst/>
                <a:latin typeface="Times New Roman" panose="02020603050405020304" pitchFamily="18" charset="0"/>
                <a:ea typeface="Times New Roman" panose="02020603050405020304" pitchFamily="18" charset="0"/>
              </a:rPr>
              <a:t>Requirements</a:t>
            </a:r>
            <a:endParaRPr lang="en-IN" sz="2400" b="1" dirty="0">
              <a:effectLst/>
              <a:latin typeface="Times New Roman" panose="02020603050405020304" pitchFamily="18" charset="0"/>
              <a:ea typeface="Times New Roman" panose="02020603050405020304" pitchFamily="18" charset="0"/>
            </a:endParaRPr>
          </a:p>
          <a:p>
            <a:pPr marL="342900" lvl="0" indent="-342900" algn="l">
              <a:spcBef>
                <a:spcPts val="1190"/>
              </a:spcBef>
              <a:spcAft>
                <a:spcPts val="0"/>
              </a:spcAft>
              <a:buFont typeface="Arial" panose="020B0604020202020204" pitchFamily="34" charset="0"/>
              <a:buChar char="•"/>
              <a:tabLst>
                <a:tab pos="465455" algn="l"/>
                <a:tab pos="466725" algn="l"/>
              </a:tabLst>
            </a:pPr>
            <a:r>
              <a:rPr lang="en-US" sz="2400" dirty="0">
                <a:effectLst/>
                <a:latin typeface="Times New Roman" panose="02020603050405020304" pitchFamily="18" charset="0"/>
                <a:ea typeface="Times New Roman" panose="02020603050405020304" pitchFamily="18" charset="0"/>
              </a:rPr>
              <a:t>Processor</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Intel</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Core</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3</a:t>
            </a:r>
            <a:r>
              <a:rPr lang="en-US" sz="2400" spc="-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and</a:t>
            </a:r>
            <a:r>
              <a:rPr lang="en-US" sz="2400" spc="-1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above</a:t>
            </a:r>
            <a:endParaRPr lang="en-IN" sz="2400" dirty="0">
              <a:effectLst/>
              <a:latin typeface="Times New Roman" panose="02020603050405020304" pitchFamily="18" charset="0"/>
              <a:ea typeface="Times New Roman" panose="02020603050405020304" pitchFamily="18" charset="0"/>
            </a:endParaRPr>
          </a:p>
          <a:p>
            <a:pPr marL="342900" lvl="0" indent="-342900" algn="l">
              <a:spcBef>
                <a:spcPts val="1110"/>
              </a:spcBef>
              <a:spcAft>
                <a:spcPts val="0"/>
              </a:spcAft>
              <a:buFont typeface="Arial" panose="020B0604020202020204" pitchFamily="34" charset="0"/>
              <a:buChar char="•"/>
              <a:tabLst>
                <a:tab pos="465455" algn="l"/>
                <a:tab pos="466725" algn="l"/>
              </a:tabLst>
            </a:pPr>
            <a:r>
              <a:rPr lang="en-US" sz="2400" dirty="0">
                <a:effectLst/>
                <a:latin typeface="Times New Roman" panose="02020603050405020304" pitchFamily="18" charset="0"/>
                <a:ea typeface="Times New Roman" panose="02020603050405020304" pitchFamily="18" charset="0"/>
              </a:rPr>
              <a:t>RAM:</a:t>
            </a:r>
            <a:r>
              <a:rPr lang="en-US" sz="2400" spc="-25" dirty="0">
                <a:effectLst/>
                <a:latin typeface="Times New Roman" panose="02020603050405020304" pitchFamily="18" charset="0"/>
                <a:ea typeface="Times New Roman" panose="02020603050405020304" pitchFamily="18" charset="0"/>
              </a:rPr>
              <a:t> </a:t>
            </a:r>
            <a:r>
              <a:rPr lang="en-US" sz="2400" spc="-25" dirty="0">
                <a:latin typeface="Times New Roman" panose="02020603050405020304" pitchFamily="18" charset="0"/>
                <a:ea typeface="Times New Roman" panose="02020603050405020304" pitchFamily="18" charset="0"/>
              </a:rPr>
              <a:t>GPU/ TPU</a:t>
            </a:r>
            <a:endParaRPr lang="en-IN" sz="2400" dirty="0">
              <a:effectLst/>
              <a:latin typeface="Times New Roman" panose="02020603050405020304" pitchFamily="18" charset="0"/>
              <a:ea typeface="Times New Roman" panose="02020603050405020304" pitchFamily="18" charset="0"/>
            </a:endParaRPr>
          </a:p>
          <a:p>
            <a:pPr marL="342900" lvl="0" indent="-342900" algn="l">
              <a:spcBef>
                <a:spcPts val="1125"/>
              </a:spcBef>
              <a:spcAft>
                <a:spcPts val="0"/>
              </a:spcAft>
              <a:buFont typeface="Arial" panose="020B0604020202020204" pitchFamily="34" charset="0"/>
              <a:buChar char="•"/>
              <a:tabLst>
                <a:tab pos="465455" algn="l"/>
                <a:tab pos="466725" algn="l"/>
              </a:tabLst>
            </a:pPr>
            <a:r>
              <a:rPr lang="en-US" sz="2400" dirty="0">
                <a:effectLst/>
                <a:latin typeface="Times New Roman" panose="02020603050405020304" pitchFamily="18" charset="0"/>
                <a:ea typeface="Times New Roman" panose="02020603050405020304" pitchFamily="18" charset="0"/>
              </a:rPr>
              <a:t>Operating</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System:</a:t>
            </a:r>
            <a:r>
              <a:rPr lang="en-US" sz="2400" spc="-25"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Windows</a:t>
            </a:r>
            <a:r>
              <a:rPr lang="en-US" sz="2400" spc="-2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10</a:t>
            </a:r>
            <a:endParaRPr lang="en-IN" sz="2400" dirty="0">
              <a:effectLst/>
              <a:latin typeface="Times New Roman" panose="02020603050405020304" pitchFamily="18" charset="0"/>
              <a:ea typeface="Times New Roman" panose="02020603050405020304" pitchFamily="18" charset="0"/>
            </a:endParaRPr>
          </a:p>
          <a:p>
            <a:endParaRPr lang="en-IN" sz="2400" dirty="0">
              <a:effectLst/>
              <a:latin typeface="Times New Roman" panose="02020603050405020304" pitchFamily="18" charset="0"/>
              <a:ea typeface="Times New Roman" panose="02020603050405020304" pitchFamily="18" charset="0"/>
            </a:endParaRPr>
          </a:p>
          <a:p>
            <a:pPr>
              <a:spcBef>
                <a:spcPts val="5"/>
              </a:spcBef>
            </a:pPr>
            <a:r>
              <a:rPr lang="en-US" sz="2400" dirty="0">
                <a:effectLst/>
                <a:latin typeface="Times New Roman" panose="02020603050405020304" pitchFamily="18" charset="0"/>
                <a:ea typeface="Times New Roman" panose="02020603050405020304" pitchFamily="18" charset="0"/>
              </a:rPr>
              <a:t> </a:t>
            </a:r>
            <a:endParaRPr lang="en-IN" sz="2400" dirty="0">
              <a:effectLst/>
              <a:latin typeface="Times New Roman" panose="02020603050405020304" pitchFamily="18" charset="0"/>
              <a:ea typeface="Times New Roman" panose="02020603050405020304" pitchFamily="18" charset="0"/>
            </a:endParaRPr>
          </a:p>
          <a:p>
            <a:pPr marL="236855" algn="l"/>
            <a:r>
              <a:rPr lang="en-US" sz="2400" b="1" dirty="0">
                <a:effectLst/>
                <a:latin typeface="Times New Roman" panose="02020603050405020304" pitchFamily="18" charset="0"/>
                <a:ea typeface="Times New Roman" panose="02020603050405020304" pitchFamily="18" charset="0"/>
              </a:rPr>
              <a:t>Software</a:t>
            </a:r>
            <a:r>
              <a:rPr lang="en-US" sz="2400" b="1" spc="-90" dirty="0">
                <a:effectLst/>
                <a:latin typeface="Times New Roman" panose="02020603050405020304" pitchFamily="18" charset="0"/>
                <a:ea typeface="Times New Roman" panose="02020603050405020304" pitchFamily="18" charset="0"/>
              </a:rPr>
              <a:t> </a:t>
            </a:r>
            <a:r>
              <a:rPr lang="en-US" sz="2400" b="1" dirty="0">
                <a:effectLst/>
                <a:latin typeface="Times New Roman" panose="02020603050405020304" pitchFamily="18" charset="0"/>
                <a:ea typeface="Times New Roman" panose="02020603050405020304" pitchFamily="18" charset="0"/>
              </a:rPr>
              <a:t>Requirements</a:t>
            </a:r>
            <a:endParaRPr lang="en-IN" sz="2400" b="1" dirty="0">
              <a:effectLst/>
              <a:latin typeface="Times New Roman" panose="02020603050405020304" pitchFamily="18" charset="0"/>
              <a:ea typeface="Times New Roman" panose="02020603050405020304" pitchFamily="18" charset="0"/>
            </a:endParaRPr>
          </a:p>
          <a:p>
            <a:pPr marL="342900" lvl="0" indent="-342900" algn="l">
              <a:spcBef>
                <a:spcPts val="1195"/>
              </a:spcBef>
              <a:spcAft>
                <a:spcPts val="0"/>
              </a:spcAft>
              <a:buFont typeface="Arial" panose="020B0604020202020204" pitchFamily="34" charset="0"/>
              <a:buChar char="•"/>
              <a:tabLst>
                <a:tab pos="508635" algn="l"/>
                <a:tab pos="509270" algn="l"/>
              </a:tabLst>
            </a:pPr>
            <a:r>
              <a:rPr lang="en-US" sz="2400" dirty="0">
                <a:effectLst/>
                <a:latin typeface="Times New Roman" panose="02020603050405020304" pitchFamily="18" charset="0"/>
                <a:ea typeface="Times New Roman" panose="02020603050405020304" pitchFamily="18" charset="0"/>
              </a:rPr>
              <a:t>Programming</a:t>
            </a:r>
            <a:r>
              <a:rPr lang="en-US" sz="2400" spc="-5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language:</a:t>
            </a:r>
            <a:r>
              <a:rPr lang="en-US" sz="2400" spc="-30" dirty="0">
                <a:effectLst/>
                <a:latin typeface="Times New Roman" panose="02020603050405020304" pitchFamily="18" charset="0"/>
                <a:ea typeface="Times New Roman" panose="02020603050405020304" pitchFamily="18" charset="0"/>
              </a:rPr>
              <a:t> </a:t>
            </a:r>
            <a:r>
              <a:rPr lang="en-US" sz="2400" dirty="0">
                <a:effectLst/>
                <a:latin typeface="Times New Roman" panose="02020603050405020304" pitchFamily="18" charset="0"/>
                <a:ea typeface="Times New Roman" panose="02020603050405020304" pitchFamily="18" charset="0"/>
              </a:rPr>
              <a:t>Python 8.13.2</a:t>
            </a:r>
            <a:endParaRPr lang="en-IN" sz="2400" dirty="0">
              <a:effectLst/>
              <a:latin typeface="Times New Roman" panose="02020603050405020304" pitchFamily="18" charset="0"/>
              <a:ea typeface="Times New Roman" panose="02020603050405020304" pitchFamily="18" charset="0"/>
            </a:endParaRPr>
          </a:p>
          <a:p>
            <a:pPr marL="342900" lvl="0" indent="-342900" algn="l">
              <a:spcBef>
                <a:spcPts val="895"/>
              </a:spcBef>
              <a:spcAft>
                <a:spcPts val="0"/>
              </a:spcAft>
              <a:buFont typeface="Arial" panose="020B0604020202020204" pitchFamily="34" charset="0"/>
              <a:buChar char="•"/>
              <a:tabLst>
                <a:tab pos="508635" algn="l"/>
                <a:tab pos="509270" algn="l"/>
              </a:tabLst>
            </a:pPr>
            <a:r>
              <a:rPr lang="en-US" sz="2400" dirty="0">
                <a:effectLst/>
                <a:latin typeface="Times New Roman" panose="02020603050405020304" pitchFamily="18" charset="0"/>
                <a:ea typeface="Times New Roman" panose="02020603050405020304" pitchFamily="18" charset="0"/>
              </a:rPr>
              <a:t>IDE:</a:t>
            </a:r>
            <a:r>
              <a:rPr lang="en-US" sz="2400" spc="-35" dirty="0">
                <a:effectLst/>
                <a:latin typeface="Times New Roman" panose="02020603050405020304" pitchFamily="18" charset="0"/>
                <a:ea typeface="Times New Roman" panose="02020603050405020304" pitchFamily="18" charset="0"/>
              </a:rPr>
              <a:t> </a:t>
            </a:r>
            <a:r>
              <a:rPr lang="en-US" sz="2400" spc="-35" dirty="0">
                <a:latin typeface="Times New Roman" panose="02020603050405020304" pitchFamily="18" charset="0"/>
                <a:ea typeface="Times New Roman" panose="02020603050405020304" pitchFamily="18" charset="0"/>
              </a:rPr>
              <a:t>Google </a:t>
            </a:r>
            <a:r>
              <a:rPr lang="en-US" sz="2400" spc="-35" dirty="0" err="1">
                <a:latin typeface="Times New Roman" panose="02020603050405020304" pitchFamily="18" charset="0"/>
                <a:ea typeface="Times New Roman" panose="02020603050405020304" pitchFamily="18" charset="0"/>
              </a:rPr>
              <a:t>Colab</a:t>
            </a:r>
            <a:endParaRPr lang="en-IN"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25779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5698316-F2E4-F2B4-0101-1A0E889B15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066" y="923576"/>
            <a:ext cx="2687846" cy="2834836"/>
          </a:xfrm>
          <a:prstGeom prst="rect">
            <a:avLst/>
          </a:prstGeom>
        </p:spPr>
      </p:pic>
      <p:sp>
        <p:nvSpPr>
          <p:cNvPr id="6" name="Title 1">
            <a:extLst>
              <a:ext uri="{FF2B5EF4-FFF2-40B4-BE49-F238E27FC236}">
                <a16:creationId xmlns:a16="http://schemas.microsoft.com/office/drawing/2014/main" id="{812AD7D1-7745-C7DC-2EB3-973CAB86C581}"/>
              </a:ext>
            </a:extLst>
          </p:cNvPr>
          <p:cNvSpPr txBox="1">
            <a:spLocks/>
          </p:cNvSpPr>
          <p:nvPr/>
        </p:nvSpPr>
        <p:spPr>
          <a:xfrm>
            <a:off x="852973" y="554323"/>
            <a:ext cx="1134447" cy="523285"/>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800" dirty="0"/>
              <a:t>PCA</a:t>
            </a:r>
            <a:endParaRPr lang="en-IN" sz="1800" dirty="0"/>
          </a:p>
        </p:txBody>
      </p:sp>
      <p:sp>
        <p:nvSpPr>
          <p:cNvPr id="3" name="Rectangle: Rounded Corners 2">
            <a:extLst>
              <a:ext uri="{FF2B5EF4-FFF2-40B4-BE49-F238E27FC236}">
                <a16:creationId xmlns:a16="http://schemas.microsoft.com/office/drawing/2014/main" id="{A08698A3-963D-6316-BF0C-EF1B565D71B2}"/>
              </a:ext>
            </a:extLst>
          </p:cNvPr>
          <p:cNvSpPr/>
          <p:nvPr/>
        </p:nvSpPr>
        <p:spPr>
          <a:xfrm>
            <a:off x="765108" y="923575"/>
            <a:ext cx="1586206" cy="308066"/>
          </a:xfrm>
          <a:prstGeom prst="roundRect">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Seismic Data</a:t>
            </a:r>
            <a:endParaRPr lang="en-IN" dirty="0"/>
          </a:p>
        </p:txBody>
      </p:sp>
      <p:sp>
        <p:nvSpPr>
          <p:cNvPr id="5" name="Title 1">
            <a:extLst>
              <a:ext uri="{FF2B5EF4-FFF2-40B4-BE49-F238E27FC236}">
                <a16:creationId xmlns:a16="http://schemas.microsoft.com/office/drawing/2014/main" id="{845104CA-4434-48FF-4FD0-38A1A18A967E}"/>
              </a:ext>
            </a:extLst>
          </p:cNvPr>
          <p:cNvSpPr txBox="1">
            <a:spLocks/>
          </p:cNvSpPr>
          <p:nvPr/>
        </p:nvSpPr>
        <p:spPr>
          <a:xfrm>
            <a:off x="6152181" y="825082"/>
            <a:ext cx="862304" cy="295202"/>
          </a:xfrm>
          <a:prstGeom prst="rect">
            <a:avLst/>
          </a:prstGeom>
        </p:spPr>
        <p:txBody>
          <a:bodyPr vert="horz" lIns="91440" tIns="45720" rIns="91440" bIns="45720" rtlCol="0" anchor="ctr">
            <a:normAutofit fontScale="3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ICA</a:t>
            </a:r>
            <a:endParaRPr lang="en-IN" dirty="0"/>
          </a:p>
        </p:txBody>
      </p:sp>
      <p:pic>
        <p:nvPicPr>
          <p:cNvPr id="7" name="Picture 6">
            <a:extLst>
              <a:ext uri="{FF2B5EF4-FFF2-40B4-BE49-F238E27FC236}">
                <a16:creationId xmlns:a16="http://schemas.microsoft.com/office/drawing/2014/main" id="{8925D59C-25CD-4D08-29D6-F85A0082EE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0175" y="1209479"/>
            <a:ext cx="2876680" cy="2940336"/>
          </a:xfrm>
          <a:prstGeom prst="rect">
            <a:avLst/>
          </a:prstGeom>
        </p:spPr>
      </p:pic>
      <p:sp>
        <p:nvSpPr>
          <p:cNvPr id="8" name="Title 1">
            <a:extLst>
              <a:ext uri="{FF2B5EF4-FFF2-40B4-BE49-F238E27FC236}">
                <a16:creationId xmlns:a16="http://schemas.microsoft.com/office/drawing/2014/main" id="{7F169D3E-9E1E-01B8-B44C-5B9406F63D33}"/>
              </a:ext>
            </a:extLst>
          </p:cNvPr>
          <p:cNvSpPr txBox="1">
            <a:spLocks/>
          </p:cNvSpPr>
          <p:nvPr/>
        </p:nvSpPr>
        <p:spPr>
          <a:xfrm>
            <a:off x="10380553" y="481389"/>
            <a:ext cx="605465" cy="29520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600" dirty="0"/>
              <a:t>SVM</a:t>
            </a:r>
            <a:endParaRPr lang="en-IN" sz="1600" dirty="0"/>
          </a:p>
        </p:txBody>
      </p:sp>
      <p:pic>
        <p:nvPicPr>
          <p:cNvPr id="9" name="Picture 8">
            <a:extLst>
              <a:ext uri="{FF2B5EF4-FFF2-40B4-BE49-F238E27FC236}">
                <a16:creationId xmlns:a16="http://schemas.microsoft.com/office/drawing/2014/main" id="{97D21D17-CE65-045E-BE87-BF6AEF91FD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01991" y="825082"/>
            <a:ext cx="2957124" cy="3119087"/>
          </a:xfrm>
          <a:prstGeom prst="rect">
            <a:avLst/>
          </a:prstGeom>
        </p:spPr>
      </p:pic>
      <p:sp>
        <p:nvSpPr>
          <p:cNvPr id="10" name="Title 1">
            <a:extLst>
              <a:ext uri="{FF2B5EF4-FFF2-40B4-BE49-F238E27FC236}">
                <a16:creationId xmlns:a16="http://schemas.microsoft.com/office/drawing/2014/main" id="{2BA0EC60-EB18-FAB1-E761-CBAA633901BA}"/>
              </a:ext>
            </a:extLst>
          </p:cNvPr>
          <p:cNvSpPr txBox="1">
            <a:spLocks/>
          </p:cNvSpPr>
          <p:nvPr/>
        </p:nvSpPr>
        <p:spPr>
          <a:xfrm>
            <a:off x="8490327" y="4259646"/>
            <a:ext cx="2026298" cy="380707"/>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GAN</a:t>
            </a:r>
            <a:endParaRPr lang="en-IN" dirty="0"/>
          </a:p>
        </p:txBody>
      </p:sp>
      <p:pic>
        <p:nvPicPr>
          <p:cNvPr id="11" name="Picture 2" descr="The general flow of a GAN. Only one loss function is used, which ...">
            <a:extLst>
              <a:ext uri="{FF2B5EF4-FFF2-40B4-BE49-F238E27FC236}">
                <a16:creationId xmlns:a16="http://schemas.microsoft.com/office/drawing/2014/main" id="{93AEAA4D-4123-BB72-BE47-0AE1E6F8FA4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60840" y="4642660"/>
            <a:ext cx="2970829" cy="1350377"/>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a:extLst>
              <a:ext uri="{FF2B5EF4-FFF2-40B4-BE49-F238E27FC236}">
                <a16:creationId xmlns:a16="http://schemas.microsoft.com/office/drawing/2014/main" id="{7028EB2A-6B28-121B-A55E-8E5DDBFFFF2B}"/>
              </a:ext>
            </a:extLst>
          </p:cNvPr>
          <p:cNvSpPr txBox="1">
            <a:spLocks/>
          </p:cNvSpPr>
          <p:nvPr/>
        </p:nvSpPr>
        <p:spPr>
          <a:xfrm>
            <a:off x="1300773" y="3953889"/>
            <a:ext cx="910582" cy="68877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t> LSTM</a:t>
            </a:r>
            <a:endParaRPr lang="en-IN" sz="2400" dirty="0"/>
          </a:p>
        </p:txBody>
      </p:sp>
      <p:pic>
        <p:nvPicPr>
          <p:cNvPr id="1026" name="Picture 2" descr="An Intuitive Explanation of LSTM. Recurrent Neural Networks | by Ottavio  Calzone | Medium">
            <a:extLst>
              <a:ext uri="{FF2B5EF4-FFF2-40B4-BE49-F238E27FC236}">
                <a16:creationId xmlns:a16="http://schemas.microsoft.com/office/drawing/2014/main" id="{9078D9BF-BEA6-FE01-10E8-DC52F664C82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734" y="4642660"/>
            <a:ext cx="3783428" cy="1661017"/>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Rounded Corners 12">
            <a:extLst>
              <a:ext uri="{FF2B5EF4-FFF2-40B4-BE49-F238E27FC236}">
                <a16:creationId xmlns:a16="http://schemas.microsoft.com/office/drawing/2014/main" id="{1E99ADC7-76DF-3B06-A701-A7522444ABD2}"/>
              </a:ext>
            </a:extLst>
          </p:cNvPr>
          <p:cNvSpPr/>
          <p:nvPr/>
        </p:nvSpPr>
        <p:spPr>
          <a:xfrm>
            <a:off x="5006199" y="4904032"/>
            <a:ext cx="2691556" cy="583727"/>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3561A25B-D130-E9BE-1249-BA798BBA4110}"/>
              </a:ext>
            </a:extLst>
          </p:cNvPr>
          <p:cNvSpPr txBox="1"/>
          <p:nvPr/>
        </p:nvSpPr>
        <p:spPr>
          <a:xfrm>
            <a:off x="5655832" y="5011229"/>
            <a:ext cx="1529971" cy="369332"/>
          </a:xfrm>
          <a:prstGeom prst="rect">
            <a:avLst/>
          </a:prstGeom>
          <a:noFill/>
        </p:spPr>
        <p:txBody>
          <a:bodyPr wrap="none" rtlCol="0">
            <a:spAutoFit/>
          </a:bodyPr>
          <a:lstStyle/>
          <a:p>
            <a:r>
              <a:rPr lang="en-US" dirty="0"/>
              <a:t>COMPARSION</a:t>
            </a:r>
            <a:endParaRPr lang="en-IN" dirty="0"/>
          </a:p>
        </p:txBody>
      </p:sp>
      <p:cxnSp>
        <p:nvCxnSpPr>
          <p:cNvPr id="16" name="Straight Arrow Connector 15">
            <a:extLst>
              <a:ext uri="{FF2B5EF4-FFF2-40B4-BE49-F238E27FC236}">
                <a16:creationId xmlns:a16="http://schemas.microsoft.com/office/drawing/2014/main" id="{2B0EBAE8-76D9-67EC-CAF3-F3FC5226EE8D}"/>
              </a:ext>
            </a:extLst>
          </p:cNvPr>
          <p:cNvCxnSpPr>
            <a:cxnSpLocks/>
            <a:stCxn id="4" idx="2"/>
          </p:cNvCxnSpPr>
          <p:nvPr/>
        </p:nvCxnSpPr>
        <p:spPr>
          <a:xfrm>
            <a:off x="1500989" y="3758412"/>
            <a:ext cx="3583212" cy="114562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C2D30C9D-A113-0696-3AE4-BD637156DBEB}"/>
              </a:ext>
            </a:extLst>
          </p:cNvPr>
          <p:cNvCxnSpPr>
            <a:cxnSpLocks/>
          </p:cNvCxnSpPr>
          <p:nvPr/>
        </p:nvCxnSpPr>
        <p:spPr>
          <a:xfrm flipH="1">
            <a:off x="7427561" y="3763180"/>
            <a:ext cx="2677287" cy="11408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E5638789-FB76-1510-E9CA-BCE834317EEA}"/>
              </a:ext>
            </a:extLst>
          </p:cNvPr>
          <p:cNvCxnSpPr>
            <a:cxnSpLocks/>
            <a:endCxn id="13" idx="1"/>
          </p:cNvCxnSpPr>
          <p:nvPr/>
        </p:nvCxnSpPr>
        <p:spPr>
          <a:xfrm flipV="1">
            <a:off x="3678324" y="5195896"/>
            <a:ext cx="1327875" cy="7270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23BA5ED6-8DDC-F0EF-B2FC-795B38370988}"/>
              </a:ext>
            </a:extLst>
          </p:cNvPr>
          <p:cNvCxnSpPr>
            <a:cxnSpLocks/>
          </p:cNvCxnSpPr>
          <p:nvPr/>
        </p:nvCxnSpPr>
        <p:spPr>
          <a:xfrm flipV="1">
            <a:off x="6528515" y="5468435"/>
            <a:ext cx="0" cy="83524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6FBEDEE9-E78B-86D0-D69C-156A8D485EE7}"/>
              </a:ext>
            </a:extLst>
          </p:cNvPr>
          <p:cNvCxnSpPr>
            <a:cxnSpLocks/>
            <a:endCxn id="13" idx="0"/>
          </p:cNvCxnSpPr>
          <p:nvPr/>
        </p:nvCxnSpPr>
        <p:spPr>
          <a:xfrm flipH="1">
            <a:off x="6351977" y="4118876"/>
            <a:ext cx="357" cy="7851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BA746BB7-6117-744D-61C2-BB609AD75B43}"/>
              </a:ext>
            </a:extLst>
          </p:cNvPr>
          <p:cNvCxnSpPr/>
          <p:nvPr/>
        </p:nvCxnSpPr>
        <p:spPr>
          <a:xfrm>
            <a:off x="6528515" y="6303677"/>
            <a:ext cx="4154770" cy="0"/>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C9BD36FF-2797-2321-A5FE-65FF17382ABF}"/>
              </a:ext>
            </a:extLst>
          </p:cNvPr>
          <p:cNvCxnSpPr>
            <a:cxnSpLocks/>
          </p:cNvCxnSpPr>
          <p:nvPr/>
        </p:nvCxnSpPr>
        <p:spPr>
          <a:xfrm flipV="1">
            <a:off x="10683285" y="5559441"/>
            <a:ext cx="0" cy="744236"/>
          </a:xfrm>
          <a:prstGeom prst="line">
            <a:avLst/>
          </a:prstGeom>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CDC4004B-FB51-C439-9DF8-96B4F0B91C4A}"/>
              </a:ext>
            </a:extLst>
          </p:cNvPr>
          <p:cNvSpPr txBox="1"/>
          <p:nvPr/>
        </p:nvSpPr>
        <p:spPr>
          <a:xfrm>
            <a:off x="2211356" y="142516"/>
            <a:ext cx="6579354" cy="584775"/>
          </a:xfrm>
          <a:prstGeom prst="rect">
            <a:avLst/>
          </a:prstGeom>
          <a:noFill/>
        </p:spPr>
        <p:txBody>
          <a:bodyPr wrap="square" rtlCol="0">
            <a:spAutoFit/>
          </a:bodyPr>
          <a:lstStyle/>
          <a:p>
            <a:pPr algn="ctr"/>
            <a:r>
              <a:rPr lang="en-IN" sz="3200" dirty="0">
                <a:latin typeface="Times New Roman" panose="02020603050405020304" pitchFamily="18" charset="0"/>
                <a:cs typeface="Times New Roman" panose="02020603050405020304" pitchFamily="18" charset="0"/>
              </a:rPr>
              <a:t>Data Flow Diagram</a:t>
            </a:r>
            <a:endParaRPr lang="en-US" sz="3200" dirty="0"/>
          </a:p>
        </p:txBody>
      </p:sp>
      <p:sp>
        <p:nvSpPr>
          <p:cNvPr id="23" name="TextBox 22">
            <a:extLst>
              <a:ext uri="{FF2B5EF4-FFF2-40B4-BE49-F238E27FC236}">
                <a16:creationId xmlns:a16="http://schemas.microsoft.com/office/drawing/2014/main" id="{D7C26966-FD72-A82D-2ED4-8CA75F9CBB84}"/>
              </a:ext>
            </a:extLst>
          </p:cNvPr>
          <p:cNvSpPr txBox="1"/>
          <p:nvPr/>
        </p:nvSpPr>
        <p:spPr>
          <a:xfrm>
            <a:off x="4266944" y="6391551"/>
            <a:ext cx="3430811" cy="369332"/>
          </a:xfrm>
          <a:prstGeom prst="rect">
            <a:avLst/>
          </a:prstGeom>
          <a:noFill/>
        </p:spPr>
        <p:txBody>
          <a:bodyPr wrap="none" rtlCol="0">
            <a:spAutoFit/>
          </a:bodyPr>
          <a:lstStyle/>
          <a:p>
            <a:r>
              <a:rPr lang="en-US" b="1" dirty="0"/>
              <a:t>Fig1.1</a:t>
            </a:r>
            <a:r>
              <a:rPr lang="en-US" dirty="0"/>
              <a:t>: Implementation Flow Chart</a:t>
            </a:r>
          </a:p>
        </p:txBody>
      </p:sp>
    </p:spTree>
    <p:extLst>
      <p:ext uri="{BB962C8B-B14F-4D97-AF65-F5344CB8AC3E}">
        <p14:creationId xmlns:p14="http://schemas.microsoft.com/office/powerpoint/2010/main" val="31512069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33887-D237-3623-7E24-979A0C802109}"/>
              </a:ext>
            </a:extLst>
          </p:cNvPr>
          <p:cNvSpPr>
            <a:spLocks noGrp="1"/>
          </p:cNvSpPr>
          <p:nvPr>
            <p:ph type="title"/>
          </p:nvPr>
        </p:nvSpPr>
        <p:spPr>
          <a:xfrm>
            <a:off x="838200" y="47277"/>
            <a:ext cx="10515600" cy="1325563"/>
          </a:xfrm>
        </p:spPr>
        <p:txBody>
          <a:bodyPr>
            <a:normAutofit/>
          </a:bodyPr>
          <a:lstStyle/>
          <a:p>
            <a:r>
              <a:rPr lang="en-US" sz="4000" u="sng" dirty="0">
                <a:latin typeface="Times New Roman" panose="02020603050405020304" pitchFamily="18" charset="0"/>
                <a:cs typeface="Times New Roman" panose="02020603050405020304" pitchFamily="18" charset="0"/>
              </a:rPr>
              <a:t>RESULTS:</a:t>
            </a:r>
            <a:endParaRPr lang="en-IN" sz="4000" u="sng" dirty="0">
              <a:latin typeface="Times New Roman" panose="02020603050405020304" pitchFamily="18" charset="0"/>
              <a:cs typeface="Times New Roman" panose="02020603050405020304" pitchFamily="18" charset="0"/>
            </a:endParaRPr>
          </a:p>
        </p:txBody>
      </p:sp>
      <p:pic>
        <p:nvPicPr>
          <p:cNvPr id="3" name="image4.jpeg">
            <a:extLst>
              <a:ext uri="{FF2B5EF4-FFF2-40B4-BE49-F238E27FC236}">
                <a16:creationId xmlns:a16="http://schemas.microsoft.com/office/drawing/2014/main" id="{4E2950A4-2188-5429-942C-AA9A5609A172}"/>
              </a:ext>
            </a:extLst>
          </p:cNvPr>
          <p:cNvPicPr>
            <a:picLocks noChangeAspect="1"/>
          </p:cNvPicPr>
          <p:nvPr/>
        </p:nvPicPr>
        <p:blipFill>
          <a:blip r:embed="rId2" cstate="print"/>
          <a:stretch>
            <a:fillRect/>
          </a:stretch>
        </p:blipFill>
        <p:spPr>
          <a:xfrm>
            <a:off x="2182713" y="1493996"/>
            <a:ext cx="7826574" cy="3870008"/>
          </a:xfrm>
          <a:prstGeom prst="rect">
            <a:avLst/>
          </a:prstGeom>
        </p:spPr>
      </p:pic>
      <p:sp>
        <p:nvSpPr>
          <p:cNvPr id="4" name="TextBox 3">
            <a:extLst>
              <a:ext uri="{FF2B5EF4-FFF2-40B4-BE49-F238E27FC236}">
                <a16:creationId xmlns:a16="http://schemas.microsoft.com/office/drawing/2014/main" id="{105BB455-2FF3-0C2F-CE4F-F3A6ACC08699}"/>
              </a:ext>
            </a:extLst>
          </p:cNvPr>
          <p:cNvSpPr txBox="1"/>
          <p:nvPr/>
        </p:nvSpPr>
        <p:spPr>
          <a:xfrm>
            <a:off x="3671455" y="5582141"/>
            <a:ext cx="4745182" cy="369332"/>
          </a:xfrm>
          <a:prstGeom prst="rect">
            <a:avLst/>
          </a:prstGeom>
          <a:noFill/>
        </p:spPr>
        <p:txBody>
          <a:bodyPr wrap="square" rtlCol="0">
            <a:spAutoFit/>
          </a:bodyPr>
          <a:lstStyle/>
          <a:p>
            <a:r>
              <a:rPr lang="en-US" b="1" dirty="0"/>
              <a:t>Fig 1.2 </a:t>
            </a:r>
            <a:r>
              <a:rPr lang="en-US" dirty="0"/>
              <a:t>PCA (Principal Component Analysis)</a:t>
            </a:r>
            <a:endParaRPr lang="en-IN" dirty="0"/>
          </a:p>
        </p:txBody>
      </p:sp>
    </p:spTree>
    <p:extLst>
      <p:ext uri="{BB962C8B-B14F-4D97-AF65-F5344CB8AC3E}">
        <p14:creationId xmlns:p14="http://schemas.microsoft.com/office/powerpoint/2010/main" val="686064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CD27012-3BE5-C620-BBB6-369B2B75E8C3}"/>
              </a:ext>
            </a:extLst>
          </p:cNvPr>
          <p:cNvSpPr txBox="1"/>
          <p:nvPr/>
        </p:nvSpPr>
        <p:spPr>
          <a:xfrm>
            <a:off x="4210792" y="5360424"/>
            <a:ext cx="3935680" cy="646331"/>
          </a:xfrm>
          <a:prstGeom prst="rect">
            <a:avLst/>
          </a:prstGeom>
          <a:noFill/>
        </p:spPr>
        <p:txBody>
          <a:bodyPr wrap="square" rtlCol="0">
            <a:spAutoFit/>
          </a:bodyPr>
          <a:lstStyle/>
          <a:p>
            <a:pPr algn="ctr"/>
            <a:r>
              <a:rPr lang="en-US" dirty="0"/>
              <a:t>Fig 1.3 -ICA(Independent Component Analysis)</a:t>
            </a:r>
            <a:endParaRPr lang="en-IN" dirty="0"/>
          </a:p>
        </p:txBody>
      </p:sp>
      <p:grpSp>
        <p:nvGrpSpPr>
          <p:cNvPr id="10" name="Group 5">
            <a:extLst>
              <a:ext uri="{FF2B5EF4-FFF2-40B4-BE49-F238E27FC236}">
                <a16:creationId xmlns:a16="http://schemas.microsoft.com/office/drawing/2014/main" id="{7D80481C-B17E-0FDD-4993-17A22303B3C9}"/>
              </a:ext>
            </a:extLst>
          </p:cNvPr>
          <p:cNvGrpSpPr>
            <a:grpSpLocks/>
          </p:cNvGrpSpPr>
          <p:nvPr/>
        </p:nvGrpSpPr>
        <p:grpSpPr bwMode="auto">
          <a:xfrm>
            <a:off x="1362601" y="1213687"/>
            <a:ext cx="9320950" cy="3988783"/>
            <a:chOff x="0" y="0"/>
            <a:chExt cx="9711" cy="3216"/>
          </a:xfrm>
        </p:grpSpPr>
        <p:pic>
          <p:nvPicPr>
            <p:cNvPr id="2054" name="Picture 6">
              <a:extLst>
                <a:ext uri="{FF2B5EF4-FFF2-40B4-BE49-F238E27FC236}">
                  <a16:creationId xmlns:a16="http://schemas.microsoft.com/office/drawing/2014/main" id="{2732D0F1-4E01-8448-2172-3AAB8027D1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 y="80"/>
              <a:ext cx="9577" cy="3056"/>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7">
              <a:extLst>
                <a:ext uri="{FF2B5EF4-FFF2-40B4-BE49-F238E27FC236}">
                  <a16:creationId xmlns:a16="http://schemas.microsoft.com/office/drawing/2014/main" id="{433FF4EB-4415-641F-FC29-9219A2BD0BA9}"/>
                </a:ext>
              </a:extLst>
            </p:cNvPr>
            <p:cNvSpPr>
              <a:spLocks noChangeArrowheads="1"/>
            </p:cNvSpPr>
            <p:nvPr/>
          </p:nvSpPr>
          <p:spPr bwMode="auto">
            <a:xfrm>
              <a:off x="7" y="7"/>
              <a:ext cx="9696" cy="3201"/>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28625584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8A07F78-0B03-810A-7211-70C9D737289C}"/>
              </a:ext>
            </a:extLst>
          </p:cNvPr>
          <p:cNvSpPr txBox="1"/>
          <p:nvPr/>
        </p:nvSpPr>
        <p:spPr>
          <a:xfrm>
            <a:off x="3851336" y="5481170"/>
            <a:ext cx="4708809" cy="369332"/>
          </a:xfrm>
          <a:prstGeom prst="rect">
            <a:avLst/>
          </a:prstGeom>
          <a:noFill/>
        </p:spPr>
        <p:txBody>
          <a:bodyPr wrap="square" rtlCol="0">
            <a:spAutoFit/>
          </a:bodyPr>
          <a:lstStyle/>
          <a:p>
            <a:r>
              <a:rPr lang="en-US" b="1" dirty="0"/>
              <a:t>Fig 1.4 </a:t>
            </a:r>
            <a:r>
              <a:rPr lang="en-US" dirty="0"/>
              <a:t>GAN (Generative Adversarial Network)</a:t>
            </a:r>
            <a:endParaRPr lang="en-IN" dirty="0"/>
          </a:p>
        </p:txBody>
      </p:sp>
      <p:grpSp>
        <p:nvGrpSpPr>
          <p:cNvPr id="3" name="Group 2">
            <a:extLst>
              <a:ext uri="{FF2B5EF4-FFF2-40B4-BE49-F238E27FC236}">
                <a16:creationId xmlns:a16="http://schemas.microsoft.com/office/drawing/2014/main" id="{03AD9B4A-92FF-E566-26B8-675FEDDC3363}"/>
              </a:ext>
            </a:extLst>
          </p:cNvPr>
          <p:cNvGrpSpPr>
            <a:grpSpLocks/>
          </p:cNvGrpSpPr>
          <p:nvPr/>
        </p:nvGrpSpPr>
        <p:grpSpPr bwMode="auto">
          <a:xfrm>
            <a:off x="1765170" y="561553"/>
            <a:ext cx="8661659" cy="4822209"/>
            <a:chOff x="1815" y="216"/>
            <a:chExt cx="9017" cy="4505"/>
          </a:xfrm>
        </p:grpSpPr>
        <p:pic>
          <p:nvPicPr>
            <p:cNvPr id="3075" name="Picture 3">
              <a:extLst>
                <a:ext uri="{FF2B5EF4-FFF2-40B4-BE49-F238E27FC236}">
                  <a16:creationId xmlns:a16="http://schemas.microsoft.com/office/drawing/2014/main" id="{C4863807-9D91-8815-805E-1641F67919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1" y="322"/>
              <a:ext cx="8832" cy="426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a:extLst>
                <a:ext uri="{FF2B5EF4-FFF2-40B4-BE49-F238E27FC236}">
                  <a16:creationId xmlns:a16="http://schemas.microsoft.com/office/drawing/2014/main" id="{242E1D97-D8B9-862B-C033-1A8DE6AD2E99}"/>
                </a:ext>
              </a:extLst>
            </p:cNvPr>
            <p:cNvSpPr>
              <a:spLocks noChangeArrowheads="1"/>
            </p:cNvSpPr>
            <p:nvPr/>
          </p:nvSpPr>
          <p:spPr bwMode="auto">
            <a:xfrm>
              <a:off x="1822" y="223"/>
              <a:ext cx="9002" cy="449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39905578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2E366F1-C126-3927-2916-CE3EB88D6467}"/>
              </a:ext>
            </a:extLst>
          </p:cNvPr>
          <p:cNvGrpSpPr>
            <a:grpSpLocks/>
          </p:cNvGrpSpPr>
          <p:nvPr/>
        </p:nvGrpSpPr>
        <p:grpSpPr bwMode="auto">
          <a:xfrm>
            <a:off x="2551342" y="257735"/>
            <a:ext cx="6661740" cy="2093304"/>
            <a:chOff x="1815" y="-3122"/>
            <a:chExt cx="9259" cy="3067"/>
          </a:xfrm>
        </p:grpSpPr>
        <p:pic>
          <p:nvPicPr>
            <p:cNvPr id="4099" name="Picture 3">
              <a:extLst>
                <a:ext uri="{FF2B5EF4-FFF2-40B4-BE49-F238E27FC236}">
                  <a16:creationId xmlns:a16="http://schemas.microsoft.com/office/drawing/2014/main" id="{E532A47C-09B2-AAB3-3E6C-1DA97F884F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5" y="-3049"/>
              <a:ext cx="9125" cy="29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4">
              <a:extLst>
                <a:ext uri="{FF2B5EF4-FFF2-40B4-BE49-F238E27FC236}">
                  <a16:creationId xmlns:a16="http://schemas.microsoft.com/office/drawing/2014/main" id="{1A874C32-2E61-186F-5EB6-43AF7AF0B341}"/>
                </a:ext>
              </a:extLst>
            </p:cNvPr>
            <p:cNvSpPr>
              <a:spLocks noChangeArrowheads="1"/>
            </p:cNvSpPr>
            <p:nvPr/>
          </p:nvSpPr>
          <p:spPr bwMode="auto">
            <a:xfrm>
              <a:off x="1822" y="-3115"/>
              <a:ext cx="9244" cy="305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grpSp>
        <p:nvGrpSpPr>
          <p:cNvPr id="6" name="Group 5">
            <a:extLst>
              <a:ext uri="{FF2B5EF4-FFF2-40B4-BE49-F238E27FC236}">
                <a16:creationId xmlns:a16="http://schemas.microsoft.com/office/drawing/2014/main" id="{D677B3B8-1BD8-3C07-1E5B-6489D578F8C2}"/>
              </a:ext>
            </a:extLst>
          </p:cNvPr>
          <p:cNvGrpSpPr>
            <a:grpSpLocks/>
          </p:cNvGrpSpPr>
          <p:nvPr/>
        </p:nvGrpSpPr>
        <p:grpSpPr bwMode="auto">
          <a:xfrm>
            <a:off x="3016602" y="3105489"/>
            <a:ext cx="5749925" cy="3149600"/>
            <a:chOff x="0" y="0"/>
            <a:chExt cx="9056" cy="4960"/>
          </a:xfrm>
        </p:grpSpPr>
        <p:pic>
          <p:nvPicPr>
            <p:cNvPr id="4103" name="Picture 7">
              <a:extLst>
                <a:ext uri="{FF2B5EF4-FFF2-40B4-BE49-F238E27FC236}">
                  <a16:creationId xmlns:a16="http://schemas.microsoft.com/office/drawing/2014/main" id="{2C844A69-5FCA-2B1F-0DCB-E9EEBC1B54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 y="105"/>
              <a:ext cx="8864" cy="475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8B34239C-1CE4-50E9-1B91-87459380238B}"/>
                </a:ext>
              </a:extLst>
            </p:cNvPr>
            <p:cNvSpPr>
              <a:spLocks noChangeArrowheads="1"/>
            </p:cNvSpPr>
            <p:nvPr/>
          </p:nvSpPr>
          <p:spPr bwMode="auto">
            <a:xfrm>
              <a:off x="7" y="7"/>
              <a:ext cx="9041" cy="494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pSp>
      <p:sp>
        <p:nvSpPr>
          <p:cNvPr id="8" name="TextBox 7">
            <a:extLst>
              <a:ext uri="{FF2B5EF4-FFF2-40B4-BE49-F238E27FC236}">
                <a16:creationId xmlns:a16="http://schemas.microsoft.com/office/drawing/2014/main" id="{E2F3A31A-3269-99B9-2416-23012C21D6A9}"/>
              </a:ext>
            </a:extLst>
          </p:cNvPr>
          <p:cNvSpPr txBox="1"/>
          <p:nvPr/>
        </p:nvSpPr>
        <p:spPr>
          <a:xfrm>
            <a:off x="4428833" y="6312239"/>
            <a:ext cx="4154058" cy="369332"/>
          </a:xfrm>
          <a:prstGeom prst="rect">
            <a:avLst/>
          </a:prstGeom>
          <a:noFill/>
        </p:spPr>
        <p:txBody>
          <a:bodyPr wrap="square" rtlCol="0">
            <a:spAutoFit/>
          </a:bodyPr>
          <a:lstStyle/>
          <a:p>
            <a:pPr algn="ctr"/>
            <a:r>
              <a:rPr lang="en-US" b="1" dirty="0"/>
              <a:t>Fig 1.6 </a:t>
            </a:r>
            <a:r>
              <a:rPr lang="en-US" dirty="0"/>
              <a:t>LSTM(Long Short-Term Memory)</a:t>
            </a:r>
            <a:endParaRPr lang="en-IN" dirty="0"/>
          </a:p>
        </p:txBody>
      </p:sp>
      <p:sp>
        <p:nvSpPr>
          <p:cNvPr id="9" name="TextBox 8">
            <a:extLst>
              <a:ext uri="{FF2B5EF4-FFF2-40B4-BE49-F238E27FC236}">
                <a16:creationId xmlns:a16="http://schemas.microsoft.com/office/drawing/2014/main" id="{64C9300D-E0A8-133F-15E5-0A172A210C9F}"/>
              </a:ext>
            </a:extLst>
          </p:cNvPr>
          <p:cNvSpPr txBox="1"/>
          <p:nvPr/>
        </p:nvSpPr>
        <p:spPr>
          <a:xfrm>
            <a:off x="4246578" y="2459158"/>
            <a:ext cx="3962239" cy="369332"/>
          </a:xfrm>
          <a:prstGeom prst="rect">
            <a:avLst/>
          </a:prstGeom>
          <a:noFill/>
        </p:spPr>
        <p:txBody>
          <a:bodyPr wrap="square" rtlCol="0">
            <a:spAutoFit/>
          </a:bodyPr>
          <a:lstStyle/>
          <a:p>
            <a:pPr algn="ctr"/>
            <a:r>
              <a:rPr lang="en-US" b="1" dirty="0"/>
              <a:t>Fig 1.5 </a:t>
            </a:r>
            <a:r>
              <a:rPr lang="en-US" dirty="0"/>
              <a:t>SVM (Support Vector Machine)</a:t>
            </a:r>
            <a:endParaRPr lang="en-IN" dirty="0"/>
          </a:p>
        </p:txBody>
      </p:sp>
    </p:spTree>
    <p:extLst>
      <p:ext uri="{BB962C8B-B14F-4D97-AF65-F5344CB8AC3E}">
        <p14:creationId xmlns:p14="http://schemas.microsoft.com/office/powerpoint/2010/main" val="2928787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7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9F086-4649-B79A-8371-3F3DF2510971}"/>
              </a:ext>
            </a:extLst>
          </p:cNvPr>
          <p:cNvSpPr>
            <a:spLocks noGrp="1"/>
          </p:cNvSpPr>
          <p:nvPr>
            <p:ph type="ctrTitle"/>
          </p:nvPr>
        </p:nvSpPr>
        <p:spPr>
          <a:xfrm>
            <a:off x="501445" y="1977769"/>
            <a:ext cx="11189109" cy="2387600"/>
          </a:xfrm>
        </p:spPr>
        <p:txBody>
          <a:bodyPr>
            <a:normAutofit fontScale="90000"/>
          </a:bodyPr>
          <a:lstStyle/>
          <a:p>
            <a:r>
              <a:rPr lang="en-US" b="1" dirty="0"/>
              <a:t>Enhancing Seismic Data with Generative Adversarial Network for Affordable MEMs Sensors</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1755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6EB31-4602-C806-B8D3-2BC60FEE6970}"/>
              </a:ext>
            </a:extLst>
          </p:cNvPr>
          <p:cNvSpPr>
            <a:spLocks noGrp="1"/>
          </p:cNvSpPr>
          <p:nvPr>
            <p:ph type="title"/>
          </p:nvPr>
        </p:nvSpPr>
        <p:spPr>
          <a:xfrm>
            <a:off x="385947" y="2766218"/>
            <a:ext cx="10981707" cy="1325563"/>
          </a:xfrm>
        </p:spPr>
        <p:txBody>
          <a:bodyPr>
            <a:noAutofit/>
          </a:bodyPr>
          <a:lstStyle/>
          <a:p>
            <a:pPr>
              <a:lnSpc>
                <a:spcPct val="150000"/>
              </a:lnSpc>
            </a:pPr>
            <a:r>
              <a:rPr lang="en-US" sz="2400" dirty="0">
                <a:latin typeface="Times New Roman" panose="02020603050405020304" pitchFamily="18" charset="0"/>
                <a:cs typeface="Times New Roman" panose="02020603050405020304" pitchFamily="18" charset="0"/>
              </a:rPr>
              <a:t>This project successfully demonstrated the potential of Generative Adversarial Networks (GANs) in enhancing seismic data captured by low-cost MEMS (Micro-Electromechanical Systems) sensors. MEMS sensors, although economically advantageous, are often limited by lower data quality, including noise and resolution issues, which can hinder accurate seismic analysis .By utilizing GANs for data augmentation, this study effectively addressed these challenges and significantly improved the performance and reliability of seismic data collected from MEMS sensors</a:t>
            </a:r>
            <a:endParaRPr lang="en-IN" sz="24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61B3987-B511-0BB3-3F97-F910AB157BDF}"/>
              </a:ext>
            </a:extLst>
          </p:cNvPr>
          <p:cNvSpPr txBox="1"/>
          <p:nvPr/>
        </p:nvSpPr>
        <p:spPr>
          <a:xfrm>
            <a:off x="3643554" y="429492"/>
            <a:ext cx="3820277" cy="769441"/>
          </a:xfrm>
          <a:prstGeom prst="rect">
            <a:avLst/>
          </a:prstGeom>
          <a:noFill/>
        </p:spPr>
        <p:txBody>
          <a:bodyPr wrap="none" rtlCol="0">
            <a:spAutoFit/>
          </a:bodyPr>
          <a:lstStyle/>
          <a:p>
            <a:pPr algn="ctr"/>
            <a:r>
              <a:rPr lang="en-US" sz="4400" u="sng"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3682437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BC5E8-A76E-7F55-EAC3-AA127BCC1DEF}"/>
              </a:ext>
            </a:extLst>
          </p:cNvPr>
          <p:cNvSpPr>
            <a:spLocks noGrp="1"/>
          </p:cNvSpPr>
          <p:nvPr>
            <p:ph type="ctrTitle"/>
          </p:nvPr>
        </p:nvSpPr>
        <p:spPr>
          <a:xfrm>
            <a:off x="166255" y="168409"/>
            <a:ext cx="3490910" cy="744892"/>
          </a:xfrm>
        </p:spPr>
        <p:txBody>
          <a:bodyPr>
            <a:normAutofit fontScale="90000"/>
          </a:bodyPr>
          <a:lstStyle/>
          <a:p>
            <a:r>
              <a:rPr lang="en-US" sz="4900" u="sng" dirty="0">
                <a:latin typeface="Times New Roman" panose="02020603050405020304" pitchFamily="18" charset="0"/>
                <a:cs typeface="Times New Roman" panose="02020603050405020304" pitchFamily="18" charset="0"/>
              </a:rPr>
              <a:t>References:</a:t>
            </a:r>
            <a:r>
              <a:rPr lang="en-US" u="sng" dirty="0"/>
              <a:t> </a:t>
            </a:r>
          </a:p>
        </p:txBody>
      </p:sp>
      <p:sp>
        <p:nvSpPr>
          <p:cNvPr id="4" name="TextBox 3">
            <a:extLst>
              <a:ext uri="{FF2B5EF4-FFF2-40B4-BE49-F238E27FC236}">
                <a16:creationId xmlns:a16="http://schemas.microsoft.com/office/drawing/2014/main" id="{A7C48B3C-617D-2660-AFCC-00A6B9A3C7BB}"/>
              </a:ext>
            </a:extLst>
          </p:cNvPr>
          <p:cNvSpPr txBox="1"/>
          <p:nvPr/>
        </p:nvSpPr>
        <p:spPr>
          <a:xfrm>
            <a:off x="166255" y="953800"/>
            <a:ext cx="11547763" cy="4524315"/>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Aming</a:t>
            </a:r>
            <a:r>
              <a:rPr lang="en-US" sz="1600" dirty="0">
                <a:latin typeface="Times New Roman" panose="02020603050405020304" pitchFamily="18" charset="0"/>
                <a:cs typeface="Times New Roman" panose="02020603050405020304" pitchFamily="18" charset="0"/>
              </a:rPr>
              <a:t> Wu et.al “Augmenting Seismic Data Using Generative Adversarial Network for Low-Cost MEMS Sensors” IFAC   Proc. Volumes, vol. 42, no. 19, pp. 304– 309, 2021.</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Yuanming</a:t>
            </a:r>
            <a:r>
              <a:rPr lang="en-US" sz="1600" dirty="0">
                <a:latin typeface="Times New Roman" panose="02020603050405020304" pitchFamily="18" charset="0"/>
                <a:cs typeface="Times New Roman" panose="02020603050405020304" pitchFamily="18" charset="0"/>
              </a:rPr>
              <a:t> Li et.al, “Seismic Data Augmentation Based on Conditional Generative Adversarial Networks”, Sci. Rep., vol. 9, no. 1, pp. 1–14, Dec. 2020.</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Yuxin Hou et.al, “Seismic Data Augmentation Based on Conditional Generative Adversarial Networks”, Sci. Rep., vol. 9, no. 1, pp. 1–14, 2021.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Jan </a:t>
            </a:r>
            <a:r>
              <a:rPr lang="en-US" sz="1600" dirty="0" err="1">
                <a:latin typeface="Times New Roman" panose="02020603050405020304" pitchFamily="18" charset="0"/>
                <a:cs typeface="Times New Roman" panose="02020603050405020304" pitchFamily="18" charset="0"/>
              </a:rPr>
              <a:t>Kietzmann</a:t>
            </a:r>
            <a:r>
              <a:rPr lang="en-US" sz="1600" dirty="0">
                <a:latin typeface="Times New Roman" panose="02020603050405020304" pitchFamily="18" charset="0"/>
                <a:cs typeface="Times New Roman" panose="02020603050405020304" pitchFamily="18" charset="0"/>
              </a:rPr>
              <a:t> “Artificial Intelligence and Machine Learning: Science, vol. 300, no. 5620, pp. 786–789, 2022.</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Tero</a:t>
            </a:r>
            <a:r>
              <a:rPr lang="en-US" sz="1600" dirty="0">
                <a:latin typeface="Times New Roman" panose="02020603050405020304" pitchFamily="18" charset="0"/>
                <a:cs typeface="Times New Roman" panose="02020603050405020304" pitchFamily="18" charset="0"/>
              </a:rPr>
              <a:t> Karras “StyleGAN: A Style-Based Generator Architecture for Generative Adversarial Networks", Li,’ </a:t>
            </a:r>
            <a:r>
              <a:rPr lang="en-US" sz="1600" dirty="0" err="1">
                <a:latin typeface="Times New Roman" panose="02020603050405020304" pitchFamily="18" charset="0"/>
                <a:cs typeface="Times New Roman" panose="02020603050405020304" pitchFamily="18" charset="0"/>
              </a:rPr>
              <a:t>Geophys</a:t>
            </a:r>
            <a:r>
              <a:rPr lang="en-US" sz="1600" dirty="0">
                <a:latin typeface="Times New Roman" panose="02020603050405020304" pitchFamily="18" charset="0"/>
                <a:cs typeface="Times New Roman" panose="02020603050405020304" pitchFamily="18" charset="0"/>
              </a:rPr>
              <a:t>. Res. Lett., vol. 45, no. 10, pp. 4773–4779, May 2018.</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Lian </a:t>
            </a:r>
            <a:r>
              <a:rPr lang="en-US" sz="1600" dirty="0" err="1">
                <a:latin typeface="Times New Roman" panose="02020603050405020304" pitchFamily="18" charset="0"/>
                <a:cs typeface="Times New Roman" panose="02020603050405020304" pitchFamily="18" charset="0"/>
              </a:rPr>
              <a:t>gonog</a:t>
            </a:r>
            <a:r>
              <a:rPr lang="en-US" sz="1600" dirty="0">
                <a:latin typeface="Times New Roman" panose="02020603050405020304" pitchFamily="18" charset="0"/>
                <a:cs typeface="Times New Roman" panose="02020603050405020304" pitchFamily="18" charset="0"/>
              </a:rPr>
              <a:t> “Generative Adversarial Networks”. IEEE Internet Things J., vol. 6, no. 2, pp. 3024–3030, Apr. 2020.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D. </a:t>
            </a:r>
            <a:r>
              <a:rPr lang="en-US" sz="1600" dirty="0" err="1">
                <a:latin typeface="Times New Roman" panose="02020603050405020304" pitchFamily="18" charset="0"/>
                <a:cs typeface="Times New Roman" panose="02020603050405020304" pitchFamily="18" charset="0"/>
              </a:rPr>
              <a:t>Ciuonzo</a:t>
            </a:r>
            <a:r>
              <a:rPr lang="en-US" sz="1600" dirty="0">
                <a:latin typeface="Times New Roman" panose="02020603050405020304" pitchFamily="18" charset="0"/>
                <a:cs typeface="Times New Roman" panose="02020603050405020304" pitchFamily="18" charset="0"/>
              </a:rPr>
              <a:t>, S. H. </a:t>
            </a:r>
            <a:r>
              <a:rPr lang="en-US" sz="1600" dirty="0" err="1">
                <a:latin typeface="Times New Roman" panose="02020603050405020304" pitchFamily="18" charset="0"/>
                <a:cs typeface="Times New Roman" panose="02020603050405020304" pitchFamily="18" charset="0"/>
              </a:rPr>
              <a:t>Javadi</a:t>
            </a:r>
            <a:r>
              <a:rPr lang="en-US" sz="1600" dirty="0">
                <a:latin typeface="Times New Roman" panose="02020603050405020304" pitchFamily="18" charset="0"/>
                <a:cs typeface="Times New Roman" panose="02020603050405020304" pitchFamily="18" charset="0"/>
              </a:rPr>
              <a:t>, A. Mohammadi, and P. S. Rossi, “Bandwidth constrained decentralized detection of an unknown vector signal via multi sensor fusion”, IEEE Trans. Signal Inf. Process. </a:t>
            </a:r>
            <a:r>
              <a:rPr lang="en-US" sz="1600" dirty="0" err="1">
                <a:latin typeface="Times New Roman" panose="02020603050405020304" pitchFamily="18" charset="0"/>
                <a:cs typeface="Times New Roman" panose="02020603050405020304" pitchFamily="18" charset="0"/>
              </a:rPr>
              <a:t>Netw</a:t>
            </a:r>
            <a:r>
              <a:rPr lang="en-US" sz="1600" dirty="0">
                <a:latin typeface="Times New Roman" panose="02020603050405020304" pitchFamily="18" charset="0"/>
                <a:cs typeface="Times New Roman" panose="02020603050405020304" pitchFamily="18" charset="0"/>
              </a:rPr>
              <a:t>., vol. 6, pp. 744 758,2020.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 Faulkner, M. Olson, R. Chandy, J. Krause, K. M. Chandy, and A. Krause, “The next big one: Detecting earthquakes and other rare events from community-based </a:t>
            </a:r>
            <a:r>
              <a:rPr lang="en-US" sz="1600" dirty="0" err="1">
                <a:latin typeface="Times New Roman" panose="02020603050405020304" pitchFamily="18" charset="0"/>
                <a:cs typeface="Times New Roman" panose="02020603050405020304" pitchFamily="18" charset="0"/>
              </a:rPr>
              <a:t>sensors”,in</a:t>
            </a:r>
            <a:r>
              <a:rPr lang="en-US" sz="1600" dirty="0">
                <a:latin typeface="Times New Roman" panose="02020603050405020304" pitchFamily="18" charset="0"/>
                <a:cs typeface="Times New Roman" panose="02020603050405020304" pitchFamily="18" charset="0"/>
              </a:rPr>
              <a:t> Proc. 10th ACM/IEEE Int. Conf. </a:t>
            </a:r>
            <a:r>
              <a:rPr lang="en-US" sz="1600" dirty="0" err="1">
                <a:latin typeface="Times New Roman" panose="02020603050405020304" pitchFamily="18" charset="0"/>
                <a:cs typeface="Times New Roman" panose="02020603050405020304" pitchFamily="18" charset="0"/>
              </a:rPr>
              <a:t>Inf.Process</a:t>
            </a:r>
            <a:r>
              <a:rPr lang="en-US" sz="1600" dirty="0">
                <a:latin typeface="Times New Roman" panose="02020603050405020304" pitchFamily="18" charset="0"/>
                <a:cs typeface="Times New Roman" panose="02020603050405020304" pitchFamily="18" charset="0"/>
              </a:rPr>
              <a:t>. Sensor </a:t>
            </a:r>
            <a:r>
              <a:rPr lang="en-US" sz="1600" dirty="0" err="1">
                <a:latin typeface="Times New Roman" panose="02020603050405020304" pitchFamily="18" charset="0"/>
                <a:cs typeface="Times New Roman" panose="02020603050405020304" pitchFamily="18" charset="0"/>
              </a:rPr>
              <a:t>Netw</a:t>
            </a:r>
            <a:r>
              <a:rPr lang="en-US" sz="1600" dirty="0">
                <a:latin typeface="Times New Roman" panose="02020603050405020304" pitchFamily="18" charset="0"/>
                <a:cs typeface="Times New Roman" panose="02020603050405020304" pitchFamily="18" charset="0"/>
              </a:rPr>
              <a:t>., Apr. 2021, pp. 13–24.</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D. Li, R. Landry, and P. Lavoie, “Low-cost MEMS sensor-based attitude determination system by integration of magnetometers and GPS: A real data test and performance evaluation”, in Proc. IEEE/ION Position, Loca </a:t>
            </a:r>
            <a:r>
              <a:rPr lang="en-US" sz="1600" dirty="0" err="1">
                <a:latin typeface="Times New Roman" panose="02020603050405020304" pitchFamily="18" charset="0"/>
                <a:cs typeface="Times New Roman" panose="02020603050405020304" pitchFamily="18" charset="0"/>
              </a:rPr>
              <a:t>tion</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Navigat.Symp</a:t>
            </a:r>
            <a:r>
              <a:rPr lang="en-US" sz="1600" dirty="0">
                <a:latin typeface="Times New Roman" panose="02020603050405020304" pitchFamily="18" charset="0"/>
                <a:cs typeface="Times New Roman" panose="02020603050405020304" pitchFamily="18" charset="0"/>
              </a:rPr>
              <a:t>., May 2020, pp. 1190–1198.</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O. M. Saad, G. Huang, Y. Chen, A. </a:t>
            </a:r>
            <a:r>
              <a:rPr lang="en-US" sz="1600" dirty="0" err="1">
                <a:latin typeface="Times New Roman" panose="02020603050405020304" pitchFamily="18" charset="0"/>
                <a:cs typeface="Times New Roman" panose="02020603050405020304" pitchFamily="18" charset="0"/>
              </a:rPr>
              <a:t>Savvaidis</a:t>
            </a:r>
            <a:r>
              <a:rPr lang="en-US" sz="1600" dirty="0">
                <a:latin typeface="Times New Roman" panose="02020603050405020304" pitchFamily="18" charset="0"/>
                <a:cs typeface="Times New Roman" panose="02020603050405020304" pitchFamily="18" charset="0"/>
              </a:rPr>
              <a:t>, S. </a:t>
            </a:r>
            <a:r>
              <a:rPr lang="en-US" sz="1600" dirty="0" err="1">
                <a:latin typeface="Times New Roman" panose="02020603050405020304" pitchFamily="18" charset="0"/>
                <a:cs typeface="Times New Roman" panose="02020603050405020304" pitchFamily="18" charset="0"/>
              </a:rPr>
              <a:t>Fomel</a:t>
            </a:r>
            <a:r>
              <a:rPr lang="en-US" sz="1600" dirty="0">
                <a:latin typeface="Times New Roman" panose="02020603050405020304" pitchFamily="18" charset="0"/>
                <a:cs typeface="Times New Roman" panose="02020603050405020304" pitchFamily="18" charset="0"/>
              </a:rPr>
              <a:t>, N. Pham, and Y. Chen, “SCALODEEP: A highly generalized deep learning framework for real time earthquake detection”, J. </a:t>
            </a:r>
            <a:r>
              <a:rPr lang="en-US" sz="1600" dirty="0" err="1">
                <a:latin typeface="Times New Roman" panose="02020603050405020304" pitchFamily="18" charset="0"/>
                <a:cs typeface="Times New Roman" panose="02020603050405020304" pitchFamily="18" charset="0"/>
              </a:rPr>
              <a:t>Geophys</a:t>
            </a:r>
            <a:r>
              <a:rPr lang="en-US" sz="1600" dirty="0">
                <a:latin typeface="Times New Roman" panose="02020603050405020304" pitchFamily="18" charset="0"/>
                <a:cs typeface="Times New Roman" panose="02020603050405020304" pitchFamily="18" charset="0"/>
              </a:rPr>
              <a:t>. Res., Solid Earth, vol. 126, no. 4, Apr. 2021, Art. no. e2020JB021473. </a:t>
            </a:r>
          </a:p>
        </p:txBody>
      </p:sp>
    </p:spTree>
    <p:extLst>
      <p:ext uri="{BB962C8B-B14F-4D97-AF65-F5344CB8AC3E}">
        <p14:creationId xmlns:p14="http://schemas.microsoft.com/office/powerpoint/2010/main" val="32158199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25008-1BC1-C4B3-454C-26298357F2BA}"/>
              </a:ext>
            </a:extLst>
          </p:cNvPr>
          <p:cNvSpPr>
            <a:spLocks noGrp="1"/>
          </p:cNvSpPr>
          <p:nvPr>
            <p:ph type="ctrTitle"/>
          </p:nvPr>
        </p:nvSpPr>
        <p:spPr>
          <a:xfrm>
            <a:off x="1143000" y="1725035"/>
            <a:ext cx="9144000" cy="2387600"/>
          </a:xfrm>
        </p:spPr>
        <p:txBody>
          <a:bodyPr>
            <a:normAutofit/>
          </a:bodyPr>
          <a:lstStyle/>
          <a:p>
            <a:r>
              <a:rPr lang="en-US" sz="9600" dirty="0">
                <a:latin typeface="Times New Roman" panose="02020603050405020304" pitchFamily="18" charset="0"/>
                <a:cs typeface="Times New Roman" panose="02020603050405020304" pitchFamily="18" charset="0"/>
              </a:rPr>
              <a:t>THANK</a:t>
            </a:r>
            <a:r>
              <a:rPr lang="en-US" sz="9600" dirty="0"/>
              <a:t> </a:t>
            </a:r>
            <a:r>
              <a:rPr lang="en-US" sz="9600" dirty="0">
                <a:latin typeface="Times New Roman" panose="02020603050405020304" pitchFamily="18" charset="0"/>
                <a:cs typeface="Times New Roman" panose="02020603050405020304" pitchFamily="18" charset="0"/>
              </a:rPr>
              <a:t>YOU</a:t>
            </a:r>
          </a:p>
        </p:txBody>
      </p:sp>
    </p:spTree>
    <p:extLst>
      <p:ext uri="{BB962C8B-B14F-4D97-AF65-F5344CB8AC3E}">
        <p14:creationId xmlns:p14="http://schemas.microsoft.com/office/powerpoint/2010/main" val="1865330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807EDC1-79B8-38F8-7FA5-9B904C21F643}"/>
              </a:ext>
            </a:extLst>
          </p:cNvPr>
          <p:cNvSpPr txBox="1"/>
          <p:nvPr/>
        </p:nvSpPr>
        <p:spPr>
          <a:xfrm>
            <a:off x="2966720" y="470654"/>
            <a:ext cx="6258560" cy="76944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4400" i="0" u="sng"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TABLE OF CONTENTS</a:t>
            </a:r>
          </a:p>
        </p:txBody>
      </p:sp>
      <p:graphicFrame>
        <p:nvGraphicFramePr>
          <p:cNvPr id="4" name="Table 3">
            <a:extLst>
              <a:ext uri="{FF2B5EF4-FFF2-40B4-BE49-F238E27FC236}">
                <a16:creationId xmlns:a16="http://schemas.microsoft.com/office/drawing/2014/main" id="{38BD98C3-4DD4-F2E4-8BF0-B1C94660554A}"/>
              </a:ext>
            </a:extLst>
          </p:cNvPr>
          <p:cNvGraphicFramePr>
            <a:graphicFrameLocks noGrp="1"/>
          </p:cNvGraphicFramePr>
          <p:nvPr>
            <p:extLst>
              <p:ext uri="{D42A27DB-BD31-4B8C-83A1-F6EECF244321}">
                <p14:modId xmlns:p14="http://schemas.microsoft.com/office/powerpoint/2010/main" val="1053567690"/>
              </p:ext>
            </p:extLst>
          </p:nvPr>
        </p:nvGraphicFramePr>
        <p:xfrm>
          <a:off x="2966720" y="1899920"/>
          <a:ext cx="6258561" cy="3325706"/>
        </p:xfrm>
        <a:graphic>
          <a:graphicData uri="http://schemas.openxmlformats.org/drawingml/2006/table">
            <a:tbl>
              <a:tblPr firstRow="1" bandRow="1">
                <a:tableStyleId>{2D5ABB26-0587-4C30-8999-92F81FD0307C}</a:tableStyleId>
              </a:tblPr>
              <a:tblGrid>
                <a:gridCol w="1431646">
                  <a:extLst>
                    <a:ext uri="{9D8B030D-6E8A-4147-A177-3AD203B41FA5}">
                      <a16:colId xmlns:a16="http://schemas.microsoft.com/office/drawing/2014/main" val="1888942087"/>
                    </a:ext>
                  </a:extLst>
                </a:gridCol>
                <a:gridCol w="4826915">
                  <a:extLst>
                    <a:ext uri="{9D8B030D-6E8A-4147-A177-3AD203B41FA5}">
                      <a16:colId xmlns:a16="http://schemas.microsoft.com/office/drawing/2014/main" val="2993688789"/>
                    </a:ext>
                  </a:extLst>
                </a:gridCol>
              </a:tblGrid>
              <a:tr h="36914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dirty="0" err="1">
                          <a:latin typeface="Times New Roman" panose="02020603050405020304" pitchFamily="18" charset="0"/>
                          <a:cs typeface="Times New Roman" panose="02020603050405020304" pitchFamily="18" charset="0"/>
                        </a:rPr>
                        <a:t>Sl.No</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Contents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439616"/>
                  </a:ext>
                </a:extLst>
              </a:tr>
              <a:tr h="370840">
                <a:tc>
                  <a:txBody>
                    <a:bodyPr/>
                    <a:lstStyle/>
                    <a:p>
                      <a:pPr>
                        <a:lnSpc>
                          <a:spcPct val="100000"/>
                        </a:lnSpc>
                      </a:pPr>
                      <a:endParaRPr lang="en-IN" sz="180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Abstract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92714336"/>
                  </a:ext>
                </a:extLst>
              </a:tr>
              <a:tr h="370840">
                <a:tc>
                  <a:txBody>
                    <a:bodyPr/>
                    <a:lstStyle/>
                    <a:p>
                      <a:pPr algn="ctr">
                        <a:lnSpc>
                          <a:spcPct val="100000"/>
                        </a:lnSpc>
                      </a:pPr>
                      <a:r>
                        <a:rPr lang="en-US" sz="1800" dirty="0">
                          <a:latin typeface="Times New Roman" panose="02020603050405020304" pitchFamily="18" charset="0"/>
                          <a:cs typeface="Times New Roman" panose="02020603050405020304" pitchFamily="18" charset="0"/>
                        </a:rPr>
                        <a:t>1.</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pPr>
                      <a:r>
                        <a:rPr lang="en-IN" sz="1800" dirty="0">
                          <a:latin typeface="Times New Roman" panose="02020603050405020304" pitchFamily="18" charset="0"/>
                          <a:cs typeface="Times New Roman" panose="02020603050405020304" pitchFamily="18" charset="0"/>
                        </a:rPr>
                        <a:t>Introduction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3290418"/>
                  </a:ext>
                </a:extLst>
              </a:tr>
              <a:tr h="296334">
                <a:tc>
                  <a:txBody>
                    <a:bodyPr/>
                    <a:lstStyle/>
                    <a:p>
                      <a:pPr algn="ctr">
                        <a:lnSpc>
                          <a:spcPct val="100000"/>
                        </a:lnSpc>
                      </a:pPr>
                      <a:r>
                        <a:rPr lang="en-US" sz="1800" dirty="0">
                          <a:latin typeface="Times New Roman" panose="02020603050405020304" pitchFamily="18" charset="0"/>
                          <a:cs typeface="Times New Roman" panose="02020603050405020304" pitchFamily="18" charset="0"/>
                        </a:rPr>
                        <a:t>2.</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A</a:t>
                      </a:r>
                      <a:r>
                        <a:rPr lang="en-IN" sz="1800" dirty="0" err="1">
                          <a:latin typeface="Times New Roman" panose="02020603050405020304" pitchFamily="18" charset="0"/>
                          <a:cs typeface="Times New Roman" panose="02020603050405020304" pitchFamily="18" charset="0"/>
                        </a:rPr>
                        <a:t>im</a:t>
                      </a:r>
                      <a:r>
                        <a:rPr lang="en-IN" sz="1800" dirty="0">
                          <a:latin typeface="Times New Roman" panose="02020603050405020304" pitchFamily="18" charset="0"/>
                          <a:cs typeface="Times New Roman" panose="02020603050405020304" pitchFamily="18" charset="0"/>
                        </a:rPr>
                        <a:t> &amp; Objectives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6128877"/>
                  </a:ext>
                </a:extLst>
              </a:tr>
              <a:tr h="172868">
                <a:tc>
                  <a:txBody>
                    <a:bodyPr/>
                    <a:lstStyle/>
                    <a:p>
                      <a:pPr algn="ctr">
                        <a:lnSpc>
                          <a:spcPct val="100000"/>
                        </a:lnSpc>
                      </a:pPr>
                      <a:r>
                        <a:rPr lang="en-US" sz="1800" dirty="0">
                          <a:latin typeface="Times New Roman" panose="02020603050405020304" pitchFamily="18" charset="0"/>
                          <a:cs typeface="Times New Roman" panose="02020603050405020304" pitchFamily="18" charset="0"/>
                        </a:rPr>
                        <a:t>3.</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pPr>
                      <a:r>
                        <a:rPr lang="en-US" sz="1800" dirty="0">
                          <a:latin typeface="Times New Roman" panose="02020603050405020304" pitchFamily="18" charset="0"/>
                          <a:cs typeface="Times New Roman" panose="02020603050405020304" pitchFamily="18" charset="0"/>
                        </a:rPr>
                        <a:t>P</a:t>
                      </a:r>
                      <a:r>
                        <a:rPr lang="en-IN" sz="1800" dirty="0" err="1">
                          <a:latin typeface="Times New Roman" panose="02020603050405020304" pitchFamily="18" charset="0"/>
                          <a:cs typeface="Times New Roman" panose="02020603050405020304" pitchFamily="18" charset="0"/>
                        </a:rPr>
                        <a:t>roblem</a:t>
                      </a:r>
                      <a:r>
                        <a:rPr lang="en-IN" sz="1800" dirty="0">
                          <a:latin typeface="Times New Roman" panose="02020603050405020304" pitchFamily="18" charset="0"/>
                          <a:cs typeface="Times New Roman" panose="02020603050405020304" pitchFamily="18" charset="0"/>
                        </a:rPr>
                        <a:t> Statement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45195848"/>
                  </a:ext>
                </a:extLst>
              </a:tr>
              <a:tr h="370840">
                <a:tc>
                  <a:txBody>
                    <a:bodyPr/>
                    <a:lstStyle/>
                    <a:p>
                      <a:pPr algn="ctr">
                        <a:lnSpc>
                          <a:spcPct val="100000"/>
                        </a:lnSpc>
                      </a:pPr>
                      <a:r>
                        <a:rPr lang="en-US" sz="1800" dirty="0">
                          <a:latin typeface="Times New Roman" panose="02020603050405020304" pitchFamily="18" charset="0"/>
                          <a:cs typeface="Times New Roman" panose="02020603050405020304" pitchFamily="18" charset="0"/>
                        </a:rPr>
                        <a:t>4.</a:t>
                      </a:r>
                      <a:endParaRPr lang="en-IN" sz="18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00000"/>
                        </a:lnSpc>
                      </a:pPr>
                      <a:r>
                        <a:rPr lang="en-IN" sz="1800" dirty="0">
                          <a:latin typeface="Times New Roman" panose="02020603050405020304" pitchFamily="18" charset="0"/>
                          <a:cs typeface="Times New Roman" panose="02020603050405020304" pitchFamily="18" charset="0"/>
                        </a:rPr>
                        <a:t>Literature survey </a:t>
                      </a:r>
                      <a:endParaRPr lang="en-IN" sz="1800" b="0" u="none"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9898727"/>
                  </a:ext>
                </a:extLst>
              </a:tr>
              <a:tr h="370840">
                <a:tc>
                  <a:txBody>
                    <a:bodyPr/>
                    <a:lstStyle/>
                    <a:p>
                      <a:pPr algn="ctr">
                        <a:lnSpc>
                          <a:spcPct val="100000"/>
                        </a:lnSpc>
                      </a:pPr>
                      <a:r>
                        <a:rPr lang="en-IN" sz="1800" dirty="0">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u="none" dirty="0">
                          <a:latin typeface="Times New Roman" panose="02020603050405020304" pitchFamily="18" charset="0"/>
                          <a:cs typeface="Times New Roman" panose="02020603050405020304" pitchFamily="18" charset="0"/>
                        </a:rPr>
                        <a:t>Methodology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3193096"/>
                  </a:ext>
                </a:extLst>
              </a:tr>
              <a:tr h="370840">
                <a:tc>
                  <a:txBody>
                    <a:bodyPr/>
                    <a:lstStyle/>
                    <a:p>
                      <a:pPr algn="ctr">
                        <a:lnSpc>
                          <a:spcPct val="100000"/>
                        </a:lnSpc>
                      </a:pPr>
                      <a:r>
                        <a:rPr lang="en-IN" sz="1800" dirty="0">
                          <a:latin typeface="Times New Roman" panose="02020603050405020304" pitchFamily="18" charset="0"/>
                          <a:cs typeface="Times New Roman" panose="0202060305040502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u="none" dirty="0">
                          <a:latin typeface="Times New Roman" panose="02020603050405020304" pitchFamily="18" charset="0"/>
                          <a:cs typeface="Times New Roman" panose="02020603050405020304" pitchFamily="18" charset="0"/>
                        </a:rPr>
                        <a:t>Snapshots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10716759"/>
                  </a:ext>
                </a:extLst>
              </a:tr>
              <a:tr h="370840">
                <a:tc>
                  <a:txBody>
                    <a:bodyPr/>
                    <a:lstStyle/>
                    <a:p>
                      <a:pPr algn="ctr">
                        <a:lnSpc>
                          <a:spcPct val="100000"/>
                        </a:lnSpc>
                      </a:pPr>
                      <a:r>
                        <a:rPr lang="en-IN" sz="1800" dirty="0">
                          <a:latin typeface="Times New Roman" panose="02020603050405020304" pitchFamily="18" charset="0"/>
                          <a:cs typeface="Times New Roman" panose="02020603050405020304" pitchFamily="18"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u="none" dirty="0">
                          <a:latin typeface="Times New Roman" panose="02020603050405020304" pitchFamily="18" charset="0"/>
                          <a:cs typeface="Times New Roman" panose="02020603050405020304" pitchFamily="18" charset="0"/>
                        </a:rPr>
                        <a:t>Conclusion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97508837"/>
                  </a:ext>
                </a:extLst>
              </a:tr>
            </a:tbl>
          </a:graphicData>
        </a:graphic>
      </p:graphicFrame>
      <p:graphicFrame>
        <p:nvGraphicFramePr>
          <p:cNvPr id="5" name="Table 4">
            <a:extLst>
              <a:ext uri="{FF2B5EF4-FFF2-40B4-BE49-F238E27FC236}">
                <a16:creationId xmlns:a16="http://schemas.microsoft.com/office/drawing/2014/main" id="{53F758EE-617D-B5A9-92B0-CE94515616AA}"/>
              </a:ext>
            </a:extLst>
          </p:cNvPr>
          <p:cNvGraphicFramePr>
            <a:graphicFrameLocks noGrp="1"/>
          </p:cNvGraphicFramePr>
          <p:nvPr/>
        </p:nvGraphicFramePr>
        <p:xfrm>
          <a:off x="2966719" y="5225626"/>
          <a:ext cx="6258561" cy="370840"/>
        </p:xfrm>
        <a:graphic>
          <a:graphicData uri="http://schemas.openxmlformats.org/drawingml/2006/table">
            <a:tbl>
              <a:tblPr firstRow="1" bandRow="1">
                <a:tableStyleId>{2D5ABB26-0587-4C30-8999-92F81FD0307C}</a:tableStyleId>
              </a:tblPr>
              <a:tblGrid>
                <a:gridCol w="1431646">
                  <a:extLst>
                    <a:ext uri="{9D8B030D-6E8A-4147-A177-3AD203B41FA5}">
                      <a16:colId xmlns:a16="http://schemas.microsoft.com/office/drawing/2014/main" val="2965258132"/>
                    </a:ext>
                  </a:extLst>
                </a:gridCol>
                <a:gridCol w="4826915">
                  <a:extLst>
                    <a:ext uri="{9D8B030D-6E8A-4147-A177-3AD203B41FA5}">
                      <a16:colId xmlns:a16="http://schemas.microsoft.com/office/drawing/2014/main" val="2173774602"/>
                    </a:ext>
                  </a:extLst>
                </a:gridCol>
              </a:tblGrid>
              <a:tr h="370840">
                <a:tc>
                  <a:txBody>
                    <a:bodyPr/>
                    <a:lstStyle/>
                    <a:p>
                      <a:pPr algn="ctr">
                        <a:lnSpc>
                          <a:spcPct val="100000"/>
                        </a:lnSpc>
                      </a:pPr>
                      <a:r>
                        <a:rPr lang="en-IN" sz="1800" dirty="0">
                          <a:latin typeface="Times New Roman" panose="02020603050405020304" pitchFamily="18" charset="0"/>
                          <a:cs typeface="Times New Roman" panose="02020603050405020304"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u="none" dirty="0">
                          <a:latin typeface="Times New Roman" panose="02020603050405020304" pitchFamily="18" charset="0"/>
                          <a:cs typeface="Times New Roman" panose="02020603050405020304" pitchFamily="18" charset="0"/>
                        </a:rPr>
                        <a:t>Reference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3812350"/>
                  </a:ext>
                </a:extLst>
              </a:tr>
            </a:tbl>
          </a:graphicData>
        </a:graphic>
      </p:graphicFrame>
    </p:spTree>
    <p:extLst>
      <p:ext uri="{BB962C8B-B14F-4D97-AF65-F5344CB8AC3E}">
        <p14:creationId xmlns:p14="http://schemas.microsoft.com/office/powerpoint/2010/main" val="420824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5E9D42-CC9E-D1EC-6A6C-0367B767CEFF}"/>
              </a:ext>
            </a:extLst>
          </p:cNvPr>
          <p:cNvSpPr txBox="1"/>
          <p:nvPr/>
        </p:nvSpPr>
        <p:spPr>
          <a:xfrm>
            <a:off x="745724" y="435005"/>
            <a:ext cx="7874493" cy="986360"/>
          </a:xfrm>
          <a:prstGeom prst="rect">
            <a:avLst/>
          </a:prstGeom>
          <a:noFill/>
        </p:spPr>
        <p:txBody>
          <a:bodyPr wrap="square" rtlCol="0">
            <a:spAutoFit/>
          </a:bodyPr>
          <a:lstStyle/>
          <a:p>
            <a:pPr>
              <a:lnSpc>
                <a:spcPct val="150000"/>
              </a:lnSpc>
            </a:pPr>
            <a:r>
              <a:rPr lang="en-IN" sz="4400" u="sng" dirty="0">
                <a:latin typeface="Times New Roman" panose="02020603050405020304" pitchFamily="18" charset="0"/>
                <a:cs typeface="Times New Roman" panose="02020603050405020304" pitchFamily="18" charset="0"/>
              </a:rPr>
              <a:t>ABSTRACT</a:t>
            </a:r>
          </a:p>
        </p:txBody>
      </p:sp>
      <p:sp>
        <p:nvSpPr>
          <p:cNvPr id="3" name="TextBox 2">
            <a:extLst>
              <a:ext uri="{FF2B5EF4-FFF2-40B4-BE49-F238E27FC236}">
                <a16:creationId xmlns:a16="http://schemas.microsoft.com/office/drawing/2014/main" id="{9D9B2FA5-BC63-10ED-11CF-74B1BB9A7DFD}"/>
              </a:ext>
            </a:extLst>
          </p:cNvPr>
          <p:cNvSpPr txBox="1"/>
          <p:nvPr/>
        </p:nvSpPr>
        <p:spPr>
          <a:xfrm>
            <a:off x="621436" y="2024108"/>
            <a:ext cx="7998781" cy="341632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Traditional seismic sensors are </a:t>
            </a:r>
            <a:r>
              <a:rPr lang="en-US" b="1" dirty="0">
                <a:latin typeface="Times New Roman" panose="02020603050405020304" pitchFamily="18" charset="0"/>
                <a:cs typeface="Times New Roman" panose="02020603050405020304" pitchFamily="18" charset="0"/>
              </a:rPr>
              <a:t>accurate but expensive</a:t>
            </a:r>
            <a:r>
              <a:rPr lang="en-US" dirty="0">
                <a:latin typeface="Times New Roman" panose="02020603050405020304" pitchFamily="18" charset="0"/>
                <a:cs typeface="Times New Roman" panose="02020603050405020304" pitchFamily="18" charset="0"/>
              </a:rPr>
              <a:t>, limiting widespread earthquake monitoring.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MEMS sensors</a:t>
            </a:r>
            <a:r>
              <a:rPr lang="en-US" dirty="0">
                <a:latin typeface="Times New Roman" panose="02020603050405020304" pitchFamily="18" charset="0"/>
                <a:cs typeface="Times New Roman" panose="02020603050405020304" pitchFamily="18" charset="0"/>
              </a:rPr>
              <a:t> provide a </a:t>
            </a:r>
            <a:r>
              <a:rPr lang="en-US" b="1" dirty="0">
                <a:latin typeface="Times New Roman" panose="02020603050405020304" pitchFamily="18" charset="0"/>
                <a:cs typeface="Times New Roman" panose="02020603050405020304" pitchFamily="18" charset="0"/>
              </a:rPr>
              <a:t>low-cost alternative</a:t>
            </a:r>
            <a:r>
              <a:rPr lang="en-US" dirty="0">
                <a:latin typeface="Times New Roman" panose="02020603050405020304" pitchFamily="18" charset="0"/>
                <a:cs typeface="Times New Roman" panose="02020603050405020304" pitchFamily="18" charset="0"/>
              </a:rPr>
              <a:t>, but their </a:t>
            </a:r>
            <a:r>
              <a:rPr lang="en-US" b="1" dirty="0">
                <a:latin typeface="Times New Roman" panose="02020603050405020304" pitchFamily="18" charset="0"/>
                <a:cs typeface="Times New Roman" panose="02020603050405020304" pitchFamily="18" charset="0"/>
              </a:rPr>
              <a:t>high noise levels</a:t>
            </a:r>
            <a:r>
              <a:rPr lang="en-US" dirty="0">
                <a:latin typeface="Times New Roman" panose="02020603050405020304" pitchFamily="18" charset="0"/>
                <a:cs typeface="Times New Roman" panose="02020603050405020304" pitchFamily="18" charset="0"/>
              </a:rPr>
              <a:t> reduce data reliability.</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This project introduces a </a:t>
            </a:r>
            <a:r>
              <a:rPr lang="en-US" b="1" dirty="0">
                <a:latin typeface="Times New Roman" panose="02020603050405020304" pitchFamily="18" charset="0"/>
                <a:cs typeface="Times New Roman" panose="02020603050405020304" pitchFamily="18" charset="0"/>
              </a:rPr>
              <a:t>Generative Adversarial Network (GAN)-based approach</a:t>
            </a:r>
            <a:r>
              <a:rPr lang="en-US" dirty="0">
                <a:latin typeface="Times New Roman" panose="02020603050405020304" pitchFamily="18" charset="0"/>
                <a:cs typeface="Times New Roman" panose="02020603050405020304" pitchFamily="18" charset="0"/>
              </a:rPr>
              <a:t> to enhance seismic data quality.</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PCA and ICA</a:t>
            </a:r>
            <a:r>
              <a:rPr lang="en-US" dirty="0">
                <a:latin typeface="Times New Roman" panose="02020603050405020304" pitchFamily="18" charset="0"/>
                <a:cs typeface="Times New Roman" panose="02020603050405020304" pitchFamily="18" charset="0"/>
              </a:rPr>
              <a:t> are compared with GANs for </a:t>
            </a:r>
            <a:r>
              <a:rPr lang="en-US" b="1" dirty="0">
                <a:latin typeface="Times New Roman" panose="02020603050405020304" pitchFamily="18" charset="0"/>
                <a:cs typeface="Times New Roman" panose="02020603050405020304" pitchFamily="18" charset="0"/>
              </a:rPr>
              <a:t>noise reduction</a:t>
            </a:r>
            <a:r>
              <a:rPr lang="en-US" dirty="0">
                <a:latin typeface="Times New Roman" panose="02020603050405020304" pitchFamily="18" charset="0"/>
                <a:cs typeface="Times New Roman" panose="02020603050405020304" pitchFamily="18" charset="0"/>
              </a:rPr>
              <a:t>, while </a:t>
            </a:r>
            <a:r>
              <a:rPr lang="en-US" b="1" dirty="0">
                <a:latin typeface="Times New Roman" panose="02020603050405020304" pitchFamily="18" charset="0"/>
                <a:cs typeface="Times New Roman" panose="02020603050405020304" pitchFamily="18" charset="0"/>
              </a:rPr>
              <a:t>LSTM and SVM</a:t>
            </a:r>
            <a:r>
              <a:rPr lang="en-US" dirty="0">
                <a:latin typeface="Times New Roman" panose="02020603050405020304" pitchFamily="18" charset="0"/>
                <a:cs typeface="Times New Roman" panose="02020603050405020304" pitchFamily="18" charset="0"/>
              </a:rPr>
              <a:t> are analyzed for </a:t>
            </a:r>
            <a:r>
              <a:rPr lang="en-US" b="1" dirty="0">
                <a:latin typeface="Times New Roman" panose="02020603050405020304" pitchFamily="18" charset="0"/>
                <a:cs typeface="Times New Roman" panose="02020603050405020304" pitchFamily="18" charset="0"/>
              </a:rPr>
              <a:t>earthquake prediction</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Results show that </a:t>
            </a:r>
            <a:r>
              <a:rPr lang="en-US" b="1" dirty="0">
                <a:latin typeface="Times New Roman" panose="02020603050405020304" pitchFamily="18" charset="0"/>
                <a:cs typeface="Times New Roman" panose="02020603050405020304" pitchFamily="18" charset="0"/>
              </a:rPr>
              <a:t>GANs outperform noise reduction methods</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LSTM provides better prediction accuracy.</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This solution enables </a:t>
            </a:r>
            <a:r>
              <a:rPr lang="en-US" b="1" dirty="0">
                <a:latin typeface="Times New Roman" panose="02020603050405020304" pitchFamily="18" charset="0"/>
                <a:cs typeface="Times New Roman" panose="02020603050405020304" pitchFamily="18" charset="0"/>
              </a:rPr>
              <a:t>affordable, scalable seismic monitoring</a:t>
            </a:r>
            <a:r>
              <a:rPr lang="en-US" dirty="0">
                <a:latin typeface="Times New Roman" panose="02020603050405020304" pitchFamily="18" charset="0"/>
                <a:cs typeface="Times New Roman" panose="02020603050405020304" pitchFamily="18" charset="0"/>
              </a:rPr>
              <a:t>, improving </a:t>
            </a:r>
            <a:r>
              <a:rPr lang="en-US" b="1" dirty="0">
                <a:latin typeface="Times New Roman" panose="02020603050405020304" pitchFamily="18" charset="0"/>
                <a:cs typeface="Times New Roman" panose="02020603050405020304" pitchFamily="18" charset="0"/>
              </a:rPr>
              <a:t>early warning systems and  disaster preparedness</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646396F-8A9C-8E86-3DED-6E5D4AF41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20217" y="1846555"/>
            <a:ext cx="3307672" cy="3307672"/>
          </a:xfrm>
          <a:prstGeom prst="rect">
            <a:avLst/>
          </a:prstGeom>
        </p:spPr>
      </p:pic>
    </p:spTree>
    <p:extLst>
      <p:ext uri="{BB962C8B-B14F-4D97-AF65-F5344CB8AC3E}">
        <p14:creationId xmlns:p14="http://schemas.microsoft.com/office/powerpoint/2010/main" val="1429137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56354-33EA-A6FB-8EB7-AF63E225BBC9}"/>
              </a:ext>
            </a:extLst>
          </p:cNvPr>
          <p:cNvSpPr>
            <a:spLocks noGrp="1"/>
          </p:cNvSpPr>
          <p:nvPr>
            <p:ph type="title"/>
          </p:nvPr>
        </p:nvSpPr>
        <p:spPr>
          <a:xfrm>
            <a:off x="575187" y="365125"/>
            <a:ext cx="10515600" cy="1325563"/>
          </a:xfrm>
        </p:spPr>
        <p:txBody>
          <a:bodyPr/>
          <a:lstStyle/>
          <a:p>
            <a:r>
              <a:rPr lang="en-IN" u="sng" dirty="0">
                <a:latin typeface="Times New Roman" panose="02020603050405020304" pitchFamily="18" charset="0"/>
                <a:cs typeface="Times New Roman" panose="02020603050405020304" pitchFamily="18" charset="0"/>
              </a:rPr>
              <a:t>Introduction:</a:t>
            </a:r>
          </a:p>
        </p:txBody>
      </p:sp>
      <p:sp>
        <p:nvSpPr>
          <p:cNvPr id="4" name="TextBox 3">
            <a:extLst>
              <a:ext uri="{FF2B5EF4-FFF2-40B4-BE49-F238E27FC236}">
                <a16:creationId xmlns:a16="http://schemas.microsoft.com/office/drawing/2014/main" id="{B75F546E-7EAF-C802-0386-422838366312}"/>
              </a:ext>
            </a:extLst>
          </p:cNvPr>
          <p:cNvSpPr txBox="1"/>
          <p:nvPr/>
        </p:nvSpPr>
        <p:spPr>
          <a:xfrm>
            <a:off x="575187" y="1460504"/>
            <a:ext cx="11041626" cy="295106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Global Earthquake Management : Earthquakes pose global risks, requiring effective management strategies. Organizations like USGS and global initiatives focus on hazard assessment, early warning systems, and building resilience to minimize damage.</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Seismic Activity in Assam, India : One of India’s most earthquake-prone states. Major quakes include the 1897 (M8.1) and 1950 (M8.6) earthquakes, causing widespread destruction. Its proximity to tectonic plate boundaries makes frequent seismic activity a major concern.</a:t>
            </a:r>
          </a:p>
          <a:p>
            <a:pPr>
              <a:lnSpc>
                <a:spcPct val="150000"/>
              </a:lnSpc>
            </a:pPr>
            <a:endParaRPr lang="en-US" dirty="0">
              <a:latin typeface="Times New Roman" panose="02020603050405020304" pitchFamily="18" charset="0"/>
              <a:cs typeface="Times New Roman" panose="02020603050405020304" pitchFamily="18" charset="0"/>
            </a:endParaRPr>
          </a:p>
        </p:txBody>
      </p:sp>
      <p:pic>
        <p:nvPicPr>
          <p:cNvPr id="1026" name="Picture 2" descr="Disaster and mitigation - Assam Tibet earthquake 1950 | PPT">
            <a:extLst>
              <a:ext uri="{FF2B5EF4-FFF2-40B4-BE49-F238E27FC236}">
                <a16:creationId xmlns:a16="http://schemas.microsoft.com/office/drawing/2014/main" id="{03359643-B9E7-706F-4D6A-28ABD72729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6972" y="4181383"/>
            <a:ext cx="6747029" cy="26055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0413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F52FA-1047-F3B7-E865-0359BFA1ABD9}"/>
              </a:ext>
            </a:extLst>
          </p:cNvPr>
          <p:cNvSpPr>
            <a:spLocks noGrp="1"/>
          </p:cNvSpPr>
          <p:nvPr>
            <p:ph type="title"/>
          </p:nvPr>
        </p:nvSpPr>
        <p:spPr>
          <a:xfrm>
            <a:off x="838199" y="365125"/>
            <a:ext cx="9921537" cy="2067357"/>
          </a:xfrm>
        </p:spPr>
        <p:txBody>
          <a:bodyPr>
            <a:normAutofit/>
          </a:bodyPr>
          <a:lstStyle/>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Traditional Earthquake Detection : Conventional methods use seismometers to measure ground motion and detect earthquakes. These systems, while accurate, are expensive and have limited coverage in remote areas.</a:t>
            </a: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br>
              <a:rPr lang="en-US"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pic>
        <p:nvPicPr>
          <p:cNvPr id="2050" name="Picture 2" descr="Seismograph &amp; Seismometer">
            <a:extLst>
              <a:ext uri="{FF2B5EF4-FFF2-40B4-BE49-F238E27FC236}">
                <a16:creationId xmlns:a16="http://schemas.microsoft.com/office/drawing/2014/main" id="{EA1F9179-0D90-34B6-F4E8-99FAE9CEC6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8005" y="1597611"/>
            <a:ext cx="4078734" cy="305126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8B12650-3F76-634C-9C1C-5534EB88FF85}"/>
              </a:ext>
            </a:extLst>
          </p:cNvPr>
          <p:cNvSpPr txBox="1"/>
          <p:nvPr/>
        </p:nvSpPr>
        <p:spPr>
          <a:xfrm>
            <a:off x="838200" y="5095782"/>
            <a:ext cx="9752860" cy="923330"/>
          </a:xfrm>
          <a:prstGeom prst="rect">
            <a:avLst/>
          </a:prstGeom>
          <a:noFill/>
        </p:spPr>
        <p:txBody>
          <a:bodyPr wrap="square" rtlCol="0">
            <a:spAutoFit/>
          </a:bodyPr>
          <a:lstStyle/>
          <a:p>
            <a:pPr marL="285750" indent="-285750">
              <a:buFont typeface="Arial" panose="020B0604020202020204" pitchFamily="34" charset="0"/>
              <a:buChar char="•"/>
            </a:pPr>
            <a:r>
              <a:rPr lang="en-US" dirty="0"/>
              <a:t>Present Technology : Advances in MEMS sensors provide a cost-effective alternative but suffer from noise interference. Machine learning models, including CNNs and GANs, are now improving data quality and enhancing earthquake prediction accuracy.</a:t>
            </a:r>
            <a:endParaRPr lang="en-IN" dirty="0"/>
          </a:p>
        </p:txBody>
      </p:sp>
    </p:spTree>
    <p:extLst>
      <p:ext uri="{BB962C8B-B14F-4D97-AF65-F5344CB8AC3E}">
        <p14:creationId xmlns:p14="http://schemas.microsoft.com/office/powerpoint/2010/main" val="1769500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CC4E8-48F3-9C5C-90D9-14077E3AEAAF}"/>
              </a:ext>
            </a:extLst>
          </p:cNvPr>
          <p:cNvSpPr>
            <a:spLocks noGrp="1"/>
          </p:cNvSpPr>
          <p:nvPr>
            <p:ph type="title"/>
          </p:nvPr>
        </p:nvSpPr>
        <p:spPr>
          <a:xfrm>
            <a:off x="558281" y="494485"/>
            <a:ext cx="10515600" cy="1325563"/>
          </a:xfrm>
        </p:spPr>
        <p:txBody>
          <a:bodyPr/>
          <a:lstStyle/>
          <a:p>
            <a:r>
              <a:rPr lang="en-IN" u="sng" dirty="0">
                <a:latin typeface="Times New Roman" panose="02020603050405020304" pitchFamily="18" charset="0"/>
                <a:cs typeface="Times New Roman" panose="02020603050405020304" pitchFamily="18" charset="0"/>
              </a:rPr>
              <a:t>Aim &amp; Objectives:  </a:t>
            </a:r>
            <a:endParaRPr lang="en-IN" u="sng" dirty="0"/>
          </a:p>
        </p:txBody>
      </p:sp>
      <p:sp>
        <p:nvSpPr>
          <p:cNvPr id="4" name="TextBox 3">
            <a:extLst>
              <a:ext uri="{FF2B5EF4-FFF2-40B4-BE49-F238E27FC236}">
                <a16:creationId xmlns:a16="http://schemas.microsoft.com/office/drawing/2014/main" id="{0DDC2514-3705-8088-1009-DF4AED487CE8}"/>
              </a:ext>
            </a:extLst>
          </p:cNvPr>
          <p:cNvSpPr txBox="1"/>
          <p:nvPr/>
        </p:nvSpPr>
        <p:spPr>
          <a:xfrm>
            <a:off x="711200" y="1820048"/>
            <a:ext cx="11094720" cy="535531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The aim of this study is to compare the effectiveness of LSTM and SVM models for earthquake prediction and to evaluate the performance of GAN, ICA, and PCA for noise reduction in seismic data. By augmenting the dataset to simulate real-time noise conditions, the study seeks to identify the most accurate and efficient methods for enhancing earthquake detection and data clarity.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Major Objectives of the Project:</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To tackle seismic research obstacles, specifically the detection of earthquakes through the utilization of Low-cost MEMS sensors, addressing the issue of noise interference caused by these sensors, which impacts the accuracy of collected data. </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To use GAN,LSTM,PCA,ICA,SVM models on seismic dataset and show the comparison of the models</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To detect early warning signs of earthquake</a:t>
            </a:r>
          </a:p>
          <a:p>
            <a:pPr marL="342900" indent="-34290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2111490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CFD82-8CF6-69E7-16E1-9A994E2741ED}"/>
              </a:ext>
            </a:extLst>
          </p:cNvPr>
          <p:cNvSpPr>
            <a:spLocks noGrp="1"/>
          </p:cNvSpPr>
          <p:nvPr>
            <p:ph type="title"/>
          </p:nvPr>
        </p:nvSpPr>
        <p:spPr>
          <a:xfrm>
            <a:off x="838200" y="485191"/>
            <a:ext cx="10515600" cy="1129005"/>
          </a:xfrm>
        </p:spPr>
        <p:txBody>
          <a:bodyPr>
            <a:normAutofit/>
          </a:bodyPr>
          <a:lstStyle/>
          <a:p>
            <a:r>
              <a:rPr lang="en-IN" u="sng" dirty="0">
                <a:latin typeface="Times New Roman" panose="02020603050405020304" pitchFamily="18" charset="0"/>
                <a:cs typeface="Times New Roman" panose="02020603050405020304" pitchFamily="18" charset="0"/>
              </a:rPr>
              <a:t>Problem Statement:</a:t>
            </a:r>
            <a:endParaRPr lang="en-IN" u="sng" dirty="0"/>
          </a:p>
        </p:txBody>
      </p:sp>
      <p:sp>
        <p:nvSpPr>
          <p:cNvPr id="4" name="TextBox 3">
            <a:extLst>
              <a:ext uri="{FF2B5EF4-FFF2-40B4-BE49-F238E27FC236}">
                <a16:creationId xmlns:a16="http://schemas.microsoft.com/office/drawing/2014/main" id="{ECACC2A6-F111-2612-8715-FDA5FD536169}"/>
              </a:ext>
            </a:extLst>
          </p:cNvPr>
          <p:cNvSpPr txBox="1"/>
          <p:nvPr/>
        </p:nvSpPr>
        <p:spPr>
          <a:xfrm>
            <a:off x="718695" y="1862800"/>
            <a:ext cx="11084767" cy="4154984"/>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The challenge in seismic activity monitoring arises from the high cost of conventional seismic sensors, which limits their widespread deployment, particularly in resource-constrained regions. In response, low-cost MEMS sensors have been proposed as a more affordable alternative. However, these sensors introduce significant noise in the data, leading to a poor signal-to-noise ratio that complicates the accurate detection of seismic events.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As a result, while MEMS sensors provide a cost-effective solution for large-scale seismic networks, the compromised data quality limits their effectiveness in critical applications such as real-time earthquake monitoring, early warning systems, and seismic hazard assessment.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1841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E77F9-AA4C-686B-A089-92FCC3AC1D62}"/>
              </a:ext>
            </a:extLst>
          </p:cNvPr>
          <p:cNvSpPr>
            <a:spLocks noGrp="1"/>
          </p:cNvSpPr>
          <p:nvPr>
            <p:ph type="title"/>
          </p:nvPr>
        </p:nvSpPr>
        <p:spPr>
          <a:xfrm>
            <a:off x="296662" y="195309"/>
            <a:ext cx="10515600" cy="1325563"/>
          </a:xfrm>
        </p:spPr>
        <p:txBody>
          <a:bodyPr/>
          <a:lstStyle/>
          <a:p>
            <a:r>
              <a:rPr lang="en-IN" u="sng" dirty="0">
                <a:latin typeface="Times New Roman" panose="02020603050405020304" pitchFamily="18" charset="0"/>
                <a:cs typeface="Times New Roman" panose="02020603050405020304" pitchFamily="18" charset="0"/>
              </a:rPr>
              <a:t> Literature survey:</a:t>
            </a:r>
            <a:endParaRPr lang="en-IN" u="sng" dirty="0"/>
          </a:p>
        </p:txBody>
      </p:sp>
      <p:sp>
        <p:nvSpPr>
          <p:cNvPr id="4" name="TextBox 3">
            <a:extLst>
              <a:ext uri="{FF2B5EF4-FFF2-40B4-BE49-F238E27FC236}">
                <a16:creationId xmlns:a16="http://schemas.microsoft.com/office/drawing/2014/main" id="{C5984570-F528-A0EE-BE53-32CAB428A692}"/>
              </a:ext>
            </a:extLst>
          </p:cNvPr>
          <p:cNvSpPr txBox="1"/>
          <p:nvPr/>
        </p:nvSpPr>
        <p:spPr>
          <a:xfrm>
            <a:off x="470631" y="1333806"/>
            <a:ext cx="11056776" cy="4524315"/>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[1] </a:t>
            </a:r>
            <a:r>
              <a:rPr lang="en-US" sz="2400" dirty="0" err="1">
                <a:latin typeface="Times New Roman" panose="02020603050405020304" pitchFamily="18" charset="0"/>
                <a:cs typeface="Times New Roman" panose="02020603050405020304" pitchFamily="18" charset="0"/>
              </a:rPr>
              <a:t>Aming</a:t>
            </a:r>
            <a:r>
              <a:rPr lang="en-US" sz="2400" dirty="0">
                <a:latin typeface="Times New Roman" panose="02020603050405020304" pitchFamily="18" charset="0"/>
                <a:cs typeface="Times New Roman" panose="02020603050405020304" pitchFamily="18" charset="0"/>
              </a:rPr>
              <a:t> Wu et.al., proposed in the paper </a:t>
            </a:r>
            <a:r>
              <a:rPr lang="en-US" sz="2400" b="1" dirty="0">
                <a:latin typeface="Times New Roman" panose="02020603050405020304" pitchFamily="18" charset="0"/>
                <a:cs typeface="Times New Roman" panose="02020603050405020304" pitchFamily="18" charset="0"/>
              </a:rPr>
              <a:t>"Augmenting Seismic Data Using Generative Adversarial Network for Low-Cost MEMS Sensors".</a:t>
            </a:r>
            <a:r>
              <a:rPr lang="en-US" sz="2400" dirty="0">
                <a:latin typeface="Times New Roman" panose="02020603050405020304" pitchFamily="18" charset="0"/>
                <a:cs typeface="Times New Roman" panose="02020603050405020304" pitchFamily="18" charset="0"/>
              </a:rPr>
              <a:t> They proposed EQGAN, a GAN-based model designed to generate high-quality seismic data from low-cost MEMs sensors. The model demonstrates enhanced stability and performance, achieving up to 81% effectiveness, surpassing other generative models.</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[2] </a:t>
            </a:r>
            <a:r>
              <a:rPr lang="en-US" sz="2400" dirty="0" err="1">
                <a:latin typeface="Times New Roman" panose="02020603050405020304" pitchFamily="18" charset="0"/>
                <a:cs typeface="Times New Roman" panose="02020603050405020304" pitchFamily="18" charset="0"/>
              </a:rPr>
              <a:t>Yuanming</a:t>
            </a:r>
            <a:r>
              <a:rPr lang="en-US" sz="2400" dirty="0">
                <a:latin typeface="Times New Roman" panose="02020603050405020304" pitchFamily="18" charset="0"/>
                <a:cs typeface="Times New Roman" panose="02020603050405020304" pitchFamily="18" charset="0"/>
              </a:rPr>
              <a:t> Li et.al., proposed in the paper </a:t>
            </a:r>
            <a:r>
              <a:rPr lang="en-US" sz="2400" b="1" dirty="0">
                <a:latin typeface="Times New Roman" panose="02020603050405020304" pitchFamily="18" charset="0"/>
                <a:cs typeface="Times New Roman" panose="02020603050405020304" pitchFamily="18" charset="0"/>
              </a:rPr>
              <a:t>"Seismic Data Augmentation Based on Conditional Generative Adversarial Networks".</a:t>
            </a:r>
            <a:r>
              <a:rPr lang="en-US" sz="2400" dirty="0">
                <a:latin typeface="Times New Roman" panose="02020603050405020304" pitchFamily="18" charset="0"/>
                <a:cs typeface="Times New Roman" panose="02020603050405020304" pitchFamily="18" charset="0"/>
              </a:rPr>
              <a:t> Their review provides a comprehensive overview of recent research employing GANs for the synthetic generation of ground motion signals and seismic data augmentation. It discusses the potential and challenges of Al-based GAN applications in earthquake engineering.</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61340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2454</TotalTime>
  <Words>1843</Words>
  <Application>Microsoft Office PowerPoint</Application>
  <PresentationFormat>Widescreen</PresentationFormat>
  <Paragraphs>144</Paragraphs>
  <Slides>22</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22</vt:i4>
      </vt:variant>
    </vt:vector>
  </HeadingPairs>
  <TitlesOfParts>
    <vt:vector size="33" baseType="lpstr">
      <vt:lpstr>Arial</vt:lpstr>
      <vt:lpstr>Calibri</vt:lpstr>
      <vt:lpstr>Calibri Light</vt:lpstr>
      <vt:lpstr>Chaparral Pro</vt:lpstr>
      <vt:lpstr>Times New Roman</vt:lpstr>
      <vt:lpstr>Trebuchet MS</vt:lpstr>
      <vt:lpstr>Wingdings</vt:lpstr>
      <vt:lpstr>Wingdings 3</vt:lpstr>
      <vt:lpstr>Office Theme</vt:lpstr>
      <vt:lpstr>Facet</vt:lpstr>
      <vt:lpstr>1_Office Theme</vt:lpstr>
      <vt:lpstr>PowerPoint Presentation</vt:lpstr>
      <vt:lpstr>Enhancing Seismic Data with Generative Adversarial Network for Affordable MEMs Sensors</vt:lpstr>
      <vt:lpstr>PowerPoint Presentation</vt:lpstr>
      <vt:lpstr>PowerPoint Presentation</vt:lpstr>
      <vt:lpstr>Introduction:</vt:lpstr>
      <vt:lpstr>Traditional Earthquake Detection : Conventional methods use seismometers to measure ground motion and detect earthquakes. These systems, while accurate, are expensive and have limited coverage in remote areas.    </vt:lpstr>
      <vt:lpstr>Aim &amp; Objectives:  </vt:lpstr>
      <vt:lpstr>Problem Statement:</vt:lpstr>
      <vt:lpstr> Literature survey:</vt:lpstr>
      <vt:lpstr>PowerPoint Presentation</vt:lpstr>
      <vt:lpstr>Methodology:</vt:lpstr>
      <vt:lpstr>PowerPoint Presentation</vt:lpstr>
      <vt:lpstr>Proposed Block Diagram:</vt:lpstr>
      <vt:lpstr>         Hardware and Software Specification</vt:lpstr>
      <vt:lpstr>PowerPoint Presentation</vt:lpstr>
      <vt:lpstr>RESULTS:</vt:lpstr>
      <vt:lpstr>PowerPoint Presentation</vt:lpstr>
      <vt:lpstr>PowerPoint Presentation</vt:lpstr>
      <vt:lpstr>PowerPoint Presentation</vt:lpstr>
      <vt:lpstr>This project successfully demonstrated the potential of Generative Adversarial Networks (GANs) in enhancing seismic data captured by low-cost MEMS (Micro-Electromechanical Systems) sensors. MEMS sensors, although economically advantageous, are often limited by lower data quality, including noise and resolution issues, which can hinder accurate seismic analysis .By utilizing GANs for data augmentation, this study effectively addressed these challenges and significantly improved the performance and reliability of seismic data collected from MEMS sensors</vt:lpstr>
      <vt:lpstr>References: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Phalguni Deshpande</dc:creator>
  <cp:lastModifiedBy>P Yeshashwini</cp:lastModifiedBy>
  <cp:revision>41</cp:revision>
  <dcterms:created xsi:type="dcterms:W3CDTF">2023-10-28T06:05:12Z</dcterms:created>
  <dcterms:modified xsi:type="dcterms:W3CDTF">2025-02-05T06:33:28Z</dcterms:modified>
</cp:coreProperties>
</file>