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0" r:id="rId9"/>
    <p:sldId id="257" r:id="rId10"/>
    <p:sldId id="275" r:id="rId11"/>
    <p:sldId id="276" r:id="rId12"/>
    <p:sldId id="283" r:id="rId13"/>
    <p:sldId id="284"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75E278A-FF0E-49A4-B170-79828D63BBAD}">
          <p14:sldIdLst>
            <p14:sldId id="256"/>
          </p14:sldIdLst>
        </p14:section>
        <p14:section name="Approach" id="{B9B51309-D148-4332-87C2-07BE32FBCA3B}">
          <p14:sldIdLst>
            <p14:sldId id="271"/>
            <p14:sldId id="279"/>
            <p14:sldId id="281"/>
            <p14:sldId id="280"/>
            <p14:sldId id="257"/>
            <p14:sldId id="275"/>
            <p14:sldId id="276"/>
            <p14:sldId id="283"/>
            <p14:sldId id="284"/>
          </p14:sldIdLst>
        </p14:section>
        <p14:section name="Result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A2459-4703-4AF7-BB15-A223BB6C1E2C}" v="9" dt="2023-07-02T16:15:00.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van Kishore" userId="e3e8a424d457cc74" providerId="LiveId" clId="{0FCA2459-4703-4AF7-BB15-A223BB6C1E2C}"/>
    <pc:docChg chg="custSel modSld modSection">
      <pc:chgData name="Jeevan Kishore" userId="e3e8a424d457cc74" providerId="LiveId" clId="{0FCA2459-4703-4AF7-BB15-A223BB6C1E2C}" dt="2023-07-02T16:20:01.124" v="53" actId="1076"/>
      <pc:docMkLst>
        <pc:docMk/>
      </pc:docMkLst>
      <pc:sldChg chg="modSp mod">
        <pc:chgData name="Jeevan Kishore" userId="e3e8a424d457cc74" providerId="LiveId" clId="{0FCA2459-4703-4AF7-BB15-A223BB6C1E2C}" dt="2023-07-02T16:17:46.580" v="43" actId="1076"/>
        <pc:sldMkLst>
          <pc:docMk/>
          <pc:sldMk cId="2471807738" sldId="256"/>
        </pc:sldMkLst>
        <pc:spChg chg="mod">
          <ac:chgData name="Jeevan Kishore" userId="e3e8a424d457cc74" providerId="LiveId" clId="{0FCA2459-4703-4AF7-BB15-A223BB6C1E2C}" dt="2023-07-02T16:17:36.541" v="42" actId="1076"/>
          <ac:spMkLst>
            <pc:docMk/>
            <pc:sldMk cId="2471807738" sldId="256"/>
            <ac:spMk id="2" creationId="{00000000-0000-0000-0000-000000000000}"/>
          </ac:spMkLst>
        </pc:spChg>
        <pc:spChg chg="mod">
          <ac:chgData name="Jeevan Kishore" userId="e3e8a424d457cc74" providerId="LiveId" clId="{0FCA2459-4703-4AF7-BB15-A223BB6C1E2C}" dt="2023-07-02T16:17:46.580" v="43" actId="1076"/>
          <ac:spMkLst>
            <pc:docMk/>
            <pc:sldMk cId="2471807738" sldId="256"/>
            <ac:spMk id="3" creationId="{00000000-0000-0000-0000-000000000000}"/>
          </ac:spMkLst>
        </pc:spChg>
      </pc:sldChg>
      <pc:sldChg chg="modSp mod">
        <pc:chgData name="Jeevan Kishore" userId="e3e8a424d457cc74" providerId="LiveId" clId="{0FCA2459-4703-4AF7-BB15-A223BB6C1E2C}" dt="2023-07-02T16:18:16.256" v="47" actId="2711"/>
        <pc:sldMkLst>
          <pc:docMk/>
          <pc:sldMk cId="3457616166" sldId="271"/>
        </pc:sldMkLst>
        <pc:spChg chg="mod">
          <ac:chgData name="Jeevan Kishore" userId="e3e8a424d457cc74" providerId="LiveId" clId="{0FCA2459-4703-4AF7-BB15-A223BB6C1E2C}" dt="2023-07-02T16:18:16.256" v="47" actId="2711"/>
          <ac:spMkLst>
            <pc:docMk/>
            <pc:sldMk cId="3457616166" sldId="271"/>
            <ac:spMk id="38" creationId="{00000000-0000-0000-0000-000000000000}"/>
          </ac:spMkLst>
        </pc:spChg>
      </pc:sldChg>
      <pc:sldChg chg="modSp mod">
        <pc:chgData name="Jeevan Kishore" userId="e3e8a424d457cc74" providerId="LiveId" clId="{0FCA2459-4703-4AF7-BB15-A223BB6C1E2C}" dt="2023-07-02T16:18:39.474" v="48" actId="2711"/>
        <pc:sldMkLst>
          <pc:docMk/>
          <pc:sldMk cId="1107001750" sldId="279"/>
        </pc:sldMkLst>
        <pc:spChg chg="mod">
          <ac:chgData name="Jeevan Kishore" userId="e3e8a424d457cc74" providerId="LiveId" clId="{0FCA2459-4703-4AF7-BB15-A223BB6C1E2C}" dt="2023-07-02T16:18:39.474" v="48" actId="2711"/>
          <ac:spMkLst>
            <pc:docMk/>
            <pc:sldMk cId="1107001750" sldId="279"/>
            <ac:spMk id="25" creationId="{00000000-0000-0000-0000-000000000000}"/>
          </ac:spMkLst>
        </pc:spChg>
      </pc:sldChg>
      <pc:sldChg chg="modSp mod">
        <pc:chgData name="Jeevan Kishore" userId="e3e8a424d457cc74" providerId="LiveId" clId="{0FCA2459-4703-4AF7-BB15-A223BB6C1E2C}" dt="2023-07-02T16:19:09.555" v="50" actId="20577"/>
        <pc:sldMkLst>
          <pc:docMk/>
          <pc:sldMk cId="958036878" sldId="281"/>
        </pc:sldMkLst>
        <pc:spChg chg="mod">
          <ac:chgData name="Jeevan Kishore" userId="e3e8a424d457cc74" providerId="LiveId" clId="{0FCA2459-4703-4AF7-BB15-A223BB6C1E2C}" dt="2023-07-02T16:19:09.555" v="50" actId="20577"/>
          <ac:spMkLst>
            <pc:docMk/>
            <pc:sldMk cId="958036878" sldId="281"/>
            <ac:spMk id="5" creationId="{00000000-0000-0000-0000-000000000000}"/>
          </ac:spMkLst>
        </pc:spChg>
      </pc:sldChg>
      <pc:sldChg chg="addSp delSp modSp mod">
        <pc:chgData name="Jeevan Kishore" userId="e3e8a424d457cc74" providerId="LiveId" clId="{0FCA2459-4703-4AF7-BB15-A223BB6C1E2C}" dt="2023-07-02T16:20:01.124" v="53" actId="1076"/>
        <pc:sldMkLst>
          <pc:docMk/>
          <pc:sldMk cId="893025881" sldId="282"/>
        </pc:sldMkLst>
        <pc:spChg chg="mod">
          <ac:chgData name="Jeevan Kishore" userId="e3e8a424d457cc74" providerId="LiveId" clId="{0FCA2459-4703-4AF7-BB15-A223BB6C1E2C}" dt="2023-07-02T16:20:01.124" v="53" actId="1076"/>
          <ac:spMkLst>
            <pc:docMk/>
            <pc:sldMk cId="893025881" sldId="282"/>
            <ac:spMk id="5" creationId="{00000000-0000-0000-0000-000000000000}"/>
          </ac:spMkLst>
        </pc:spChg>
        <pc:graphicFrameChg chg="add del mod">
          <ac:chgData name="Jeevan Kishore" userId="e3e8a424d457cc74" providerId="LiveId" clId="{0FCA2459-4703-4AF7-BB15-A223BB6C1E2C}" dt="2023-07-02T16:12:11.179" v="5" actId="478"/>
          <ac:graphicFrameMkLst>
            <pc:docMk/>
            <pc:sldMk cId="893025881" sldId="282"/>
            <ac:graphicFrameMk id="2" creationId="{49F43948-544B-CFB5-A114-70BC3EC2E1D9}"/>
          </ac:graphicFrameMkLst>
        </pc:graphicFrameChg>
        <pc:graphicFrameChg chg="add mod">
          <ac:chgData name="Jeevan Kishore" userId="e3e8a424d457cc74" providerId="LiveId" clId="{0FCA2459-4703-4AF7-BB15-A223BB6C1E2C}" dt="2023-07-02T16:15:09.760" v="21" actId="1076"/>
          <ac:graphicFrameMkLst>
            <pc:docMk/>
            <pc:sldMk cId="893025881" sldId="282"/>
            <ac:graphicFrameMk id="3" creationId="{8BCAAAD6-BA12-21E5-99A1-5DA4749F257E}"/>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02-Jul-23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02-Jul-23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02-Jul-23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rgbClr val="00B050"/>
          </a:fgClr>
          <a:bgClr>
            <a:schemeClr val="bg2"/>
          </a:bgClr>
        </a:pattFill>
        <a:effectLst/>
      </p:bgPr>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02-Jul-23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2594" y="0"/>
            <a:ext cx="9406812" cy="1418253"/>
          </a:xfrm>
        </p:spPr>
        <p:txBody>
          <a:bodyPr anchor="ctr" anchorCtr="0">
            <a:normAutofit/>
          </a:bodyPr>
          <a:lstStyle/>
          <a:p>
            <a:r>
              <a:rPr lang="en-US" sz="4800" dirty="0">
                <a:solidFill>
                  <a:schemeClr val="bg1"/>
                </a:solidFill>
                <a:latin typeface="+mn-lt"/>
              </a:rPr>
              <a:t>Project-2 Instagram User Analytics</a:t>
            </a:r>
          </a:p>
        </p:txBody>
      </p:sp>
      <p:sp>
        <p:nvSpPr>
          <p:cNvPr id="3" name="Subtitle 2"/>
          <p:cNvSpPr>
            <a:spLocks noGrp="1"/>
          </p:cNvSpPr>
          <p:nvPr>
            <p:ph type="subTitle" idx="4294967295"/>
          </p:nvPr>
        </p:nvSpPr>
        <p:spPr>
          <a:xfrm>
            <a:off x="838200" y="1418253"/>
            <a:ext cx="10815735" cy="5139467"/>
          </a:xfrm>
        </p:spPr>
        <p:txBody>
          <a:bodyPr>
            <a:normAutofit fontScale="92500" lnSpcReduction="20000"/>
          </a:bodyPr>
          <a:lstStyle/>
          <a:p>
            <a:pPr marL="0" indent="0">
              <a:lnSpc>
                <a:spcPct val="100000"/>
              </a:lnSpc>
              <a:buNone/>
            </a:pPr>
            <a:r>
              <a:rPr lang="en-US" sz="2600" b="1" u="sng" dirty="0"/>
              <a:t>Project Description :</a:t>
            </a:r>
          </a:p>
          <a:p>
            <a:pPr marL="0" indent="0">
              <a:lnSpc>
                <a:spcPct val="110000"/>
              </a:lnSpc>
              <a:buNone/>
            </a:pPr>
            <a:r>
              <a:rPr lang="en-US" sz="1900" b="1" dirty="0">
                <a:solidFill>
                  <a:schemeClr val="bg1"/>
                </a:solidFill>
                <a:latin typeface="+mj-lt"/>
              </a:rPr>
              <a:t> This Project is an attempt to derive business insights for marketing, product &amp; development teams based on the insights made out of  the queries asked by the management team.</a:t>
            </a:r>
          </a:p>
          <a:p>
            <a:pPr marL="0" indent="0" algn="just">
              <a:spcBef>
                <a:spcPts val="600"/>
              </a:spcBef>
              <a:spcAft>
                <a:spcPts val="600"/>
              </a:spcAft>
              <a:buNone/>
            </a:pPr>
            <a:r>
              <a:rPr lang="en-US" sz="2600" b="1" u="sng" dirty="0"/>
              <a:t>The following queries were :</a:t>
            </a:r>
          </a:p>
          <a:p>
            <a:pPr marL="0" indent="0" algn="just">
              <a:lnSpc>
                <a:spcPct val="100000"/>
              </a:lnSpc>
              <a:spcBef>
                <a:spcPts val="600"/>
              </a:spcBef>
              <a:spcAft>
                <a:spcPts val="600"/>
              </a:spcAft>
              <a:buNone/>
            </a:pPr>
            <a:r>
              <a:rPr lang="en-US" sz="1900" b="1" dirty="0">
                <a:solidFill>
                  <a:schemeClr val="bg1"/>
                </a:solidFill>
                <a:latin typeface="+mj-lt"/>
              </a:rPr>
              <a:t>1. People who have been using platform for the longest time ?</a:t>
            </a:r>
          </a:p>
          <a:p>
            <a:pPr marL="0" indent="0" algn="just">
              <a:lnSpc>
                <a:spcPct val="100000"/>
              </a:lnSpc>
              <a:spcBef>
                <a:spcPts val="600"/>
              </a:spcBef>
              <a:spcAft>
                <a:spcPts val="600"/>
              </a:spcAft>
              <a:buNone/>
            </a:pPr>
            <a:r>
              <a:rPr lang="en-US" sz="1900" b="1" dirty="0">
                <a:solidFill>
                  <a:schemeClr val="bg1"/>
                </a:solidFill>
                <a:latin typeface="+mj-lt"/>
              </a:rPr>
              <a:t>2. Who have never posted a single photo on Instagram ?</a:t>
            </a:r>
          </a:p>
          <a:p>
            <a:pPr algn="just">
              <a:lnSpc>
                <a:spcPct val="100000"/>
              </a:lnSpc>
              <a:spcBef>
                <a:spcPts val="600"/>
              </a:spcBef>
              <a:spcAft>
                <a:spcPts val="600"/>
              </a:spcAft>
            </a:pPr>
            <a:r>
              <a:rPr lang="en-US" sz="1900" b="1" dirty="0">
                <a:solidFill>
                  <a:schemeClr val="bg1"/>
                </a:solidFill>
                <a:latin typeface="+mj-lt"/>
              </a:rPr>
              <a:t>3. Identify the winner of the contest who has got the most likes for a photo ?</a:t>
            </a:r>
          </a:p>
          <a:p>
            <a:pPr algn="just">
              <a:lnSpc>
                <a:spcPct val="100000"/>
              </a:lnSpc>
              <a:spcBef>
                <a:spcPts val="600"/>
              </a:spcBef>
              <a:spcAft>
                <a:spcPts val="600"/>
              </a:spcAft>
            </a:pPr>
            <a:r>
              <a:rPr lang="en-US" sz="1900" b="1" dirty="0">
                <a:solidFill>
                  <a:schemeClr val="bg1"/>
                </a:solidFill>
                <a:latin typeface="+mj-lt"/>
              </a:rPr>
              <a:t>4. Identify the top 5 most commonly used hashtags on the platform ?</a:t>
            </a:r>
          </a:p>
          <a:p>
            <a:pPr algn="just">
              <a:lnSpc>
                <a:spcPct val="100000"/>
              </a:lnSpc>
              <a:spcBef>
                <a:spcPts val="600"/>
              </a:spcBef>
              <a:spcAft>
                <a:spcPts val="600"/>
              </a:spcAft>
            </a:pPr>
            <a:r>
              <a:rPr lang="en-US" sz="1900" b="1" dirty="0">
                <a:solidFill>
                  <a:schemeClr val="bg1"/>
                </a:solidFill>
                <a:latin typeface="+mj-lt"/>
              </a:rPr>
              <a:t>5. Which is the best day to launch Ad campaign ?</a:t>
            </a:r>
          </a:p>
          <a:p>
            <a:pPr algn="just">
              <a:lnSpc>
                <a:spcPct val="110000"/>
              </a:lnSpc>
              <a:spcBef>
                <a:spcPts val="600"/>
              </a:spcBef>
              <a:spcAft>
                <a:spcPts val="600"/>
              </a:spcAft>
            </a:pPr>
            <a:r>
              <a:rPr lang="en-US" sz="1900" b="1" dirty="0">
                <a:solidFill>
                  <a:schemeClr val="bg1"/>
                </a:solidFill>
                <a:latin typeface="+mj-lt"/>
              </a:rPr>
              <a:t>6. Provide how many times does average user posts on Instagram and the total number of photos on Instagram and            total number of users ?</a:t>
            </a:r>
          </a:p>
          <a:p>
            <a:pPr algn="just">
              <a:lnSpc>
                <a:spcPct val="100000"/>
              </a:lnSpc>
              <a:spcBef>
                <a:spcPts val="600"/>
              </a:spcBef>
              <a:spcAft>
                <a:spcPts val="600"/>
              </a:spcAft>
            </a:pPr>
            <a:r>
              <a:rPr lang="en-US" sz="1900" b="1" dirty="0">
                <a:solidFill>
                  <a:schemeClr val="bg1"/>
                </a:solidFill>
                <a:latin typeface="+mj-lt"/>
              </a:rPr>
              <a:t>7. Provide data on users (bots) who have liked every single photo on the site.</a:t>
            </a:r>
          </a:p>
          <a:p>
            <a:pPr algn="just">
              <a:lnSpc>
                <a:spcPct val="100000"/>
              </a:lnSpc>
              <a:spcBef>
                <a:spcPts val="600"/>
              </a:spcBef>
              <a:spcAft>
                <a:spcPts val="600"/>
              </a:spcAft>
            </a:pPr>
            <a:endParaRPr lang="en-US" sz="1400" b="1" dirty="0">
              <a:solidFill>
                <a:schemeClr val="bg1"/>
              </a:solidFill>
              <a:latin typeface="+mj-lt"/>
            </a:endParaRPr>
          </a:p>
          <a:p>
            <a:pPr marL="0" indent="0">
              <a:buNone/>
            </a:pPr>
            <a:endParaRPr lang="en-US" sz="1600" b="1" dirty="0">
              <a:solidFill>
                <a:schemeClr val="bg1"/>
              </a:solidFill>
              <a:latin typeface="+mj-lt"/>
            </a:endParaRPr>
          </a:p>
          <a:p>
            <a:pPr marL="0" indent="0">
              <a:buNone/>
            </a:pPr>
            <a:endParaRPr lang="en-US" sz="1600" b="1" dirty="0">
              <a:solidFill>
                <a:schemeClr val="bg1"/>
              </a:solidFill>
              <a:latin typeface="+mj-lt"/>
            </a:endParaRPr>
          </a:p>
          <a:p>
            <a:pPr marL="0" indent="0">
              <a:buNone/>
            </a:pP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8DB2-A6E6-710B-AC00-1BC9E9E0F70F}"/>
              </a:ext>
            </a:extLst>
          </p:cNvPr>
          <p:cNvSpPr>
            <a:spLocks noGrp="1"/>
          </p:cNvSpPr>
          <p:nvPr>
            <p:ph type="title"/>
          </p:nvPr>
        </p:nvSpPr>
        <p:spPr>
          <a:xfrm>
            <a:off x="521207" y="0"/>
            <a:ext cx="6877119" cy="640080"/>
          </a:xfrm>
        </p:spPr>
        <p:txBody>
          <a:bodyPr>
            <a:normAutofit/>
          </a:bodyPr>
          <a:lstStyle/>
          <a:p>
            <a:r>
              <a:rPr lang="en-US" sz="2400" b="1" u="sng" dirty="0">
                <a:solidFill>
                  <a:schemeClr val="tx1"/>
                </a:solidFill>
                <a:latin typeface="+mn-lt"/>
              </a:rPr>
              <a:t>7. Bots &amp; Fake Accounts :</a:t>
            </a:r>
          </a:p>
        </p:txBody>
      </p:sp>
      <p:pic>
        <p:nvPicPr>
          <p:cNvPr id="5" name="Picture 4">
            <a:extLst>
              <a:ext uri="{FF2B5EF4-FFF2-40B4-BE49-F238E27FC236}">
                <a16:creationId xmlns:a16="http://schemas.microsoft.com/office/drawing/2014/main" id="{59DFC5BB-DC56-2B21-69A9-E29F1E290240}"/>
              </a:ext>
            </a:extLst>
          </p:cNvPr>
          <p:cNvPicPr>
            <a:picLocks noChangeAspect="1"/>
          </p:cNvPicPr>
          <p:nvPr/>
        </p:nvPicPr>
        <p:blipFill>
          <a:blip r:embed="rId2"/>
          <a:stretch>
            <a:fillRect/>
          </a:stretch>
        </p:blipFill>
        <p:spPr>
          <a:xfrm>
            <a:off x="2490787" y="735270"/>
            <a:ext cx="7210425" cy="5276850"/>
          </a:xfrm>
          <a:prstGeom prst="rect">
            <a:avLst/>
          </a:prstGeom>
        </p:spPr>
      </p:pic>
      <p:sp>
        <p:nvSpPr>
          <p:cNvPr id="6" name="TextBox 5">
            <a:extLst>
              <a:ext uri="{FF2B5EF4-FFF2-40B4-BE49-F238E27FC236}">
                <a16:creationId xmlns:a16="http://schemas.microsoft.com/office/drawing/2014/main" id="{7A51D43F-DC22-D897-FA28-0DAED91E5EA9}"/>
              </a:ext>
            </a:extLst>
          </p:cNvPr>
          <p:cNvSpPr txBox="1"/>
          <p:nvPr/>
        </p:nvSpPr>
        <p:spPr>
          <a:xfrm>
            <a:off x="1857376" y="6012120"/>
            <a:ext cx="9033456" cy="670440"/>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mj-lt"/>
                <a:ea typeface="Calibri" panose="020F0502020204030204" pitchFamily="34" charset="0"/>
                <a:cs typeface="Mangal" panose="02040503050203030202" pitchFamily="18" charset="0"/>
              </a:rPr>
              <a:t>These are the accounts that have liked all the photos that are available, Hence we can conclude that these are bots.</a:t>
            </a:r>
            <a:endParaRPr lang="en-US" sz="1800" b="1" kern="100" dirty="0">
              <a:effectLst/>
              <a:latin typeface="+mj-l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2883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371475" y="817391"/>
            <a:ext cx="11220450" cy="3791382"/>
          </a:xfrm>
        </p:spPr>
        <p:txBody>
          <a:bodyPr>
            <a:normAutofit/>
          </a:bodyPr>
          <a:lstStyle/>
          <a:p>
            <a:pPr marL="0" marR="0">
              <a:lnSpc>
                <a:spcPct val="107000"/>
              </a:lnSpc>
              <a:spcBef>
                <a:spcPts val="0"/>
              </a:spcBef>
              <a:spcAft>
                <a:spcPts val="800"/>
              </a:spcAft>
            </a:pPr>
            <a:r>
              <a:rPr lang="en-IN" sz="1800" kern="100" dirty="0">
                <a:latin typeface="Times New Roman" panose="02020603050405020304" pitchFamily="18" charset="0"/>
                <a:ea typeface="Calibri" panose="020F0502020204030204" pitchFamily="34" charset="0"/>
                <a:cs typeface="Mangal" panose="02040503050203030202" pitchFamily="18" charset="0"/>
              </a:rPr>
              <a:t>Analysed</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 many useful insights that could help</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the business to launch a new marketing campaign, decide on features to build for an app, track the success of the app by measuring user engagement and improve the experience altogether would help the business grow and </a:t>
            </a:r>
            <a:r>
              <a:rPr lang="en-US" sz="1800" kern="100" dirty="0">
                <a:latin typeface="Times New Roman" panose="02020603050405020304" pitchFamily="18" charset="0"/>
                <a:ea typeface="Calibri" panose="020F0502020204030204" pitchFamily="34" charset="0"/>
                <a:cs typeface="Mangal" panose="02040503050203030202" pitchFamily="18" charset="0"/>
              </a:rPr>
              <a:t>this would help in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making data driven decisions for the business.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800" kern="100" dirty="0">
                <a:latin typeface="Times New Roman" panose="02020603050405020304" pitchFamily="18" charset="0"/>
                <a:ea typeface="Calibri" panose="020F0502020204030204" pitchFamily="34" charset="0"/>
                <a:cs typeface="Mangal" panose="02040503050203030202" pitchFamily="18" charset="0"/>
              </a:rPr>
              <a:t>It has expanded my knowledge in MySQL and also improved my querying language skills and this project has shown me where do I lag and this will help me to improve in concepts of join.</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dirty="0">
                <a:cs typeface="Segoe UI Light" panose="020B0502040204020203" pitchFamily="34" charset="0"/>
              </a:rPr>
              <a:t>All the tables and data that were extracted where attached in the following sheet: </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964D83D-76A9-ADFA-E598-A889AA86661F}"/>
              </a:ext>
            </a:extLst>
          </p:cNvPr>
          <p:cNvSpPr txBox="1"/>
          <p:nvPr/>
        </p:nvSpPr>
        <p:spPr>
          <a:xfrm>
            <a:off x="371475" y="200025"/>
            <a:ext cx="4490032" cy="508281"/>
          </a:xfrm>
          <a:prstGeom prst="rect">
            <a:avLst/>
          </a:prstGeom>
          <a:noFill/>
        </p:spPr>
        <p:txBody>
          <a:bodyPr wrap="square" rtlCol="0">
            <a:spAutoFit/>
          </a:bodyPr>
          <a:lstStyle/>
          <a:p>
            <a:pPr marL="0" indent="0">
              <a:lnSpc>
                <a:spcPts val="3600"/>
              </a:lnSpc>
              <a:spcAft>
                <a:spcPts val="0"/>
              </a:spcAft>
              <a:buNone/>
            </a:pPr>
            <a:r>
              <a:rPr lang="en-US" sz="2400" b="1" u="sng" dirty="0">
                <a:cs typeface="Segoe UI Light" panose="020B0502040204020203" pitchFamily="34" charset="0"/>
              </a:rPr>
              <a:t>Result : </a:t>
            </a:r>
          </a:p>
        </p:txBody>
      </p:sp>
      <p:graphicFrame>
        <p:nvGraphicFramePr>
          <p:cNvPr id="3" name="Object 2">
            <a:extLst>
              <a:ext uri="{FF2B5EF4-FFF2-40B4-BE49-F238E27FC236}">
                <a16:creationId xmlns:a16="http://schemas.microsoft.com/office/drawing/2014/main" id="{8BCAAAD6-BA12-21E5-99A1-5DA4749F257E}"/>
              </a:ext>
            </a:extLst>
          </p:cNvPr>
          <p:cNvGraphicFramePr>
            <a:graphicFrameLocks noChangeAspect="1"/>
          </p:cNvGraphicFramePr>
          <p:nvPr>
            <p:extLst>
              <p:ext uri="{D42A27DB-BD31-4B8C-83A1-F6EECF244321}">
                <p14:modId xmlns:p14="http://schemas.microsoft.com/office/powerpoint/2010/main" val="2005162302"/>
              </p:ext>
            </p:extLst>
          </p:nvPr>
        </p:nvGraphicFramePr>
        <p:xfrm>
          <a:off x="4385388" y="4144918"/>
          <a:ext cx="2724539" cy="2360324"/>
        </p:xfrm>
        <a:graphic>
          <a:graphicData uri="http://schemas.openxmlformats.org/presentationml/2006/ole">
            <mc:AlternateContent xmlns:mc="http://schemas.openxmlformats.org/markup-compatibility/2006">
              <mc:Choice xmlns:v="urn:schemas-microsoft-com:vml" Requires="v">
                <p:oleObj name="Macro-Enabled Worksheet" showAsIcon="1" r:id="rId3" imgW="914400" imgH="792417" progId="Excel.SheetMacroEnabled.12">
                  <p:embed/>
                </p:oleObj>
              </mc:Choice>
              <mc:Fallback>
                <p:oleObj name="Macro-Enabled Worksheet" showAsIcon="1" r:id="rId3" imgW="914400" imgH="792417" progId="Excel.SheetMacroEnabled.12">
                  <p:embed/>
                  <p:pic>
                    <p:nvPicPr>
                      <p:cNvPr id="3" name="Object 2">
                        <a:extLst>
                          <a:ext uri="{FF2B5EF4-FFF2-40B4-BE49-F238E27FC236}">
                            <a16:creationId xmlns:a16="http://schemas.microsoft.com/office/drawing/2014/main" id="{8BCAAAD6-BA12-21E5-99A1-5DA4749F257E}"/>
                          </a:ext>
                        </a:extLst>
                      </p:cNvPr>
                      <p:cNvPicPr/>
                      <p:nvPr/>
                    </p:nvPicPr>
                    <p:blipFill>
                      <a:blip r:embed="rId4"/>
                      <a:stretch>
                        <a:fillRect/>
                      </a:stretch>
                    </p:blipFill>
                    <p:spPr>
                      <a:xfrm>
                        <a:off x="4385388" y="4144918"/>
                        <a:ext cx="2724539" cy="2360324"/>
                      </a:xfrm>
                      <a:prstGeom prst="rect">
                        <a:avLst/>
                      </a:prstGeom>
                    </p:spPr>
                  </p:pic>
                </p:oleObj>
              </mc:Fallback>
            </mc:AlternateContent>
          </a:graphicData>
        </a:graphic>
      </p:graphicFrame>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Content Placeholder 17"/>
          <p:cNvSpPr txBox="1">
            <a:spLocks/>
          </p:cNvSpPr>
          <p:nvPr/>
        </p:nvSpPr>
        <p:spPr>
          <a:xfrm>
            <a:off x="530507" y="840921"/>
            <a:ext cx="11130986" cy="545724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400" b="1" u="sng" dirty="0">
                <a:solidFill>
                  <a:schemeClr val="tx1"/>
                </a:solidFill>
                <a:ea typeface="Segoe UI Historic" panose="020B0502040204020203" pitchFamily="34" charset="0"/>
                <a:cs typeface="Segoe UI Historic" panose="020B0502040204020203" pitchFamily="34" charset="0"/>
              </a:rPr>
              <a:t>Approach :</a:t>
            </a:r>
          </a:p>
          <a:p>
            <a:pPr marL="0" lvl="0" indent="0">
              <a:lnSpc>
                <a:spcPct val="100000"/>
              </a:lnSpc>
              <a:spcAft>
                <a:spcPts val="600"/>
              </a:spcAft>
              <a:buNone/>
              <a:defRPr/>
            </a:pPr>
            <a:r>
              <a:rPr lang="en-US" sz="1800" b="1" dirty="0">
                <a:solidFill>
                  <a:schemeClr val="bg1"/>
                </a:solidFill>
                <a:latin typeface="+mj-lt"/>
                <a:ea typeface="Segoe UI Historic" panose="020B0502040204020203" pitchFamily="34" charset="0"/>
                <a:cs typeface="Segoe UI Historic" panose="020B0502040204020203" pitchFamily="34" charset="0"/>
              </a:rPr>
              <a:t>Created a database using MySQL that can store the data and support the queries that needs to be processed for analyzing and loaded the data into the database and used MySQL queries to perform the analysis and made insights about the queries that were asked by the management team.</a:t>
            </a:r>
          </a:p>
          <a:p>
            <a:pPr marL="0" lvl="0" indent="0">
              <a:spcAft>
                <a:spcPts val="600"/>
              </a:spcAft>
              <a:buNone/>
              <a:defRPr/>
            </a:pPr>
            <a:endParaRPr lang="en-US" sz="2000" b="1" u="sng" dirty="0">
              <a:solidFill>
                <a:schemeClr val="tx1"/>
              </a:solidFill>
              <a:latin typeface="+mj-lt"/>
              <a:ea typeface="Segoe UI Historic" panose="020B0502040204020203" pitchFamily="34" charset="0"/>
              <a:cs typeface="Segoe UI Historic" panose="020B0502040204020203" pitchFamily="34" charset="0"/>
            </a:endParaRPr>
          </a:p>
          <a:p>
            <a:pPr marL="0" lvl="0" indent="0">
              <a:spcAft>
                <a:spcPts val="600"/>
              </a:spcAft>
              <a:buNone/>
              <a:defRPr/>
            </a:pPr>
            <a:r>
              <a:rPr lang="en-US" sz="2400" b="1" u="sng" dirty="0">
                <a:solidFill>
                  <a:schemeClr val="tx1"/>
                </a:solidFill>
                <a:ea typeface="Segoe UI Historic" panose="020B0502040204020203" pitchFamily="34" charset="0"/>
                <a:cs typeface="Segoe UI Historic" panose="020B0502040204020203" pitchFamily="34" charset="0"/>
              </a:rPr>
              <a:t>Tech-Stack Used :</a:t>
            </a:r>
          </a:p>
          <a:p>
            <a:pPr marL="0" lvl="0" indent="0">
              <a:spcAft>
                <a:spcPts val="600"/>
              </a:spcAft>
              <a:buNone/>
              <a:defRPr/>
            </a:pPr>
            <a:r>
              <a:rPr lang="en-US" sz="1800" b="1" dirty="0">
                <a:solidFill>
                  <a:schemeClr val="bg1"/>
                </a:solidFill>
                <a:latin typeface="+mj-lt"/>
                <a:ea typeface="Segoe UI Historic" panose="020B0502040204020203" pitchFamily="34" charset="0"/>
                <a:cs typeface="Segoe UI Historic" panose="020B0502040204020203" pitchFamily="34" charset="0"/>
              </a:rPr>
              <a:t>1. MySQL - To run the Query and extract data from database.</a:t>
            </a:r>
          </a:p>
          <a:p>
            <a:pPr marL="0" lvl="0" indent="0">
              <a:spcAft>
                <a:spcPts val="600"/>
              </a:spcAft>
              <a:buNone/>
              <a:defRPr/>
            </a:pPr>
            <a:r>
              <a:rPr lang="en-US" sz="1800" b="1" dirty="0">
                <a:solidFill>
                  <a:schemeClr val="bg1"/>
                </a:solidFill>
                <a:latin typeface="+mj-lt"/>
                <a:ea typeface="Segoe UI Historic" panose="020B0502040204020203" pitchFamily="34" charset="0"/>
                <a:cs typeface="Segoe UI Historic" panose="020B0502040204020203" pitchFamily="34" charset="0"/>
              </a:rPr>
              <a:t>2. MS Excel – To Store the Extracted tables from the database.</a:t>
            </a:r>
          </a:p>
          <a:p>
            <a:pPr marL="0" lvl="0" indent="0">
              <a:spcAft>
                <a:spcPts val="600"/>
              </a:spcAft>
              <a:buNone/>
              <a:defRPr/>
            </a:pPr>
            <a:r>
              <a:rPr lang="en-US" sz="1800" b="1" dirty="0">
                <a:solidFill>
                  <a:schemeClr val="bg1"/>
                </a:solidFill>
                <a:latin typeface="+mj-lt"/>
                <a:ea typeface="Segoe UI Historic" panose="020B0502040204020203" pitchFamily="34" charset="0"/>
                <a:cs typeface="Segoe UI Historic" panose="020B0502040204020203" pitchFamily="34" charset="0"/>
              </a:rPr>
              <a:t>3. MS PPT – To prepare the report based the insights from the database. </a:t>
            </a:r>
          </a:p>
          <a:p>
            <a:pPr marL="0" lvl="0" indent="0">
              <a:spcAft>
                <a:spcPts val="600"/>
              </a:spcAft>
              <a:buNone/>
              <a:defRPr/>
            </a:pPr>
            <a:endParaRPr lang="en-US" sz="2000" b="1" u="sng" dirty="0">
              <a:solidFill>
                <a:schemeClr val="tx1"/>
              </a:solidFill>
              <a:latin typeface="+mj-lt"/>
              <a:ea typeface="Segoe UI Historic" panose="020B0502040204020203" pitchFamily="34" charset="0"/>
              <a:cs typeface="Segoe UI Historic" panose="020B0502040204020203" pitchFamily="34" charset="0"/>
            </a:endParaRPr>
          </a:p>
          <a:p>
            <a:pPr marL="0" lvl="0" indent="0">
              <a:spcAft>
                <a:spcPts val="600"/>
              </a:spcAft>
              <a:buNone/>
              <a:defRPr/>
            </a:pPr>
            <a:r>
              <a:rPr lang="en-US" sz="2400" b="1" u="sng" dirty="0">
                <a:solidFill>
                  <a:schemeClr val="tx1"/>
                </a:solidFill>
                <a:ea typeface="Segoe UI Historic" panose="020B0502040204020203" pitchFamily="34" charset="0"/>
                <a:cs typeface="Segoe UI Historic" panose="020B0502040204020203" pitchFamily="34" charset="0"/>
              </a:rPr>
              <a:t>Insights :</a:t>
            </a:r>
          </a:p>
          <a:p>
            <a:pPr marL="0" lvl="0" indent="0">
              <a:spcAft>
                <a:spcPts val="600"/>
              </a:spcAft>
              <a:buNone/>
              <a:defRPr/>
            </a:pPr>
            <a:r>
              <a:rPr lang="en-US" sz="1800" b="1" dirty="0">
                <a:solidFill>
                  <a:schemeClr val="bg1"/>
                </a:solidFill>
                <a:latin typeface="+mj-lt"/>
                <a:ea typeface="Segoe UI Historic" panose="020B0502040204020203" pitchFamily="34" charset="0"/>
                <a:cs typeface="Segoe UI Historic" panose="020B0502040204020203" pitchFamily="34" charset="0"/>
              </a:rPr>
              <a:t>The following were the SQL queries and their outputs for the queries that were asked by the management team.</a:t>
            </a:r>
          </a:p>
          <a:p>
            <a:pPr marL="0" lvl="0" indent="0">
              <a:spcAft>
                <a:spcPts val="600"/>
              </a:spcAft>
              <a:buNone/>
              <a:defRPr/>
            </a:pPr>
            <a:endParaRPr lang="en-US" sz="1600" b="1" dirty="0">
              <a:solidFill>
                <a:schemeClr val="bg1"/>
              </a:solidFill>
              <a:latin typeface="+mj-lt"/>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Content Placeholder 17"/>
          <p:cNvSpPr txBox="1">
            <a:spLocks/>
          </p:cNvSpPr>
          <p:nvPr/>
        </p:nvSpPr>
        <p:spPr>
          <a:xfrm>
            <a:off x="455885" y="207716"/>
            <a:ext cx="5106716" cy="10091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2000"/>
              </a:spcAft>
              <a:buAutoNum type="alphaUcParenR"/>
            </a:pPr>
            <a:r>
              <a:rPr lang="en-US" sz="2400" b="1" u="sng" dirty="0">
                <a:solidFill>
                  <a:schemeClr val="tx1"/>
                </a:solidFill>
                <a:cs typeface="Segoe UI" panose="020B0502040204020203" pitchFamily="34" charset="0"/>
              </a:rPr>
              <a:t>Marketing:</a:t>
            </a:r>
          </a:p>
          <a:p>
            <a:pPr marL="0" indent="0">
              <a:spcAft>
                <a:spcPts val="2000"/>
              </a:spcAft>
              <a:buNone/>
            </a:pPr>
            <a:r>
              <a:rPr lang="en-US" sz="2400" b="1" u="sng" dirty="0">
                <a:solidFill>
                  <a:schemeClr val="tx1"/>
                </a:solidFill>
                <a:cs typeface="Segoe UI" panose="020B0502040204020203" pitchFamily="34" charset="0"/>
              </a:rPr>
              <a:t>1. Rewarding Most Loyal Users:</a:t>
            </a:r>
          </a:p>
        </p:txBody>
      </p:sp>
      <p:pic>
        <p:nvPicPr>
          <p:cNvPr id="6" name="Picture 5">
            <a:extLst>
              <a:ext uri="{FF2B5EF4-FFF2-40B4-BE49-F238E27FC236}">
                <a16:creationId xmlns:a16="http://schemas.microsoft.com/office/drawing/2014/main" id="{AF1CDBDD-9925-3B36-785B-49BBB0A81D3E}"/>
              </a:ext>
            </a:extLst>
          </p:cNvPr>
          <p:cNvPicPr>
            <a:picLocks noChangeAspect="1"/>
          </p:cNvPicPr>
          <p:nvPr/>
        </p:nvPicPr>
        <p:blipFill>
          <a:blip r:embed="rId2"/>
          <a:stretch>
            <a:fillRect/>
          </a:stretch>
        </p:blipFill>
        <p:spPr>
          <a:xfrm>
            <a:off x="2410359" y="1378778"/>
            <a:ext cx="7371281" cy="4612447"/>
          </a:xfrm>
          <a:prstGeom prst="rect">
            <a:avLst/>
          </a:prstGeom>
        </p:spPr>
      </p:pic>
      <p:sp>
        <p:nvSpPr>
          <p:cNvPr id="9" name="TextBox 8">
            <a:extLst>
              <a:ext uri="{FF2B5EF4-FFF2-40B4-BE49-F238E27FC236}">
                <a16:creationId xmlns:a16="http://schemas.microsoft.com/office/drawing/2014/main" id="{3589E146-1F4F-36C2-F00B-C7B5C8133283}"/>
              </a:ext>
            </a:extLst>
          </p:cNvPr>
          <p:cNvSpPr txBox="1"/>
          <p:nvPr/>
        </p:nvSpPr>
        <p:spPr>
          <a:xfrm>
            <a:off x="2294210" y="6153150"/>
            <a:ext cx="11412265" cy="369332"/>
          </a:xfrm>
          <a:prstGeom prst="rect">
            <a:avLst/>
          </a:prstGeom>
          <a:noFill/>
        </p:spPr>
        <p:txBody>
          <a:bodyPr wrap="square" rtlCol="0">
            <a:spAutoFit/>
          </a:bodyPr>
          <a:lstStyle/>
          <a:p>
            <a:r>
              <a:rPr lang="en-US" b="1" dirty="0"/>
              <a:t> </a:t>
            </a:r>
            <a:r>
              <a:rPr lang="en-US" b="1" dirty="0">
                <a:latin typeface="+mj-lt"/>
              </a:rPr>
              <a:t>They are the 5 oldest users of the Instagram from the database provided.</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59282" y="0"/>
            <a:ext cx="6877119" cy="640080"/>
          </a:xfrm>
        </p:spPr>
        <p:txBody>
          <a:bodyPr>
            <a:normAutofit/>
          </a:bodyPr>
          <a:lstStyle/>
          <a:p>
            <a:r>
              <a:rPr lang="en-US" sz="2400" b="1" u="sng" dirty="0">
                <a:solidFill>
                  <a:schemeClr val="tx1"/>
                </a:solidFill>
                <a:latin typeface="+mn-lt"/>
                <a:cs typeface="Segoe UI Light" panose="020B0502040204020203" pitchFamily="34" charset="0"/>
              </a:rPr>
              <a:t>2. Remind Inactive Users to Start Posting:</a:t>
            </a:r>
          </a:p>
        </p:txBody>
      </p:sp>
      <p:sp>
        <p:nvSpPr>
          <p:cNvPr id="5" name="Content Placeholder 4"/>
          <p:cNvSpPr>
            <a:spLocks noGrp="1"/>
          </p:cNvSpPr>
          <p:nvPr>
            <p:ph sz="half" idx="4294967295"/>
          </p:nvPr>
        </p:nvSpPr>
        <p:spPr>
          <a:xfrm>
            <a:off x="2066925" y="5707735"/>
            <a:ext cx="9677400" cy="1997990"/>
          </a:xfrm>
        </p:spPr>
        <p:txBody>
          <a:bodyPr vert="horz" lIns="91440" tIns="45720" rIns="91440" bIns="45720" rtlCol="0">
            <a:normAutofit/>
          </a:bodyPr>
          <a:lstStyle/>
          <a:p>
            <a:pPr marL="0" indent="0">
              <a:lnSpc>
                <a:spcPts val="1800"/>
              </a:lnSpc>
              <a:spcBef>
                <a:spcPts val="1000"/>
              </a:spcBef>
              <a:spcAft>
                <a:spcPts val="600"/>
              </a:spcAft>
              <a:buNone/>
            </a:pPr>
            <a:r>
              <a:rPr lang="en-US" sz="1800" b="1" dirty="0">
                <a:latin typeface="+mj-lt"/>
                <a:cs typeface="Segoe UI" panose="020B0502040204020203" pitchFamily="34" charset="0"/>
              </a:rPr>
              <a:t>These are the users who have not yet posted anything on Instagram.</a:t>
            </a:r>
          </a:p>
        </p:txBody>
      </p:sp>
      <p:pic>
        <p:nvPicPr>
          <p:cNvPr id="8" name="Picture 7">
            <a:extLst>
              <a:ext uri="{FF2B5EF4-FFF2-40B4-BE49-F238E27FC236}">
                <a16:creationId xmlns:a16="http://schemas.microsoft.com/office/drawing/2014/main" id="{46892A57-8056-38D6-E037-AE26053EB81D}"/>
              </a:ext>
            </a:extLst>
          </p:cNvPr>
          <p:cNvPicPr>
            <a:picLocks noChangeAspect="1"/>
          </p:cNvPicPr>
          <p:nvPr/>
        </p:nvPicPr>
        <p:blipFill>
          <a:blip r:embed="rId2"/>
          <a:stretch>
            <a:fillRect/>
          </a:stretch>
        </p:blipFill>
        <p:spPr>
          <a:xfrm>
            <a:off x="247651" y="1060310"/>
            <a:ext cx="5689534" cy="4408170"/>
          </a:xfrm>
          <a:prstGeom prst="rect">
            <a:avLst/>
          </a:prstGeom>
        </p:spPr>
      </p:pic>
      <p:pic>
        <p:nvPicPr>
          <p:cNvPr id="10" name="Picture 9">
            <a:extLst>
              <a:ext uri="{FF2B5EF4-FFF2-40B4-BE49-F238E27FC236}">
                <a16:creationId xmlns:a16="http://schemas.microsoft.com/office/drawing/2014/main" id="{7626AA32-8CFD-854B-3627-39F463ED4A00}"/>
              </a:ext>
            </a:extLst>
          </p:cNvPr>
          <p:cNvPicPr>
            <a:picLocks noChangeAspect="1"/>
          </p:cNvPicPr>
          <p:nvPr/>
        </p:nvPicPr>
        <p:blipFill>
          <a:blip r:embed="rId3"/>
          <a:stretch>
            <a:fillRect/>
          </a:stretch>
        </p:blipFill>
        <p:spPr>
          <a:xfrm>
            <a:off x="6102415" y="1060310"/>
            <a:ext cx="5841934" cy="440817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2700" b="1" u="sng" kern="100" dirty="0">
                <a:solidFill>
                  <a:srgbClr val="000000"/>
                </a:solidFill>
                <a:latin typeface="+mn-lt"/>
                <a:ea typeface="Calibri" panose="020F0502020204030204" pitchFamily="34" charset="0"/>
                <a:cs typeface="Mangal" panose="02040503050203030202" pitchFamily="18" charset="0"/>
              </a:rPr>
              <a:t>3. </a:t>
            </a:r>
            <a:r>
              <a:rPr lang="en-IN" sz="2700" b="1" u="sng" kern="100" dirty="0">
                <a:solidFill>
                  <a:srgbClr val="000000"/>
                </a:solidFill>
                <a:effectLst/>
                <a:latin typeface="+mn-lt"/>
                <a:ea typeface="Calibri" panose="020F0502020204030204" pitchFamily="34" charset="0"/>
                <a:cs typeface="Mangal" panose="02040503050203030202" pitchFamily="18" charset="0"/>
              </a:rPr>
              <a:t>Declaring Contest Winner:</a:t>
            </a:r>
            <a:br>
              <a:rPr lang="en-US" sz="1800" kern="100" dirty="0">
                <a:effectLst/>
                <a:latin typeface="Calibri" panose="020F0502020204030204" pitchFamily="34" charset="0"/>
                <a:ea typeface="Calibri" panose="020F0502020204030204" pitchFamily="34" charset="0"/>
                <a:cs typeface="Mangal" panose="02040503050203030202" pitchFamily="18" charset="0"/>
              </a:rPr>
            </a:br>
            <a:endParaRPr lang="en-US" dirty="0">
              <a:latin typeface="Segoe UI Light" panose="020B0502040204020203" pitchFamily="34" charset="0"/>
              <a:cs typeface="Segoe UI Light" panose="020B0502040204020203" pitchFamily="34" charset="0"/>
            </a:endParaRPr>
          </a:p>
        </p:txBody>
      </p:sp>
      <p:sp>
        <p:nvSpPr>
          <p:cNvPr id="17" name="Content Placeholder 17"/>
          <p:cNvSpPr txBox="1">
            <a:spLocks/>
          </p:cNvSpPr>
          <p:nvPr/>
        </p:nvSpPr>
        <p:spPr>
          <a:xfrm>
            <a:off x="2400612" y="5915025"/>
            <a:ext cx="1091533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tx1"/>
                </a:solidFill>
                <a:latin typeface="+mj-lt"/>
              </a:rPr>
              <a:t>Zack_Kemmer93 is the winner with most number of likes for a single photo.</a:t>
            </a:r>
          </a:p>
        </p:txBody>
      </p:sp>
      <p:pic>
        <p:nvPicPr>
          <p:cNvPr id="9" name="Picture 8">
            <a:extLst>
              <a:ext uri="{FF2B5EF4-FFF2-40B4-BE49-F238E27FC236}">
                <a16:creationId xmlns:a16="http://schemas.microsoft.com/office/drawing/2014/main" id="{8B74A1F8-188E-178E-BAC9-1DCE90E88A90}"/>
              </a:ext>
            </a:extLst>
          </p:cNvPr>
          <p:cNvPicPr>
            <a:picLocks noChangeAspect="1"/>
          </p:cNvPicPr>
          <p:nvPr/>
        </p:nvPicPr>
        <p:blipFill>
          <a:blip r:embed="rId2"/>
          <a:stretch>
            <a:fillRect/>
          </a:stretch>
        </p:blipFill>
        <p:spPr>
          <a:xfrm>
            <a:off x="1819275" y="942975"/>
            <a:ext cx="8877300" cy="4743449"/>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3107" y="0"/>
            <a:ext cx="6877119" cy="640080"/>
          </a:xfrm>
        </p:spPr>
        <p:txBody>
          <a:bodyPr>
            <a:normAutofit/>
          </a:bodyPr>
          <a:lstStyle/>
          <a:p>
            <a:pPr lvl="0"/>
            <a:r>
              <a:rPr lang="en-US" sz="2400" b="1" u="sng" dirty="0">
                <a:solidFill>
                  <a:schemeClr val="tx1"/>
                </a:solidFill>
                <a:latin typeface="+mn-lt"/>
                <a:cs typeface="Segoe UI Light" panose="020B0502040204020203" pitchFamily="34" charset="0"/>
              </a:rPr>
              <a:t>4. Hashtag Researching :</a:t>
            </a:r>
          </a:p>
        </p:txBody>
      </p:sp>
      <p:sp>
        <p:nvSpPr>
          <p:cNvPr id="42" name="Content Placeholder 17"/>
          <p:cNvSpPr txBox="1">
            <a:spLocks/>
          </p:cNvSpPr>
          <p:nvPr/>
        </p:nvSpPr>
        <p:spPr>
          <a:xfrm>
            <a:off x="2713864" y="5978073"/>
            <a:ext cx="8944736"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tx1"/>
                </a:solidFill>
                <a:latin typeface="+mj-lt"/>
                <a:cs typeface="Segoe UI" panose="020B0502040204020203" pitchFamily="34" charset="0"/>
              </a:rPr>
              <a:t>The list of all the hashtags were the most used in Instagram.</a:t>
            </a:r>
          </a:p>
        </p:txBody>
      </p:sp>
      <p:pic>
        <p:nvPicPr>
          <p:cNvPr id="4" name="Picture 3">
            <a:extLst>
              <a:ext uri="{FF2B5EF4-FFF2-40B4-BE49-F238E27FC236}">
                <a16:creationId xmlns:a16="http://schemas.microsoft.com/office/drawing/2014/main" id="{3ABE75BD-7365-3A6E-446A-6391F5AF032A}"/>
              </a:ext>
            </a:extLst>
          </p:cNvPr>
          <p:cNvPicPr>
            <a:picLocks noChangeAspect="1"/>
          </p:cNvPicPr>
          <p:nvPr/>
        </p:nvPicPr>
        <p:blipFill>
          <a:blip r:embed="rId2"/>
          <a:stretch>
            <a:fillRect/>
          </a:stretch>
        </p:blipFill>
        <p:spPr>
          <a:xfrm>
            <a:off x="1733550" y="879927"/>
            <a:ext cx="8724899" cy="4985492"/>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559307" y="0"/>
            <a:ext cx="6877119" cy="640080"/>
          </a:xfrm>
        </p:spPr>
        <p:txBody>
          <a:bodyPr>
            <a:normAutofit/>
          </a:bodyPr>
          <a:lstStyle/>
          <a:p>
            <a:r>
              <a:rPr lang="en-US" sz="2400" b="1" u="sng" dirty="0">
                <a:solidFill>
                  <a:schemeClr val="tx1"/>
                </a:solidFill>
                <a:latin typeface="+mn-lt"/>
                <a:cs typeface="Segoe UI Light" panose="020B0502040204020203" pitchFamily="34" charset="0"/>
              </a:rPr>
              <a:t>5. Launch AD Campaign :</a:t>
            </a:r>
          </a:p>
        </p:txBody>
      </p:sp>
      <p:sp>
        <p:nvSpPr>
          <p:cNvPr id="34" name="Content Placeholder 17"/>
          <p:cNvSpPr txBox="1">
            <a:spLocks/>
          </p:cNvSpPr>
          <p:nvPr/>
        </p:nvSpPr>
        <p:spPr>
          <a:xfrm>
            <a:off x="2969636" y="5656247"/>
            <a:ext cx="9641464"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sz="1800" b="1" dirty="0">
                <a:solidFill>
                  <a:schemeClr val="tx1"/>
                </a:solidFill>
                <a:latin typeface="+mj-lt"/>
                <a:cs typeface="Segoe UI" panose="020B0502040204020203" pitchFamily="34" charset="0"/>
              </a:rPr>
              <a:t>These days of the week were the most users registered on. </a:t>
            </a:r>
          </a:p>
        </p:txBody>
      </p:sp>
      <p:pic>
        <p:nvPicPr>
          <p:cNvPr id="9" name="Picture 8">
            <a:extLst>
              <a:ext uri="{FF2B5EF4-FFF2-40B4-BE49-F238E27FC236}">
                <a16:creationId xmlns:a16="http://schemas.microsoft.com/office/drawing/2014/main" id="{233C99F0-8553-C0F6-0550-E786E77C3372}"/>
              </a:ext>
            </a:extLst>
          </p:cNvPr>
          <p:cNvPicPr>
            <a:picLocks noChangeAspect="1"/>
          </p:cNvPicPr>
          <p:nvPr/>
        </p:nvPicPr>
        <p:blipFill>
          <a:blip r:embed="rId2"/>
          <a:stretch>
            <a:fillRect/>
          </a:stretch>
        </p:blipFill>
        <p:spPr>
          <a:xfrm>
            <a:off x="3127767" y="892448"/>
            <a:ext cx="5593565" cy="4511431"/>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a:xfrm>
            <a:off x="470983" y="848106"/>
            <a:ext cx="6877119" cy="640080"/>
          </a:xfrm>
        </p:spPr>
        <p:txBody>
          <a:bodyPr>
            <a:normAutofit fontScale="90000"/>
          </a:bodyPr>
          <a:lstStyle/>
          <a:p>
            <a:r>
              <a:rPr lang="en-US" sz="2700" b="1" u="sng" dirty="0">
                <a:solidFill>
                  <a:schemeClr val="tx1"/>
                </a:solidFill>
                <a:latin typeface="+mn-lt"/>
                <a:cs typeface="Segoe UI Light" panose="020B0502040204020203" pitchFamily="34" charset="0"/>
              </a:rPr>
              <a:t>B) Investor Metrics  </a:t>
            </a:r>
            <a:br>
              <a:rPr lang="en-US" sz="2700" b="1" dirty="0">
                <a:solidFill>
                  <a:schemeClr val="tx1"/>
                </a:solidFill>
                <a:latin typeface="+mn-lt"/>
                <a:cs typeface="Segoe UI Light" panose="020B0502040204020203" pitchFamily="34" charset="0"/>
              </a:rPr>
            </a:br>
            <a:r>
              <a:rPr lang="en-US" sz="2700" b="1" u="sng" dirty="0">
                <a:solidFill>
                  <a:schemeClr val="tx1"/>
                </a:solidFill>
                <a:latin typeface="+mn-lt"/>
                <a:cs typeface="Segoe UI Light" panose="020B0502040204020203" pitchFamily="34" charset="0"/>
              </a:rPr>
              <a:t>6. User Engagement:</a:t>
            </a: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p:txBody>
      </p:sp>
      <p:sp>
        <p:nvSpPr>
          <p:cNvPr id="43" name="Content Placeholder 17"/>
          <p:cNvSpPr txBox="1">
            <a:spLocks/>
          </p:cNvSpPr>
          <p:nvPr/>
        </p:nvSpPr>
        <p:spPr>
          <a:xfrm>
            <a:off x="1090108" y="5433592"/>
            <a:ext cx="54535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a:solidFill>
                  <a:schemeClr val="tx1"/>
                </a:solidFill>
                <a:latin typeface="+mj-lt"/>
                <a:cs typeface="Segoe UI" panose="020B0502040204020203" pitchFamily="34" charset="0"/>
              </a:rPr>
              <a:t>Total Number Of Users in Instagram</a:t>
            </a:r>
          </a:p>
        </p:txBody>
      </p:sp>
      <p:pic>
        <p:nvPicPr>
          <p:cNvPr id="3" name="Picture 2">
            <a:extLst>
              <a:ext uri="{FF2B5EF4-FFF2-40B4-BE49-F238E27FC236}">
                <a16:creationId xmlns:a16="http://schemas.microsoft.com/office/drawing/2014/main" id="{A42B257A-3359-788D-C314-A628EAD70626}"/>
              </a:ext>
            </a:extLst>
          </p:cNvPr>
          <p:cNvPicPr>
            <a:picLocks noChangeAspect="1"/>
          </p:cNvPicPr>
          <p:nvPr/>
        </p:nvPicPr>
        <p:blipFill>
          <a:blip r:embed="rId2"/>
          <a:stretch>
            <a:fillRect/>
          </a:stretch>
        </p:blipFill>
        <p:spPr>
          <a:xfrm>
            <a:off x="470984" y="1168146"/>
            <a:ext cx="5358316" cy="4118313"/>
          </a:xfrm>
          <a:prstGeom prst="rect">
            <a:avLst/>
          </a:prstGeom>
        </p:spPr>
      </p:pic>
      <p:pic>
        <p:nvPicPr>
          <p:cNvPr id="5" name="Picture 4">
            <a:extLst>
              <a:ext uri="{FF2B5EF4-FFF2-40B4-BE49-F238E27FC236}">
                <a16:creationId xmlns:a16="http://schemas.microsoft.com/office/drawing/2014/main" id="{FD60B2E1-F276-EAB9-204E-0E3006CE5604}"/>
              </a:ext>
            </a:extLst>
          </p:cNvPr>
          <p:cNvPicPr>
            <a:picLocks noChangeAspect="1"/>
          </p:cNvPicPr>
          <p:nvPr/>
        </p:nvPicPr>
        <p:blipFill>
          <a:blip r:embed="rId3"/>
          <a:stretch>
            <a:fillRect/>
          </a:stretch>
        </p:blipFill>
        <p:spPr>
          <a:xfrm>
            <a:off x="6096000" y="1168145"/>
            <a:ext cx="5915025" cy="4118313"/>
          </a:xfrm>
          <a:prstGeom prst="rect">
            <a:avLst/>
          </a:prstGeom>
        </p:spPr>
      </p:pic>
      <p:sp>
        <p:nvSpPr>
          <p:cNvPr id="6" name="TextBox 5">
            <a:extLst>
              <a:ext uri="{FF2B5EF4-FFF2-40B4-BE49-F238E27FC236}">
                <a16:creationId xmlns:a16="http://schemas.microsoft.com/office/drawing/2014/main" id="{F4E08E68-CF8B-F542-6A0C-BD4B7384C752}"/>
              </a:ext>
            </a:extLst>
          </p:cNvPr>
          <p:cNvSpPr txBox="1"/>
          <p:nvPr/>
        </p:nvSpPr>
        <p:spPr>
          <a:xfrm>
            <a:off x="7040486" y="5433592"/>
            <a:ext cx="4061406" cy="369332"/>
          </a:xfrm>
          <a:prstGeom prst="rect">
            <a:avLst/>
          </a:prstGeom>
          <a:noFill/>
        </p:spPr>
        <p:txBody>
          <a:bodyPr wrap="square" rtlCol="0">
            <a:spAutoFit/>
          </a:bodyPr>
          <a:lstStyle/>
          <a:p>
            <a:r>
              <a:rPr lang="en-US" b="1" dirty="0">
                <a:latin typeface="+mj-lt"/>
              </a:rPr>
              <a:t>Total Number of Photos in Instagram</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3F02-DD9B-CE94-289C-DBF99277EBB9}"/>
              </a:ext>
            </a:extLst>
          </p:cNvPr>
          <p:cNvSpPr>
            <a:spLocks noGrp="1"/>
          </p:cNvSpPr>
          <p:nvPr>
            <p:ph type="title"/>
          </p:nvPr>
        </p:nvSpPr>
        <p:spPr>
          <a:xfrm>
            <a:off x="4845557" y="4905756"/>
            <a:ext cx="6877119" cy="640080"/>
          </a:xfrm>
        </p:spPr>
        <p:txBody>
          <a:bodyPr>
            <a:normAutofit/>
          </a:bodyPr>
          <a:lstStyle/>
          <a:p>
            <a:r>
              <a:rPr lang="en-US" sz="1800" b="1" dirty="0">
                <a:solidFill>
                  <a:schemeClr val="tx1"/>
                </a:solidFill>
              </a:rPr>
              <a:t>Average Post per User </a:t>
            </a:r>
          </a:p>
        </p:txBody>
      </p:sp>
      <p:pic>
        <p:nvPicPr>
          <p:cNvPr id="5" name="Picture 4">
            <a:extLst>
              <a:ext uri="{FF2B5EF4-FFF2-40B4-BE49-F238E27FC236}">
                <a16:creationId xmlns:a16="http://schemas.microsoft.com/office/drawing/2014/main" id="{FB672FD2-791D-0858-0601-A263B3210379}"/>
              </a:ext>
            </a:extLst>
          </p:cNvPr>
          <p:cNvPicPr>
            <a:picLocks noChangeAspect="1"/>
          </p:cNvPicPr>
          <p:nvPr/>
        </p:nvPicPr>
        <p:blipFill>
          <a:blip r:embed="rId2"/>
          <a:stretch>
            <a:fillRect/>
          </a:stretch>
        </p:blipFill>
        <p:spPr>
          <a:xfrm>
            <a:off x="2509085" y="830830"/>
            <a:ext cx="7311190" cy="4255901"/>
          </a:xfrm>
          <a:prstGeom prst="rect">
            <a:avLst/>
          </a:prstGeom>
        </p:spPr>
      </p:pic>
    </p:spTree>
    <p:extLst>
      <p:ext uri="{BB962C8B-B14F-4D97-AF65-F5344CB8AC3E}">
        <p14:creationId xmlns:p14="http://schemas.microsoft.com/office/powerpoint/2010/main" val="101403635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435BFAD1-44AC-4646-A448-9C46C400530C}"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BDDBBB-0842-457A-A817-C67B316D85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{756A953C-7A97-4110-BC01-92E39DBF38C6}tf10001108_win32</Template>
  <TotalTime>168</TotalTime>
  <Words>556</Words>
  <Application>Microsoft Office PowerPoint</Application>
  <PresentationFormat>Widescreen</PresentationFormat>
  <Paragraphs>47</Paragraphs>
  <Slides>11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Segoe UI</vt:lpstr>
      <vt:lpstr>Segoe UI Light</vt:lpstr>
      <vt:lpstr>Times New Roman</vt:lpstr>
      <vt:lpstr>WelcomeDoc</vt:lpstr>
      <vt:lpstr>Microsoft Excel Macro-Enabled Worksheet</vt:lpstr>
      <vt:lpstr>Project-2 Instagram User Analytics</vt:lpstr>
      <vt:lpstr>PowerPoint Presentation</vt:lpstr>
      <vt:lpstr>PowerPoint Presentation</vt:lpstr>
      <vt:lpstr>2. Remind Inactive Users to Start Posting:</vt:lpstr>
      <vt:lpstr>3. Declaring Contest Winner: </vt:lpstr>
      <vt:lpstr>4. Hashtag Researching :</vt:lpstr>
      <vt:lpstr>5. Launch AD Campaign :</vt:lpstr>
      <vt:lpstr>B) Investor Metrics   6. User Engagement: </vt:lpstr>
      <vt:lpstr>Average Post per User </vt:lpstr>
      <vt:lpstr>7. Bots &amp; Fake Accounts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Instagram User Analytics</dc:title>
  <dc:creator>Jeevan Kishore</dc:creator>
  <cp:keywords/>
  <cp:lastModifiedBy>Jeevan Kishore</cp:lastModifiedBy>
  <cp:revision>1</cp:revision>
  <dcterms:created xsi:type="dcterms:W3CDTF">2023-07-02T13:06:20Z</dcterms:created>
  <dcterms:modified xsi:type="dcterms:W3CDTF">2023-07-02T16:20:01Z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