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6" r:id="rId2"/>
    <p:sldId id="765" r:id="rId3"/>
    <p:sldId id="692" r:id="rId4"/>
    <p:sldId id="777" r:id="rId5"/>
    <p:sldId id="772" r:id="rId6"/>
    <p:sldId id="773" r:id="rId7"/>
    <p:sldId id="778" r:id="rId8"/>
    <p:sldId id="771" r:id="rId9"/>
    <p:sldId id="769" r:id="rId10"/>
    <p:sldId id="746" r:id="rId11"/>
    <p:sldId id="774" r:id="rId12"/>
    <p:sldId id="776" r:id="rId13"/>
    <p:sldId id="775" r:id="rId14"/>
    <p:sldId id="779" r:id="rId15"/>
    <p:sldId id="780" r:id="rId16"/>
    <p:sldId id="781" r:id="rId17"/>
    <p:sldId id="782" r:id="rId18"/>
    <p:sldId id="783" r:id="rId19"/>
    <p:sldId id="784" r:id="rId20"/>
    <p:sldId id="785" r:id="rId21"/>
    <p:sldId id="768"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3223" autoAdjust="0"/>
  </p:normalViewPr>
  <p:slideViewPr>
    <p:cSldViewPr>
      <p:cViewPr varScale="1">
        <p:scale>
          <a:sx n="105" d="100"/>
          <a:sy n="105" d="100"/>
        </p:scale>
        <p:origin x="1066"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7F30D7-76A5-49DC-8D75-C93CCB79E7E7}" type="datetimeFigureOut">
              <a:rPr lang="en-US" smtClean="0"/>
              <a:pPr/>
              <a:t>6/11/2023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A3D6A0-A976-4487-9718-D81945C00E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3D6A0-A976-4487-9718-D81945C00E01}" type="slidenum">
              <a:rPr lang="en-US" smtClean="0"/>
              <a:pPr/>
              <a:t>2</a:t>
            </a:fld>
            <a:endParaRPr lang="en-US"/>
          </a:p>
        </p:txBody>
      </p:sp>
    </p:spTree>
    <p:extLst>
      <p:ext uri="{BB962C8B-B14F-4D97-AF65-F5344CB8AC3E}">
        <p14:creationId xmlns:p14="http://schemas.microsoft.com/office/powerpoint/2010/main" val="103799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3D6A0-A976-4487-9718-D81945C00E01}" type="slidenum">
              <a:rPr lang="en-US" smtClean="0"/>
              <a:pPr/>
              <a:t>7</a:t>
            </a:fld>
            <a:endParaRPr lang="en-US"/>
          </a:p>
        </p:txBody>
      </p:sp>
    </p:spTree>
    <p:extLst>
      <p:ext uri="{BB962C8B-B14F-4D97-AF65-F5344CB8AC3E}">
        <p14:creationId xmlns:p14="http://schemas.microsoft.com/office/powerpoint/2010/main" val="183692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https://www.youtube.com/watch?v=FLm3pxBtTaU</a:t>
            </a:r>
          </a:p>
          <a:p>
            <a:r>
              <a:rPr lang="en-US" dirty="0"/>
              <a:t>https://www.youtube.com/watch?v=CcaRfwlHyNw</a:t>
            </a:r>
          </a:p>
        </p:txBody>
      </p:sp>
      <p:sp>
        <p:nvSpPr>
          <p:cNvPr id="4" name="Slide Number Placeholder 3"/>
          <p:cNvSpPr>
            <a:spLocks noGrp="1"/>
          </p:cNvSpPr>
          <p:nvPr>
            <p:ph type="sldNum" sz="quarter" idx="10"/>
          </p:nvPr>
        </p:nvSpPr>
        <p:spPr/>
        <p:txBody>
          <a:bodyPr/>
          <a:lstStyle/>
          <a:p>
            <a:fld id="{43A3D6A0-A976-4487-9718-D81945C00E01}"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https://www.youtube.com/watch?v=FLm3pxBtTaU</a:t>
            </a:r>
          </a:p>
          <a:p>
            <a:r>
              <a:rPr lang="en-US" dirty="0"/>
              <a:t>https://www.youtube.com/watch?v=CcaRfwlHyNw</a:t>
            </a:r>
          </a:p>
        </p:txBody>
      </p:sp>
      <p:sp>
        <p:nvSpPr>
          <p:cNvPr id="4" name="Slide Number Placeholder 3"/>
          <p:cNvSpPr>
            <a:spLocks noGrp="1"/>
          </p:cNvSpPr>
          <p:nvPr>
            <p:ph type="sldNum" sz="quarter" idx="10"/>
          </p:nvPr>
        </p:nvSpPr>
        <p:spPr/>
        <p:txBody>
          <a:bodyPr/>
          <a:lstStyle/>
          <a:p>
            <a:fld id="{43A3D6A0-A976-4487-9718-D81945C00E01}" type="slidenum">
              <a:rPr lang="en-US" smtClean="0"/>
              <a:pPr/>
              <a:t>9</a:t>
            </a:fld>
            <a:endParaRPr lang="en-US"/>
          </a:p>
        </p:txBody>
      </p:sp>
    </p:spTree>
    <p:extLst>
      <p:ext uri="{BB962C8B-B14F-4D97-AF65-F5344CB8AC3E}">
        <p14:creationId xmlns:p14="http://schemas.microsoft.com/office/powerpoint/2010/main" val="1273303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https://www.youtube.com/watch?v=FLm3pxBtTaU</a:t>
            </a:r>
          </a:p>
          <a:p>
            <a:r>
              <a:rPr lang="en-US"/>
              <a:t>https</a:t>
            </a:r>
            <a:r>
              <a:rPr lang="en-US" dirty="0"/>
              <a:t>://www.youtube.com/watch?v=CcaRfwlHyNw</a:t>
            </a:r>
          </a:p>
        </p:txBody>
      </p:sp>
      <p:sp>
        <p:nvSpPr>
          <p:cNvPr id="4" name="Slide Number Placeholder 3"/>
          <p:cNvSpPr>
            <a:spLocks noGrp="1"/>
          </p:cNvSpPr>
          <p:nvPr>
            <p:ph type="sldNum" sz="quarter" idx="10"/>
          </p:nvPr>
        </p:nvSpPr>
        <p:spPr/>
        <p:txBody>
          <a:bodyPr/>
          <a:lstStyle/>
          <a:p>
            <a:fld id="{43A3D6A0-A976-4487-9718-D81945C00E01}"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3D6A0-A976-4487-9718-D81945C00E01}" type="slidenum">
              <a:rPr lang="en-US" smtClean="0"/>
              <a:pPr/>
              <a:t>12</a:t>
            </a:fld>
            <a:endParaRPr lang="en-US"/>
          </a:p>
        </p:txBody>
      </p:sp>
    </p:spTree>
    <p:extLst>
      <p:ext uri="{BB962C8B-B14F-4D97-AF65-F5344CB8AC3E}">
        <p14:creationId xmlns:p14="http://schemas.microsoft.com/office/powerpoint/2010/main" val="176187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314450"/>
            <a:ext cx="6629400" cy="19431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11,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11,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11,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11,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7696200" cy="74295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028701"/>
            <a:ext cx="8610600" cy="3508772"/>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171450"/>
          </a:xfrm>
        </p:spPr>
        <p:txBody>
          <a:bodyPr anchor="t"/>
          <a:lstStyle>
            <a:lvl1pPr>
              <a:defRPr/>
            </a:lvl1pPr>
          </a:lstStyle>
          <a:p>
            <a:pPr>
              <a:defRPr/>
            </a:pPr>
            <a:fld id="{BCA20BF4-46A4-4C62-9717-542F3E07C11D}" type="datetime4">
              <a:rPr lang="en-US"/>
              <a:pPr>
                <a:defRPr/>
              </a:pPr>
              <a:t>June 11,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600201"/>
            <a:ext cx="6629400" cy="1369772"/>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1"/>
            <a:ext cx="1219200" cy="213122"/>
          </a:xfrm>
        </p:spPr>
        <p:txBody>
          <a:bodyPr anchor="t"/>
          <a:lstStyle>
            <a:lvl1pPr>
              <a:defRPr/>
            </a:lvl1pPr>
          </a:lstStyle>
          <a:p>
            <a:pPr>
              <a:defRPr/>
            </a:pPr>
            <a:fld id="{8AD5B4E8-8B51-4882-8119-31F6314D291B}" type="datetime4">
              <a:rPr lang="en-US"/>
              <a:pPr>
                <a:defRPr/>
              </a:pPr>
              <a:t>June 11,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lang="en-US"/>
              <a:t>Click to edit Master title style</a:t>
            </a:r>
          </a:p>
        </p:txBody>
      </p:sp>
      <p:sp>
        <p:nvSpPr>
          <p:cNvPr id="3" name="Content Placeholder 2"/>
          <p:cNvSpPr>
            <a:spLocks noGrp="1"/>
          </p:cNvSpPr>
          <p:nvPr>
            <p:ph sz="half" idx="1"/>
          </p:nvPr>
        </p:nvSpPr>
        <p:spPr>
          <a:xfrm>
            <a:off x="45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1"/>
            <a:ext cx="1143000" cy="273844"/>
          </a:xfrm>
        </p:spPr>
        <p:txBody>
          <a:bodyPr anchor="t"/>
          <a:lstStyle>
            <a:lvl1pPr>
              <a:defRPr/>
            </a:lvl1pPr>
          </a:lstStyle>
          <a:p>
            <a:pPr>
              <a:defRPr/>
            </a:pPr>
            <a:fld id="{B4147ACC-92FB-429D-8ACA-A583ECABA249}" type="datetime4">
              <a:rPr lang="en-US"/>
              <a:pPr>
                <a:defRPr/>
              </a:pPr>
              <a:t>June 11,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4114800"/>
            <a:ext cx="4040188"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7" y="4114800"/>
            <a:ext cx="4041775"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1137685"/>
            <a:ext cx="4040188"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7" y="1137685"/>
            <a:ext cx="4041775"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1"/>
            <a:ext cx="1143000" cy="273844"/>
          </a:xfrm>
        </p:spPr>
        <p:txBody>
          <a:bodyPr anchor="t"/>
          <a:lstStyle>
            <a:lvl1pPr>
              <a:defRPr/>
            </a:lvl1pPr>
          </a:lstStyle>
          <a:p>
            <a:pPr>
              <a:defRPr/>
            </a:pPr>
            <a:fld id="{272CADEB-BF3F-40FE-A6E1-8FB498EBFF75}" type="datetime4">
              <a:rPr lang="en-US"/>
              <a:pPr>
                <a:defRPr/>
              </a:pPr>
              <a:t>June 11,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11,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11,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7"/>
            <a:ext cx="3200400" cy="547688"/>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11,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4816080"/>
            <a:ext cx="762000" cy="273844"/>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1" y="914400"/>
            <a:ext cx="3053868" cy="940356"/>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1" y="2057400"/>
            <a:ext cx="3053867" cy="199761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11,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057651"/>
            <a:ext cx="9144000" cy="109061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14300"/>
            <a:ext cx="7620000" cy="7429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028701"/>
            <a:ext cx="7620000" cy="35087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4816080"/>
            <a:ext cx="2133600" cy="273844"/>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11, 2023</a:t>
            </a:fld>
            <a:endParaRPr lang="en-US"/>
          </a:p>
        </p:txBody>
      </p:sp>
      <p:sp>
        <p:nvSpPr>
          <p:cNvPr id="22" name="Footer Placeholder 21"/>
          <p:cNvSpPr>
            <a:spLocks noGrp="1"/>
          </p:cNvSpPr>
          <p:nvPr>
            <p:ph type="ftr" sz="quarter" idx="3"/>
          </p:nvPr>
        </p:nvSpPr>
        <p:spPr>
          <a:xfrm>
            <a:off x="3124200" y="4816080"/>
            <a:ext cx="2895600" cy="273844"/>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4816080"/>
            <a:ext cx="762000" cy="273844"/>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dirty="0">
              <a:latin typeface="Bell MT" pitchFamily="18" charset="0"/>
            </a:endParaRPr>
          </a:p>
        </p:txBody>
      </p:sp>
      <p:sp>
        <p:nvSpPr>
          <p:cNvPr id="2" name="Slide Number Placeholder 1"/>
          <p:cNvSpPr>
            <a:spLocks noGrp="1"/>
          </p:cNvSpPr>
          <p:nvPr>
            <p:ph type="sldNum" sz="quarter" idx="12"/>
          </p:nvPr>
        </p:nvSpPr>
        <p:spPr/>
        <p:txBody>
          <a:bodyPr>
            <a:normAutofit/>
          </a:bodyPr>
          <a:lstStyle/>
          <a:p>
            <a:pPr>
              <a:defRPr/>
            </a:pPr>
            <a:fld id="{20914E2B-9929-4563-B4BC-13AC9CF1E0DD}" type="slidenum">
              <a:rPr lang="en-US" smtClean="0"/>
              <a:pPr>
                <a:defRPr/>
              </a:pPr>
              <a:t>1</a:t>
            </a:fld>
            <a:endParaRPr lang="en-US" dirty="0"/>
          </a:p>
        </p:txBody>
      </p:sp>
      <p:pic>
        <p:nvPicPr>
          <p:cNvPr id="19462" name="Picture 6" descr="iarelogo.JPG"/>
          <p:cNvPicPr>
            <a:picLocks noChangeAspect="1"/>
          </p:cNvPicPr>
          <p:nvPr/>
        </p:nvPicPr>
        <p:blipFill>
          <a:blip r:embed="rId2" cstate="print"/>
          <a:srcRect/>
          <a:stretch>
            <a:fillRect/>
          </a:stretch>
        </p:blipFill>
        <p:spPr bwMode="auto">
          <a:xfrm>
            <a:off x="8305800" y="0"/>
            <a:ext cx="838200" cy="673894"/>
          </a:xfrm>
          <a:prstGeom prst="rect">
            <a:avLst/>
          </a:prstGeom>
          <a:noFill/>
          <a:ln w="9525">
            <a:noFill/>
            <a:miter lim="800000"/>
            <a:headEnd/>
            <a:tailEnd/>
          </a:ln>
        </p:spPr>
      </p:pic>
      <p:sp>
        <p:nvSpPr>
          <p:cNvPr id="5" name="Rectangle 4"/>
          <p:cNvSpPr/>
          <p:nvPr/>
        </p:nvSpPr>
        <p:spPr>
          <a:xfrm>
            <a:off x="0" y="-142875"/>
            <a:ext cx="9144000" cy="5429250"/>
          </a:xfrm>
          <a:prstGeom prst="rect">
            <a:avLst/>
          </a:prstGeom>
          <a:solidFill>
            <a:srgbClr val="2F71A2"/>
          </a:solidFill>
          <a:ln w="25400" cap="flat" cmpd="sng" algn="ctr">
            <a:noFill/>
            <a:prstDash val="solid"/>
          </a:ln>
          <a:effectLst/>
        </p:spPr>
        <p:txBody>
          <a:bodyPr lIns="91438" tIns="45719" rIns="91438" bIns="4571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25" indent="-514325" algn="ctr">
              <a:defRPr/>
            </a:pPr>
            <a:endParaRPr lang="en-US" sz="2000" b="1" dirty="0">
              <a:latin typeface="Times New Roman" panose="02020603050405020304" pitchFamily="18" charset="0"/>
              <a:ea typeface="Verdana" pitchFamily="34" charset="0"/>
              <a:cs typeface="Times New Roman" panose="02020603050405020304" pitchFamily="18" charset="0"/>
            </a:endParaRPr>
          </a:p>
          <a:p>
            <a:pPr marL="514325" indent="-514325" algn="ctr">
              <a:defRPr/>
            </a:pPr>
            <a:endParaRPr lang="en-US" sz="2000" b="1" dirty="0">
              <a:latin typeface="Times New Roman" panose="02020603050405020304" pitchFamily="18" charset="0"/>
              <a:ea typeface="Verdana" pitchFamily="34" charset="0"/>
              <a:cs typeface="Times New Roman" panose="02020603050405020304" pitchFamily="18" charset="0"/>
            </a:endParaRPr>
          </a:p>
          <a:p>
            <a:pPr marL="514325" indent="-514325" algn="ctr">
              <a:defRPr/>
            </a:pPr>
            <a:r>
              <a:rPr lang="en-US" sz="2000" b="1" dirty="0">
                <a:latin typeface="Times New Roman" panose="02020603050405020304" pitchFamily="18" charset="0"/>
                <a:ea typeface="Verdana" pitchFamily="34" charset="0"/>
                <a:cs typeface="Times New Roman" panose="02020603050405020304" pitchFamily="18" charset="0"/>
              </a:rPr>
              <a:t>INSTITUTE OF AERONAUTCAL ENGINEERING</a:t>
            </a:r>
          </a:p>
          <a:p>
            <a:pPr marL="514325" indent="-514325" algn="ctr">
              <a:defRPr/>
            </a:pPr>
            <a:r>
              <a:rPr lang="en-US" sz="2000" b="1" dirty="0">
                <a:latin typeface="Times New Roman" panose="02020603050405020304" pitchFamily="18" charset="0"/>
                <a:ea typeface="Verdana" pitchFamily="34" charset="0"/>
                <a:cs typeface="Times New Roman" panose="02020603050405020304" pitchFamily="18" charset="0"/>
              </a:rPr>
              <a:t>Dundigal – Hyderabad</a:t>
            </a:r>
          </a:p>
          <a:p>
            <a:pPr marL="514325" indent="-514325" algn="ctr">
              <a:defRPr/>
            </a:pPr>
            <a:endParaRPr lang="en-US" b="1" dirty="0">
              <a:latin typeface="Times New Roman" panose="02020603050405020304" pitchFamily="18" charset="0"/>
              <a:ea typeface="Verdana" pitchFamily="34" charset="0"/>
              <a:cs typeface="Times New Roman" panose="02020603050405020304" pitchFamily="18" charset="0"/>
            </a:endParaRPr>
          </a:p>
          <a:p>
            <a:pPr marL="514325" indent="-514325" algn="ctr">
              <a:defRPr/>
            </a:pPr>
            <a:r>
              <a:rPr lang="en-US" u="sng" dirty="0">
                <a:latin typeface="Times New Roman" panose="02020603050405020304" pitchFamily="18" charset="0"/>
                <a:ea typeface="Verdana" pitchFamily="34" charset="0"/>
                <a:cs typeface="Times New Roman" panose="02020603050405020304" pitchFamily="18" charset="0"/>
              </a:rPr>
              <a:t> Civil Engineering</a:t>
            </a:r>
          </a:p>
          <a:p>
            <a:pPr marL="514325" indent="-514325" algn="ctr">
              <a:defRPr/>
            </a:pPr>
            <a:endParaRPr lang="en-US" sz="3200" b="1" u="sng" dirty="0">
              <a:solidFill>
                <a:srgbClr val="FFFF00"/>
              </a:solidFill>
              <a:latin typeface="Times New Roman" panose="02020603050405020304" pitchFamily="18" charset="0"/>
              <a:ea typeface="Verdana" pitchFamily="34" charset="0"/>
              <a:cs typeface="Times New Roman" panose="02020603050405020304" pitchFamily="18" charset="0"/>
            </a:endParaRPr>
          </a:p>
          <a:p>
            <a:pPr marL="514325" indent="-514325" algn="ctr">
              <a:defRPr/>
            </a:pPr>
            <a:r>
              <a:rPr lang="en-US" sz="3200" b="1" kern="100" spc="300" dirty="0">
                <a:ln>
                  <a:noFill/>
                </a:ln>
                <a:solidFill>
                  <a:srgbClr val="FFFF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QUALITTY IN CONSTRUCTION MANAGEMENT</a:t>
            </a:r>
            <a:endParaRPr lang="en-IN" sz="3200" b="1" kern="100" spc="3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25" indent="-514325" algn="ctr">
              <a:defRPr/>
            </a:pPr>
            <a:endParaRPr lang="en-US" sz="2400" b="1" dirty="0">
              <a:latin typeface="Times New Roman" panose="02020603050405020304" pitchFamily="18" charset="0"/>
              <a:ea typeface="Verdana" pitchFamily="34" charset="0"/>
              <a:cs typeface="Times New Roman" panose="02020603050405020304" pitchFamily="18" charset="0"/>
            </a:endParaRPr>
          </a:p>
          <a:p>
            <a:pPr marL="514325" indent="-514325" algn="ctr">
              <a:defRPr/>
            </a:pPr>
            <a:endParaRPr lang="en-US" sz="2000" dirty="0">
              <a:latin typeface="Times New Roman" panose="02020603050405020304" pitchFamily="18" charset="0"/>
              <a:ea typeface="Verdana" pitchFamily="34" charset="0"/>
              <a:cs typeface="Times New Roman" panose="02020603050405020304" pitchFamily="18" charset="0"/>
            </a:endParaRPr>
          </a:p>
          <a:p>
            <a:pPr marL="514325" indent="-514325" algn="ctr">
              <a:defRPr/>
            </a:pPr>
            <a:r>
              <a:rPr lang="en-US" sz="2000" b="1" dirty="0">
                <a:latin typeface="Times New Roman" panose="02020603050405020304" pitchFamily="18" charset="0"/>
                <a:ea typeface="Verdana" pitchFamily="34" charset="0"/>
                <a:cs typeface="Times New Roman" panose="02020603050405020304" pitchFamily="18" charset="0"/>
              </a:rPr>
              <a:t>                  </a:t>
            </a:r>
          </a:p>
          <a:p>
            <a:pPr marL="514325" indent="-514325" algn="ctr">
              <a:defRPr/>
            </a:pPr>
            <a:endParaRPr lang="en-US" sz="2000" b="1" dirty="0">
              <a:latin typeface="Times New Roman" panose="02020603050405020304" pitchFamily="18" charset="0"/>
              <a:ea typeface="Verdana" pitchFamily="34" charset="0"/>
              <a:cs typeface="Times New Roman" panose="02020603050405020304" pitchFamily="18" charset="0"/>
            </a:endParaRPr>
          </a:p>
          <a:p>
            <a:pPr marL="514325" indent="-514325" algn="ctr">
              <a:defRPr/>
            </a:pPr>
            <a:r>
              <a:rPr lang="en-US" sz="2000" b="1" u="sng" dirty="0">
                <a:latin typeface="Times New Roman" panose="02020603050405020304" pitchFamily="18" charset="0"/>
                <a:ea typeface="Verdana" pitchFamily="34" charset="0"/>
                <a:cs typeface="Times New Roman" panose="02020603050405020304" pitchFamily="18" charset="0"/>
              </a:rPr>
              <a:t>:</a:t>
            </a:r>
            <a:r>
              <a:rPr lang="en-US" sz="2000" b="1" dirty="0">
                <a:latin typeface="Times New Roman" panose="02020603050405020304" pitchFamily="18" charset="0"/>
                <a:ea typeface="Verdana" pitchFamily="34" charset="0"/>
                <a:cs typeface="Times New Roman" panose="02020603050405020304" pitchFamily="18" charset="0"/>
              </a:rPr>
              <a:t>                                                                           </a:t>
            </a:r>
            <a:r>
              <a:rPr lang="en-US" sz="2000" dirty="0">
                <a:latin typeface="Times New Roman" panose="02020603050405020304" pitchFamily="18" charset="0"/>
                <a:ea typeface="Verdana" pitchFamily="34" charset="0"/>
                <a:cs typeface="Times New Roman" panose="02020603050405020304" pitchFamily="18" charset="0"/>
              </a:rPr>
              <a:t>20951a0115</a:t>
            </a:r>
          </a:p>
          <a:p>
            <a:pPr marL="514325" indent="-514325" algn="ctr">
              <a:defRPr/>
            </a:pPr>
            <a:r>
              <a:rPr lang="en-US" sz="2000" dirty="0">
                <a:latin typeface="Times New Roman" panose="02020603050405020304" pitchFamily="18" charset="0"/>
                <a:ea typeface="Verdana" pitchFamily="34" charset="0"/>
                <a:cs typeface="Times New Roman" panose="02020603050405020304" pitchFamily="18" charset="0"/>
              </a:rPr>
              <a:t>                                                                               Gogula Jeevan Kumar</a:t>
            </a:r>
          </a:p>
          <a:p>
            <a:pPr marL="514325" indent="-514325" algn="ctr">
              <a:defRPr/>
            </a:pPr>
            <a:r>
              <a:rPr lang="en-US" sz="2000" dirty="0">
                <a:latin typeface="Times New Roman" panose="02020603050405020304" pitchFamily="18" charset="0"/>
                <a:ea typeface="Verdana" pitchFamily="34" charset="0"/>
                <a:cs typeface="Times New Roman" panose="02020603050405020304" pitchFamily="18" charset="0"/>
              </a:rPr>
              <a:t>                                                                                 </a:t>
            </a:r>
            <a:endParaRPr lang="en-US" sz="2000" b="1" cap="small" dirty="0">
              <a:latin typeface="Times New Roman" panose="02020603050405020304" pitchFamily="18" charset="0"/>
              <a:ea typeface="Tahoma"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A213B34A-4256-77BE-C181-8620A2535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020"/>
            <a:ext cx="1143000" cy="1143000"/>
          </a:xfrm>
          <a:prstGeom prst="rect">
            <a:avLst/>
          </a:prstGeom>
        </p:spPr>
      </p:pic>
    </p:spTree>
    <p:extLst>
      <p:ext uri="{BB962C8B-B14F-4D97-AF65-F5344CB8AC3E}">
        <p14:creationId xmlns:p14="http://schemas.microsoft.com/office/powerpoint/2010/main" val="214889144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AB6ED7B-5CA3-4472-B01C-99CB7689D1EA}" type="slidenum">
              <a:rPr lang="en-US" smtClean="0"/>
              <a:pPr>
                <a:defRPr/>
              </a:pPr>
              <a:t>10</a:t>
            </a:fld>
            <a:endParaRPr lang="en-US"/>
          </a:p>
        </p:txBody>
      </p:sp>
      <p:sp>
        <p:nvSpPr>
          <p:cNvPr id="5" name="Rectangle 4"/>
          <p:cNvSpPr/>
          <p:nvPr/>
        </p:nvSpPr>
        <p:spPr>
          <a:xfrm>
            <a:off x="0" y="0"/>
            <a:ext cx="9144000" cy="8191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endParaRPr lang="en-US" sz="2400" b="1" dirty="0"/>
          </a:p>
        </p:txBody>
      </p:sp>
      <p:sp>
        <p:nvSpPr>
          <p:cNvPr id="7" name="Rectangle 6"/>
          <p:cNvSpPr/>
          <p:nvPr/>
        </p:nvSpPr>
        <p:spPr>
          <a:xfrm>
            <a:off x="228600" y="742950"/>
            <a:ext cx="8534400" cy="1338828"/>
          </a:xfrm>
          <a:prstGeom prst="rect">
            <a:avLst/>
          </a:prstGeom>
        </p:spPr>
        <p:txBody>
          <a:bodyPr wrap="square">
            <a:spAutoFit/>
          </a:bodyPr>
          <a:lstStyle/>
          <a:p>
            <a:pPr>
              <a:lnSpc>
                <a:spcPct val="150000"/>
              </a:lnSpc>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p:txBody>
      </p:sp>
      <p:sp>
        <p:nvSpPr>
          <p:cNvPr id="8" name="Rectangle 7"/>
          <p:cNvSpPr/>
          <p:nvPr/>
        </p:nvSpPr>
        <p:spPr>
          <a:xfrm>
            <a:off x="2286000" y="2248585"/>
            <a:ext cx="4572000" cy="369332"/>
          </a:xfrm>
          <a:prstGeom prst="rect">
            <a:avLst/>
          </a:prstGeom>
        </p:spPr>
        <p:txBody>
          <a:bodyPr>
            <a:spAutoFit/>
          </a:bodyPr>
          <a:lstStyle/>
          <a:p>
            <a:endParaRPr lang="en-US" dirty="0">
              <a:solidFill>
                <a:schemeClr val="bg1"/>
              </a:solidFill>
            </a:endParaRPr>
          </a:p>
        </p:txBody>
      </p:sp>
      <p:sp>
        <p:nvSpPr>
          <p:cNvPr id="9" name="TextBox 8"/>
          <p:cNvSpPr txBox="1"/>
          <p:nvPr/>
        </p:nvSpPr>
        <p:spPr>
          <a:xfrm>
            <a:off x="304800" y="819150"/>
            <a:ext cx="8458200" cy="3972241"/>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400" b="1" i="0" dirty="0">
                <a:solidFill>
                  <a:schemeClr val="bg1"/>
                </a:solidFill>
                <a:effectLst/>
                <a:latin typeface="Times New Roman" panose="02020603050405020304" pitchFamily="18" charset="0"/>
                <a:cs typeface="Times New Roman" panose="02020603050405020304" pitchFamily="18" charset="0"/>
              </a:rPr>
              <a:t>"Implementation of Building Information Modeling (BIM) for Quality Management in Construction Projects: </a:t>
            </a:r>
            <a:r>
              <a:rPr lang="en-US" sz="1400" b="1"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a:solidFill>
                  <a:schemeClr val="bg1"/>
                </a:solidFill>
                <a:effectLst/>
                <a:latin typeface="Times New Roman" panose="02020603050405020304" pitchFamily="18" charset="0"/>
                <a:cs typeface="Times New Roman" panose="02020603050405020304" pitchFamily="18" charset="0"/>
              </a:rPr>
              <a:t>by Nima </a:t>
            </a:r>
            <a:r>
              <a:rPr lang="en-US" sz="1400" b="0" i="0" u="sng" dirty="0" err="1">
                <a:solidFill>
                  <a:schemeClr val="bg1"/>
                </a:solidFill>
                <a:effectLst/>
                <a:latin typeface="Times New Roman" panose="02020603050405020304" pitchFamily="18" charset="0"/>
                <a:cs typeface="Times New Roman" panose="02020603050405020304" pitchFamily="18" charset="0"/>
              </a:rPr>
              <a:t>Moayedian</a:t>
            </a:r>
            <a:r>
              <a:rPr lang="en-US" sz="1400" b="0" i="0" u="sng" dirty="0">
                <a:solidFill>
                  <a:schemeClr val="bg1"/>
                </a:solidFill>
                <a:effectLst/>
                <a:latin typeface="Times New Roman" panose="02020603050405020304" pitchFamily="18" charset="0"/>
                <a:cs typeface="Times New Roman" panose="02020603050405020304" pitchFamily="18" charset="0"/>
              </a:rPr>
              <a:t> and Martin </a:t>
            </a:r>
            <a:r>
              <a:rPr lang="en-US" sz="1400" b="0" i="0" u="sng" dirty="0" err="1">
                <a:solidFill>
                  <a:schemeClr val="bg1"/>
                </a:solidFill>
                <a:effectLst/>
                <a:latin typeface="Times New Roman" panose="02020603050405020304" pitchFamily="18" charset="0"/>
                <a:cs typeface="Times New Roman" panose="02020603050405020304" pitchFamily="18" charset="0"/>
              </a:rPr>
              <a:t>Skitmore</a:t>
            </a:r>
            <a:r>
              <a:rPr lang="en-US" sz="1400" b="0" i="0" u="sng" dirty="0">
                <a:solidFill>
                  <a:schemeClr val="bg1"/>
                </a:solidFill>
                <a:effectLst/>
                <a:latin typeface="Times New Roman" panose="02020603050405020304" pitchFamily="18" charset="0"/>
                <a:cs typeface="Times New Roman" panose="02020603050405020304" pitchFamily="18" charset="0"/>
              </a:rPr>
              <a:t> (2016) </a:t>
            </a:r>
            <a:r>
              <a:rPr lang="en-US" sz="1400" b="0" i="0" dirty="0">
                <a:solidFill>
                  <a:schemeClr val="bg1"/>
                </a:solidFill>
                <a:effectLst/>
                <a:latin typeface="Times New Roman" panose="02020603050405020304" pitchFamily="18" charset="0"/>
                <a:cs typeface="Times New Roman" panose="02020603050405020304" pitchFamily="18" charset="0"/>
              </a:rPr>
              <a:t>The paper reviews the implementation of Building Information Modeling (BIM) for quality management in construction projects. It examines the benefits of BIM in improving collaboration, visualization, and clash detection, leading to enhanced quality control and project outcomes.</a:t>
            </a:r>
          </a:p>
          <a:p>
            <a:pPr marL="285750" indent="-285750" algn="just">
              <a:lnSpc>
                <a:spcPct val="150000"/>
              </a:lnSpc>
              <a:buFont typeface="Wingdings" panose="05000000000000000000" pitchFamily="2" charset="2"/>
              <a:buChar char="Ø"/>
            </a:pPr>
            <a:r>
              <a:rPr lang="en-US" sz="1400" b="1" i="0" dirty="0">
                <a:solidFill>
                  <a:schemeClr val="bg1"/>
                </a:solidFill>
                <a:effectLst/>
                <a:latin typeface="Times New Roman" panose="02020603050405020304" pitchFamily="18" charset="0"/>
                <a:cs typeface="Times New Roman" panose="02020603050405020304" pitchFamily="18" charset="0"/>
              </a:rPr>
              <a:t>"Quality Management in Construction Projects: A Strategic Perspective" </a:t>
            </a:r>
            <a:r>
              <a:rPr lang="en-US" sz="1400" b="0" i="0" u="sng" dirty="0">
                <a:solidFill>
                  <a:schemeClr val="bg1"/>
                </a:solidFill>
                <a:effectLst/>
                <a:latin typeface="Times New Roman" panose="02020603050405020304" pitchFamily="18" charset="0"/>
                <a:cs typeface="Times New Roman" panose="02020603050405020304" pitchFamily="18" charset="0"/>
              </a:rPr>
              <a:t>by </a:t>
            </a:r>
            <a:r>
              <a:rPr lang="en-US" sz="1400" b="0" i="0" u="sng" dirty="0" err="1">
                <a:solidFill>
                  <a:schemeClr val="bg1"/>
                </a:solidFill>
                <a:effectLst/>
                <a:latin typeface="Times New Roman" panose="02020603050405020304" pitchFamily="18" charset="0"/>
                <a:cs typeface="Times New Roman" panose="02020603050405020304" pitchFamily="18" charset="0"/>
              </a:rPr>
              <a:t>Kiyoo</a:t>
            </a:r>
            <a:r>
              <a:rPr lang="en-US" sz="1400" b="0" i="0" u="sng" dirty="0">
                <a:solidFill>
                  <a:schemeClr val="bg1"/>
                </a:solidFill>
                <a:effectLst/>
                <a:latin typeface="Times New Roman" panose="02020603050405020304" pitchFamily="18" charset="0"/>
                <a:cs typeface="Times New Roman" panose="02020603050405020304" pitchFamily="18" charset="0"/>
              </a:rPr>
              <a:t> Nakamura and Hideaki Yasuhara (2015) </a:t>
            </a:r>
            <a:r>
              <a:rPr lang="en-US" sz="1400" b="0" i="0" dirty="0">
                <a:solidFill>
                  <a:schemeClr val="bg1"/>
                </a:solidFill>
                <a:effectLst/>
                <a:latin typeface="Times New Roman" panose="02020603050405020304" pitchFamily="18" charset="0"/>
                <a:cs typeface="Times New Roman" panose="02020603050405020304" pitchFamily="18" charset="0"/>
              </a:rPr>
              <a:t>This paper provides a strategic perspective on quality management in construction projects. It emphasizes the need for aligning quality objectives with overall project objectives and integrating quality management into project planning and decision-making processes. The paper also discusses the role of leadership, organizational culture, and continuous improvement in achieving strategic quality goals.</a:t>
            </a:r>
          </a:p>
          <a:p>
            <a:pPr algn="just" fontAlgn="base">
              <a:lnSpc>
                <a:spcPct val="150000"/>
              </a:lnSpc>
            </a:pPr>
            <a:endParaRPr lang="en-US" sz="1600" dirty="0">
              <a:solidFill>
                <a:srgbClr val="444444"/>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990600" y="4026682"/>
            <a:ext cx="5715000" cy="369332"/>
          </a:xfrm>
          <a:prstGeom prst="rect">
            <a:avLst/>
          </a:prstGeom>
          <a:noFill/>
        </p:spPr>
        <p:txBody>
          <a:bodyPr wrap="square" rtlCol="0">
            <a:spAutoFit/>
          </a:bodyPr>
          <a:lstStyle/>
          <a:p>
            <a:endParaRPr lang="en-US" dirty="0">
              <a:solidFill>
                <a:schemeClr val="bg1"/>
              </a:solidFill>
            </a:endParaRPr>
          </a:p>
        </p:txBody>
      </p:sp>
      <p:pic>
        <p:nvPicPr>
          <p:cNvPr id="2" name="Picture 1">
            <a:extLst>
              <a:ext uri="{FF2B5EF4-FFF2-40B4-BE49-F238E27FC236}">
                <a16:creationId xmlns:a16="http://schemas.microsoft.com/office/drawing/2014/main" id="{7453B766-09B1-2B53-FE4F-8A895A729C17}"/>
              </a:ext>
            </a:extLst>
          </p:cNvPr>
          <p:cNvPicPr>
            <a:picLocks noChangeAspect="1"/>
          </p:cNvPicPr>
          <p:nvPr/>
        </p:nvPicPr>
        <p:blipFill>
          <a:blip r:embed="rId3"/>
          <a:stretch>
            <a:fillRect/>
          </a:stretch>
        </p:blipFill>
        <p:spPr>
          <a:xfrm>
            <a:off x="8382777" y="53576"/>
            <a:ext cx="760446" cy="765574"/>
          </a:xfrm>
          <a:prstGeom prst="rect">
            <a:avLst/>
          </a:prstGeom>
        </p:spPr>
      </p:pic>
    </p:spTree>
    <p:extLst>
      <p:ext uri="{BB962C8B-B14F-4D97-AF65-F5344CB8AC3E}">
        <p14:creationId xmlns:p14="http://schemas.microsoft.com/office/powerpoint/2010/main" val="1106086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9F94F2-27E3-22A3-7DA4-F8F3F56F48AA}"/>
              </a:ext>
            </a:extLst>
          </p:cNvPr>
          <p:cNvPicPr>
            <a:picLocks noChangeAspect="1"/>
          </p:cNvPicPr>
          <p:nvPr/>
        </p:nvPicPr>
        <p:blipFill>
          <a:blip r:embed="rId2"/>
          <a:stretch>
            <a:fillRect/>
          </a:stretch>
        </p:blipFill>
        <p:spPr>
          <a:xfrm>
            <a:off x="0" y="-33252"/>
            <a:ext cx="9144000" cy="890501"/>
          </a:xfrm>
          <a:prstGeom prst="rect">
            <a:avLst/>
          </a:prstGeom>
        </p:spPr>
      </p:pic>
      <p:sp>
        <p:nvSpPr>
          <p:cNvPr id="2" name="Title 1">
            <a:extLst>
              <a:ext uri="{FF2B5EF4-FFF2-40B4-BE49-F238E27FC236}">
                <a16:creationId xmlns:a16="http://schemas.microsoft.com/office/drawing/2014/main" id="{8466CFF1-B3D1-FA11-A0DA-C9FAA180DA87}"/>
              </a:ext>
            </a:extLst>
          </p:cNvPr>
          <p:cNvSpPr>
            <a:spLocks noGrp="1"/>
          </p:cNvSpPr>
          <p:nvPr>
            <p:ph type="title"/>
          </p:nvPr>
        </p:nvSpPr>
        <p:spPr/>
        <p:txBody>
          <a:bodyPr/>
          <a:lstStyle/>
          <a:p>
            <a:r>
              <a:rPr lang="en-US" sz="2800" dirty="0">
                <a:solidFill>
                  <a:schemeClr val="tx1"/>
                </a:solidFill>
              </a:rPr>
              <a:t>                            </a:t>
            </a:r>
            <a:endParaRPr lang="en-IN" sz="2800" dirty="0">
              <a:solidFill>
                <a:schemeClr val="tx1"/>
              </a:solidFill>
            </a:endParaRPr>
          </a:p>
        </p:txBody>
      </p:sp>
      <p:sp>
        <p:nvSpPr>
          <p:cNvPr id="3" name="Content Placeholder 2">
            <a:extLst>
              <a:ext uri="{FF2B5EF4-FFF2-40B4-BE49-F238E27FC236}">
                <a16:creationId xmlns:a16="http://schemas.microsoft.com/office/drawing/2014/main" id="{B29EAEAB-E6A4-126B-5846-FAAE6560379C}"/>
              </a:ext>
            </a:extLst>
          </p:cNvPr>
          <p:cNvSpPr>
            <a:spLocks noGrp="1"/>
          </p:cNvSpPr>
          <p:nvPr>
            <p:ph idx="1"/>
          </p:nvPr>
        </p:nvSpPr>
        <p:spPr>
          <a:xfrm>
            <a:off x="228600" y="1028701"/>
            <a:ext cx="8610600" cy="3740620"/>
          </a:xfrm>
        </p:spPr>
        <p:txBody>
          <a:bodyPr/>
          <a:lstStyle/>
          <a:p>
            <a:pPr algn="just">
              <a:lnSpc>
                <a:spcPct val="150000"/>
              </a:lnSpc>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"Implementation of Lean Construction Principles in Quality Management:</a:t>
            </a:r>
            <a:r>
              <a:rPr lang="en-US" sz="1400" u="sng" dirty="0">
                <a:solidFill>
                  <a:schemeClr val="bg1"/>
                </a:solidFill>
                <a:latin typeface="Times New Roman" panose="02020603050405020304" pitchFamily="18" charset="0"/>
                <a:cs typeface="Times New Roman" panose="02020603050405020304" pitchFamily="18" charset="0"/>
              </a:rPr>
              <a:t> " </a:t>
            </a:r>
            <a:r>
              <a:rPr lang="en-US" sz="1400" b="0" i="0" u="sng" dirty="0" err="1">
                <a:solidFill>
                  <a:schemeClr val="bg1"/>
                </a:solidFill>
                <a:effectLst/>
                <a:latin typeface="Times New Roman" panose="02020603050405020304" pitchFamily="18" charset="0"/>
                <a:cs typeface="Times New Roman" panose="02020603050405020304" pitchFamily="18" charset="0"/>
              </a:rPr>
              <a:t>nár</a:t>
            </a:r>
            <a:r>
              <a:rPr lang="en-US" sz="1400" b="0"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err="1">
                <a:solidFill>
                  <a:schemeClr val="bg1"/>
                </a:solidFill>
                <a:effectLst/>
                <a:latin typeface="Times New Roman" panose="02020603050405020304" pitchFamily="18" charset="0"/>
                <a:cs typeface="Times New Roman" panose="02020603050405020304" pitchFamily="18" charset="0"/>
              </a:rPr>
              <a:t>Árpád</a:t>
            </a:r>
            <a:r>
              <a:rPr lang="en-US" sz="1400" b="0"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err="1">
                <a:solidFill>
                  <a:schemeClr val="bg1"/>
                </a:solidFill>
                <a:effectLst/>
                <a:latin typeface="Times New Roman" panose="02020603050405020304" pitchFamily="18" charset="0"/>
                <a:cs typeface="Times New Roman" panose="02020603050405020304" pitchFamily="18" charset="0"/>
              </a:rPr>
              <a:t>Harmati</a:t>
            </a:r>
            <a:r>
              <a:rPr lang="en-US" sz="1400" b="0" i="0" u="sng" dirty="0">
                <a:solidFill>
                  <a:schemeClr val="bg1"/>
                </a:solidFill>
                <a:effectLst/>
                <a:latin typeface="Times New Roman" panose="02020603050405020304" pitchFamily="18" charset="0"/>
                <a:cs typeface="Times New Roman" panose="02020603050405020304" pitchFamily="18" charset="0"/>
              </a:rPr>
              <a:t>, et al. (2019) </a:t>
            </a:r>
            <a:r>
              <a:rPr lang="en-US" sz="1400" b="0" i="0" dirty="0">
                <a:solidFill>
                  <a:schemeClr val="bg1"/>
                </a:solidFill>
                <a:effectLst/>
                <a:latin typeface="Times New Roman" panose="02020603050405020304" pitchFamily="18" charset="0"/>
                <a:cs typeface="Times New Roman" panose="02020603050405020304" pitchFamily="18" charset="0"/>
              </a:rPr>
              <a:t>This systematic literature review examines the implementation of Lean Construction principles in quality management. It explores how Lean Construction tools and techniques can improve quality outcomes, reduce waste, and enhance efficiency in construction projects.</a:t>
            </a:r>
          </a:p>
          <a:p>
            <a:pPr algn="just">
              <a:lnSpc>
                <a:spcPct val="150000"/>
              </a:lnSpc>
              <a:buFont typeface="Wingdings" panose="05000000000000000000" pitchFamily="2" charset="2"/>
              <a:buChar char="Ø"/>
            </a:pPr>
            <a:r>
              <a:rPr lang="en-US" sz="1400" i="0" dirty="0">
                <a:solidFill>
                  <a:schemeClr val="bg1"/>
                </a:solidFill>
                <a:effectLst/>
                <a:latin typeface="Times New Roman" panose="02020603050405020304" pitchFamily="18" charset="0"/>
                <a:cs typeface="Times New Roman" panose="02020603050405020304" pitchFamily="18" charset="0"/>
              </a:rPr>
              <a:t>"Digital Quality Management in Construction: A Review of State-of-the-Art Technologies and Practices" </a:t>
            </a:r>
            <a:r>
              <a:rPr lang="en-US" sz="1400" b="0" i="0" u="sng" dirty="0">
                <a:solidFill>
                  <a:schemeClr val="bg1"/>
                </a:solidFill>
                <a:effectLst/>
                <a:latin typeface="Times New Roman" panose="02020603050405020304" pitchFamily="18" charset="0"/>
                <a:cs typeface="Times New Roman" panose="02020603050405020304" pitchFamily="18" charset="0"/>
              </a:rPr>
              <a:t>by Mehmet </a:t>
            </a:r>
            <a:r>
              <a:rPr lang="en-US" sz="1400" b="0" i="0" u="sng" dirty="0" err="1">
                <a:solidFill>
                  <a:schemeClr val="bg1"/>
                </a:solidFill>
                <a:effectLst/>
                <a:latin typeface="Times New Roman" panose="02020603050405020304" pitchFamily="18" charset="0"/>
                <a:cs typeface="Times New Roman" panose="02020603050405020304" pitchFamily="18" charset="0"/>
              </a:rPr>
              <a:t>Gokhan</a:t>
            </a:r>
            <a:r>
              <a:rPr lang="en-US" sz="1400" b="0" i="0" u="sng" dirty="0">
                <a:solidFill>
                  <a:schemeClr val="bg1"/>
                </a:solidFill>
                <a:effectLst/>
                <a:latin typeface="Times New Roman" panose="02020603050405020304" pitchFamily="18" charset="0"/>
                <a:cs typeface="Times New Roman" panose="02020603050405020304" pitchFamily="18" charset="0"/>
              </a:rPr>
              <a:t> Asan and </a:t>
            </a:r>
            <a:r>
              <a:rPr lang="en-US" sz="1400" b="0" i="0" u="sng" dirty="0" err="1">
                <a:solidFill>
                  <a:schemeClr val="bg1"/>
                </a:solidFill>
                <a:effectLst/>
                <a:latin typeface="Times New Roman" panose="02020603050405020304" pitchFamily="18" charset="0"/>
                <a:cs typeface="Times New Roman" panose="02020603050405020304" pitchFamily="18" charset="0"/>
              </a:rPr>
              <a:t>Yuzhong</a:t>
            </a:r>
            <a:r>
              <a:rPr lang="en-US" sz="1400" b="0" i="0" u="sng" dirty="0">
                <a:solidFill>
                  <a:schemeClr val="bg1"/>
                </a:solidFill>
                <a:effectLst/>
                <a:latin typeface="Times New Roman" panose="02020603050405020304" pitchFamily="18" charset="0"/>
                <a:cs typeface="Times New Roman" panose="02020603050405020304" pitchFamily="18" charset="0"/>
              </a:rPr>
              <a:t> Liu (2021) </a:t>
            </a:r>
            <a:r>
              <a:rPr lang="en-US" sz="1400" b="0" i="0" dirty="0">
                <a:solidFill>
                  <a:schemeClr val="bg1"/>
                </a:solidFill>
                <a:effectLst/>
                <a:latin typeface="Times New Roman" panose="02020603050405020304" pitchFamily="18" charset="0"/>
                <a:cs typeface="Times New Roman" panose="02020603050405020304" pitchFamily="18" charset="0"/>
              </a:rPr>
              <a:t>This review focuses on digital quality management in construction, exploring state-of-the-art technologies and practices. It discusses the use of Building Information Modeling (BIM), Internet of Things (IoT), data analytics, and other digital tools to enhance quality control, documentation, and decision-making in construction projects.</a:t>
            </a:r>
          </a:p>
          <a:p>
            <a:pPr marL="36512" indent="0" algn="just">
              <a:lnSpc>
                <a:spcPct val="150000"/>
              </a:lnSpc>
              <a:buNone/>
            </a:pPr>
            <a:endParaRPr lang="en-IN" sz="16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881F34-73D1-0985-0B35-5039C60B3D88}"/>
              </a:ext>
            </a:extLst>
          </p:cNvPr>
          <p:cNvSpPr>
            <a:spLocks noGrp="1"/>
          </p:cNvSpPr>
          <p:nvPr>
            <p:ph type="sldNum" sz="quarter" idx="12"/>
          </p:nvPr>
        </p:nvSpPr>
        <p:spPr/>
        <p:txBody>
          <a:bodyPr/>
          <a:lstStyle/>
          <a:p>
            <a:pPr>
              <a:defRPr/>
            </a:pPr>
            <a:fld id="{FAB6ED7B-5CA3-4472-B01C-99CB7689D1EA}" type="slidenum">
              <a:rPr lang="en-US" smtClean="0"/>
              <a:pPr>
                <a:defRPr/>
              </a:pPr>
              <a:t>11</a:t>
            </a:fld>
            <a:endParaRPr lang="en-US"/>
          </a:p>
        </p:txBody>
      </p:sp>
      <p:pic>
        <p:nvPicPr>
          <p:cNvPr id="7" name="Picture 6">
            <a:extLst>
              <a:ext uri="{FF2B5EF4-FFF2-40B4-BE49-F238E27FC236}">
                <a16:creationId xmlns:a16="http://schemas.microsoft.com/office/drawing/2014/main" id="{999DD0EA-4369-1988-2775-C0FA5074FDCF}"/>
              </a:ext>
            </a:extLst>
          </p:cNvPr>
          <p:cNvPicPr>
            <a:picLocks noChangeAspect="1"/>
          </p:cNvPicPr>
          <p:nvPr/>
        </p:nvPicPr>
        <p:blipFill>
          <a:blip r:embed="rId3"/>
          <a:stretch>
            <a:fillRect/>
          </a:stretch>
        </p:blipFill>
        <p:spPr>
          <a:xfrm>
            <a:off x="8305800" y="65176"/>
            <a:ext cx="760446" cy="765574"/>
          </a:xfrm>
          <a:prstGeom prst="rect">
            <a:avLst/>
          </a:prstGeom>
        </p:spPr>
      </p:pic>
    </p:spTree>
    <p:extLst>
      <p:ext uri="{BB962C8B-B14F-4D97-AF65-F5344CB8AC3E}">
        <p14:creationId xmlns:p14="http://schemas.microsoft.com/office/powerpoint/2010/main" val="19711637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79824A-6C18-1996-07C3-D5DE44344AF7}"/>
              </a:ext>
            </a:extLst>
          </p:cNvPr>
          <p:cNvPicPr>
            <a:picLocks noChangeAspect="1"/>
          </p:cNvPicPr>
          <p:nvPr/>
        </p:nvPicPr>
        <p:blipFill>
          <a:blip r:embed="rId3"/>
          <a:stretch>
            <a:fillRect/>
          </a:stretch>
        </p:blipFill>
        <p:spPr>
          <a:xfrm>
            <a:off x="0" y="-33251"/>
            <a:ext cx="9144000" cy="857250"/>
          </a:xfrm>
          <a:prstGeom prst="rect">
            <a:avLst/>
          </a:prstGeom>
        </p:spPr>
      </p:pic>
      <p:sp>
        <p:nvSpPr>
          <p:cNvPr id="3" name="Content Placeholder 2">
            <a:extLst>
              <a:ext uri="{FF2B5EF4-FFF2-40B4-BE49-F238E27FC236}">
                <a16:creationId xmlns:a16="http://schemas.microsoft.com/office/drawing/2014/main" id="{86934E4D-9141-94F0-D2B4-111D19A7763A}"/>
              </a:ext>
            </a:extLst>
          </p:cNvPr>
          <p:cNvSpPr>
            <a:spLocks noGrp="1"/>
          </p:cNvSpPr>
          <p:nvPr>
            <p:ph idx="1"/>
          </p:nvPr>
        </p:nvSpPr>
        <p:spPr>
          <a:xfrm>
            <a:off x="266700" y="1047750"/>
            <a:ext cx="8610600" cy="3508772"/>
          </a:xfrm>
        </p:spPr>
        <p:txBody>
          <a:bodyPr/>
          <a:lstStyle/>
          <a:p>
            <a:pPr algn="l">
              <a:lnSpc>
                <a:spcPct val="150000"/>
              </a:lnSpc>
              <a:buFont typeface="+mj-lt"/>
              <a:buAutoNum type="arabicPeriod"/>
            </a:pPr>
            <a:r>
              <a:rPr lang="en-US" sz="1400" i="0" dirty="0">
                <a:solidFill>
                  <a:schemeClr val="bg1"/>
                </a:solidFill>
                <a:effectLst/>
                <a:latin typeface="Times New Roman" panose="02020603050405020304" pitchFamily="18" charset="0"/>
                <a:cs typeface="Times New Roman" panose="02020603050405020304" pitchFamily="18" charset="0"/>
              </a:rPr>
              <a:t>"Critical Success Factors for Implementing Quality Management Systems in Construction: </a:t>
            </a:r>
            <a:r>
              <a:rPr lang="en-US" sz="1400"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a:solidFill>
                  <a:schemeClr val="bg1"/>
                </a:solidFill>
                <a:effectLst/>
                <a:latin typeface="Times New Roman" panose="02020603050405020304" pitchFamily="18" charset="0"/>
                <a:cs typeface="Times New Roman" panose="02020603050405020304" pitchFamily="18" charset="0"/>
              </a:rPr>
              <a:t>by Ivan Paz, Héctor Martínez, et al. (2020) </a:t>
            </a:r>
            <a:r>
              <a:rPr lang="en-US" sz="1400" b="0" i="0" dirty="0">
                <a:solidFill>
                  <a:schemeClr val="bg1"/>
                </a:solidFill>
                <a:effectLst/>
                <a:latin typeface="Times New Roman" panose="02020603050405020304" pitchFamily="18" charset="0"/>
                <a:cs typeface="Times New Roman" panose="02020603050405020304" pitchFamily="18" charset="0"/>
              </a:rPr>
              <a:t>This systematic literature review identifies the critical success factors for implementing quality management systems (QMS) in the construction industry. It explores factors such as leadership commitment, employee involvement, training, and communication, providing insights into effective strategies for successful QMS implementation.</a:t>
            </a:r>
          </a:p>
          <a:p>
            <a:pPr algn="l">
              <a:lnSpc>
                <a:spcPct val="150000"/>
              </a:lnSpc>
              <a:buFont typeface="+mj-lt"/>
              <a:buAutoNum type="arabicPeriod"/>
            </a:pPr>
            <a:r>
              <a:rPr lang="en-US" sz="1400" i="0" dirty="0">
                <a:solidFill>
                  <a:schemeClr val="bg1"/>
                </a:solidFill>
                <a:effectLst/>
                <a:latin typeface="Times New Roman" panose="02020603050405020304" pitchFamily="18" charset="0"/>
                <a:cs typeface="Times New Roman" panose="02020603050405020304" pitchFamily="18" charset="0"/>
              </a:rPr>
              <a:t>"The Role of Quality Culture in Construction: " </a:t>
            </a:r>
            <a:r>
              <a:rPr lang="en-US" sz="1400" b="0" i="0" u="sng" dirty="0">
                <a:solidFill>
                  <a:schemeClr val="bg1"/>
                </a:solidFill>
                <a:effectLst/>
                <a:latin typeface="Times New Roman" panose="02020603050405020304" pitchFamily="18" charset="0"/>
                <a:cs typeface="Times New Roman" panose="02020603050405020304" pitchFamily="18" charset="0"/>
              </a:rPr>
              <a:t>by Hiba </a:t>
            </a:r>
            <a:r>
              <a:rPr lang="en-US" sz="1400" b="0" i="0" u="sng" dirty="0" err="1">
                <a:solidFill>
                  <a:schemeClr val="bg1"/>
                </a:solidFill>
                <a:effectLst/>
                <a:latin typeface="Times New Roman" panose="02020603050405020304" pitchFamily="18" charset="0"/>
                <a:cs typeface="Times New Roman" panose="02020603050405020304" pitchFamily="18" charset="0"/>
              </a:rPr>
              <a:t>Hadigheh</a:t>
            </a:r>
            <a:r>
              <a:rPr lang="en-US" sz="1400" b="0"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err="1">
                <a:solidFill>
                  <a:schemeClr val="bg1"/>
                </a:solidFill>
                <a:effectLst/>
                <a:latin typeface="Times New Roman" panose="02020603050405020304" pitchFamily="18" charset="0"/>
                <a:cs typeface="Times New Roman" panose="02020603050405020304" pitchFamily="18" charset="0"/>
              </a:rPr>
              <a:t>Abdulhadi</a:t>
            </a:r>
            <a:r>
              <a:rPr lang="en-US" sz="1400" b="0" i="0" u="sng" dirty="0">
                <a:solidFill>
                  <a:schemeClr val="bg1"/>
                </a:solidFill>
                <a:effectLst/>
                <a:latin typeface="Times New Roman" panose="02020603050405020304" pitchFamily="18" charset="0"/>
                <a:cs typeface="Times New Roman" panose="02020603050405020304" pitchFamily="18" charset="0"/>
              </a:rPr>
              <a:t> M. </a:t>
            </a:r>
            <a:r>
              <a:rPr lang="en-US" sz="1400" b="0" i="0" u="sng" dirty="0" err="1">
                <a:solidFill>
                  <a:schemeClr val="bg1"/>
                </a:solidFill>
                <a:effectLst/>
                <a:latin typeface="Times New Roman" panose="02020603050405020304" pitchFamily="18" charset="0"/>
                <a:cs typeface="Times New Roman" panose="02020603050405020304" pitchFamily="18" charset="0"/>
              </a:rPr>
              <a:t>Alkaabi</a:t>
            </a:r>
            <a:r>
              <a:rPr lang="en-US" sz="1400" b="0" i="0" u="sng" dirty="0">
                <a:solidFill>
                  <a:schemeClr val="bg1"/>
                </a:solidFill>
                <a:effectLst/>
                <a:latin typeface="Times New Roman" panose="02020603050405020304" pitchFamily="18" charset="0"/>
                <a:cs typeface="Times New Roman" panose="02020603050405020304" pitchFamily="18" charset="0"/>
              </a:rPr>
              <a:t>, et al. (2021) </a:t>
            </a:r>
            <a:r>
              <a:rPr lang="en-US" sz="1400" b="0" i="0" dirty="0">
                <a:solidFill>
                  <a:schemeClr val="bg1"/>
                </a:solidFill>
                <a:effectLst/>
                <a:latin typeface="Times New Roman" panose="02020603050405020304" pitchFamily="18" charset="0"/>
                <a:cs typeface="Times New Roman" panose="02020603050405020304" pitchFamily="18" charset="0"/>
              </a:rPr>
              <a:t>This review focuses on the role of quality culture in construction projects. It examines the factors influencing quality culture development, including leadership, organizational values, and employee engagement. The paper highlights the significance of creating a culture that fosters a commitment to quality at all levels of the organization.</a:t>
            </a:r>
          </a:p>
          <a:p>
            <a:pPr>
              <a:buFont typeface="Wingdings" panose="05000000000000000000" pitchFamily="2" charset="2"/>
              <a:buChar char="Ø"/>
            </a:pP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C7A604-4ADB-3D64-3650-3BB7E359C4D6}"/>
              </a:ext>
            </a:extLst>
          </p:cNvPr>
          <p:cNvSpPr>
            <a:spLocks noGrp="1"/>
          </p:cNvSpPr>
          <p:nvPr>
            <p:ph type="sldNum" sz="quarter" idx="12"/>
          </p:nvPr>
        </p:nvSpPr>
        <p:spPr/>
        <p:txBody>
          <a:bodyPr/>
          <a:lstStyle/>
          <a:p>
            <a:pPr>
              <a:defRPr/>
            </a:pPr>
            <a:fld id="{FAB6ED7B-5CA3-4472-B01C-99CB7689D1EA}" type="slidenum">
              <a:rPr lang="en-US" smtClean="0"/>
              <a:pPr>
                <a:defRPr/>
              </a:pPr>
              <a:t>12</a:t>
            </a:fld>
            <a:endParaRPr lang="en-US"/>
          </a:p>
        </p:txBody>
      </p:sp>
      <p:pic>
        <p:nvPicPr>
          <p:cNvPr id="7" name="Picture 6">
            <a:extLst>
              <a:ext uri="{FF2B5EF4-FFF2-40B4-BE49-F238E27FC236}">
                <a16:creationId xmlns:a16="http://schemas.microsoft.com/office/drawing/2014/main" id="{B09E92E4-40B5-ADD6-298F-692CF88B4AE4}"/>
              </a:ext>
            </a:extLst>
          </p:cNvPr>
          <p:cNvPicPr>
            <a:picLocks noChangeAspect="1"/>
          </p:cNvPicPr>
          <p:nvPr/>
        </p:nvPicPr>
        <p:blipFill>
          <a:blip r:embed="rId4"/>
          <a:stretch>
            <a:fillRect/>
          </a:stretch>
        </p:blipFill>
        <p:spPr>
          <a:xfrm>
            <a:off x="8305800" y="12587"/>
            <a:ext cx="760446" cy="765574"/>
          </a:xfrm>
          <a:prstGeom prst="rect">
            <a:avLst/>
          </a:prstGeom>
        </p:spPr>
      </p:pic>
    </p:spTree>
    <p:extLst>
      <p:ext uri="{BB962C8B-B14F-4D97-AF65-F5344CB8AC3E}">
        <p14:creationId xmlns:p14="http://schemas.microsoft.com/office/powerpoint/2010/main" val="39754919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9FAEB4-92BB-837A-B8DB-520166E60181}"/>
              </a:ext>
            </a:extLst>
          </p:cNvPr>
          <p:cNvPicPr>
            <a:picLocks noChangeAspect="1"/>
          </p:cNvPicPr>
          <p:nvPr/>
        </p:nvPicPr>
        <p:blipFill>
          <a:blip r:embed="rId2"/>
          <a:stretch>
            <a:fillRect/>
          </a:stretch>
        </p:blipFill>
        <p:spPr>
          <a:xfrm>
            <a:off x="0" y="0"/>
            <a:ext cx="9144000" cy="830750"/>
          </a:xfrm>
          <a:prstGeom prst="rect">
            <a:avLst/>
          </a:prstGeom>
        </p:spPr>
      </p:pic>
      <p:sp>
        <p:nvSpPr>
          <p:cNvPr id="2" name="Title 1">
            <a:extLst>
              <a:ext uri="{FF2B5EF4-FFF2-40B4-BE49-F238E27FC236}">
                <a16:creationId xmlns:a16="http://schemas.microsoft.com/office/drawing/2014/main" id="{4714B3D2-F7D7-7A8E-1A00-7A85D8DCD3C5}"/>
              </a:ext>
            </a:extLst>
          </p:cNvPr>
          <p:cNvSpPr>
            <a:spLocks noGrp="1"/>
          </p:cNvSpPr>
          <p:nvPr>
            <p:ph type="title"/>
          </p:nvPr>
        </p:nvSpPr>
        <p:spPr/>
        <p:txBody>
          <a:bodyPr/>
          <a:lstStyle/>
          <a:p>
            <a:r>
              <a:rPr lang="en-US" sz="3200" dirty="0">
                <a:solidFill>
                  <a:schemeClr val="tx1"/>
                </a:solidFill>
              </a:rPr>
              <a:t>                            </a:t>
            </a:r>
            <a:r>
              <a:rPr lang="en-US" sz="3200" dirty="0">
                <a:solidFill>
                  <a:srgbClr val="FFFF00"/>
                </a:solidFill>
              </a:rPr>
              <a:t>METHODOLOGY</a:t>
            </a:r>
            <a:endParaRPr lang="en-IN" sz="3200" dirty="0">
              <a:solidFill>
                <a:srgbClr val="FFFF00"/>
              </a:solidFill>
            </a:endParaRPr>
          </a:p>
        </p:txBody>
      </p:sp>
      <p:sp>
        <p:nvSpPr>
          <p:cNvPr id="3" name="Content Placeholder 2">
            <a:extLst>
              <a:ext uri="{FF2B5EF4-FFF2-40B4-BE49-F238E27FC236}">
                <a16:creationId xmlns:a16="http://schemas.microsoft.com/office/drawing/2014/main" id="{02CD7649-F6D2-D289-4919-6CB8CC883E8E}"/>
              </a:ext>
            </a:extLst>
          </p:cNvPr>
          <p:cNvSpPr>
            <a:spLocks noGrp="1"/>
          </p:cNvSpPr>
          <p:nvPr>
            <p:ph idx="1"/>
          </p:nvPr>
        </p:nvSpPr>
        <p:spPr>
          <a:xfrm>
            <a:off x="95994" y="415375"/>
            <a:ext cx="8952012" cy="4232157"/>
          </a:xfrm>
        </p:spPr>
        <p:txBody>
          <a:bodyPr/>
          <a:lstStyle/>
          <a:p>
            <a:pPr marL="342900" lvl="0" indent="-342900" algn="just">
              <a:lnSpc>
                <a:spcPct val="150000"/>
              </a:lnSpc>
              <a:spcAft>
                <a:spcPts val="1000"/>
              </a:spcAft>
              <a:buFont typeface="Wingdings" panose="05000000000000000000" pitchFamily="2" charset="2"/>
              <a:buChar char=""/>
            </a:pP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6512" indent="0" algn="l">
              <a:lnSpc>
                <a:spcPct val="150000"/>
              </a:lnSpc>
              <a:buNone/>
            </a:pPr>
            <a:r>
              <a:rPr lang="en-US" sz="1400" b="0" i="0" dirty="0">
                <a:solidFill>
                  <a:srgbClr val="374151"/>
                </a:solidFill>
                <a:effectLst/>
                <a:latin typeface="Times New Roman" panose="02020603050405020304" pitchFamily="18" charset="0"/>
                <a:cs typeface="Times New Roman" panose="02020603050405020304" pitchFamily="18" charset="0"/>
              </a:rPr>
              <a:t>Quality management in construction encompasses a systematic approach to ensuring that construction projects meet or exceed predetermined standards and client expectations.</a:t>
            </a:r>
          </a:p>
          <a:p>
            <a:pPr marL="36512" indent="0" algn="l">
              <a:lnSpc>
                <a:spcPct val="150000"/>
              </a:lnSpc>
              <a:buNone/>
            </a:pPr>
            <a:r>
              <a:rPr lang="en-US" sz="1400" b="0" i="0" dirty="0">
                <a:solidFill>
                  <a:srgbClr val="374151"/>
                </a:solidFill>
                <a:effectLst/>
                <a:latin typeface="Times New Roman" panose="02020603050405020304" pitchFamily="18" charset="0"/>
                <a:cs typeface="Times New Roman" panose="02020603050405020304" pitchFamily="18" charset="0"/>
              </a:rPr>
              <a:t>Quality Planning:</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Define quality objectives: Establish clear and measurable quality objectives for the project, considering the project scope, client requirements, and applicable regulations.</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Identify quality requirements: Determine specific quality requirements, including materials, workmanship, performance criteria, and industry standards.</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Develop quality control procedures: Define procedures and guidelines for quality control activities such as inspections, testing, and documentation.</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Engage stakeholders: Involve all relevant stakeholders, including clients, designers, contractors, and suppliers, in the quality planning process to ensure a shared understanding of quality expectations.</a:t>
            </a:r>
          </a:p>
          <a:p>
            <a:pPr marL="36512" indent="0" algn="just">
              <a:lnSpc>
                <a:spcPct val="150000"/>
              </a:lnSpc>
              <a:buNone/>
            </a:pPr>
            <a:endParaRPr lang="en-IN" sz="16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D477E8-C6D3-5497-063B-E8189585B92A}"/>
              </a:ext>
            </a:extLst>
          </p:cNvPr>
          <p:cNvSpPr>
            <a:spLocks noGrp="1"/>
          </p:cNvSpPr>
          <p:nvPr>
            <p:ph type="sldNum" sz="quarter" idx="12"/>
          </p:nvPr>
        </p:nvSpPr>
        <p:spPr/>
        <p:txBody>
          <a:bodyPr/>
          <a:lstStyle/>
          <a:p>
            <a:pPr>
              <a:defRPr/>
            </a:pPr>
            <a:fld id="{FAB6ED7B-5CA3-4472-B01C-99CB7689D1EA}" type="slidenum">
              <a:rPr lang="en-US" smtClean="0"/>
              <a:pPr>
                <a:defRPr/>
              </a:pPr>
              <a:t>13</a:t>
            </a:fld>
            <a:endParaRPr lang="en-US" dirty="0"/>
          </a:p>
        </p:txBody>
      </p:sp>
      <p:pic>
        <p:nvPicPr>
          <p:cNvPr id="7" name="Picture 6">
            <a:extLst>
              <a:ext uri="{FF2B5EF4-FFF2-40B4-BE49-F238E27FC236}">
                <a16:creationId xmlns:a16="http://schemas.microsoft.com/office/drawing/2014/main" id="{A77AD155-4617-0769-9604-A6F96C5192CC}"/>
              </a:ext>
            </a:extLst>
          </p:cNvPr>
          <p:cNvPicPr>
            <a:picLocks noChangeAspect="1"/>
          </p:cNvPicPr>
          <p:nvPr/>
        </p:nvPicPr>
        <p:blipFill>
          <a:blip r:embed="rId3"/>
          <a:stretch>
            <a:fillRect/>
          </a:stretch>
        </p:blipFill>
        <p:spPr>
          <a:xfrm>
            <a:off x="8267766" y="32588"/>
            <a:ext cx="760446" cy="765574"/>
          </a:xfrm>
          <a:prstGeom prst="rect">
            <a:avLst/>
          </a:prstGeom>
        </p:spPr>
      </p:pic>
    </p:spTree>
    <p:extLst>
      <p:ext uri="{BB962C8B-B14F-4D97-AF65-F5344CB8AC3E}">
        <p14:creationId xmlns:p14="http://schemas.microsoft.com/office/powerpoint/2010/main" val="20005357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0DB0-6830-845D-8B85-9A76323DC17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FE290A4-E8D5-5E39-CFF8-C3764A238923}"/>
              </a:ext>
            </a:extLst>
          </p:cNvPr>
          <p:cNvSpPr>
            <a:spLocks noGrp="1"/>
          </p:cNvSpPr>
          <p:nvPr>
            <p:ph idx="1"/>
          </p:nvPr>
        </p:nvSpPr>
        <p:spPr/>
        <p:txBody>
          <a:bodyPr/>
          <a:lstStyle/>
          <a:p>
            <a:pPr marL="36512" indent="0" algn="just">
              <a:lnSpc>
                <a:spcPct val="150000"/>
              </a:lnSpc>
              <a:buNone/>
            </a:pPr>
            <a:r>
              <a:rPr lang="en-US" sz="14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i="0" dirty="0">
                <a:solidFill>
                  <a:srgbClr val="374151"/>
                </a:solidFill>
                <a:effectLst/>
                <a:latin typeface="Times New Roman" panose="02020603050405020304" pitchFamily="18" charset="0"/>
                <a:cs typeface="Times New Roman" panose="02020603050405020304" pitchFamily="18" charset="0"/>
              </a:rPr>
              <a:t>Quality Assurance:</a:t>
            </a:r>
          </a:p>
          <a:p>
            <a:pPr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Establish quality assurance processes: Implement processes and procedures to ensure that quality requirements are met throughout the project lifecycle.</a:t>
            </a:r>
          </a:p>
          <a:p>
            <a:pPr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Conduct quality audits: Regularly assess and evaluate project activities to verify compliance with quality standards, identify non-conformities, and initiate corrective actions.</a:t>
            </a:r>
          </a:p>
          <a:p>
            <a:pPr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Monitor subcontractors and suppliers: Ensure that subcontractors and suppliers adhere to quality requirements through regular monitoring and evaluation.</a:t>
            </a:r>
          </a:p>
          <a:p>
            <a:pPr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Document control: Establish a system for maintaining and controlling project documentation, including quality records, test reports, and certifications.</a:t>
            </a:r>
          </a:p>
          <a:p>
            <a:pPr marL="36512" indent="0">
              <a:lnSpc>
                <a:spcPct val="150000"/>
              </a:lnSpc>
              <a:buNone/>
            </a:pPr>
            <a:endParaRPr lang="en-IN" sz="1600" b="0" dirty="0">
              <a:solidFill>
                <a:schemeClr val="bg1"/>
              </a:solidFill>
            </a:endParaRPr>
          </a:p>
        </p:txBody>
      </p:sp>
      <p:sp>
        <p:nvSpPr>
          <p:cNvPr id="4" name="Slide Number Placeholder 3">
            <a:extLst>
              <a:ext uri="{FF2B5EF4-FFF2-40B4-BE49-F238E27FC236}">
                <a16:creationId xmlns:a16="http://schemas.microsoft.com/office/drawing/2014/main" id="{F5BC7BE4-B432-0838-BFC9-BAA1614D3E94}"/>
              </a:ext>
            </a:extLst>
          </p:cNvPr>
          <p:cNvSpPr>
            <a:spLocks noGrp="1"/>
          </p:cNvSpPr>
          <p:nvPr>
            <p:ph type="sldNum" sz="quarter" idx="12"/>
          </p:nvPr>
        </p:nvSpPr>
        <p:spPr/>
        <p:txBody>
          <a:bodyPr/>
          <a:lstStyle/>
          <a:p>
            <a:pPr>
              <a:defRPr/>
            </a:pPr>
            <a:fld id="{FAB6ED7B-5CA3-4472-B01C-99CB7689D1EA}" type="slidenum">
              <a:rPr lang="en-US" smtClean="0"/>
              <a:pPr>
                <a:defRPr/>
              </a:pPr>
              <a:t>14</a:t>
            </a:fld>
            <a:endParaRPr lang="en-US"/>
          </a:p>
        </p:txBody>
      </p:sp>
      <p:pic>
        <p:nvPicPr>
          <p:cNvPr id="5" name="Picture 4">
            <a:extLst>
              <a:ext uri="{FF2B5EF4-FFF2-40B4-BE49-F238E27FC236}">
                <a16:creationId xmlns:a16="http://schemas.microsoft.com/office/drawing/2014/main" id="{9C646CBA-F12F-133D-B283-18723B2DA360}"/>
              </a:ext>
            </a:extLst>
          </p:cNvPr>
          <p:cNvPicPr>
            <a:picLocks noChangeAspect="1"/>
          </p:cNvPicPr>
          <p:nvPr/>
        </p:nvPicPr>
        <p:blipFill>
          <a:blip r:embed="rId2"/>
          <a:stretch>
            <a:fillRect/>
          </a:stretch>
        </p:blipFill>
        <p:spPr>
          <a:xfrm>
            <a:off x="0" y="0"/>
            <a:ext cx="9144000" cy="830750"/>
          </a:xfrm>
          <a:prstGeom prst="rect">
            <a:avLst/>
          </a:prstGeom>
        </p:spPr>
      </p:pic>
      <p:pic>
        <p:nvPicPr>
          <p:cNvPr id="6" name="Picture 5">
            <a:extLst>
              <a:ext uri="{FF2B5EF4-FFF2-40B4-BE49-F238E27FC236}">
                <a16:creationId xmlns:a16="http://schemas.microsoft.com/office/drawing/2014/main" id="{CB640E58-399D-F971-C9E4-17B9F5C438D1}"/>
              </a:ext>
            </a:extLst>
          </p:cNvPr>
          <p:cNvPicPr>
            <a:picLocks noChangeAspect="1"/>
          </p:cNvPicPr>
          <p:nvPr/>
        </p:nvPicPr>
        <p:blipFill>
          <a:blip r:embed="rId3"/>
          <a:stretch>
            <a:fillRect/>
          </a:stretch>
        </p:blipFill>
        <p:spPr>
          <a:xfrm>
            <a:off x="8267766" y="32588"/>
            <a:ext cx="760446" cy="765574"/>
          </a:xfrm>
          <a:prstGeom prst="rect">
            <a:avLst/>
          </a:prstGeom>
        </p:spPr>
      </p:pic>
    </p:spTree>
    <p:extLst>
      <p:ext uri="{BB962C8B-B14F-4D97-AF65-F5344CB8AC3E}">
        <p14:creationId xmlns:p14="http://schemas.microsoft.com/office/powerpoint/2010/main" val="12153839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E0FD-F8AF-BB16-DCAC-9178365DB0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8945BB-179A-BA04-1724-212A79D2E0FF}"/>
              </a:ext>
            </a:extLst>
          </p:cNvPr>
          <p:cNvSpPr>
            <a:spLocks noGrp="1"/>
          </p:cNvSpPr>
          <p:nvPr>
            <p:ph idx="1"/>
          </p:nvPr>
        </p:nvSpPr>
        <p:spPr/>
        <p:txBody>
          <a:bodyPr/>
          <a:lstStyle/>
          <a:p>
            <a:pPr marL="36512" indent="0">
              <a:lnSpc>
                <a:spcPct val="150000"/>
              </a:lnSpc>
              <a:buNone/>
            </a:pPr>
            <a:r>
              <a:rPr lang="en-US" sz="1400" b="0" i="0" dirty="0">
                <a:solidFill>
                  <a:schemeClr val="bg1"/>
                </a:solidFill>
                <a:effectLst/>
                <a:latin typeface="Times New Roman" panose="02020603050405020304" pitchFamily="18" charset="0"/>
                <a:cs typeface="Times New Roman" panose="02020603050405020304" pitchFamily="18" charset="0"/>
              </a:rPr>
              <a:t>Quality Control:</a:t>
            </a:r>
          </a:p>
          <a:p>
            <a:pPr marL="742950" lvl="1" indent="-285750">
              <a:lnSpc>
                <a:spcPct val="150000"/>
              </a:lnSpc>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Inspections and testing: Conduct inspections and testing activities to verify the quality of materials, workmanship, and construction processes.</a:t>
            </a:r>
          </a:p>
          <a:p>
            <a:pPr marL="742950" lvl="1" indent="-285750">
              <a:lnSpc>
                <a:spcPct val="150000"/>
              </a:lnSpc>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Non-conformance management: Identify and address non-conformities promptly, taking corrective actions to rectify issues and prevent recurrence.</a:t>
            </a:r>
          </a:p>
          <a:p>
            <a:pPr marL="742950" lvl="1" indent="-285750">
              <a:lnSpc>
                <a:spcPct val="150000"/>
              </a:lnSpc>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Continuous improvement: Foster a culture of continuous improvement by encouraging feedback, analyzing performance data, and implementing corrective and preventive actions.</a:t>
            </a:r>
          </a:p>
          <a:p>
            <a:endParaRPr lang="en-IN" dirty="0"/>
          </a:p>
        </p:txBody>
      </p:sp>
      <p:sp>
        <p:nvSpPr>
          <p:cNvPr id="4" name="Slide Number Placeholder 3">
            <a:extLst>
              <a:ext uri="{FF2B5EF4-FFF2-40B4-BE49-F238E27FC236}">
                <a16:creationId xmlns:a16="http://schemas.microsoft.com/office/drawing/2014/main" id="{AAEFB5D4-0F14-A485-F19C-351A9DD0EDC8}"/>
              </a:ext>
            </a:extLst>
          </p:cNvPr>
          <p:cNvSpPr>
            <a:spLocks noGrp="1"/>
          </p:cNvSpPr>
          <p:nvPr>
            <p:ph type="sldNum" sz="quarter" idx="12"/>
          </p:nvPr>
        </p:nvSpPr>
        <p:spPr/>
        <p:txBody>
          <a:bodyPr/>
          <a:lstStyle/>
          <a:p>
            <a:pPr>
              <a:defRPr/>
            </a:pPr>
            <a:fld id="{FAB6ED7B-5CA3-4472-B01C-99CB7689D1EA}" type="slidenum">
              <a:rPr lang="en-US" smtClean="0"/>
              <a:pPr>
                <a:defRPr/>
              </a:pPr>
              <a:t>15</a:t>
            </a:fld>
            <a:endParaRPr lang="en-US"/>
          </a:p>
        </p:txBody>
      </p:sp>
      <p:pic>
        <p:nvPicPr>
          <p:cNvPr id="5" name="Picture 4">
            <a:extLst>
              <a:ext uri="{FF2B5EF4-FFF2-40B4-BE49-F238E27FC236}">
                <a16:creationId xmlns:a16="http://schemas.microsoft.com/office/drawing/2014/main" id="{924E9585-2DAB-7D21-23E6-A3714BF37C5E}"/>
              </a:ext>
            </a:extLst>
          </p:cNvPr>
          <p:cNvPicPr>
            <a:picLocks noChangeAspect="1"/>
          </p:cNvPicPr>
          <p:nvPr/>
        </p:nvPicPr>
        <p:blipFill>
          <a:blip r:embed="rId2"/>
          <a:stretch>
            <a:fillRect/>
          </a:stretch>
        </p:blipFill>
        <p:spPr>
          <a:xfrm>
            <a:off x="0" y="0"/>
            <a:ext cx="9144000" cy="830750"/>
          </a:xfrm>
          <a:prstGeom prst="rect">
            <a:avLst/>
          </a:prstGeom>
        </p:spPr>
      </p:pic>
      <p:pic>
        <p:nvPicPr>
          <p:cNvPr id="6" name="Picture 5">
            <a:extLst>
              <a:ext uri="{FF2B5EF4-FFF2-40B4-BE49-F238E27FC236}">
                <a16:creationId xmlns:a16="http://schemas.microsoft.com/office/drawing/2014/main" id="{8401A985-9E37-8AE5-3164-747A38738EE4}"/>
              </a:ext>
            </a:extLst>
          </p:cNvPr>
          <p:cNvPicPr>
            <a:picLocks noChangeAspect="1"/>
          </p:cNvPicPr>
          <p:nvPr/>
        </p:nvPicPr>
        <p:blipFill>
          <a:blip r:embed="rId3"/>
          <a:stretch>
            <a:fillRect/>
          </a:stretch>
        </p:blipFill>
        <p:spPr>
          <a:xfrm>
            <a:off x="8267766" y="32588"/>
            <a:ext cx="760446" cy="765574"/>
          </a:xfrm>
          <a:prstGeom prst="rect">
            <a:avLst/>
          </a:prstGeom>
        </p:spPr>
      </p:pic>
    </p:spTree>
    <p:extLst>
      <p:ext uri="{BB962C8B-B14F-4D97-AF65-F5344CB8AC3E}">
        <p14:creationId xmlns:p14="http://schemas.microsoft.com/office/powerpoint/2010/main" val="12884402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C74C-EC49-E649-4FFE-C2F60D4D9A59}"/>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447C6EDA-64A8-E240-E5BB-A43BACAAD92F}"/>
              </a:ext>
            </a:extLst>
          </p:cNvPr>
          <p:cNvSpPr>
            <a:spLocks noGrp="1"/>
          </p:cNvSpPr>
          <p:nvPr>
            <p:ph type="sldNum" sz="quarter" idx="12"/>
          </p:nvPr>
        </p:nvSpPr>
        <p:spPr/>
        <p:txBody>
          <a:bodyPr/>
          <a:lstStyle/>
          <a:p>
            <a:pPr>
              <a:defRPr/>
            </a:pPr>
            <a:fld id="{FAB6ED7B-5CA3-4472-B01C-99CB7689D1EA}" type="slidenum">
              <a:rPr lang="en-US" smtClean="0"/>
              <a:pPr>
                <a:defRPr/>
              </a:pPr>
              <a:t>16</a:t>
            </a:fld>
            <a:endParaRPr lang="en-US"/>
          </a:p>
        </p:txBody>
      </p:sp>
      <p:pic>
        <p:nvPicPr>
          <p:cNvPr id="5" name="Picture 4">
            <a:extLst>
              <a:ext uri="{FF2B5EF4-FFF2-40B4-BE49-F238E27FC236}">
                <a16:creationId xmlns:a16="http://schemas.microsoft.com/office/drawing/2014/main" id="{67187872-AF01-757F-CC61-45FCC099407E}"/>
              </a:ext>
            </a:extLst>
          </p:cNvPr>
          <p:cNvPicPr>
            <a:picLocks noChangeAspect="1"/>
          </p:cNvPicPr>
          <p:nvPr/>
        </p:nvPicPr>
        <p:blipFill>
          <a:blip r:embed="rId2"/>
          <a:stretch>
            <a:fillRect/>
          </a:stretch>
        </p:blipFill>
        <p:spPr>
          <a:xfrm>
            <a:off x="0" y="0"/>
            <a:ext cx="9144000" cy="830750"/>
          </a:xfrm>
          <a:prstGeom prst="rect">
            <a:avLst/>
          </a:prstGeom>
        </p:spPr>
      </p:pic>
      <p:pic>
        <p:nvPicPr>
          <p:cNvPr id="6" name="Picture 5">
            <a:extLst>
              <a:ext uri="{FF2B5EF4-FFF2-40B4-BE49-F238E27FC236}">
                <a16:creationId xmlns:a16="http://schemas.microsoft.com/office/drawing/2014/main" id="{93B94C54-4538-E6DD-3192-AF62DA9723FE}"/>
              </a:ext>
            </a:extLst>
          </p:cNvPr>
          <p:cNvPicPr>
            <a:picLocks noChangeAspect="1"/>
          </p:cNvPicPr>
          <p:nvPr/>
        </p:nvPicPr>
        <p:blipFill>
          <a:blip r:embed="rId3"/>
          <a:stretch>
            <a:fillRect/>
          </a:stretch>
        </p:blipFill>
        <p:spPr>
          <a:xfrm>
            <a:off x="8267766" y="32588"/>
            <a:ext cx="760446" cy="765574"/>
          </a:xfrm>
          <a:prstGeom prst="rect">
            <a:avLst/>
          </a:prstGeom>
        </p:spPr>
      </p:pic>
      <p:sp>
        <p:nvSpPr>
          <p:cNvPr id="8" name="TextBox 7">
            <a:extLst>
              <a:ext uri="{FF2B5EF4-FFF2-40B4-BE49-F238E27FC236}">
                <a16:creationId xmlns:a16="http://schemas.microsoft.com/office/drawing/2014/main" id="{335302A1-DA3B-2CAA-AD1A-CD5CC54E4200}"/>
              </a:ext>
            </a:extLst>
          </p:cNvPr>
          <p:cNvSpPr txBox="1"/>
          <p:nvPr/>
        </p:nvSpPr>
        <p:spPr>
          <a:xfrm>
            <a:off x="3345380" y="230709"/>
            <a:ext cx="4637314" cy="461665"/>
          </a:xfrm>
          <a:prstGeom prst="rect">
            <a:avLst/>
          </a:prstGeom>
          <a:noFill/>
        </p:spPr>
        <p:txBody>
          <a:bodyPr wrap="square">
            <a:spAutoFit/>
          </a:bodyPr>
          <a:lstStyle/>
          <a:p>
            <a:r>
              <a:rPr lang="en-IN" sz="2400" b="1" dirty="0">
                <a:solidFill>
                  <a:srgbClr val="FFFF00"/>
                </a:solidFill>
                <a:latin typeface="Times New Roman" panose="02020603050405020304" pitchFamily="18" charset="0"/>
                <a:cs typeface="Times New Roman" panose="02020603050405020304" pitchFamily="18" charset="0"/>
              </a:rPr>
              <a:t>ARCHITECTURE</a:t>
            </a:r>
          </a:p>
        </p:txBody>
      </p:sp>
      <p:sp>
        <p:nvSpPr>
          <p:cNvPr id="13" name="TextBox 12">
            <a:extLst>
              <a:ext uri="{FF2B5EF4-FFF2-40B4-BE49-F238E27FC236}">
                <a16:creationId xmlns:a16="http://schemas.microsoft.com/office/drawing/2014/main" id="{B2EEE943-A1AA-680E-B74E-73CC27B542F0}"/>
              </a:ext>
            </a:extLst>
          </p:cNvPr>
          <p:cNvSpPr txBox="1"/>
          <p:nvPr/>
        </p:nvSpPr>
        <p:spPr>
          <a:xfrm>
            <a:off x="2242185" y="2237155"/>
            <a:ext cx="4636770" cy="1200329"/>
          </a:xfrm>
          <a:prstGeom prst="rect">
            <a:avLst/>
          </a:prstGeom>
          <a:noFill/>
        </p:spPr>
        <p:txBody>
          <a:bodyPr wrap="square">
            <a:spAutoFit/>
          </a:bodyPr>
          <a:lstStyle/>
          <a:p>
            <a:r>
              <a:rPr lang="en-US" dirty="0"/>
              <a:t>QUALITY PAPER Quality in construction </a:t>
            </a:r>
            <a:r>
              <a:rPr lang="en-US" dirty="0" err="1"/>
              <a:t>managementQUALITY</a:t>
            </a:r>
            <a:r>
              <a:rPr lang="en-US" dirty="0"/>
              <a:t> PAPER Quality in construction </a:t>
            </a:r>
            <a:r>
              <a:rPr lang="en-US" dirty="0" err="1"/>
              <a:t>managementQUALITY</a:t>
            </a:r>
            <a:r>
              <a:rPr lang="en-US" dirty="0"/>
              <a:t> PAPER Quality in construction management</a:t>
            </a:r>
            <a:endParaRPr lang="en-IN" dirty="0"/>
          </a:p>
        </p:txBody>
      </p:sp>
      <p:pic>
        <p:nvPicPr>
          <p:cNvPr id="15" name="Picture 14">
            <a:extLst>
              <a:ext uri="{FF2B5EF4-FFF2-40B4-BE49-F238E27FC236}">
                <a16:creationId xmlns:a16="http://schemas.microsoft.com/office/drawing/2014/main" id="{8A8312D4-E75A-D791-BBB3-F7399BD8551F}"/>
              </a:ext>
            </a:extLst>
          </p:cNvPr>
          <p:cNvPicPr>
            <a:picLocks noChangeAspect="1"/>
          </p:cNvPicPr>
          <p:nvPr/>
        </p:nvPicPr>
        <p:blipFill rotWithShape="1">
          <a:blip r:embed="rId4"/>
          <a:srcRect l="22500" t="17666" r="2583" b="10783"/>
          <a:stretch/>
        </p:blipFill>
        <p:spPr>
          <a:xfrm>
            <a:off x="1524000" y="997481"/>
            <a:ext cx="6850380" cy="3680223"/>
          </a:xfrm>
          <a:prstGeom prst="rect">
            <a:avLst/>
          </a:prstGeom>
        </p:spPr>
      </p:pic>
    </p:spTree>
    <p:extLst>
      <p:ext uri="{BB962C8B-B14F-4D97-AF65-F5344CB8AC3E}">
        <p14:creationId xmlns:p14="http://schemas.microsoft.com/office/powerpoint/2010/main" val="32035317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CF2F7C-DA8F-84AE-BACC-AE83B34FA7BF}"/>
              </a:ext>
            </a:extLst>
          </p:cNvPr>
          <p:cNvPicPr>
            <a:picLocks noGrp="1" noChangeAspect="1"/>
          </p:cNvPicPr>
          <p:nvPr>
            <p:ph idx="1"/>
          </p:nvPr>
        </p:nvPicPr>
        <p:blipFill>
          <a:blip r:embed="rId2"/>
          <a:stretch>
            <a:fillRect/>
          </a:stretch>
        </p:blipFill>
        <p:spPr>
          <a:xfrm>
            <a:off x="0" y="-15421"/>
            <a:ext cx="9129486" cy="765574"/>
          </a:xfrm>
          <a:prstGeom prst="rect">
            <a:avLst/>
          </a:prstGeom>
        </p:spPr>
      </p:pic>
      <p:sp>
        <p:nvSpPr>
          <p:cNvPr id="4" name="Slide Number Placeholder 3">
            <a:extLst>
              <a:ext uri="{FF2B5EF4-FFF2-40B4-BE49-F238E27FC236}">
                <a16:creationId xmlns:a16="http://schemas.microsoft.com/office/drawing/2014/main" id="{977F56AB-EB94-C870-519D-8F953EAD70E1}"/>
              </a:ext>
            </a:extLst>
          </p:cNvPr>
          <p:cNvSpPr>
            <a:spLocks noGrp="1"/>
          </p:cNvSpPr>
          <p:nvPr>
            <p:ph type="sldNum" sz="quarter" idx="12"/>
          </p:nvPr>
        </p:nvSpPr>
        <p:spPr/>
        <p:txBody>
          <a:bodyPr/>
          <a:lstStyle/>
          <a:p>
            <a:pPr>
              <a:defRPr/>
            </a:pPr>
            <a:fld id="{FAB6ED7B-5CA3-4472-B01C-99CB7689D1EA}" type="slidenum">
              <a:rPr lang="en-US" smtClean="0"/>
              <a:pPr>
                <a:defRPr/>
              </a:pPr>
              <a:t>17</a:t>
            </a:fld>
            <a:endParaRPr lang="en-US"/>
          </a:p>
        </p:txBody>
      </p:sp>
      <p:pic>
        <p:nvPicPr>
          <p:cNvPr id="6" name="Picture 5">
            <a:extLst>
              <a:ext uri="{FF2B5EF4-FFF2-40B4-BE49-F238E27FC236}">
                <a16:creationId xmlns:a16="http://schemas.microsoft.com/office/drawing/2014/main" id="{2AD9A1C4-4545-7C12-2E25-7AD2A81F7C08}"/>
              </a:ext>
            </a:extLst>
          </p:cNvPr>
          <p:cNvPicPr>
            <a:picLocks noChangeAspect="1"/>
          </p:cNvPicPr>
          <p:nvPr/>
        </p:nvPicPr>
        <p:blipFill>
          <a:blip r:embed="rId3"/>
          <a:stretch>
            <a:fillRect/>
          </a:stretch>
        </p:blipFill>
        <p:spPr>
          <a:xfrm>
            <a:off x="8369040" y="-15421"/>
            <a:ext cx="760446" cy="765574"/>
          </a:xfrm>
          <a:prstGeom prst="rect">
            <a:avLst/>
          </a:prstGeom>
        </p:spPr>
      </p:pic>
      <p:sp>
        <p:nvSpPr>
          <p:cNvPr id="9" name="Title 8">
            <a:extLst>
              <a:ext uri="{FF2B5EF4-FFF2-40B4-BE49-F238E27FC236}">
                <a16:creationId xmlns:a16="http://schemas.microsoft.com/office/drawing/2014/main" id="{F9576C8F-B371-E90A-1387-6359AAE1C1EE}"/>
              </a:ext>
            </a:extLst>
          </p:cNvPr>
          <p:cNvSpPr>
            <a:spLocks noGrp="1"/>
          </p:cNvSpPr>
          <p:nvPr>
            <p:ph type="title"/>
          </p:nvPr>
        </p:nvSpPr>
        <p:spPr>
          <a:xfrm>
            <a:off x="228600" y="67074"/>
            <a:ext cx="7696200" cy="742950"/>
          </a:xfrm>
        </p:spPr>
        <p:txBody>
          <a:bodyPr/>
          <a:lstStyle/>
          <a:p>
            <a:pPr algn="ctr"/>
            <a:r>
              <a:rPr lang="en-US" sz="2400" dirty="0">
                <a:solidFill>
                  <a:srgbClr val="FFFF00"/>
                </a:solidFill>
                <a:latin typeface="Times New Roman" panose="02020603050405020304" pitchFamily="18" charset="0"/>
                <a:cs typeface="Times New Roman" panose="02020603050405020304" pitchFamily="18" charset="0"/>
              </a:rPr>
              <a:t>PROPOSED SOLUTION</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24AC7E5-72C8-8ECF-55D0-AE44256A6FCE}"/>
              </a:ext>
            </a:extLst>
          </p:cNvPr>
          <p:cNvSpPr txBox="1"/>
          <p:nvPr/>
        </p:nvSpPr>
        <p:spPr>
          <a:xfrm>
            <a:off x="232229" y="765574"/>
            <a:ext cx="8763000" cy="3931654"/>
          </a:xfrm>
          <a:prstGeom prst="rect">
            <a:avLst/>
          </a:prstGeom>
          <a:noFill/>
        </p:spPr>
        <p:txBody>
          <a:bodyPr wrap="square">
            <a:spAutoFit/>
          </a:bodyPr>
          <a:lstStyle/>
          <a:p>
            <a:pPr algn="just">
              <a:lnSpc>
                <a:spcPct val="150000"/>
              </a:lnSpc>
            </a:pPr>
            <a:r>
              <a:rPr lang="en-US" sz="1400" b="0" i="0" dirty="0">
                <a:solidFill>
                  <a:srgbClr val="374151"/>
                </a:solidFill>
                <a:effectLst/>
                <a:latin typeface="Times New Roman" panose="02020603050405020304" pitchFamily="18" charset="0"/>
                <a:cs typeface="Times New Roman" panose="02020603050405020304" pitchFamily="18" charset="0"/>
              </a:rPr>
              <a:t>Establish a Quality Management System (QMS):</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Develop a structured QMS that outlines quality policies, procedures, and standards for the entire construction process.</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Clearly define quality objectives, performance indicators, and measurement techniques.</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Implement a documentation control system to manage quality-related documents and ensure version control and accessibility.</a:t>
            </a:r>
          </a:p>
          <a:p>
            <a:pPr algn="just">
              <a:lnSpc>
                <a:spcPct val="150000"/>
              </a:lnSpc>
            </a:pPr>
            <a:r>
              <a:rPr lang="en-US" sz="1400" b="0" i="0" dirty="0">
                <a:solidFill>
                  <a:srgbClr val="374151"/>
                </a:solidFill>
                <a:effectLst/>
                <a:latin typeface="Times New Roman" panose="02020603050405020304" pitchFamily="18" charset="0"/>
                <a:cs typeface="Times New Roman" panose="02020603050405020304" pitchFamily="18" charset="0"/>
              </a:rPr>
              <a:t>Foster a Quality Culture:</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Promote a culture of quality among all project stakeholders, emphasizing the importance of quality in every aspect of the construction process.</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Provide training and awareness programs to educate personnel about quality management principles, practices, and their roles in achieving quality objectives.</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Encourage active participation and engagement in quality improvement initiatives.</a:t>
            </a:r>
          </a:p>
        </p:txBody>
      </p:sp>
    </p:spTree>
    <p:extLst>
      <p:ext uri="{BB962C8B-B14F-4D97-AF65-F5344CB8AC3E}">
        <p14:creationId xmlns:p14="http://schemas.microsoft.com/office/powerpoint/2010/main" val="8119296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2CD8-7A2C-6F93-E3D3-97C3B82266B3}"/>
              </a:ext>
            </a:extLst>
          </p:cNvPr>
          <p:cNvSpPr>
            <a:spLocks noGrp="1"/>
          </p:cNvSpPr>
          <p:nvPr>
            <p:ph type="title"/>
          </p:nvPr>
        </p:nvSpPr>
        <p:spPr>
          <a:xfrm>
            <a:off x="228600" y="133350"/>
            <a:ext cx="7696200" cy="742950"/>
          </a:xfrm>
        </p:spPr>
        <p:txBody>
          <a:bodyPr/>
          <a:lstStyle/>
          <a:p>
            <a:endParaRPr lang="en-IN" dirty="0"/>
          </a:p>
        </p:txBody>
      </p:sp>
      <p:sp>
        <p:nvSpPr>
          <p:cNvPr id="3" name="Content Placeholder 2">
            <a:extLst>
              <a:ext uri="{FF2B5EF4-FFF2-40B4-BE49-F238E27FC236}">
                <a16:creationId xmlns:a16="http://schemas.microsoft.com/office/drawing/2014/main" id="{0B57B1AD-49DB-6C6C-8DA3-E4D1C200EC5C}"/>
              </a:ext>
            </a:extLst>
          </p:cNvPr>
          <p:cNvSpPr>
            <a:spLocks noGrp="1"/>
          </p:cNvSpPr>
          <p:nvPr>
            <p:ph idx="1"/>
          </p:nvPr>
        </p:nvSpPr>
        <p:spPr/>
        <p:txBody>
          <a:bodyPr/>
          <a:lstStyle/>
          <a:p>
            <a:pPr marL="36512" indent="0" algn="l">
              <a:lnSpc>
                <a:spcPct val="150000"/>
              </a:lnSpc>
              <a:buNone/>
            </a:pPr>
            <a:r>
              <a:rPr lang="en-US" sz="1400" b="0" i="0" dirty="0">
                <a:solidFill>
                  <a:srgbClr val="374151"/>
                </a:solidFill>
                <a:effectLst/>
                <a:latin typeface="Times New Roman" panose="02020603050405020304" pitchFamily="18" charset="0"/>
                <a:cs typeface="Times New Roman" panose="02020603050405020304" pitchFamily="18" charset="0"/>
              </a:rPr>
              <a:t>Implement Quality Planning:</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Conduct a thorough analysis of project requirements and define clear quality specifications and standards.</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Develop a comprehensive quality plan that outlines quality control activities, inspection points, and quality assurance procedures.</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Integrate quality planning with other project management processes to ensure alignment and effective coordination.</a:t>
            </a:r>
          </a:p>
          <a:p>
            <a:pPr marL="36512" indent="0" algn="l">
              <a:lnSpc>
                <a:spcPct val="150000"/>
              </a:lnSpc>
              <a:buNone/>
            </a:pPr>
            <a:r>
              <a:rPr lang="en-US" sz="1400" b="0" i="0" dirty="0">
                <a:solidFill>
                  <a:srgbClr val="374151"/>
                </a:solidFill>
                <a:effectLst/>
                <a:latin typeface="Times New Roman" panose="02020603050405020304" pitchFamily="18" charset="0"/>
                <a:cs typeface="Times New Roman" panose="02020603050405020304" pitchFamily="18" charset="0"/>
              </a:rPr>
              <a:t>Engage in Proactive Quality Control:</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Perform regular inspections and testing at various stages of the construction process to identify and address quality issues early.</a:t>
            </a:r>
          </a:p>
          <a:p>
            <a:pPr marL="742950" lvl="1" indent="-285750" algn="l">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Implement quality control techniques such as statistical process control, quality checklists, and quality audits to monitor and control quality.</a:t>
            </a:r>
          </a:p>
          <a:p>
            <a:endParaRPr lang="en-IN" dirty="0"/>
          </a:p>
        </p:txBody>
      </p:sp>
      <p:sp>
        <p:nvSpPr>
          <p:cNvPr id="4" name="Slide Number Placeholder 3">
            <a:extLst>
              <a:ext uri="{FF2B5EF4-FFF2-40B4-BE49-F238E27FC236}">
                <a16:creationId xmlns:a16="http://schemas.microsoft.com/office/drawing/2014/main" id="{5244B457-53F1-C799-BCA1-316627891F40}"/>
              </a:ext>
            </a:extLst>
          </p:cNvPr>
          <p:cNvSpPr>
            <a:spLocks noGrp="1"/>
          </p:cNvSpPr>
          <p:nvPr>
            <p:ph type="sldNum" sz="quarter" idx="12"/>
          </p:nvPr>
        </p:nvSpPr>
        <p:spPr/>
        <p:txBody>
          <a:bodyPr/>
          <a:lstStyle/>
          <a:p>
            <a:pPr>
              <a:defRPr/>
            </a:pPr>
            <a:fld id="{FAB6ED7B-5CA3-4472-B01C-99CB7689D1EA}" type="slidenum">
              <a:rPr lang="en-US" smtClean="0"/>
              <a:pPr>
                <a:defRPr/>
              </a:pPr>
              <a:t>18</a:t>
            </a:fld>
            <a:endParaRPr lang="en-US"/>
          </a:p>
        </p:txBody>
      </p:sp>
      <p:pic>
        <p:nvPicPr>
          <p:cNvPr id="5" name="Picture 4">
            <a:extLst>
              <a:ext uri="{FF2B5EF4-FFF2-40B4-BE49-F238E27FC236}">
                <a16:creationId xmlns:a16="http://schemas.microsoft.com/office/drawing/2014/main" id="{4B6B0212-BA18-1034-080C-913DCDD7DE73}"/>
              </a:ext>
            </a:extLst>
          </p:cNvPr>
          <p:cNvPicPr>
            <a:picLocks noChangeAspect="1"/>
          </p:cNvPicPr>
          <p:nvPr/>
        </p:nvPicPr>
        <p:blipFill>
          <a:blip r:embed="rId2"/>
          <a:stretch>
            <a:fillRect/>
          </a:stretch>
        </p:blipFill>
        <p:spPr>
          <a:xfrm>
            <a:off x="0" y="-121920"/>
            <a:ext cx="9144000" cy="830750"/>
          </a:xfrm>
          <a:prstGeom prst="rect">
            <a:avLst/>
          </a:prstGeom>
        </p:spPr>
      </p:pic>
      <p:pic>
        <p:nvPicPr>
          <p:cNvPr id="6" name="Picture 5">
            <a:extLst>
              <a:ext uri="{FF2B5EF4-FFF2-40B4-BE49-F238E27FC236}">
                <a16:creationId xmlns:a16="http://schemas.microsoft.com/office/drawing/2014/main" id="{CE28DD7D-8704-F2E0-C11C-8A5BF7D03273}"/>
              </a:ext>
            </a:extLst>
          </p:cNvPr>
          <p:cNvPicPr>
            <a:picLocks noChangeAspect="1"/>
          </p:cNvPicPr>
          <p:nvPr/>
        </p:nvPicPr>
        <p:blipFill>
          <a:blip r:embed="rId3"/>
          <a:stretch>
            <a:fillRect/>
          </a:stretch>
        </p:blipFill>
        <p:spPr>
          <a:xfrm>
            <a:off x="8369040" y="-137341"/>
            <a:ext cx="760446" cy="765574"/>
          </a:xfrm>
          <a:prstGeom prst="rect">
            <a:avLst/>
          </a:prstGeom>
        </p:spPr>
      </p:pic>
    </p:spTree>
    <p:extLst>
      <p:ext uri="{BB962C8B-B14F-4D97-AF65-F5344CB8AC3E}">
        <p14:creationId xmlns:p14="http://schemas.microsoft.com/office/powerpoint/2010/main" val="9798462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1442AB-DC2D-3421-8D4C-FEB1B5EFF86D}"/>
              </a:ext>
            </a:extLst>
          </p:cNvPr>
          <p:cNvSpPr>
            <a:spLocks noGrp="1"/>
          </p:cNvSpPr>
          <p:nvPr>
            <p:ph type="sldNum" sz="quarter" idx="12"/>
          </p:nvPr>
        </p:nvSpPr>
        <p:spPr/>
        <p:txBody>
          <a:bodyPr/>
          <a:lstStyle/>
          <a:p>
            <a:pPr>
              <a:defRPr/>
            </a:pPr>
            <a:fld id="{FAB6ED7B-5CA3-4472-B01C-99CB7689D1EA}" type="slidenum">
              <a:rPr lang="en-US" smtClean="0"/>
              <a:pPr>
                <a:defRPr/>
              </a:pPr>
              <a:t>19</a:t>
            </a:fld>
            <a:endParaRPr lang="en-US"/>
          </a:p>
        </p:txBody>
      </p:sp>
      <p:pic>
        <p:nvPicPr>
          <p:cNvPr id="5" name="Picture 4">
            <a:extLst>
              <a:ext uri="{FF2B5EF4-FFF2-40B4-BE49-F238E27FC236}">
                <a16:creationId xmlns:a16="http://schemas.microsoft.com/office/drawing/2014/main" id="{FB39AF3B-5445-876B-0F48-25B60FF61C88}"/>
              </a:ext>
            </a:extLst>
          </p:cNvPr>
          <p:cNvPicPr>
            <a:picLocks noChangeAspect="1"/>
          </p:cNvPicPr>
          <p:nvPr/>
        </p:nvPicPr>
        <p:blipFill>
          <a:blip r:embed="rId2"/>
          <a:stretch>
            <a:fillRect/>
          </a:stretch>
        </p:blipFill>
        <p:spPr>
          <a:xfrm>
            <a:off x="0" y="-239794"/>
            <a:ext cx="9144000" cy="830750"/>
          </a:xfrm>
          <a:prstGeom prst="rect">
            <a:avLst/>
          </a:prstGeom>
        </p:spPr>
      </p:pic>
      <p:pic>
        <p:nvPicPr>
          <p:cNvPr id="6" name="Picture 5">
            <a:extLst>
              <a:ext uri="{FF2B5EF4-FFF2-40B4-BE49-F238E27FC236}">
                <a16:creationId xmlns:a16="http://schemas.microsoft.com/office/drawing/2014/main" id="{7E65012D-E318-ABF6-6671-62E6A2294B17}"/>
              </a:ext>
            </a:extLst>
          </p:cNvPr>
          <p:cNvPicPr>
            <a:picLocks noChangeAspect="1"/>
          </p:cNvPicPr>
          <p:nvPr/>
        </p:nvPicPr>
        <p:blipFill>
          <a:blip r:embed="rId3"/>
          <a:stretch>
            <a:fillRect/>
          </a:stretch>
        </p:blipFill>
        <p:spPr>
          <a:xfrm>
            <a:off x="8383554" y="-205098"/>
            <a:ext cx="760446" cy="765574"/>
          </a:xfrm>
          <a:prstGeom prst="rect">
            <a:avLst/>
          </a:prstGeom>
        </p:spPr>
      </p:pic>
      <p:sp>
        <p:nvSpPr>
          <p:cNvPr id="8" name="TextBox 7">
            <a:extLst>
              <a:ext uri="{FF2B5EF4-FFF2-40B4-BE49-F238E27FC236}">
                <a16:creationId xmlns:a16="http://schemas.microsoft.com/office/drawing/2014/main" id="{38359C91-89D2-B56F-67E0-646077CC9C20}"/>
              </a:ext>
            </a:extLst>
          </p:cNvPr>
          <p:cNvSpPr txBox="1"/>
          <p:nvPr/>
        </p:nvSpPr>
        <p:spPr>
          <a:xfrm>
            <a:off x="190500" y="762407"/>
            <a:ext cx="8763000" cy="3285323"/>
          </a:xfrm>
          <a:prstGeom prst="rect">
            <a:avLst/>
          </a:prstGeom>
          <a:noFill/>
        </p:spPr>
        <p:txBody>
          <a:bodyPr wrap="square">
            <a:spAutoFit/>
          </a:bodyPr>
          <a:lstStyle/>
          <a:p>
            <a:pPr algn="just">
              <a:lnSpc>
                <a:spcPct val="150000"/>
              </a:lnSpc>
            </a:pPr>
            <a:r>
              <a:rPr lang="en-US" sz="1400" b="0" i="0" dirty="0">
                <a:solidFill>
                  <a:srgbClr val="374151"/>
                </a:solidFill>
                <a:effectLst/>
                <a:latin typeface="Times New Roman" panose="02020603050405020304" pitchFamily="18" charset="0"/>
                <a:cs typeface="Times New Roman" panose="02020603050405020304" pitchFamily="18" charset="0"/>
              </a:rPr>
              <a:t>Ensure Supplier and Contractor Quality:</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Establish stringent supplier and contractor qualification processes to ensure they meet quality requirements.</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Conduct thorough supplier and contractor evaluations and audits to monitor and assess their performance.</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Implement effective communication channels to convey quality expectations and requirements to suppliers and contractors.</a:t>
            </a:r>
          </a:p>
          <a:p>
            <a:pPr algn="just">
              <a:lnSpc>
                <a:spcPct val="150000"/>
              </a:lnSpc>
            </a:pPr>
            <a:r>
              <a:rPr lang="en-US" sz="1400" b="0" i="0" dirty="0">
                <a:solidFill>
                  <a:srgbClr val="374151"/>
                </a:solidFill>
                <a:effectLst/>
                <a:latin typeface="Times New Roman" panose="02020603050405020304" pitchFamily="18" charset="0"/>
                <a:cs typeface="Times New Roman" panose="02020603050405020304" pitchFamily="18" charset="0"/>
              </a:rPr>
              <a:t>Continuous Improvement:</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Establish a feedback loop for capturing lessons learned and identifying areas for improvement.</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Conduct root cause analysis for non-conformities and implement corrective and preventive actions.</a:t>
            </a:r>
          </a:p>
          <a:p>
            <a:pPr marL="742950" lvl="1" indent="-285750" algn="just">
              <a:lnSpc>
                <a:spcPct val="150000"/>
              </a:lnSpc>
              <a:buFont typeface="Wingdings" panose="05000000000000000000" pitchFamily="2" charset="2"/>
              <a:buChar char="Ø"/>
            </a:pPr>
            <a:r>
              <a:rPr lang="en-US" sz="1400" b="0" i="0" dirty="0">
                <a:solidFill>
                  <a:srgbClr val="374151"/>
                </a:solidFill>
                <a:effectLst/>
                <a:latin typeface="Times New Roman" panose="02020603050405020304" pitchFamily="18" charset="0"/>
                <a:cs typeface="Times New Roman" panose="02020603050405020304" pitchFamily="18" charset="0"/>
              </a:rPr>
              <a:t>Regularly review and update quality management processes and procedures based on lessons learned and industry best practices.</a:t>
            </a:r>
          </a:p>
        </p:txBody>
      </p:sp>
    </p:spTree>
    <p:extLst>
      <p:ext uri="{BB962C8B-B14F-4D97-AF65-F5344CB8AC3E}">
        <p14:creationId xmlns:p14="http://schemas.microsoft.com/office/powerpoint/2010/main" val="36611510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AF28C-C7C6-E71A-2273-CC8C6433BE9B}"/>
              </a:ext>
            </a:extLst>
          </p:cNvPr>
          <p:cNvSpPr>
            <a:spLocks noGrp="1"/>
          </p:cNvSpPr>
          <p:nvPr>
            <p:ph idx="1"/>
          </p:nvPr>
        </p:nvSpPr>
        <p:spPr/>
        <p:txBody>
          <a:bodyPr/>
          <a:lstStyle/>
          <a:p>
            <a:pPr>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Ø"/>
            </a:pPr>
            <a:r>
              <a:rPr lang="en-IN" sz="1800" b="0">
                <a:solidFill>
                  <a:schemeClr val="bg1"/>
                </a:solidFill>
                <a:latin typeface="Times New Roman" panose="02020603050405020304" pitchFamily="18" charset="0"/>
                <a:cs typeface="Times New Roman" panose="02020603050405020304" pitchFamily="18" charset="0"/>
              </a:rPr>
              <a:t>Proposed solution</a:t>
            </a:r>
            <a:endParaRPr lang="en-IN" sz="1800" b="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sz="1800" b="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2843D7-A2BA-EA74-051D-726AED4F5E3B}"/>
              </a:ext>
            </a:extLst>
          </p:cNvPr>
          <p:cNvSpPr>
            <a:spLocks noGrp="1"/>
          </p:cNvSpPr>
          <p:nvPr>
            <p:ph type="sldNum" sz="quarter" idx="12"/>
          </p:nvPr>
        </p:nvSpPr>
        <p:spPr/>
        <p:txBody>
          <a:bodyPr/>
          <a:lstStyle/>
          <a:p>
            <a:pPr>
              <a:defRPr/>
            </a:pPr>
            <a:fld id="{FAB6ED7B-5CA3-4472-B01C-99CB7689D1EA}" type="slidenum">
              <a:rPr lang="en-US" smtClean="0"/>
              <a:pPr>
                <a:defRPr/>
              </a:pPr>
              <a:t>2</a:t>
            </a:fld>
            <a:endParaRPr lang="en-US"/>
          </a:p>
        </p:txBody>
      </p:sp>
      <p:sp>
        <p:nvSpPr>
          <p:cNvPr id="5" name="Title 4">
            <a:extLst>
              <a:ext uri="{FF2B5EF4-FFF2-40B4-BE49-F238E27FC236}">
                <a16:creationId xmlns:a16="http://schemas.microsoft.com/office/drawing/2014/main" id="{77781474-9E11-878E-8BA2-E804153E81C4}"/>
              </a:ext>
            </a:extLst>
          </p:cNvPr>
          <p:cNvSpPr>
            <a:spLocks noGrp="1"/>
          </p:cNvSpPr>
          <p:nvPr>
            <p:ph type="title"/>
          </p:nvPr>
        </p:nvSpPr>
        <p:spPr>
          <a:xfrm>
            <a:off x="0" y="-21113"/>
            <a:ext cx="9144000" cy="8572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dirty="0">
                <a:solidFill>
                  <a:srgbClr val="FFFF00"/>
                </a:solidFill>
                <a:latin typeface="Times New Roman" panose="02020603050405020304" pitchFamily="18" charset="0"/>
                <a:cs typeface="Times New Roman" panose="02020603050405020304" pitchFamily="18" charset="0"/>
              </a:rPr>
              <a:t>OUTLINE</a:t>
            </a:r>
            <a:endParaRPr lang="en-US" sz="2400" b="1" dirty="0">
              <a:solidFill>
                <a:srgbClr val="FFFF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67AD4F8-448F-3DE1-BB4E-F14BA16534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66994"/>
            <a:ext cx="769143" cy="769143"/>
          </a:xfrm>
          <a:prstGeom prst="rect">
            <a:avLst/>
          </a:prstGeom>
        </p:spPr>
      </p:pic>
    </p:spTree>
    <p:extLst>
      <p:ext uri="{BB962C8B-B14F-4D97-AF65-F5344CB8AC3E}">
        <p14:creationId xmlns:p14="http://schemas.microsoft.com/office/powerpoint/2010/main" val="249089906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92B359-C0DE-0083-6C9F-F29C52765484}"/>
              </a:ext>
            </a:extLst>
          </p:cNvPr>
          <p:cNvSpPr>
            <a:spLocks noGrp="1"/>
          </p:cNvSpPr>
          <p:nvPr>
            <p:ph type="sldNum" sz="quarter" idx="12"/>
          </p:nvPr>
        </p:nvSpPr>
        <p:spPr/>
        <p:txBody>
          <a:bodyPr/>
          <a:lstStyle/>
          <a:p>
            <a:pPr>
              <a:defRPr/>
            </a:pPr>
            <a:fld id="{A1B217A7-E8DB-44FD-ABFD-9152337CD6C9}" type="slidenum">
              <a:rPr lang="en-US" smtClean="0"/>
              <a:pPr>
                <a:defRPr/>
              </a:pPr>
              <a:t>20</a:t>
            </a:fld>
            <a:endParaRPr lang="en-US"/>
          </a:p>
        </p:txBody>
      </p:sp>
      <p:sp>
        <p:nvSpPr>
          <p:cNvPr id="4" name="Rectangle 3">
            <a:extLst>
              <a:ext uri="{FF2B5EF4-FFF2-40B4-BE49-F238E27FC236}">
                <a16:creationId xmlns:a16="http://schemas.microsoft.com/office/drawing/2014/main" id="{B347D3AE-6078-75F7-D50B-89F00E3EA959}"/>
              </a:ext>
            </a:extLst>
          </p:cNvPr>
          <p:cNvSpPr/>
          <p:nvPr/>
        </p:nvSpPr>
        <p:spPr>
          <a:xfrm>
            <a:off x="0" y="-91440"/>
            <a:ext cx="9144000" cy="9715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b="1" dirty="0">
                <a:solidFill>
                  <a:srgbClr val="FFFF00"/>
                </a:solidFill>
                <a:latin typeface="Times New Roman" panose="02020603050405020304" pitchFamily="18" charset="0"/>
                <a:cs typeface="Times New Roman" panose="02020603050405020304" pitchFamily="18" charset="0"/>
              </a:rPr>
              <a:t>CONCLUSION</a:t>
            </a:r>
          </a:p>
        </p:txBody>
      </p:sp>
      <p:pic>
        <p:nvPicPr>
          <p:cNvPr id="6" name="Picture 5">
            <a:extLst>
              <a:ext uri="{FF2B5EF4-FFF2-40B4-BE49-F238E27FC236}">
                <a16:creationId xmlns:a16="http://schemas.microsoft.com/office/drawing/2014/main" id="{A3D429B7-359F-ABDC-7F55-CDA78393B3D3}"/>
              </a:ext>
            </a:extLst>
          </p:cNvPr>
          <p:cNvPicPr>
            <a:picLocks noChangeAspect="1"/>
          </p:cNvPicPr>
          <p:nvPr/>
        </p:nvPicPr>
        <p:blipFill>
          <a:blip r:embed="rId2"/>
          <a:stretch>
            <a:fillRect/>
          </a:stretch>
        </p:blipFill>
        <p:spPr>
          <a:xfrm>
            <a:off x="8229600" y="102988"/>
            <a:ext cx="760446" cy="765574"/>
          </a:xfrm>
          <a:prstGeom prst="rect">
            <a:avLst/>
          </a:prstGeom>
        </p:spPr>
      </p:pic>
      <p:sp>
        <p:nvSpPr>
          <p:cNvPr id="7" name="TextBox 6">
            <a:extLst>
              <a:ext uri="{FF2B5EF4-FFF2-40B4-BE49-F238E27FC236}">
                <a16:creationId xmlns:a16="http://schemas.microsoft.com/office/drawing/2014/main" id="{A21EF0E7-939D-EA62-4E46-8D3BF4D95561}"/>
              </a:ext>
            </a:extLst>
          </p:cNvPr>
          <p:cNvSpPr txBox="1"/>
          <p:nvPr/>
        </p:nvSpPr>
        <p:spPr>
          <a:xfrm>
            <a:off x="0" y="793195"/>
            <a:ext cx="9096522" cy="3048399"/>
          </a:xfrm>
          <a:prstGeom prst="rect">
            <a:avLst/>
          </a:prstGeom>
          <a:noFill/>
        </p:spPr>
        <p:txBody>
          <a:bodyPr wrap="square">
            <a:spAutoFit/>
          </a:bodyPr>
          <a:lstStyle/>
          <a:p>
            <a:pPr algn="just">
              <a:lnSpc>
                <a:spcPct val="150000"/>
              </a:lnSpc>
            </a:pPr>
            <a:r>
              <a:rPr lang="en-US" sz="1400" b="0" i="0" dirty="0">
                <a:solidFill>
                  <a:srgbClr val="374151"/>
                </a:solidFill>
                <a:effectLst/>
                <a:latin typeface="Times New Roman" panose="02020603050405020304" pitchFamily="18" charset="0"/>
                <a:cs typeface="Times New Roman" panose="02020603050405020304" pitchFamily="18" charset="0"/>
              </a:rPr>
              <a:t>In conclusion, quality construction management plays a vital role in ensuring successful and sustainable construction projects. It involves the coordination of various activities and resources to deliver high-quality results that meet or exceed stakeholders' expectations. Here are the key points to consider regarding the importance and benefits of quality construction management.</a:t>
            </a:r>
          </a:p>
          <a:p>
            <a:pPr algn="just">
              <a:lnSpc>
                <a:spcPct val="150000"/>
              </a:lnSpc>
            </a:pPr>
            <a:r>
              <a:rPr lang="en-US" sz="1400" dirty="0">
                <a:solidFill>
                  <a:srgbClr val="374151"/>
                </a:solidFill>
                <a:latin typeface="Times New Roman" panose="02020603050405020304" pitchFamily="18" charset="0"/>
                <a:cs typeface="Times New Roman" panose="02020603050405020304" pitchFamily="18" charset="0"/>
              </a:rPr>
              <a:t>                                        Q</a:t>
            </a:r>
            <a:r>
              <a:rPr lang="en-US" sz="1400" b="0" i="0" dirty="0">
                <a:solidFill>
                  <a:srgbClr val="374151"/>
                </a:solidFill>
                <a:effectLst/>
                <a:latin typeface="Times New Roman" panose="02020603050405020304" pitchFamily="18" charset="0"/>
                <a:cs typeface="Times New Roman" panose="02020603050405020304" pitchFamily="18" charset="0"/>
              </a:rPr>
              <a:t>uality construction management is crucial for achieving project success, ensuring cost savings, enhancing safety, satisfying stakeholders, building reputation, and promoting sustainability. By prioritizing quality throughout the construction process, from planning to completion, construction managers can deliver exceptional results that meet the needs of all parties involved and set the foundation for continued success in the industry.</a:t>
            </a:r>
          </a:p>
          <a:p>
            <a:pPr algn="just">
              <a:lnSpc>
                <a:spcPct val="150000"/>
              </a:lnSpc>
            </a:pPr>
            <a:r>
              <a:rPr lang="en-US" dirty="0">
                <a:solidFill>
                  <a:srgbClr val="374151"/>
                </a:solidFill>
                <a:latin typeface="Söhne"/>
              </a:rPr>
              <a:t>                                                 </a:t>
            </a:r>
            <a:endParaRPr lang="en-IN" dirty="0">
              <a:solidFill>
                <a:schemeClr val="bg1"/>
              </a:solidFill>
            </a:endParaRPr>
          </a:p>
        </p:txBody>
      </p:sp>
    </p:spTree>
    <p:extLst>
      <p:ext uri="{BB962C8B-B14F-4D97-AF65-F5344CB8AC3E}">
        <p14:creationId xmlns:p14="http://schemas.microsoft.com/office/powerpoint/2010/main" val="19152832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DE86-1495-01F1-7FAE-568D3C799385}"/>
              </a:ext>
            </a:extLst>
          </p:cNvPr>
          <p:cNvSpPr>
            <a:spLocks noGrp="1"/>
          </p:cNvSpPr>
          <p:nvPr>
            <p:ph type="title"/>
          </p:nvPr>
        </p:nvSpPr>
        <p:spPr>
          <a:xfrm>
            <a:off x="2019300" y="2038350"/>
            <a:ext cx="5105400" cy="1369772"/>
          </a:xfrm>
        </p:spPr>
        <p:txBody>
          <a:bodyPr/>
          <a:lstStyle/>
          <a:p>
            <a:r>
              <a:rPr lang="en-IN" dirty="0">
                <a:solidFill>
                  <a:schemeClr val="bg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0892B359-C0DE-0083-6C9F-F29C52765484}"/>
              </a:ext>
            </a:extLst>
          </p:cNvPr>
          <p:cNvSpPr>
            <a:spLocks noGrp="1"/>
          </p:cNvSpPr>
          <p:nvPr>
            <p:ph type="sldNum" sz="quarter" idx="12"/>
          </p:nvPr>
        </p:nvSpPr>
        <p:spPr/>
        <p:txBody>
          <a:bodyPr/>
          <a:lstStyle/>
          <a:p>
            <a:pPr>
              <a:defRPr/>
            </a:pPr>
            <a:fld id="{A1B217A7-E8DB-44FD-ABFD-9152337CD6C9}" type="slidenum">
              <a:rPr lang="en-US" smtClean="0"/>
              <a:pPr>
                <a:defRPr/>
              </a:pPr>
              <a:t>21</a:t>
            </a:fld>
            <a:endParaRPr lang="en-US"/>
          </a:p>
        </p:txBody>
      </p:sp>
      <p:sp>
        <p:nvSpPr>
          <p:cNvPr id="4" name="Rectangle 3">
            <a:extLst>
              <a:ext uri="{FF2B5EF4-FFF2-40B4-BE49-F238E27FC236}">
                <a16:creationId xmlns:a16="http://schemas.microsoft.com/office/drawing/2014/main" id="{B347D3AE-6078-75F7-D50B-89F00E3EA959}"/>
              </a:ext>
            </a:extLst>
          </p:cNvPr>
          <p:cNvSpPr/>
          <p:nvPr/>
        </p:nvSpPr>
        <p:spPr>
          <a:xfrm>
            <a:off x="0" y="0"/>
            <a:ext cx="9144000" cy="9715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endParaRPr lang="en-US" sz="2400" b="1" dirty="0"/>
          </a:p>
        </p:txBody>
      </p:sp>
      <p:pic>
        <p:nvPicPr>
          <p:cNvPr id="6" name="Picture 5">
            <a:extLst>
              <a:ext uri="{FF2B5EF4-FFF2-40B4-BE49-F238E27FC236}">
                <a16:creationId xmlns:a16="http://schemas.microsoft.com/office/drawing/2014/main" id="{A3D429B7-359F-ABDC-7F55-CDA78393B3D3}"/>
              </a:ext>
            </a:extLst>
          </p:cNvPr>
          <p:cNvPicPr>
            <a:picLocks noChangeAspect="1"/>
          </p:cNvPicPr>
          <p:nvPr/>
        </p:nvPicPr>
        <p:blipFill>
          <a:blip r:embed="rId2"/>
          <a:stretch>
            <a:fillRect/>
          </a:stretch>
        </p:blipFill>
        <p:spPr>
          <a:xfrm>
            <a:off x="8229600" y="102988"/>
            <a:ext cx="760446" cy="765574"/>
          </a:xfrm>
          <a:prstGeom prst="rect">
            <a:avLst/>
          </a:prstGeom>
        </p:spPr>
      </p:pic>
    </p:spTree>
    <p:extLst>
      <p:ext uri="{BB962C8B-B14F-4D97-AF65-F5344CB8AC3E}">
        <p14:creationId xmlns:p14="http://schemas.microsoft.com/office/powerpoint/2010/main" val="29280792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AB6ED7B-5CA3-4472-B01C-99CB7689D1EA}" type="slidenum">
              <a:rPr lang="en-US" smtClean="0"/>
              <a:pPr>
                <a:defRPr/>
              </a:pPr>
              <a:t>3</a:t>
            </a:fld>
            <a:endParaRPr lang="en-US"/>
          </a:p>
        </p:txBody>
      </p:sp>
      <p:sp>
        <p:nvSpPr>
          <p:cNvPr id="5" name="Rectangle 4"/>
          <p:cNvSpPr/>
          <p:nvPr/>
        </p:nvSpPr>
        <p:spPr>
          <a:xfrm>
            <a:off x="0" y="-13749"/>
            <a:ext cx="9144000" cy="7429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dirty="0">
                <a:solidFill>
                  <a:srgbClr val="FFFF00"/>
                </a:solidFill>
                <a:latin typeface="Times New Roman" panose="02020603050405020304" pitchFamily="18" charset="0"/>
                <a:cs typeface="Times New Roman" panose="02020603050405020304" pitchFamily="18" charset="0"/>
              </a:rPr>
              <a:t>ABSTRACT</a:t>
            </a:r>
          </a:p>
        </p:txBody>
      </p:sp>
      <p:sp>
        <p:nvSpPr>
          <p:cNvPr id="7" name="Rectangle 6"/>
          <p:cNvSpPr/>
          <p:nvPr/>
        </p:nvSpPr>
        <p:spPr>
          <a:xfrm>
            <a:off x="228600" y="742950"/>
            <a:ext cx="8534400" cy="1338828"/>
          </a:xfrm>
          <a:prstGeom prst="rect">
            <a:avLst/>
          </a:prstGeom>
        </p:spPr>
        <p:txBody>
          <a:bodyPr wrap="square">
            <a:spAutoFit/>
          </a:bodyPr>
          <a:lstStyle/>
          <a:p>
            <a:pPr>
              <a:lnSpc>
                <a:spcPct val="150000"/>
              </a:lnSpc>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p:txBody>
      </p:sp>
      <p:sp>
        <p:nvSpPr>
          <p:cNvPr id="8" name="Rectangle 7"/>
          <p:cNvSpPr/>
          <p:nvPr/>
        </p:nvSpPr>
        <p:spPr>
          <a:xfrm>
            <a:off x="304800" y="725285"/>
            <a:ext cx="8534400" cy="7140416"/>
          </a:xfrm>
          <a:prstGeom prst="rect">
            <a:avLst/>
          </a:prstGeom>
        </p:spPr>
        <p:txBody>
          <a:bodyPr wrap="square">
            <a:spAutoFit/>
          </a:bodyPr>
          <a:lstStyle/>
          <a:p>
            <a:pPr algn="just">
              <a:lnSpc>
                <a:spcPct val="150000"/>
              </a:lnSpc>
              <a:spcAft>
                <a:spcPts val="800"/>
              </a:spcAft>
            </a:pPr>
            <a:r>
              <a:rPr lang="en-US" dirty="0">
                <a:solidFill>
                  <a:schemeClr val="bg1"/>
                </a:solidFill>
                <a:latin typeface="Times New Roman" panose="02020603050405020304" pitchFamily="18" charset="0"/>
                <a:cs typeface="Times New Roman" panose="02020603050405020304" pitchFamily="18" charset="0"/>
              </a:rPr>
              <a:t>                </a:t>
            </a:r>
          </a:p>
          <a:p>
            <a:pPr algn="just">
              <a:lnSpc>
                <a:spcPct val="150000"/>
              </a:lnSpc>
              <a:spcAft>
                <a:spcPts val="800"/>
              </a:spcAft>
            </a:pPr>
            <a:r>
              <a:rPr lang="en-US" sz="1400" kern="100" dirty="0">
                <a:ln>
                  <a:noFill/>
                </a:ln>
                <a:solidFill>
                  <a:schemeClr val="bg1"/>
                </a:solidFill>
                <a:latin typeface="Times New Roman" panose="02020603050405020304" pitchFamily="18" charset="0"/>
                <a:ea typeface="Calibri" panose="020F0502020204030204" pitchFamily="34" charset="0"/>
                <a:cs typeface="Times New Roman" panose="02020603050405020304" pitchFamily="18" charset="0"/>
              </a:rPr>
              <a:t>                                                  Quality management plays a critical role in the construction industry, ensuring that projects meet or exceed the expectations of clients, stakeholders, and end-users. This abstract highlight the importance of quality in construction management and its impact on project performance and client satisfaction. It explores various aspects of quality management, including planning, implementation, and monitoring, and emphasizes the need for a systematic and proactive approach to ensure high-quality outcomes.</a:t>
            </a:r>
            <a:endParaRPr lang="en-IN" sz="1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400" kern="100" dirty="0">
                <a:ln>
                  <a:noFill/>
                </a:ln>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 significance of quality in construction and how it contributes to the overall success of projects. It emphasizes the role of effective quality management in mitigating risks, reducing rework, and enhancing productivity. Additionally, it recognizes the correlation between quality and client satisfaction, as meeting or surpassing expectations leads to improved reputation, repeat business, and increased stakeholder confidence.</a:t>
            </a:r>
            <a:endParaRPr lang="en-IN" sz="1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400" b="1" u="sng"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1400" dirty="0">
              <a:solidFill>
                <a:schemeClr val="bg1"/>
              </a:solidFill>
              <a:latin typeface="Times New Roman" panose="02020603050405020304" pitchFamily="18" charset="0"/>
              <a:cs typeface="Times New Roman" panose="02020603050405020304" pitchFamily="18" charset="0"/>
            </a:endParaRPr>
          </a:p>
          <a:p>
            <a:pPr algn="l">
              <a:lnSpc>
                <a:spcPct val="150000"/>
              </a:lnSpc>
            </a:pPr>
            <a:endParaRPr lang="en-US" sz="1400" dirty="0">
              <a:solidFill>
                <a:schemeClr val="bg1"/>
              </a:solidFill>
              <a:latin typeface="Times New Roman" panose="02020603050405020304" pitchFamily="18" charset="0"/>
              <a:cs typeface="Times New Roman" panose="02020603050405020304" pitchFamily="18" charset="0"/>
            </a:endParaRPr>
          </a:p>
          <a:p>
            <a:pPr algn="l">
              <a:lnSpc>
                <a:spcPct val="150000"/>
              </a:lnSpc>
            </a:pPr>
            <a:endParaRPr lang="en-US" sz="1400" dirty="0">
              <a:solidFill>
                <a:schemeClr val="bg1"/>
              </a:solidFill>
              <a:latin typeface="Times New Roman" panose="02020603050405020304" pitchFamily="18" charset="0"/>
              <a:cs typeface="Times New Roman" panose="02020603050405020304" pitchFamily="18" charset="0"/>
            </a:endParaRPr>
          </a:p>
          <a:p>
            <a:pPr algn="l">
              <a:lnSpc>
                <a:spcPct val="150000"/>
              </a:lnSpc>
            </a:pPr>
            <a:endParaRPr lang="en-US" sz="1400" dirty="0">
              <a:solidFill>
                <a:schemeClr val="bg1"/>
              </a:solidFill>
              <a:latin typeface="Times New Roman" panose="02020603050405020304" pitchFamily="18" charset="0"/>
              <a:cs typeface="Times New Roman" panose="02020603050405020304" pitchFamily="18" charset="0"/>
            </a:endParaRPr>
          </a:p>
          <a:p>
            <a:pPr algn="l">
              <a:lnSpc>
                <a:spcPct val="150000"/>
              </a:lnSpc>
            </a:pPr>
            <a:endParaRPr lang="en-US" sz="1400" dirty="0">
              <a:solidFill>
                <a:schemeClr val="bg1"/>
              </a:solidFill>
              <a:latin typeface="Times New Roman" panose="02020603050405020304" pitchFamily="18" charset="0"/>
              <a:cs typeface="Times New Roman" panose="02020603050405020304" pitchFamily="18" charset="0"/>
            </a:endParaRPr>
          </a:p>
          <a:p>
            <a:pPr algn="l">
              <a:lnSpc>
                <a:spcPct val="150000"/>
              </a:lnSpc>
            </a:pPr>
            <a:endParaRPr lang="en-US" sz="1400" dirty="0">
              <a:solidFill>
                <a:schemeClr val="bg1"/>
              </a:solidFill>
              <a:latin typeface="Times New Roman" panose="02020603050405020304" pitchFamily="18" charset="0"/>
              <a:cs typeface="Times New Roman" panose="02020603050405020304" pitchFamily="18" charset="0"/>
            </a:endParaRPr>
          </a:p>
          <a:p>
            <a:pPr algn="l"/>
            <a:endParaRPr lang="en-US" sz="1500" dirty="0">
              <a:solidFill>
                <a:schemeClr val="bg1"/>
              </a:solidFill>
            </a:endParaRPr>
          </a:p>
          <a:p>
            <a:pPr algn="l"/>
            <a:endParaRPr lang="en-US" sz="1500" dirty="0">
              <a:solidFill>
                <a:schemeClr val="bg1"/>
              </a:solidFill>
            </a:endParaRPr>
          </a:p>
          <a:p>
            <a:pPr algn="l"/>
            <a:endParaRPr lang="en-US" sz="1500" dirty="0">
              <a:solidFill>
                <a:schemeClr val="bg1"/>
              </a:solidFill>
            </a:endParaRPr>
          </a:p>
          <a:p>
            <a:pPr algn="l"/>
            <a:endParaRPr lang="en-US" sz="1500" dirty="0">
              <a:solidFill>
                <a:schemeClr val="bg1"/>
              </a:solidFill>
            </a:endParaRPr>
          </a:p>
          <a:p>
            <a:pPr algn="l"/>
            <a:endParaRPr lang="en-US" sz="1500" dirty="0">
              <a:solidFill>
                <a:schemeClr val="bg1"/>
              </a:solidFill>
            </a:endParaRPr>
          </a:p>
        </p:txBody>
      </p:sp>
      <p:pic>
        <p:nvPicPr>
          <p:cNvPr id="2" name="Picture 1">
            <a:extLst>
              <a:ext uri="{FF2B5EF4-FFF2-40B4-BE49-F238E27FC236}">
                <a16:creationId xmlns:a16="http://schemas.microsoft.com/office/drawing/2014/main" id="{A5E6C179-B253-B015-7DAD-6E30D0A75D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4826"/>
            <a:ext cx="685800" cy="685800"/>
          </a:xfrm>
          <a:prstGeom prst="rect">
            <a:avLst/>
          </a:prstGeom>
        </p:spPr>
      </p:pic>
    </p:spTree>
    <p:extLst>
      <p:ext uri="{BB962C8B-B14F-4D97-AF65-F5344CB8AC3E}">
        <p14:creationId xmlns:p14="http://schemas.microsoft.com/office/powerpoint/2010/main" val="1106086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B0F4-8BEC-B6D8-F194-95279275D47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E557BB8-33FD-11C1-E1EA-7411B582628C}"/>
              </a:ext>
            </a:extLst>
          </p:cNvPr>
          <p:cNvSpPr>
            <a:spLocks noGrp="1"/>
          </p:cNvSpPr>
          <p:nvPr>
            <p:ph idx="1"/>
          </p:nvPr>
        </p:nvSpPr>
        <p:spPr/>
        <p:txBody>
          <a:bodyPr/>
          <a:lstStyle/>
          <a:p>
            <a:pPr marL="36512" indent="0">
              <a:lnSpc>
                <a:spcPct val="150000"/>
              </a:lnSpc>
              <a:buNone/>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kern="100" dirty="0">
                <a:ln>
                  <a:noFill/>
                </a:ln>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implementation phase is also addressed, emphasizing the need for rigorous quality assurance procedures, compliance with industry standards, and adherence to best practices. It highlights the role of quality control techniques, such as inspections, testing, and audits, in identifying and rectifying potential defects and non-conformities.</a:t>
            </a:r>
            <a:endParaRPr lang="en-IN" sz="1400" b="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6512" indent="0">
              <a:lnSpc>
                <a:spcPct val="150000"/>
              </a:lnSpc>
              <a:buNone/>
            </a:pPr>
            <a:r>
              <a:rPr lang="en-IN" sz="1600" b="0" dirty="0">
                <a:solidFill>
                  <a:schemeClr val="bg1"/>
                </a:solidFill>
              </a:rPr>
              <a:t>                                         </a:t>
            </a:r>
            <a:r>
              <a:rPr lang="en-US" sz="1400" b="0" dirty="0">
                <a:solidFill>
                  <a:schemeClr val="bg1"/>
                </a:solidFill>
                <a:latin typeface="Times New Roman" panose="02020603050405020304" pitchFamily="18" charset="0"/>
                <a:cs typeface="Times New Roman" panose="02020603050405020304" pitchFamily="18" charset="0"/>
              </a:rPr>
              <a:t>H</a:t>
            </a:r>
            <a:r>
              <a:rPr lang="en-US" sz="1400" b="0" i="0" dirty="0">
                <a:solidFill>
                  <a:schemeClr val="bg1"/>
                </a:solidFill>
                <a:effectLst/>
                <a:latin typeface="Times New Roman" panose="02020603050405020304" pitchFamily="18" charset="0"/>
                <a:cs typeface="Times New Roman" panose="02020603050405020304" pitchFamily="18" charset="0"/>
              </a:rPr>
              <a:t>ighlights the positive impact of quality on project performance and client satisfaction and emphasizes the need for a comprehensive approach that encompasses planning, implementation, and monitoring. By prioritizing quality, construction organizations can deliver successful projects, build strong client relationships, and foster a culture of excellence in the industry.</a:t>
            </a:r>
            <a:endParaRPr lang="en-IN" sz="14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96CDA4-85DA-7B6E-2E64-6BF85E909A58}"/>
              </a:ext>
            </a:extLst>
          </p:cNvPr>
          <p:cNvSpPr>
            <a:spLocks noGrp="1"/>
          </p:cNvSpPr>
          <p:nvPr>
            <p:ph type="sldNum" sz="quarter" idx="12"/>
          </p:nvPr>
        </p:nvSpPr>
        <p:spPr/>
        <p:txBody>
          <a:bodyPr/>
          <a:lstStyle/>
          <a:p>
            <a:pPr>
              <a:defRPr/>
            </a:pPr>
            <a:fld id="{FAB6ED7B-5CA3-4472-B01C-99CB7689D1EA}" type="slidenum">
              <a:rPr lang="en-US" smtClean="0"/>
              <a:pPr>
                <a:defRPr/>
              </a:pPr>
              <a:t>4</a:t>
            </a:fld>
            <a:endParaRPr lang="en-US"/>
          </a:p>
        </p:txBody>
      </p:sp>
      <p:pic>
        <p:nvPicPr>
          <p:cNvPr id="6" name="Picture 5">
            <a:extLst>
              <a:ext uri="{FF2B5EF4-FFF2-40B4-BE49-F238E27FC236}">
                <a16:creationId xmlns:a16="http://schemas.microsoft.com/office/drawing/2014/main" id="{8383B57B-B432-DD3A-8769-10B7D325BAF7}"/>
              </a:ext>
            </a:extLst>
          </p:cNvPr>
          <p:cNvPicPr>
            <a:picLocks noChangeAspect="1"/>
          </p:cNvPicPr>
          <p:nvPr/>
        </p:nvPicPr>
        <p:blipFill>
          <a:blip r:embed="rId2"/>
          <a:stretch>
            <a:fillRect/>
          </a:stretch>
        </p:blipFill>
        <p:spPr>
          <a:xfrm>
            <a:off x="0" y="0"/>
            <a:ext cx="9144000" cy="857250"/>
          </a:xfrm>
          <a:prstGeom prst="rect">
            <a:avLst/>
          </a:prstGeom>
        </p:spPr>
      </p:pic>
      <p:pic>
        <p:nvPicPr>
          <p:cNvPr id="7" name="Picture 6">
            <a:extLst>
              <a:ext uri="{FF2B5EF4-FFF2-40B4-BE49-F238E27FC236}">
                <a16:creationId xmlns:a16="http://schemas.microsoft.com/office/drawing/2014/main" id="{4E48B939-2717-C0C8-2A1C-B6BD8DA472A7}"/>
              </a:ext>
            </a:extLst>
          </p:cNvPr>
          <p:cNvPicPr>
            <a:picLocks noChangeAspect="1"/>
          </p:cNvPicPr>
          <p:nvPr/>
        </p:nvPicPr>
        <p:blipFill>
          <a:blip r:embed="rId3"/>
          <a:stretch>
            <a:fillRect/>
          </a:stretch>
        </p:blipFill>
        <p:spPr>
          <a:xfrm>
            <a:off x="8305800" y="42524"/>
            <a:ext cx="760446" cy="765574"/>
          </a:xfrm>
          <a:prstGeom prst="rect">
            <a:avLst/>
          </a:prstGeom>
        </p:spPr>
      </p:pic>
    </p:spTree>
    <p:extLst>
      <p:ext uri="{BB962C8B-B14F-4D97-AF65-F5344CB8AC3E}">
        <p14:creationId xmlns:p14="http://schemas.microsoft.com/office/powerpoint/2010/main" val="26133489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8700"/>
            <a:ext cx="8610600" cy="3787379"/>
          </a:xfrm>
        </p:spPr>
        <p:txBody>
          <a:bodyPr/>
          <a:lstStyle/>
          <a:p>
            <a:pPr marL="36512" indent="0" algn="just">
              <a:lnSpc>
                <a:spcPct val="150000"/>
              </a:lnSpc>
              <a:spcAft>
                <a:spcPts val="800"/>
              </a:spcAft>
              <a:buNone/>
            </a:pPr>
            <a:r>
              <a:rPr lang="en-US" sz="1400" b="0" kern="100" dirty="0">
                <a:ln>
                  <a:noFill/>
                </a:ln>
                <a:solidFill>
                  <a:schemeClr val="bg1"/>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kern="100" dirty="0">
                <a:ln>
                  <a:noFill/>
                </a:ln>
                <a:solidFill>
                  <a:schemeClr val="bg1"/>
                </a:solidFill>
                <a:latin typeface="Times New Roman" panose="02020603050405020304" pitchFamily="18" charset="0"/>
                <a:ea typeface="Calibri" panose="020F0502020204030204" pitchFamily="34" charset="0"/>
                <a:cs typeface="Times New Roman" panose="02020603050405020304" pitchFamily="18" charset="0"/>
              </a:rPr>
              <a:t>Quality management is a fundamental aspect of the construction industry, encompassing a range of practices and processes aimed at ensuring that projects are executed to meet or exceed predetermined standards and client expectations. The pursuit of quality is vital in construction management as it directly influences project performance, client satisfaction, and overall industry reputation.</a:t>
            </a:r>
            <a:endParaRPr lang="en-IN" sz="1400" b="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6512" indent="0" algn="just">
              <a:lnSpc>
                <a:spcPct val="150000"/>
              </a:lnSpc>
              <a:spcAft>
                <a:spcPts val="800"/>
              </a:spcAft>
              <a:buNone/>
            </a:pPr>
            <a:r>
              <a:rPr lang="en-US" sz="1400" b="0" kern="100" dirty="0">
                <a:ln>
                  <a:noFill/>
                </a:ln>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 construction industry is complex and involves multiple stakeholders, including clients, architects, engineers, contractors, and subcontractors, each with their unique expectations and requirements. To deliver successful projects, it is essential to implement effective quality management strategies that promote consistency, efficiency, and adherence to industry standards. </a:t>
            </a:r>
          </a:p>
          <a:p>
            <a:pPr marL="36512" indent="0" algn="just">
              <a:lnSpc>
                <a:spcPct val="150000"/>
              </a:lnSpc>
              <a:spcAft>
                <a:spcPts val="800"/>
              </a:spcAft>
              <a:buNone/>
            </a:pPr>
            <a:r>
              <a:rPr lang="en-US" sz="1400" b="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400" b="0" kern="100" dirty="0">
                <a:ln>
                  <a:noFill/>
                </a:ln>
                <a:solidFill>
                  <a:schemeClr val="bg1"/>
                </a:solidFill>
                <a:latin typeface="Times New Roman" panose="02020603050405020304" pitchFamily="18" charset="0"/>
                <a:ea typeface="Calibri" panose="020F0502020204030204" pitchFamily="34" charset="0"/>
                <a:cs typeface="Times New Roman" panose="02020603050405020304" pitchFamily="18" charset="0"/>
              </a:rPr>
              <a:t>In recent years, the construction industry has witnessed a shift towards a more proactive approach to quality management. Traditionally, quality was often viewed as a reactive process, with defects being addressed after they were identified. </a:t>
            </a:r>
          </a:p>
          <a:p>
            <a:pPr marL="36512" indent="0" algn="just">
              <a:lnSpc>
                <a:spcPct val="150000"/>
              </a:lnSpc>
              <a:spcAft>
                <a:spcPts val="800"/>
              </a:spcAft>
              <a:buNone/>
            </a:pPr>
            <a:endParaRPr lang="en-IN" sz="14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None/>
            </a:pPr>
            <a:endParaRPr lang="en-US" sz="1600" b="0" dirty="0">
              <a:solidFill>
                <a:schemeClr val="bg1"/>
              </a:solidFill>
              <a:effectLst/>
              <a:latin typeface="Times New Roman" panose="02020603050405020304" pitchFamily="18" charset="0"/>
              <a:ea typeface="Calibri" panose="020F0502020204030204" pitchFamily="34" charset="0"/>
            </a:endParaRPr>
          </a:p>
          <a:p>
            <a:pPr>
              <a:lnSpc>
                <a:spcPct val="150000"/>
              </a:lnSpc>
              <a:buNone/>
            </a:pPr>
            <a:endParaRPr lang="en-US" sz="1600" b="0"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AB6ED7B-5CA3-4472-B01C-99CB7689D1EA}" type="slidenum">
              <a:rPr lang="en-US" smtClean="0"/>
              <a:pPr>
                <a:defRPr/>
              </a:pPr>
              <a:t>5</a:t>
            </a:fld>
            <a:endParaRPr lang="en-US"/>
          </a:p>
        </p:txBody>
      </p:sp>
      <p:sp>
        <p:nvSpPr>
          <p:cNvPr id="5" name="Title 4"/>
          <p:cNvSpPr>
            <a:spLocks noGrp="1"/>
          </p:cNvSpPr>
          <p:nvPr>
            <p:ph type="title"/>
          </p:nvPr>
        </p:nvSpPr>
        <p:spPr>
          <a:xfrm>
            <a:off x="0" y="0"/>
            <a:ext cx="9144000" cy="9715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2800" b="1" dirty="0"/>
              <a:t>                            </a:t>
            </a:r>
            <a:r>
              <a:rPr lang="en-US" sz="2800" dirty="0">
                <a:solidFill>
                  <a:srgbClr val="FFFF00"/>
                </a:solidFill>
              </a:rPr>
              <a:t>INTRODUCTION</a:t>
            </a:r>
            <a:endParaRPr lang="en-US" sz="2800" b="1" dirty="0">
              <a:solidFill>
                <a:srgbClr val="FFFF00"/>
              </a:solidFill>
            </a:endParaRPr>
          </a:p>
        </p:txBody>
      </p:sp>
      <p:pic>
        <p:nvPicPr>
          <p:cNvPr id="2" name="Picture 1">
            <a:extLst>
              <a:ext uri="{FF2B5EF4-FFF2-40B4-BE49-F238E27FC236}">
                <a16:creationId xmlns:a16="http://schemas.microsoft.com/office/drawing/2014/main" id="{DC5EAA4E-095D-0CE2-36DC-DDF178246991}"/>
              </a:ext>
            </a:extLst>
          </p:cNvPr>
          <p:cNvPicPr>
            <a:picLocks noChangeAspect="1"/>
          </p:cNvPicPr>
          <p:nvPr/>
        </p:nvPicPr>
        <p:blipFill>
          <a:blip r:embed="rId2"/>
          <a:stretch>
            <a:fillRect/>
          </a:stretch>
        </p:blipFill>
        <p:spPr>
          <a:xfrm>
            <a:off x="8305800" y="65176"/>
            <a:ext cx="760446" cy="765574"/>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E0C27C-BF7E-C1D6-A2C1-022A8E678C9C}"/>
              </a:ext>
            </a:extLst>
          </p:cNvPr>
          <p:cNvPicPr>
            <a:picLocks noChangeAspect="1"/>
          </p:cNvPicPr>
          <p:nvPr/>
        </p:nvPicPr>
        <p:blipFill>
          <a:blip r:embed="rId2"/>
          <a:stretch>
            <a:fillRect/>
          </a:stretch>
        </p:blipFill>
        <p:spPr>
          <a:xfrm>
            <a:off x="0" y="0"/>
            <a:ext cx="9144000" cy="857250"/>
          </a:xfrm>
          <a:prstGeom prst="rect">
            <a:avLst/>
          </a:prstGeom>
        </p:spPr>
      </p:pic>
      <p:sp>
        <p:nvSpPr>
          <p:cNvPr id="2" name="Title 1">
            <a:extLst>
              <a:ext uri="{FF2B5EF4-FFF2-40B4-BE49-F238E27FC236}">
                <a16:creationId xmlns:a16="http://schemas.microsoft.com/office/drawing/2014/main" id="{84EAC27F-5498-6A20-6091-D5BF429CE2D2}"/>
              </a:ext>
            </a:extLst>
          </p:cNvPr>
          <p:cNvSpPr>
            <a:spLocks noGrp="1"/>
          </p:cNvSpPr>
          <p:nvPr>
            <p:ph type="title"/>
          </p:nvPr>
        </p:nvSpPr>
        <p:spPr/>
        <p:txBody>
          <a:bodyPr/>
          <a:lstStyle/>
          <a:p>
            <a:r>
              <a:rPr lang="en-US" sz="3200" dirty="0">
                <a:solidFill>
                  <a:schemeClr val="tx1"/>
                </a:solidFill>
              </a:rPr>
              <a:t>               </a:t>
            </a:r>
            <a:endParaRPr lang="en-IN" sz="3200" dirty="0">
              <a:solidFill>
                <a:schemeClr val="tx1"/>
              </a:solidFill>
            </a:endParaRPr>
          </a:p>
        </p:txBody>
      </p:sp>
      <p:sp>
        <p:nvSpPr>
          <p:cNvPr id="3" name="Content Placeholder 2">
            <a:extLst>
              <a:ext uri="{FF2B5EF4-FFF2-40B4-BE49-F238E27FC236}">
                <a16:creationId xmlns:a16="http://schemas.microsoft.com/office/drawing/2014/main" id="{C61609D8-D53A-E107-A355-BC12DE9E2299}"/>
              </a:ext>
            </a:extLst>
          </p:cNvPr>
          <p:cNvSpPr>
            <a:spLocks noGrp="1"/>
          </p:cNvSpPr>
          <p:nvPr>
            <p:ph idx="1"/>
          </p:nvPr>
        </p:nvSpPr>
        <p:spPr>
          <a:xfrm>
            <a:off x="223562" y="1082279"/>
            <a:ext cx="8610600" cy="3508772"/>
          </a:xfrm>
        </p:spPr>
        <p:txBody>
          <a:bodyPr/>
          <a:lstStyle/>
          <a:p>
            <a:pPr marL="36512" indent="0" algn="just">
              <a:lnSpc>
                <a:spcPct val="150000"/>
              </a:lnSpc>
              <a:spcAft>
                <a:spcPts val="800"/>
              </a:spcAft>
              <a:buNone/>
            </a:pPr>
            <a:r>
              <a:rPr lang="en-US" sz="1600" b="0" dirty="0">
                <a:solidFill>
                  <a:schemeClr val="bg1"/>
                </a:solidFill>
                <a:effectLst/>
                <a:latin typeface="Times New Roman" panose="02020603050405020304" pitchFamily="18" charset="0"/>
                <a:ea typeface="Calibri" panose="020F0502020204030204" pitchFamily="34" charset="0"/>
              </a:rPr>
              <a:t>                                       </a:t>
            </a:r>
            <a:r>
              <a:rPr lang="en-US" sz="1400" b="0" kern="100" dirty="0">
                <a:ln>
                  <a:noFill/>
                </a:ln>
                <a:solidFill>
                  <a:schemeClr val="bg1"/>
                </a:solidFill>
                <a:latin typeface="Times New Roman" panose="02020603050405020304" pitchFamily="18" charset="0"/>
                <a:ea typeface="Calibri" panose="020F0502020204030204" pitchFamily="34" charset="0"/>
                <a:cs typeface="Times New Roman" panose="02020603050405020304" pitchFamily="18" charset="0"/>
              </a:rPr>
              <a:t>Moreover, the importance of quality extends beyond the immediate project scope. High-quality construction projects contribute to the overall built environment, enhancing the safety, functionality, and aesthetics of communities. By prioritizing quality management, the construction industry can foster sustainable development, address environmental concerns, and create lasting value for society.</a:t>
            </a:r>
            <a:endParaRPr lang="en-IN" sz="1400" b="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6512" indent="0" algn="just">
              <a:lnSpc>
                <a:spcPct val="150000"/>
              </a:lnSpc>
              <a:spcAft>
                <a:spcPts val="800"/>
              </a:spcAft>
              <a:buNone/>
            </a:pPr>
            <a:r>
              <a:rPr lang="en-US" sz="1400" b="0" kern="100" dirty="0">
                <a:ln>
                  <a:noFill/>
                </a:ln>
                <a:solidFill>
                  <a:schemeClr val="bg1"/>
                </a:solidFill>
                <a:latin typeface="Times New Roman" panose="02020603050405020304" pitchFamily="18" charset="0"/>
                <a:ea typeface="Calibri" panose="020F0502020204030204" pitchFamily="34" charset="0"/>
                <a:cs typeface="Times New Roman" panose="02020603050405020304" pitchFamily="18" charset="0"/>
              </a:rPr>
              <a:t>                                             Quality management is a critical aspect of construction management, with far-reaching implications for project performance, client satisfaction, and industry reputation. By embracing a proactive and systematic approach to quality, construction professionals can ensure successful project outcomes, foster client relationships, and contribute to the growth and advancement of the construction industry.</a:t>
            </a:r>
            <a:endParaRPr lang="en-IN" sz="1400" b="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6512" indent="0" algn="just">
              <a:lnSpc>
                <a:spcPct val="150000"/>
              </a:lnSpc>
              <a:spcAft>
                <a:spcPts val="800"/>
              </a:spcAft>
              <a:buNone/>
            </a:pPr>
            <a:r>
              <a:rPr lang="en-US" sz="1800" kern="100" dirty="0">
                <a:ln>
                  <a:noFill/>
                </a:ln>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6512" indent="0" algn="just">
              <a:lnSpc>
                <a:spcPct val="150000"/>
              </a:lnSpc>
              <a:buNone/>
            </a:pPr>
            <a:endParaRPr lang="en-IN" sz="16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E3C76F-C8B8-67BF-3829-F7E0A5FF4FAF}"/>
              </a:ext>
            </a:extLst>
          </p:cNvPr>
          <p:cNvSpPr>
            <a:spLocks noGrp="1"/>
          </p:cNvSpPr>
          <p:nvPr>
            <p:ph type="sldNum" sz="quarter" idx="12"/>
          </p:nvPr>
        </p:nvSpPr>
        <p:spPr/>
        <p:txBody>
          <a:bodyPr/>
          <a:lstStyle/>
          <a:p>
            <a:pPr>
              <a:defRPr/>
            </a:pPr>
            <a:fld id="{FAB6ED7B-5CA3-4472-B01C-99CB7689D1EA}" type="slidenum">
              <a:rPr lang="en-US" smtClean="0"/>
              <a:pPr>
                <a:defRPr/>
              </a:pPr>
              <a:t>6</a:t>
            </a:fld>
            <a:endParaRPr lang="en-US"/>
          </a:p>
        </p:txBody>
      </p:sp>
      <p:pic>
        <p:nvPicPr>
          <p:cNvPr id="5" name="Picture 4">
            <a:extLst>
              <a:ext uri="{FF2B5EF4-FFF2-40B4-BE49-F238E27FC236}">
                <a16:creationId xmlns:a16="http://schemas.microsoft.com/office/drawing/2014/main" id="{CBDB5413-A440-851D-F76A-AA35E5A5BFE9}"/>
              </a:ext>
            </a:extLst>
          </p:cNvPr>
          <p:cNvPicPr>
            <a:picLocks noChangeAspect="1"/>
          </p:cNvPicPr>
          <p:nvPr/>
        </p:nvPicPr>
        <p:blipFill>
          <a:blip r:embed="rId3"/>
          <a:stretch>
            <a:fillRect/>
          </a:stretch>
        </p:blipFill>
        <p:spPr>
          <a:xfrm>
            <a:off x="8305800" y="65176"/>
            <a:ext cx="760446" cy="765574"/>
          </a:xfrm>
          <a:prstGeom prst="rect">
            <a:avLst/>
          </a:prstGeom>
        </p:spPr>
      </p:pic>
    </p:spTree>
    <p:extLst>
      <p:ext uri="{BB962C8B-B14F-4D97-AF65-F5344CB8AC3E}">
        <p14:creationId xmlns:p14="http://schemas.microsoft.com/office/powerpoint/2010/main" val="42020977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994EF6-AD0F-AB17-38C9-166F10644840}"/>
              </a:ext>
            </a:extLst>
          </p:cNvPr>
          <p:cNvSpPr>
            <a:spLocks noGrp="1"/>
          </p:cNvSpPr>
          <p:nvPr>
            <p:ph type="sldNum" sz="quarter" idx="12"/>
          </p:nvPr>
        </p:nvSpPr>
        <p:spPr/>
        <p:txBody>
          <a:bodyPr/>
          <a:lstStyle/>
          <a:p>
            <a:pPr>
              <a:defRPr/>
            </a:pPr>
            <a:fld id="{FAB6ED7B-5CA3-4472-B01C-99CB7689D1EA}" type="slidenum">
              <a:rPr lang="en-US" smtClean="0"/>
              <a:pPr>
                <a:defRPr/>
              </a:pPr>
              <a:t>7</a:t>
            </a:fld>
            <a:endParaRPr lang="en-US"/>
          </a:p>
        </p:txBody>
      </p:sp>
      <p:sp>
        <p:nvSpPr>
          <p:cNvPr id="5" name="Title 4">
            <a:extLst>
              <a:ext uri="{FF2B5EF4-FFF2-40B4-BE49-F238E27FC236}">
                <a16:creationId xmlns:a16="http://schemas.microsoft.com/office/drawing/2014/main" id="{57051F6A-CA3E-75CD-1427-0A2BB1D26E64}"/>
              </a:ext>
            </a:extLst>
          </p:cNvPr>
          <p:cNvSpPr>
            <a:spLocks noGrp="1"/>
          </p:cNvSpPr>
          <p:nvPr>
            <p:ph type="title"/>
          </p:nvPr>
        </p:nvSpPr>
        <p:spPr>
          <a:xfrm>
            <a:off x="0" y="0"/>
            <a:ext cx="9144000" cy="8572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dirty="0"/>
              <a:t>                            </a:t>
            </a:r>
            <a:r>
              <a:rPr lang="en-US" sz="2800" dirty="0">
                <a:solidFill>
                  <a:srgbClr val="FFFF00"/>
                </a:solidFill>
              </a:rPr>
              <a:t>LITERATURE REVIEW</a:t>
            </a:r>
            <a:endParaRPr lang="en-IN" sz="2800" dirty="0">
              <a:solidFill>
                <a:srgbClr val="FFFF00"/>
              </a:solidFill>
            </a:endParaRPr>
          </a:p>
        </p:txBody>
      </p:sp>
      <p:pic>
        <p:nvPicPr>
          <p:cNvPr id="6" name="Picture 5">
            <a:extLst>
              <a:ext uri="{FF2B5EF4-FFF2-40B4-BE49-F238E27FC236}">
                <a16:creationId xmlns:a16="http://schemas.microsoft.com/office/drawing/2014/main" id="{C129B216-46DE-03AF-3AD9-5F3C1C70E411}"/>
              </a:ext>
            </a:extLst>
          </p:cNvPr>
          <p:cNvPicPr>
            <a:picLocks noChangeAspect="1"/>
          </p:cNvPicPr>
          <p:nvPr/>
        </p:nvPicPr>
        <p:blipFill>
          <a:blip r:embed="rId3"/>
          <a:stretch>
            <a:fillRect/>
          </a:stretch>
        </p:blipFill>
        <p:spPr>
          <a:xfrm>
            <a:off x="8229600" y="45838"/>
            <a:ext cx="760446" cy="765574"/>
          </a:xfrm>
          <a:prstGeom prst="rect">
            <a:avLst/>
          </a:prstGeom>
        </p:spPr>
      </p:pic>
      <p:sp>
        <p:nvSpPr>
          <p:cNvPr id="3" name="Content Placeholder 2">
            <a:extLst>
              <a:ext uri="{FF2B5EF4-FFF2-40B4-BE49-F238E27FC236}">
                <a16:creationId xmlns:a16="http://schemas.microsoft.com/office/drawing/2014/main" id="{5DE4F461-1754-D23F-12AB-018FC682B119}"/>
              </a:ext>
            </a:extLst>
          </p:cNvPr>
          <p:cNvSpPr>
            <a:spLocks noGrp="1"/>
          </p:cNvSpPr>
          <p:nvPr>
            <p:ph idx="1"/>
          </p:nvPr>
        </p:nvSpPr>
        <p:spPr/>
        <p:txBody>
          <a:bodyPr/>
          <a:lstStyle/>
          <a:p>
            <a:pPr algn="l">
              <a:lnSpc>
                <a:spcPct val="150000"/>
              </a:lnSpc>
              <a:buFont typeface="Wingdings" panose="05000000000000000000" pitchFamily="2" charset="2"/>
              <a:buChar char="Ø"/>
            </a:pPr>
            <a:r>
              <a:rPr lang="en-US" sz="1400" i="0" dirty="0">
                <a:solidFill>
                  <a:schemeClr val="bg1"/>
                </a:solidFill>
                <a:effectLst/>
                <a:latin typeface="Times New Roman" panose="02020603050405020304" pitchFamily="18" charset="0"/>
                <a:cs typeface="Times New Roman" panose="02020603050405020304" pitchFamily="18" charset="0"/>
              </a:rPr>
              <a:t>Quality Management in Construction Projects: " </a:t>
            </a:r>
            <a:r>
              <a:rPr lang="en-US" sz="1400" b="0" i="0" u="sng" dirty="0">
                <a:solidFill>
                  <a:schemeClr val="bg1"/>
                </a:solidFill>
                <a:effectLst/>
                <a:latin typeface="Times New Roman" panose="02020603050405020304" pitchFamily="18" charset="0"/>
                <a:cs typeface="Times New Roman" panose="02020603050405020304" pitchFamily="18" charset="0"/>
              </a:rPr>
              <a:t>by Abdul-Rashid Abdul-Aziz, Abdul-Rashid Abdul-Aziz, et al. (2012) </a:t>
            </a:r>
            <a:r>
              <a:rPr lang="en-US" sz="1400" b="0" i="0" dirty="0">
                <a:solidFill>
                  <a:schemeClr val="bg1"/>
                </a:solidFill>
                <a:effectLst/>
                <a:latin typeface="Times New Roman" panose="02020603050405020304" pitchFamily="18" charset="0"/>
                <a:cs typeface="Times New Roman" panose="02020603050405020304" pitchFamily="18" charset="0"/>
              </a:rPr>
              <a:t>This comprehensive review provides an overview of quality management practices in construction projects. It covers topics such as quality planning, control, assurance, and improvement, highlighting the importance of integrating quality management into all project phases.</a:t>
            </a:r>
          </a:p>
          <a:p>
            <a:pPr algn="l">
              <a:lnSpc>
                <a:spcPct val="150000"/>
              </a:lnSpc>
              <a:buFont typeface="Wingdings" panose="05000000000000000000" pitchFamily="2" charset="2"/>
              <a:buChar char="Ø"/>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algn="l">
              <a:lnSpc>
                <a:spcPct val="150000"/>
              </a:lnSpc>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a:t>
            </a:r>
            <a:r>
              <a:rPr lang="en-US" sz="1400" i="0" dirty="0">
                <a:solidFill>
                  <a:schemeClr val="bg1"/>
                </a:solidFill>
                <a:effectLst/>
                <a:latin typeface="Times New Roman" panose="02020603050405020304" pitchFamily="18" charset="0"/>
                <a:cs typeface="Times New Roman" panose="02020603050405020304" pitchFamily="18" charset="0"/>
              </a:rPr>
              <a:t>Total Quality Management in Construction Projects:</a:t>
            </a:r>
            <a:r>
              <a:rPr lang="en-US" sz="1400"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a:solidFill>
                  <a:schemeClr val="bg1"/>
                </a:solidFill>
                <a:effectLst/>
                <a:latin typeface="Times New Roman" panose="02020603050405020304" pitchFamily="18" charset="0"/>
                <a:cs typeface="Times New Roman" panose="02020603050405020304" pitchFamily="18" charset="0"/>
              </a:rPr>
              <a:t>by Ibrahim </a:t>
            </a:r>
            <a:r>
              <a:rPr lang="en-US" sz="1400" b="0" i="0" u="sng" dirty="0" err="1">
                <a:solidFill>
                  <a:schemeClr val="bg1"/>
                </a:solidFill>
                <a:effectLst/>
                <a:latin typeface="Times New Roman" panose="02020603050405020304" pitchFamily="18" charset="0"/>
                <a:cs typeface="Times New Roman" panose="02020603050405020304" pitchFamily="18" charset="0"/>
              </a:rPr>
              <a:t>Mahamid</a:t>
            </a:r>
            <a:r>
              <a:rPr lang="en-US" sz="1400" b="0" i="0" u="sng" dirty="0">
                <a:solidFill>
                  <a:schemeClr val="bg1"/>
                </a:solidFill>
                <a:effectLst/>
                <a:latin typeface="Times New Roman" panose="02020603050405020304" pitchFamily="18" charset="0"/>
                <a:cs typeface="Times New Roman" panose="02020603050405020304" pitchFamily="18" charset="0"/>
              </a:rPr>
              <a:t> (2016) </a:t>
            </a:r>
            <a:r>
              <a:rPr lang="en-US" sz="1400" b="0" i="0" dirty="0">
                <a:solidFill>
                  <a:schemeClr val="bg1"/>
                </a:solidFill>
                <a:effectLst/>
                <a:latin typeface="Times New Roman" panose="02020603050405020304" pitchFamily="18" charset="0"/>
                <a:cs typeface="Times New Roman" panose="02020603050405020304" pitchFamily="18" charset="0"/>
              </a:rPr>
              <a:t>The paper explores the application of Total Quality Management (TQM) principles in construction projects. It discusses the benefits of TQM, including improved communication, increased customer satisfaction, and enhanced project performance. It also presents case studies illustrating successful TQM implementation.</a:t>
            </a:r>
          </a:p>
          <a:p>
            <a:pPr marL="36512" indent="0">
              <a:buNone/>
            </a:pPr>
            <a:endParaRPr lang="en-IN" dirty="0"/>
          </a:p>
        </p:txBody>
      </p:sp>
    </p:spTree>
    <p:extLst>
      <p:ext uri="{BB962C8B-B14F-4D97-AF65-F5344CB8AC3E}">
        <p14:creationId xmlns:p14="http://schemas.microsoft.com/office/powerpoint/2010/main" val="42071354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AB6ED7B-5CA3-4472-B01C-99CB7689D1EA}" type="slidenum">
              <a:rPr lang="en-US" smtClean="0"/>
              <a:pPr>
                <a:defRPr/>
              </a:pPr>
              <a:t>8</a:t>
            </a:fld>
            <a:endParaRPr lang="en-US"/>
          </a:p>
        </p:txBody>
      </p:sp>
      <p:sp>
        <p:nvSpPr>
          <p:cNvPr id="5" name="Rectangle 4"/>
          <p:cNvSpPr/>
          <p:nvPr/>
        </p:nvSpPr>
        <p:spPr>
          <a:xfrm>
            <a:off x="0" y="-33252"/>
            <a:ext cx="9144000" cy="9286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1400" b="1" dirty="0">
                <a:latin typeface="Times New Roman" panose="02020603050405020304" pitchFamily="18" charset="0"/>
                <a:cs typeface="Times New Roman" panose="02020603050405020304" pitchFamily="18" charset="0"/>
              </a:rPr>
              <a:t>                                   </a:t>
            </a:r>
          </a:p>
        </p:txBody>
      </p:sp>
      <p:sp>
        <p:nvSpPr>
          <p:cNvPr id="7" name="Rectangle 6"/>
          <p:cNvSpPr/>
          <p:nvPr/>
        </p:nvSpPr>
        <p:spPr>
          <a:xfrm>
            <a:off x="228600" y="742950"/>
            <a:ext cx="8534400" cy="1338828"/>
          </a:xfrm>
          <a:prstGeom prst="rect">
            <a:avLst/>
          </a:prstGeom>
        </p:spPr>
        <p:txBody>
          <a:bodyPr wrap="square">
            <a:spAutoFit/>
          </a:bodyPr>
          <a:lstStyle/>
          <a:p>
            <a:pPr>
              <a:lnSpc>
                <a:spcPct val="150000"/>
              </a:lnSpc>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p:txBody>
      </p:sp>
      <p:sp>
        <p:nvSpPr>
          <p:cNvPr id="8" name="Rectangle 7"/>
          <p:cNvSpPr/>
          <p:nvPr/>
        </p:nvSpPr>
        <p:spPr>
          <a:xfrm>
            <a:off x="2286000" y="2248585"/>
            <a:ext cx="4572000" cy="369332"/>
          </a:xfrm>
          <a:prstGeom prst="rect">
            <a:avLst/>
          </a:prstGeom>
        </p:spPr>
        <p:txBody>
          <a:bodyPr>
            <a:spAutoFit/>
          </a:bodyPr>
          <a:lstStyle/>
          <a:p>
            <a:endParaRPr lang="en-US" dirty="0">
              <a:solidFill>
                <a:schemeClr val="bg1"/>
              </a:solidFill>
            </a:endParaRPr>
          </a:p>
        </p:txBody>
      </p:sp>
      <p:sp>
        <p:nvSpPr>
          <p:cNvPr id="9" name="Rectangle 8"/>
          <p:cNvSpPr/>
          <p:nvPr/>
        </p:nvSpPr>
        <p:spPr>
          <a:xfrm>
            <a:off x="381001" y="971550"/>
            <a:ext cx="6198344" cy="369332"/>
          </a:xfrm>
          <a:prstGeom prst="rect">
            <a:avLst/>
          </a:prstGeom>
        </p:spPr>
        <p:txBody>
          <a:bodyPr wrap="square">
            <a:spAutoFit/>
          </a:bodyPr>
          <a:lstStyle/>
          <a:p>
            <a:endParaRPr lang="en-US" dirty="0">
              <a:solidFill>
                <a:schemeClr val="bg1"/>
              </a:solidFill>
            </a:endParaRPr>
          </a:p>
        </p:txBody>
      </p:sp>
      <p:sp>
        <p:nvSpPr>
          <p:cNvPr id="3" name="TextBox 2">
            <a:extLst>
              <a:ext uri="{FF2B5EF4-FFF2-40B4-BE49-F238E27FC236}">
                <a16:creationId xmlns:a16="http://schemas.microsoft.com/office/drawing/2014/main" id="{83404B72-0E9C-0DDA-8A6E-9A68F25300B5}"/>
              </a:ext>
            </a:extLst>
          </p:cNvPr>
          <p:cNvSpPr txBox="1"/>
          <p:nvPr/>
        </p:nvSpPr>
        <p:spPr>
          <a:xfrm>
            <a:off x="457200" y="1162934"/>
            <a:ext cx="8458200" cy="328532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sz="1400" b="1" i="0" dirty="0">
                <a:solidFill>
                  <a:schemeClr val="bg1"/>
                </a:solidFill>
                <a:effectLst/>
                <a:latin typeface="Times New Roman" panose="02020603050405020304" pitchFamily="18" charset="0"/>
                <a:cs typeface="Times New Roman" panose="02020603050405020304" pitchFamily="18" charset="0"/>
              </a:rPr>
              <a:t>"Quality Control in Construction: " </a:t>
            </a:r>
            <a:r>
              <a:rPr lang="en-US" sz="1400" b="0" i="0" u="sng" dirty="0">
                <a:solidFill>
                  <a:schemeClr val="bg1"/>
                </a:solidFill>
                <a:effectLst/>
                <a:latin typeface="Times New Roman" panose="02020603050405020304" pitchFamily="18" charset="0"/>
                <a:cs typeface="Times New Roman" panose="02020603050405020304" pitchFamily="18" charset="0"/>
              </a:rPr>
              <a:t>by </a:t>
            </a:r>
            <a:r>
              <a:rPr lang="en-US" sz="1400" b="0" i="0" u="sng" dirty="0" err="1">
                <a:solidFill>
                  <a:schemeClr val="bg1"/>
                </a:solidFill>
                <a:effectLst/>
                <a:latin typeface="Times New Roman" panose="02020603050405020304" pitchFamily="18" charset="0"/>
                <a:cs typeface="Times New Roman" panose="02020603050405020304" pitchFamily="18" charset="0"/>
              </a:rPr>
              <a:t>Chunping</a:t>
            </a:r>
            <a:r>
              <a:rPr lang="en-US" sz="1400" b="0"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err="1">
                <a:solidFill>
                  <a:schemeClr val="bg1"/>
                </a:solidFill>
                <a:effectLst/>
                <a:latin typeface="Times New Roman" panose="02020603050405020304" pitchFamily="18" charset="0"/>
                <a:cs typeface="Times New Roman" panose="02020603050405020304" pitchFamily="18" charset="0"/>
              </a:rPr>
              <a:t>Ou</a:t>
            </a:r>
            <a:r>
              <a:rPr lang="en-US" sz="1400" b="0" i="0" u="sng" dirty="0">
                <a:solidFill>
                  <a:schemeClr val="bg1"/>
                </a:solidFill>
                <a:effectLst/>
                <a:latin typeface="Times New Roman" panose="02020603050405020304" pitchFamily="18" charset="0"/>
                <a:cs typeface="Times New Roman" panose="02020603050405020304" pitchFamily="18" charset="0"/>
              </a:rPr>
              <a:t>, Jinping </a:t>
            </a:r>
            <a:r>
              <a:rPr lang="en-US" sz="1400" b="0" i="0" u="sng" dirty="0" err="1">
                <a:solidFill>
                  <a:schemeClr val="bg1"/>
                </a:solidFill>
                <a:effectLst/>
                <a:latin typeface="Times New Roman" panose="02020603050405020304" pitchFamily="18" charset="0"/>
                <a:cs typeface="Times New Roman" panose="02020603050405020304" pitchFamily="18" charset="0"/>
              </a:rPr>
              <a:t>Ou</a:t>
            </a:r>
            <a:r>
              <a:rPr lang="en-US" sz="1400" b="0" i="0" u="sng" dirty="0">
                <a:solidFill>
                  <a:schemeClr val="bg1"/>
                </a:solidFill>
                <a:effectLst/>
                <a:latin typeface="Times New Roman" panose="02020603050405020304" pitchFamily="18" charset="0"/>
                <a:cs typeface="Times New Roman" panose="02020603050405020304" pitchFamily="18" charset="0"/>
              </a:rPr>
              <a:t>, and </a:t>
            </a:r>
            <a:r>
              <a:rPr lang="en-US" sz="1400" b="0" i="0" u="sng" dirty="0" err="1">
                <a:solidFill>
                  <a:schemeClr val="bg1"/>
                </a:solidFill>
                <a:effectLst/>
                <a:latin typeface="Times New Roman" panose="02020603050405020304" pitchFamily="18" charset="0"/>
                <a:cs typeface="Times New Roman" panose="02020603050405020304" pitchFamily="18" charset="0"/>
              </a:rPr>
              <a:t>Qingping</a:t>
            </a:r>
            <a:r>
              <a:rPr lang="en-US" sz="1400" b="0" i="0" u="sng" dirty="0">
                <a:solidFill>
                  <a:schemeClr val="bg1"/>
                </a:solidFill>
                <a:effectLst/>
                <a:latin typeface="Times New Roman" panose="02020603050405020304" pitchFamily="18" charset="0"/>
                <a:cs typeface="Times New Roman" panose="02020603050405020304" pitchFamily="18" charset="0"/>
              </a:rPr>
              <a:t> Zou (2014) </a:t>
            </a:r>
            <a:r>
              <a:rPr lang="en-US" sz="1400" b="0" i="0" dirty="0">
                <a:solidFill>
                  <a:schemeClr val="bg1"/>
                </a:solidFill>
                <a:effectLst/>
                <a:latin typeface="Times New Roman" panose="02020603050405020304" pitchFamily="18" charset="0"/>
                <a:cs typeface="Times New Roman" panose="02020603050405020304" pitchFamily="18" charset="0"/>
              </a:rPr>
              <a:t>This literature review focuses on quality control practices in construction. It examines the use of quality control tools and techniques, such as statistical process control, quality inspections, and quality audits. The paper emphasizes the need for proactive quality control measures to prevent defects and ensure compliance with quality standards.</a:t>
            </a:r>
          </a:p>
          <a:p>
            <a:pPr marL="285750" indent="-285750" algn="l">
              <a:lnSpc>
                <a:spcPct val="150000"/>
              </a:lnSpc>
              <a:buFont typeface="Wingdings" panose="05000000000000000000" pitchFamily="2" charset="2"/>
              <a:buChar char="Ø"/>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400" b="1" dirty="0">
                <a:solidFill>
                  <a:schemeClr val="bg1"/>
                </a:solidFill>
                <a:latin typeface="Times New Roman" panose="02020603050405020304" pitchFamily="18" charset="0"/>
                <a:cs typeface="Times New Roman" panose="02020603050405020304" pitchFamily="18" charset="0"/>
              </a:rPr>
              <a:t>“Quality Management Practices in Construction Projects: An Exploratory Study" </a:t>
            </a:r>
            <a:r>
              <a:rPr lang="en-US" sz="1400" b="1" i="0" dirty="0">
                <a:solidFill>
                  <a:schemeClr val="bg1"/>
                </a:solidFill>
                <a:effectLst/>
                <a:latin typeface="Times New Roman" panose="02020603050405020304" pitchFamily="18" charset="0"/>
                <a:cs typeface="Times New Roman" panose="02020603050405020304" pitchFamily="18" charset="0"/>
              </a:rPr>
              <a:t>"</a:t>
            </a:r>
            <a:r>
              <a:rPr lang="en-US" sz="1400" b="0" i="0" u="sng" dirty="0">
                <a:solidFill>
                  <a:schemeClr val="bg1"/>
                </a:solidFill>
                <a:effectLst/>
                <a:latin typeface="Times New Roman" panose="02020603050405020304" pitchFamily="18" charset="0"/>
                <a:cs typeface="Times New Roman" panose="02020603050405020304" pitchFamily="18" charset="0"/>
              </a:rPr>
              <a:t>by </a:t>
            </a:r>
            <a:r>
              <a:rPr lang="en-US" sz="1400" b="0" i="0" u="sng" dirty="0" err="1">
                <a:solidFill>
                  <a:schemeClr val="bg1"/>
                </a:solidFill>
                <a:effectLst/>
                <a:latin typeface="Times New Roman" panose="02020603050405020304" pitchFamily="18" charset="0"/>
                <a:cs typeface="Times New Roman" panose="02020603050405020304" pitchFamily="18" charset="0"/>
              </a:rPr>
              <a:t>Rafał</a:t>
            </a:r>
            <a:r>
              <a:rPr lang="en-US" sz="1400" b="0"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err="1">
                <a:solidFill>
                  <a:schemeClr val="bg1"/>
                </a:solidFill>
                <a:effectLst/>
                <a:latin typeface="Times New Roman" panose="02020603050405020304" pitchFamily="18" charset="0"/>
                <a:cs typeface="Times New Roman" panose="02020603050405020304" pitchFamily="18" charset="0"/>
              </a:rPr>
              <a:t>Mróz</a:t>
            </a:r>
            <a:r>
              <a:rPr lang="en-US" sz="1400" b="0" i="0" u="sng" dirty="0">
                <a:solidFill>
                  <a:schemeClr val="bg1"/>
                </a:solidFill>
                <a:effectLst/>
                <a:latin typeface="Times New Roman" panose="02020603050405020304" pitchFamily="18" charset="0"/>
                <a:cs typeface="Times New Roman" panose="02020603050405020304" pitchFamily="18" charset="0"/>
              </a:rPr>
              <a:t> and </a:t>
            </a:r>
            <a:r>
              <a:rPr lang="en-US" sz="1400" b="0" i="0" u="sng" dirty="0" err="1">
                <a:solidFill>
                  <a:schemeClr val="bg1"/>
                </a:solidFill>
                <a:effectLst/>
                <a:latin typeface="Times New Roman" panose="02020603050405020304" pitchFamily="18" charset="0"/>
                <a:cs typeface="Times New Roman" panose="02020603050405020304" pitchFamily="18" charset="0"/>
              </a:rPr>
              <a:t>Michał</a:t>
            </a:r>
            <a:r>
              <a:rPr lang="en-US" sz="1400" b="0" i="0" u="sng" dirty="0">
                <a:solidFill>
                  <a:schemeClr val="bg1"/>
                </a:solidFill>
                <a:effectLst/>
                <a:latin typeface="Times New Roman" panose="02020603050405020304" pitchFamily="18" charset="0"/>
                <a:cs typeface="Times New Roman" panose="02020603050405020304" pitchFamily="18" charset="0"/>
              </a:rPr>
              <a:t> </a:t>
            </a:r>
            <a:r>
              <a:rPr lang="en-US" sz="1400" b="0" i="0" u="sng" dirty="0" err="1">
                <a:solidFill>
                  <a:schemeClr val="bg1"/>
                </a:solidFill>
                <a:effectLst/>
                <a:latin typeface="Times New Roman" panose="02020603050405020304" pitchFamily="18" charset="0"/>
                <a:cs typeface="Times New Roman" panose="02020603050405020304" pitchFamily="18" charset="0"/>
              </a:rPr>
              <a:t>Mróz</a:t>
            </a:r>
            <a:r>
              <a:rPr lang="en-US" sz="1400" b="0" i="0" u="sng" dirty="0">
                <a:solidFill>
                  <a:schemeClr val="bg1"/>
                </a:solidFill>
                <a:effectLst/>
                <a:latin typeface="Times New Roman" panose="02020603050405020304" pitchFamily="18" charset="0"/>
                <a:cs typeface="Times New Roman" panose="02020603050405020304" pitchFamily="18" charset="0"/>
              </a:rPr>
              <a:t> (2020) </a:t>
            </a:r>
            <a:r>
              <a:rPr lang="en-US" sz="1400" b="0" i="0" dirty="0">
                <a:solidFill>
                  <a:schemeClr val="bg1"/>
                </a:solidFill>
                <a:effectLst/>
                <a:latin typeface="Times New Roman" panose="02020603050405020304" pitchFamily="18" charset="0"/>
                <a:cs typeface="Times New Roman" panose="02020603050405020304" pitchFamily="18" charset="0"/>
              </a:rPr>
              <a:t>The study investigates quality management practices in construction projects, drawing insights from interviews with industry professionals. It explores the challenges faced in implementing quality management systems and highlights the importance of leadership commitment, training, and continuous improvement in achieving quality objectives.</a:t>
            </a:r>
          </a:p>
        </p:txBody>
      </p:sp>
      <p:pic>
        <p:nvPicPr>
          <p:cNvPr id="2" name="Picture 1">
            <a:extLst>
              <a:ext uri="{FF2B5EF4-FFF2-40B4-BE49-F238E27FC236}">
                <a16:creationId xmlns:a16="http://schemas.microsoft.com/office/drawing/2014/main" id="{3BA0F395-1430-38AD-AFCB-207BC113C71C}"/>
              </a:ext>
            </a:extLst>
          </p:cNvPr>
          <p:cNvPicPr>
            <a:picLocks noChangeAspect="1"/>
          </p:cNvPicPr>
          <p:nvPr/>
        </p:nvPicPr>
        <p:blipFill>
          <a:blip r:embed="rId3"/>
          <a:stretch>
            <a:fillRect/>
          </a:stretch>
        </p:blipFill>
        <p:spPr>
          <a:xfrm>
            <a:off x="8305800" y="65176"/>
            <a:ext cx="760446" cy="765574"/>
          </a:xfrm>
          <a:prstGeom prst="rect">
            <a:avLst/>
          </a:prstGeom>
        </p:spPr>
      </p:pic>
    </p:spTree>
    <p:extLst>
      <p:ext uri="{BB962C8B-B14F-4D97-AF65-F5344CB8AC3E}">
        <p14:creationId xmlns:p14="http://schemas.microsoft.com/office/powerpoint/2010/main" val="1106086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AB6ED7B-5CA3-4472-B01C-99CB7689D1EA}" type="slidenum">
              <a:rPr lang="en-US" smtClean="0"/>
              <a:pPr>
                <a:defRPr/>
              </a:pPr>
              <a:t>9</a:t>
            </a:fld>
            <a:endParaRPr lang="en-US"/>
          </a:p>
        </p:txBody>
      </p:sp>
      <p:sp>
        <p:nvSpPr>
          <p:cNvPr id="5" name="Rectangle 4"/>
          <p:cNvSpPr/>
          <p:nvPr/>
        </p:nvSpPr>
        <p:spPr>
          <a:xfrm>
            <a:off x="0" y="0"/>
            <a:ext cx="9144000" cy="846952"/>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150000"/>
              </a:lnSpc>
            </a:pPr>
            <a:endParaRPr lang="en-US" sz="2400" b="1" dirty="0"/>
          </a:p>
        </p:txBody>
      </p:sp>
      <p:sp>
        <p:nvSpPr>
          <p:cNvPr id="7" name="Rectangle 6"/>
          <p:cNvSpPr/>
          <p:nvPr/>
        </p:nvSpPr>
        <p:spPr>
          <a:xfrm>
            <a:off x="228600" y="742950"/>
            <a:ext cx="8534400" cy="1338828"/>
          </a:xfrm>
          <a:prstGeom prst="rect">
            <a:avLst/>
          </a:prstGeom>
        </p:spPr>
        <p:txBody>
          <a:bodyPr wrap="square">
            <a:spAutoFit/>
          </a:bodyPr>
          <a:lstStyle/>
          <a:p>
            <a:pPr>
              <a:lnSpc>
                <a:spcPct val="150000"/>
              </a:lnSpc>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p:txBody>
      </p:sp>
      <p:sp>
        <p:nvSpPr>
          <p:cNvPr id="8" name="Rectangle 7"/>
          <p:cNvSpPr/>
          <p:nvPr/>
        </p:nvSpPr>
        <p:spPr>
          <a:xfrm>
            <a:off x="2286000" y="2248585"/>
            <a:ext cx="4572000" cy="369332"/>
          </a:xfrm>
          <a:prstGeom prst="rect">
            <a:avLst/>
          </a:prstGeom>
        </p:spPr>
        <p:txBody>
          <a:bodyPr>
            <a:spAutoFit/>
          </a:bodyPr>
          <a:lstStyle/>
          <a:p>
            <a:endParaRPr lang="en-US" dirty="0">
              <a:solidFill>
                <a:schemeClr val="bg1"/>
              </a:solidFill>
            </a:endParaRPr>
          </a:p>
        </p:txBody>
      </p:sp>
      <p:sp>
        <p:nvSpPr>
          <p:cNvPr id="9" name="TextBox 8"/>
          <p:cNvSpPr txBox="1"/>
          <p:nvPr/>
        </p:nvSpPr>
        <p:spPr>
          <a:xfrm>
            <a:off x="304800" y="819150"/>
            <a:ext cx="4191000" cy="369332"/>
          </a:xfrm>
          <a:prstGeom prst="rect">
            <a:avLst/>
          </a:prstGeom>
          <a:noFill/>
        </p:spPr>
        <p:txBody>
          <a:bodyPr wrap="square" rtlCol="0">
            <a:spAutoFit/>
          </a:bodyPr>
          <a:lstStyle/>
          <a:p>
            <a:endParaRPr lang="en-US" dirty="0">
              <a:solidFill>
                <a:schemeClr val="bg1"/>
              </a:solidFill>
            </a:endParaRPr>
          </a:p>
        </p:txBody>
      </p:sp>
      <p:sp>
        <p:nvSpPr>
          <p:cNvPr id="10" name="TextBox 9"/>
          <p:cNvSpPr txBox="1"/>
          <p:nvPr/>
        </p:nvSpPr>
        <p:spPr>
          <a:xfrm>
            <a:off x="990600" y="4019550"/>
            <a:ext cx="5715000" cy="369332"/>
          </a:xfrm>
          <a:prstGeom prst="rect">
            <a:avLst/>
          </a:prstGeom>
          <a:noFill/>
        </p:spPr>
        <p:txBody>
          <a:bodyPr wrap="square" rtlCol="0">
            <a:spAutoFit/>
          </a:bodyPr>
          <a:lstStyle/>
          <a:p>
            <a:endParaRPr lang="en-US" dirty="0">
              <a:solidFill>
                <a:schemeClr val="bg1"/>
              </a:solidFill>
            </a:endParaRPr>
          </a:p>
        </p:txBody>
      </p:sp>
      <p:sp>
        <p:nvSpPr>
          <p:cNvPr id="11" name="TextBox 10">
            <a:extLst>
              <a:ext uri="{FF2B5EF4-FFF2-40B4-BE49-F238E27FC236}">
                <a16:creationId xmlns:a16="http://schemas.microsoft.com/office/drawing/2014/main" id="{2189CAEA-3509-4FDA-8C37-E8226E236354}"/>
              </a:ext>
            </a:extLst>
          </p:cNvPr>
          <p:cNvSpPr txBox="1"/>
          <p:nvPr/>
        </p:nvSpPr>
        <p:spPr>
          <a:xfrm>
            <a:off x="228600" y="819150"/>
            <a:ext cx="8686800" cy="4145237"/>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400" b="1" i="0" dirty="0">
                <a:solidFill>
                  <a:schemeClr val="bg1"/>
                </a:solidFill>
                <a:effectLst/>
                <a:latin typeface="Times New Roman" panose="02020603050405020304" pitchFamily="18" charset="0"/>
                <a:cs typeface="Times New Roman" panose="02020603050405020304" pitchFamily="18" charset="0"/>
              </a:rPr>
              <a:t>"Quality Performance Measurement in Construction Projects: " </a:t>
            </a:r>
            <a:r>
              <a:rPr lang="en-US" sz="1400" b="0" i="0" dirty="0">
                <a:solidFill>
                  <a:schemeClr val="bg1"/>
                </a:solidFill>
                <a:effectLst/>
                <a:latin typeface="Times New Roman" panose="02020603050405020304" pitchFamily="18" charset="0"/>
                <a:cs typeface="Times New Roman" panose="02020603050405020304" pitchFamily="18" charset="0"/>
              </a:rPr>
              <a:t>by </a:t>
            </a:r>
            <a:r>
              <a:rPr lang="en-US" sz="1400" b="0" i="0" dirty="0" err="1">
                <a:solidFill>
                  <a:schemeClr val="bg1"/>
                </a:solidFill>
                <a:effectLst/>
                <a:latin typeface="Times New Roman" panose="02020603050405020304" pitchFamily="18" charset="0"/>
                <a:cs typeface="Times New Roman" panose="02020603050405020304" pitchFamily="18" charset="0"/>
              </a:rPr>
              <a:t>Ke</a:t>
            </a:r>
            <a:r>
              <a:rPr lang="en-US" sz="1400" b="0" i="0" dirty="0">
                <a:solidFill>
                  <a:schemeClr val="bg1"/>
                </a:solidFill>
                <a:effectLst/>
                <a:latin typeface="Times New Roman" panose="02020603050405020304" pitchFamily="18" charset="0"/>
                <a:cs typeface="Times New Roman" panose="02020603050405020304" pitchFamily="18" charset="0"/>
              </a:rPr>
              <a:t> Lu, Jiaming Wang, and </a:t>
            </a:r>
            <a:r>
              <a:rPr lang="en-US" sz="1400" b="0" i="0" dirty="0" err="1">
                <a:solidFill>
                  <a:schemeClr val="bg1"/>
                </a:solidFill>
                <a:effectLst/>
                <a:latin typeface="Times New Roman" panose="02020603050405020304" pitchFamily="18" charset="0"/>
                <a:cs typeface="Times New Roman" panose="02020603050405020304" pitchFamily="18" charset="0"/>
              </a:rPr>
              <a:t>Jiuping</a:t>
            </a:r>
            <a:r>
              <a:rPr lang="en-US" sz="1400" b="0" i="0" dirty="0">
                <a:solidFill>
                  <a:schemeClr val="bg1"/>
                </a:solidFill>
                <a:effectLst/>
                <a:latin typeface="Times New Roman" panose="02020603050405020304" pitchFamily="18" charset="0"/>
                <a:cs typeface="Times New Roman" panose="02020603050405020304" pitchFamily="18" charset="0"/>
              </a:rPr>
              <a:t> Xu (2018) This review focuses on quality performance measurement in construction projects. It discusses different quality performance indicators, metrics, and frameworks used to assess and improve quality. The paper emphasizes the need for a comprehensive and balanced approach to measuring quality performance.</a:t>
            </a:r>
          </a:p>
          <a:p>
            <a:pPr marL="285750" indent="-285750" algn="just">
              <a:lnSpc>
                <a:spcPct val="150000"/>
              </a:lnSpc>
              <a:buFont typeface="Wingdings" panose="05000000000000000000" pitchFamily="2" charset="2"/>
              <a:buChar char="Ø"/>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400" b="1" i="0" dirty="0">
                <a:solidFill>
                  <a:schemeClr val="bg1"/>
                </a:solidFill>
                <a:effectLst/>
                <a:latin typeface="Times New Roman" panose="02020603050405020304" pitchFamily="18" charset="0"/>
                <a:cs typeface="Times New Roman" panose="02020603050405020304" pitchFamily="18" charset="0"/>
              </a:rPr>
              <a:t>"Integration of Lean Construction and Six Sigma: " </a:t>
            </a:r>
            <a:r>
              <a:rPr lang="en-US" sz="1400" b="0" i="0" dirty="0">
                <a:solidFill>
                  <a:schemeClr val="bg1"/>
                </a:solidFill>
                <a:effectLst/>
                <a:latin typeface="Times New Roman" panose="02020603050405020304" pitchFamily="18" charset="0"/>
                <a:cs typeface="Times New Roman" panose="02020603050405020304" pitchFamily="18" charset="0"/>
              </a:rPr>
              <a:t>by Charbel José Chiappetta </a:t>
            </a:r>
            <a:r>
              <a:rPr lang="en-US" sz="1400" b="0" i="0" dirty="0" err="1">
                <a:solidFill>
                  <a:schemeClr val="bg1"/>
                </a:solidFill>
                <a:effectLst/>
                <a:latin typeface="Times New Roman" panose="02020603050405020304" pitchFamily="18" charset="0"/>
                <a:cs typeface="Times New Roman" panose="02020603050405020304" pitchFamily="18" charset="0"/>
              </a:rPr>
              <a:t>Jabbour</a:t>
            </a:r>
            <a:r>
              <a:rPr lang="en-US" sz="1400" b="0" i="0" dirty="0">
                <a:solidFill>
                  <a:schemeClr val="bg1"/>
                </a:solidFill>
                <a:effectLst/>
                <a:latin typeface="Times New Roman" panose="02020603050405020304" pitchFamily="18" charset="0"/>
                <a:cs typeface="Times New Roman" panose="02020603050405020304" pitchFamily="18" charset="0"/>
              </a:rPr>
              <a:t>, Carlos Alberto Chaves, et al. (2013) The literature review explores the integration of Lean Construction and Six Sigma methodologies for quality improvement in construction. It discusses the synergies between the two approaches and their potential to enhance productivity, eliminate waste, and reduce defects in construction projects.</a:t>
            </a:r>
          </a:p>
          <a:p>
            <a:pPr lvl="0">
              <a:lnSpc>
                <a:spcPct val="150000"/>
              </a:lnSpc>
              <a:spcAft>
                <a:spcPts val="1000"/>
              </a:spcAft>
            </a:pP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600" dirty="0"/>
          </a:p>
        </p:txBody>
      </p:sp>
      <p:pic>
        <p:nvPicPr>
          <p:cNvPr id="2" name="Picture 1">
            <a:extLst>
              <a:ext uri="{FF2B5EF4-FFF2-40B4-BE49-F238E27FC236}">
                <a16:creationId xmlns:a16="http://schemas.microsoft.com/office/drawing/2014/main" id="{1B96B1DF-8504-9714-5B8C-118B9C2F2D77}"/>
              </a:ext>
            </a:extLst>
          </p:cNvPr>
          <p:cNvPicPr>
            <a:picLocks noChangeAspect="1"/>
          </p:cNvPicPr>
          <p:nvPr/>
        </p:nvPicPr>
        <p:blipFill>
          <a:blip r:embed="rId3"/>
          <a:stretch>
            <a:fillRect/>
          </a:stretch>
        </p:blipFill>
        <p:spPr>
          <a:xfrm>
            <a:off x="8269254" y="40689"/>
            <a:ext cx="760446" cy="765574"/>
          </a:xfrm>
          <a:prstGeom prst="rect">
            <a:avLst/>
          </a:prstGeom>
        </p:spPr>
      </p:pic>
    </p:spTree>
    <p:extLst>
      <p:ext uri="{BB962C8B-B14F-4D97-AF65-F5344CB8AC3E}">
        <p14:creationId xmlns:p14="http://schemas.microsoft.com/office/powerpoint/2010/main" val="2274306601"/>
      </p:ext>
    </p:extLst>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20247</TotalTime>
  <Words>2270</Words>
  <Application>Microsoft Office PowerPoint</Application>
  <PresentationFormat>On-screen Show (16:9)</PresentationFormat>
  <Paragraphs>153</Paragraphs>
  <Slides>21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Bell MT</vt:lpstr>
      <vt:lpstr>Brush Script MT</vt:lpstr>
      <vt:lpstr>Calibri</vt:lpstr>
      <vt:lpstr>Franklin Gothic Book</vt:lpstr>
      <vt:lpstr>Söhne</vt:lpstr>
      <vt:lpstr>Times New Roman</vt:lpstr>
      <vt:lpstr>Wingdings</vt:lpstr>
      <vt:lpstr>Wingdings 2</vt:lpstr>
      <vt:lpstr>Technic</vt:lpstr>
      <vt:lpstr>PowerPoint Presentation</vt:lpstr>
      <vt:lpstr>OUTLINE</vt:lpstr>
      <vt:lpstr>PowerPoint Presentation</vt:lpstr>
      <vt:lpstr>PowerPoint Presentation</vt:lpstr>
      <vt:lpstr>                            INTRODUCTION</vt:lpstr>
      <vt:lpstr>               </vt:lpstr>
      <vt:lpstr>                            LITERATURE REVIEW</vt:lpstr>
      <vt:lpstr>PowerPoint Presentation</vt:lpstr>
      <vt:lpstr>PowerPoint Presentation</vt:lpstr>
      <vt:lpstr>PowerPoint Presentation</vt:lpstr>
      <vt:lpstr>                            </vt:lpstr>
      <vt:lpstr>PowerPoint Presentation</vt:lpstr>
      <vt:lpstr>                            METHODOLOGY</vt:lpstr>
      <vt:lpstr>PowerPoint Presentation</vt:lpstr>
      <vt:lpstr>PowerPoint Presentation</vt:lpstr>
      <vt:lpstr>PowerPoint Presentation</vt:lpstr>
      <vt:lpstr>PROPOSED SOLUTION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jhansi mamidi</cp:lastModifiedBy>
  <cp:revision>771</cp:revision>
  <dcterms:created xsi:type="dcterms:W3CDTF">2020-03-26T10:04:51Z</dcterms:created>
  <dcterms:modified xsi:type="dcterms:W3CDTF">2023-06-11T10:53:10Z</dcterms:modified>
</cp:coreProperties>
</file>