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4" r:id="rId6"/>
    <p:sldId id="265" r:id="rId7"/>
    <p:sldId id="266" r:id="rId8"/>
    <p:sldId id="267" r:id="rId9"/>
    <p:sldId id="347" r:id="rId10"/>
    <p:sldId id="268" r:id="rId11"/>
    <p:sldId id="269" r:id="rId12"/>
    <p:sldId id="270" r:id="rId13"/>
    <p:sldId id="271" r:id="rId14"/>
    <p:sldId id="348" r:id="rId15"/>
    <p:sldId id="272" r:id="rId16"/>
    <p:sldId id="277" r:id="rId17"/>
    <p:sldId id="315" r:id="rId18"/>
    <p:sldId id="278" r:id="rId19"/>
    <p:sldId id="296" r:id="rId20"/>
    <p:sldId id="300" r:id="rId21"/>
    <p:sldId id="297" r:id="rId22"/>
    <p:sldId id="298" r:id="rId23"/>
    <p:sldId id="299" r:id="rId24"/>
    <p:sldId id="301" r:id="rId25"/>
    <p:sldId id="303" r:id="rId26"/>
    <p:sldId id="304" r:id="rId27"/>
    <p:sldId id="302" r:id="rId28"/>
    <p:sldId id="305" r:id="rId29"/>
    <p:sldId id="349" r:id="rId30"/>
    <p:sldId id="306" r:id="rId31"/>
    <p:sldId id="307" r:id="rId32"/>
    <p:sldId id="350" r:id="rId33"/>
    <p:sldId id="308" r:id="rId34"/>
    <p:sldId id="317" r:id="rId35"/>
    <p:sldId id="318" r:id="rId36"/>
    <p:sldId id="319" r:id="rId37"/>
    <p:sldId id="320" r:id="rId38"/>
    <p:sldId id="351" r:id="rId39"/>
    <p:sldId id="321" r:id="rId40"/>
    <p:sldId id="322" r:id="rId41"/>
    <p:sldId id="323" r:id="rId42"/>
    <p:sldId id="324" r:id="rId43"/>
    <p:sldId id="325" r:id="rId44"/>
    <p:sldId id="336" r:id="rId45"/>
    <p:sldId id="337" r:id="rId46"/>
    <p:sldId id="338" r:id="rId47"/>
    <p:sldId id="339" r:id="rId48"/>
    <p:sldId id="340" r:id="rId49"/>
    <p:sldId id="341" r:id="rId50"/>
    <p:sldId id="342" r:id="rId51"/>
    <p:sldId id="326" r:id="rId52"/>
    <p:sldId id="327" r:id="rId53"/>
    <p:sldId id="353" r:id="rId54"/>
    <p:sldId id="328" r:id="rId55"/>
    <p:sldId id="343" r:id="rId56"/>
    <p:sldId id="344" r:id="rId57"/>
    <p:sldId id="345" r:id="rId58"/>
    <p:sldId id="346" r:id="rId59"/>
    <p:sldId id="352" r:id="rId60"/>
    <p:sldId id="329" r:id="rId61"/>
    <p:sldId id="330" r:id="rId62"/>
    <p:sldId id="331" r:id="rId63"/>
    <p:sldId id="354" r:id="rId64"/>
    <p:sldId id="332" r:id="rId65"/>
    <p:sldId id="355" r:id="rId66"/>
    <p:sldId id="356" r:id="rId67"/>
    <p:sldId id="357" r:id="rId68"/>
    <p:sldId id="358" r:id="rId69"/>
    <p:sldId id="333" r:id="rId70"/>
    <p:sldId id="334" r:id="rId71"/>
    <p:sldId id="359" r:id="rId72"/>
    <p:sldId id="360" r:id="rId73"/>
    <p:sldId id="361" r:id="rId74"/>
    <p:sldId id="362" r:id="rId75"/>
    <p:sldId id="335" r:id="rId76"/>
    <p:sldId id="363" r:id="rId77"/>
    <p:sldId id="364" r:id="rId78"/>
    <p:sldId id="382" r:id="rId79"/>
    <p:sldId id="368" r:id="rId80"/>
    <p:sldId id="383" r:id="rId81"/>
    <p:sldId id="390" r:id="rId82"/>
    <p:sldId id="384" r:id="rId83"/>
    <p:sldId id="385" r:id="rId84"/>
    <p:sldId id="386" r:id="rId85"/>
    <p:sldId id="387" r:id="rId86"/>
    <p:sldId id="388" r:id="rId87"/>
    <p:sldId id="393" r:id="rId88"/>
    <p:sldId id="389" r:id="rId89"/>
    <p:sldId id="391" r:id="rId90"/>
    <p:sldId id="394" r:id="rId91"/>
    <p:sldId id="395" r:id="rId92"/>
    <p:sldId id="396" r:id="rId93"/>
    <p:sldId id="369" r:id="rId94"/>
    <p:sldId id="397" r:id="rId95"/>
    <p:sldId id="398" r:id="rId96"/>
    <p:sldId id="399" r:id="rId97"/>
    <p:sldId id="400" r:id="rId98"/>
    <p:sldId id="401" r:id="rId99"/>
    <p:sldId id="404" r:id="rId100"/>
    <p:sldId id="365" r:id="rId101"/>
    <p:sldId id="366" r:id="rId102"/>
    <p:sldId id="367" r:id="rId103"/>
    <p:sldId id="381" r:id="rId104"/>
    <p:sldId id="370" r:id="rId105"/>
    <p:sldId id="371" r:id="rId106"/>
    <p:sldId id="405"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78EC123-8C03-4F52-8848-42231E7297B1}"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1191651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EC123-8C03-4F52-8848-42231E7297B1}"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292108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EC123-8C03-4F52-8848-42231E7297B1}"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170995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3" name="Freeform 9"/>
          <p:cNvSpPr>
            <a:spLocks/>
          </p:cNvSpPr>
          <p:nvPr userDrawn="1"/>
        </p:nvSpPr>
        <p:spPr bwMode="auto">
          <a:xfrm>
            <a:off x="11734106" y="6401256"/>
            <a:ext cx="457260" cy="45709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19" tIns="45709" rIns="91419" bIns="45709" numCol="1" anchor="t" anchorCtr="0" compatLnSpc="1">
            <a:prstTxWarp prst="textNoShape">
              <a:avLst/>
            </a:prstTxWarp>
          </a:bodyPr>
          <a:lstStyle/>
          <a:p>
            <a:pPr lvl="0"/>
            <a:endParaRPr lang="en-GB" sz="1800" dirty="0"/>
          </a:p>
        </p:txBody>
      </p:sp>
      <p:sp>
        <p:nvSpPr>
          <p:cNvPr id="4" name="Date Placeholder 3"/>
          <p:cNvSpPr>
            <a:spLocks noGrp="1"/>
          </p:cNvSpPr>
          <p:nvPr userDrawn="1">
            <p:ph type="dt" sz="half" idx="10"/>
          </p:nvPr>
        </p:nvSpPr>
        <p:spPr/>
        <p:txBody>
          <a:bodyPr/>
          <a:lstStyle/>
          <a:p>
            <a:endParaRPr lang="en-US" dirty="0"/>
          </a:p>
        </p:txBody>
      </p:sp>
      <p:sp>
        <p:nvSpPr>
          <p:cNvPr id="6" name="Slide Number Placeholder 5"/>
          <p:cNvSpPr>
            <a:spLocks noGrp="1"/>
          </p:cNvSpPr>
          <p:nvPr userDrawn="1">
            <p:ph type="sldNum" sz="quarter" idx="12"/>
          </p:nvPr>
        </p:nvSpPr>
        <p:spPr/>
        <p:txBody>
          <a:bodyPr/>
          <a:lstStyle/>
          <a:p>
            <a:fld id="{CA5283A3-807A-4D77-BC70-F79940424009}" type="slidenum">
              <a:rPr lang="en-US" smtClean="0"/>
              <a:pPr/>
              <a:t>‹#›</a:t>
            </a:fld>
            <a:endParaRPr lang="en-US" dirty="0"/>
          </a:p>
        </p:txBody>
      </p:sp>
      <p:sp>
        <p:nvSpPr>
          <p:cNvPr id="16" name="Rectangle 12"/>
          <p:cNvSpPr>
            <a:spLocks noChangeArrowheads="1"/>
          </p:cNvSpPr>
          <p:nvPr userDrawn="1"/>
        </p:nvSpPr>
        <p:spPr bwMode="auto">
          <a:xfrm>
            <a:off x="457260" y="6521210"/>
            <a:ext cx="11276847" cy="338378"/>
          </a:xfrm>
          <a:prstGeom prst="rect">
            <a:avLst/>
          </a:prstGeom>
          <a:solidFill>
            <a:srgbClr val="706F6F"/>
          </a:solidFill>
          <a:ln>
            <a:noFill/>
          </a:ln>
          <a:effectLst>
            <a:outerShdw blurRad="50800" dist="38100" dir="16200000"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9" name="Freeform 5"/>
          <p:cNvSpPr>
            <a:spLocks/>
          </p:cNvSpPr>
          <p:nvPr userDrawn="1"/>
        </p:nvSpPr>
        <p:spPr bwMode="auto">
          <a:xfrm>
            <a:off x="0" y="0"/>
            <a:ext cx="457260" cy="457094"/>
          </a:xfrm>
          <a:custGeom>
            <a:avLst/>
            <a:gdLst>
              <a:gd name="T0" fmla="*/ 61 w 67"/>
              <a:gd name="T1" fmla="*/ 0 h 67"/>
              <a:gd name="T2" fmla="*/ 51 w 67"/>
              <a:gd name="T3" fmla="*/ 0 h 67"/>
              <a:gd name="T4" fmla="*/ 7 w 67"/>
              <a:gd name="T5" fmla="*/ 0 h 67"/>
              <a:gd name="T6" fmla="*/ 0 w 67"/>
              <a:gd name="T7" fmla="*/ 7 h 67"/>
              <a:gd name="T8" fmla="*/ 0 w 67"/>
              <a:gd name="T9" fmla="*/ 47 h 67"/>
              <a:gd name="T10" fmla="*/ 0 w 67"/>
              <a:gd name="T11" fmla="*/ 61 h 67"/>
              <a:gd name="T12" fmla="*/ 0 w 67"/>
              <a:gd name="T13" fmla="*/ 67 h 67"/>
              <a:gd name="T14" fmla="*/ 7 w 67"/>
              <a:gd name="T15" fmla="*/ 67 h 67"/>
              <a:gd name="T16" fmla="*/ 49 w 67"/>
              <a:gd name="T17" fmla="*/ 67 h 67"/>
              <a:gd name="T18" fmla="*/ 67 w 67"/>
              <a:gd name="T19" fmla="*/ 49 h 67"/>
              <a:gd name="T20" fmla="*/ 67 w 67"/>
              <a:gd name="T21" fmla="*/ 47 h 67"/>
              <a:gd name="T22" fmla="*/ 67 w 67"/>
              <a:gd name="T23" fmla="*/ 7 h 67"/>
              <a:gd name="T24" fmla="*/ 67 w 67"/>
              <a:gd name="T25" fmla="*/ 0 h 67"/>
              <a:gd name="T26" fmla="*/ 61 w 67"/>
              <a:gd name="T2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1" y="0"/>
                </a:moveTo>
                <a:cubicBezTo>
                  <a:pt x="51" y="0"/>
                  <a:pt x="51" y="0"/>
                  <a:pt x="51" y="0"/>
                </a:cubicBezTo>
                <a:cubicBezTo>
                  <a:pt x="7" y="0"/>
                  <a:pt x="7" y="0"/>
                  <a:pt x="7" y="0"/>
                </a:cubicBezTo>
                <a:cubicBezTo>
                  <a:pt x="3" y="0"/>
                  <a:pt x="0" y="3"/>
                  <a:pt x="0" y="7"/>
                </a:cubicBezTo>
                <a:cubicBezTo>
                  <a:pt x="0" y="47"/>
                  <a:pt x="0" y="47"/>
                  <a:pt x="0" y="47"/>
                </a:cubicBezTo>
                <a:cubicBezTo>
                  <a:pt x="0" y="61"/>
                  <a:pt x="0" y="61"/>
                  <a:pt x="0" y="61"/>
                </a:cubicBezTo>
                <a:cubicBezTo>
                  <a:pt x="0" y="67"/>
                  <a:pt x="0" y="67"/>
                  <a:pt x="0" y="67"/>
                </a:cubicBezTo>
                <a:cubicBezTo>
                  <a:pt x="7" y="67"/>
                  <a:pt x="7" y="67"/>
                  <a:pt x="7" y="67"/>
                </a:cubicBezTo>
                <a:cubicBezTo>
                  <a:pt x="49" y="67"/>
                  <a:pt x="49" y="67"/>
                  <a:pt x="49" y="67"/>
                </a:cubicBezTo>
                <a:cubicBezTo>
                  <a:pt x="49" y="57"/>
                  <a:pt x="57" y="49"/>
                  <a:pt x="67" y="49"/>
                </a:cubicBezTo>
                <a:cubicBezTo>
                  <a:pt x="67" y="47"/>
                  <a:pt x="67" y="47"/>
                  <a:pt x="67" y="47"/>
                </a:cubicBezTo>
                <a:cubicBezTo>
                  <a:pt x="67" y="7"/>
                  <a:pt x="67" y="7"/>
                  <a:pt x="67" y="7"/>
                </a:cubicBezTo>
                <a:cubicBezTo>
                  <a:pt x="67" y="0"/>
                  <a:pt x="67" y="0"/>
                  <a:pt x="67" y="0"/>
                </a:cubicBezTo>
                <a:lnTo>
                  <a:pt x="61" y="0"/>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2700000" algn="tl" rotWithShape="0">
              <a:prstClr val="black">
                <a:alpha val="40000"/>
              </a:prstClr>
            </a:outerShdw>
          </a:effectLst>
        </p:spPr>
        <p:txBody>
          <a:bodyPr vert="horz" wrap="square" lIns="91419" tIns="45709" rIns="91419" bIns="45709" numCol="1" anchor="t" anchorCtr="0" compatLnSpc="1">
            <a:prstTxWarp prst="textNoShape">
              <a:avLst/>
            </a:prstTxWarp>
          </a:bodyPr>
          <a:lstStyle/>
          <a:p>
            <a:endParaRPr lang="en-GB" sz="1800" dirty="0"/>
          </a:p>
        </p:txBody>
      </p:sp>
      <p:sp>
        <p:nvSpPr>
          <p:cNvPr id="10" name="Freeform 6"/>
          <p:cNvSpPr>
            <a:spLocks/>
          </p:cNvSpPr>
          <p:nvPr userDrawn="1"/>
        </p:nvSpPr>
        <p:spPr bwMode="auto">
          <a:xfrm>
            <a:off x="-232" y="6402494"/>
            <a:ext cx="457260" cy="457094"/>
          </a:xfrm>
          <a:custGeom>
            <a:avLst/>
            <a:gdLst>
              <a:gd name="T0" fmla="*/ 0 w 67"/>
              <a:gd name="T1" fmla="*/ 6 h 67"/>
              <a:gd name="T2" fmla="*/ 0 w 67"/>
              <a:gd name="T3" fmla="*/ 16 h 67"/>
              <a:gd name="T4" fmla="*/ 0 w 67"/>
              <a:gd name="T5" fmla="*/ 60 h 67"/>
              <a:gd name="T6" fmla="*/ 7 w 67"/>
              <a:gd name="T7" fmla="*/ 67 h 67"/>
              <a:gd name="T8" fmla="*/ 47 w 67"/>
              <a:gd name="T9" fmla="*/ 67 h 67"/>
              <a:gd name="T10" fmla="*/ 61 w 67"/>
              <a:gd name="T11" fmla="*/ 67 h 67"/>
              <a:gd name="T12" fmla="*/ 67 w 67"/>
              <a:gd name="T13" fmla="*/ 67 h 67"/>
              <a:gd name="T14" fmla="*/ 67 w 67"/>
              <a:gd name="T15" fmla="*/ 60 h 67"/>
              <a:gd name="T16" fmla="*/ 67 w 67"/>
              <a:gd name="T17" fmla="*/ 18 h 67"/>
              <a:gd name="T18" fmla="*/ 49 w 67"/>
              <a:gd name="T19" fmla="*/ 0 h 67"/>
              <a:gd name="T20" fmla="*/ 47 w 67"/>
              <a:gd name="T21" fmla="*/ 0 h 67"/>
              <a:gd name="T22" fmla="*/ 7 w 67"/>
              <a:gd name="T23" fmla="*/ 0 h 67"/>
              <a:gd name="T24" fmla="*/ 0 w 67"/>
              <a:gd name="T25" fmla="*/ 0 h 67"/>
              <a:gd name="T26" fmla="*/ 0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0" y="6"/>
                </a:moveTo>
                <a:cubicBezTo>
                  <a:pt x="0" y="16"/>
                  <a:pt x="0" y="16"/>
                  <a:pt x="0" y="16"/>
                </a:cubicBezTo>
                <a:cubicBezTo>
                  <a:pt x="0" y="60"/>
                  <a:pt x="0" y="60"/>
                  <a:pt x="0" y="60"/>
                </a:cubicBezTo>
                <a:cubicBezTo>
                  <a:pt x="0" y="64"/>
                  <a:pt x="3" y="67"/>
                  <a:pt x="7" y="67"/>
                </a:cubicBezTo>
                <a:cubicBezTo>
                  <a:pt x="47" y="67"/>
                  <a:pt x="47" y="67"/>
                  <a:pt x="47" y="67"/>
                </a:cubicBezTo>
                <a:cubicBezTo>
                  <a:pt x="61" y="67"/>
                  <a:pt x="61" y="67"/>
                  <a:pt x="61" y="67"/>
                </a:cubicBezTo>
                <a:cubicBezTo>
                  <a:pt x="67" y="67"/>
                  <a:pt x="67" y="67"/>
                  <a:pt x="67" y="67"/>
                </a:cubicBezTo>
                <a:cubicBezTo>
                  <a:pt x="67" y="60"/>
                  <a:pt x="67" y="60"/>
                  <a:pt x="67" y="60"/>
                </a:cubicBezTo>
                <a:cubicBezTo>
                  <a:pt x="67" y="18"/>
                  <a:pt x="67" y="18"/>
                  <a:pt x="67" y="18"/>
                </a:cubicBezTo>
                <a:cubicBezTo>
                  <a:pt x="57" y="18"/>
                  <a:pt x="49" y="10"/>
                  <a:pt x="49" y="0"/>
                </a:cubicBezTo>
                <a:cubicBezTo>
                  <a:pt x="47" y="0"/>
                  <a:pt x="47" y="0"/>
                  <a:pt x="47" y="0"/>
                </a:cubicBezTo>
                <a:cubicBezTo>
                  <a:pt x="7" y="0"/>
                  <a:pt x="7" y="0"/>
                  <a:pt x="7" y="0"/>
                </a:cubicBezTo>
                <a:cubicBezTo>
                  <a:pt x="0" y="0"/>
                  <a:pt x="0" y="0"/>
                  <a:pt x="0" y="0"/>
                </a:cubicBezTo>
                <a:lnTo>
                  <a:pt x="0" y="6"/>
                </a:lnTo>
                <a:close/>
              </a:path>
            </a:pathLst>
          </a:custGeom>
          <a:gradFill>
            <a:gsLst>
              <a:gs pos="0">
                <a:schemeClr val="tx1">
                  <a:lumMod val="75000"/>
                  <a:lumOff val="25000"/>
                </a:schemeClr>
              </a:gs>
              <a:gs pos="100000">
                <a:schemeClr val="tx1">
                  <a:lumMod val="95000"/>
                  <a:lumOff val="5000"/>
                </a:schemeClr>
              </a:gs>
            </a:gsLst>
            <a:lin ang="2700000" scaled="1"/>
          </a:gradFill>
          <a:ln>
            <a:noFill/>
          </a:ln>
          <a:effectLst>
            <a:outerShdw blurRad="50800" dist="38100" dir="18900000" algn="bl" rotWithShape="0">
              <a:prstClr val="black">
                <a:alpha val="40000"/>
              </a:prstClr>
            </a:outerShdw>
          </a:effectLst>
        </p:spPr>
        <p:txBody>
          <a:bodyPr vert="horz" wrap="square" lIns="91419" tIns="45709" rIns="91419" bIns="45709" numCol="1" anchor="t" anchorCtr="0" compatLnSpc="1">
            <a:prstTxWarp prst="textNoShape">
              <a:avLst/>
            </a:prstTxWarp>
          </a:bodyPr>
          <a:lstStyle/>
          <a:p>
            <a:endParaRPr lang="en-GB" sz="1800" dirty="0"/>
          </a:p>
        </p:txBody>
      </p:sp>
      <p:sp>
        <p:nvSpPr>
          <p:cNvPr id="12" name="Freeform 8"/>
          <p:cNvSpPr>
            <a:spLocks/>
          </p:cNvSpPr>
          <p:nvPr userDrawn="1"/>
        </p:nvSpPr>
        <p:spPr bwMode="auto">
          <a:xfrm>
            <a:off x="11734358" y="0"/>
            <a:ext cx="457260" cy="457094"/>
          </a:xfrm>
          <a:custGeom>
            <a:avLst/>
            <a:gdLst>
              <a:gd name="T0" fmla="*/ 7 w 67"/>
              <a:gd name="T1" fmla="*/ 0 h 67"/>
              <a:gd name="T2" fmla="*/ 16 w 67"/>
              <a:gd name="T3" fmla="*/ 0 h 67"/>
              <a:gd name="T4" fmla="*/ 60 w 67"/>
              <a:gd name="T5" fmla="*/ 0 h 67"/>
              <a:gd name="T6" fmla="*/ 67 w 67"/>
              <a:gd name="T7" fmla="*/ 7 h 67"/>
              <a:gd name="T8" fmla="*/ 67 w 67"/>
              <a:gd name="T9" fmla="*/ 47 h 67"/>
              <a:gd name="T10" fmla="*/ 67 w 67"/>
              <a:gd name="T11" fmla="*/ 61 h 67"/>
              <a:gd name="T12" fmla="*/ 67 w 67"/>
              <a:gd name="T13" fmla="*/ 67 h 67"/>
              <a:gd name="T14" fmla="*/ 60 w 67"/>
              <a:gd name="T15" fmla="*/ 67 h 67"/>
              <a:gd name="T16" fmla="*/ 18 w 67"/>
              <a:gd name="T17" fmla="*/ 67 h 67"/>
              <a:gd name="T18" fmla="*/ 0 w 67"/>
              <a:gd name="T19" fmla="*/ 49 h 67"/>
              <a:gd name="T20" fmla="*/ 0 w 67"/>
              <a:gd name="T21" fmla="*/ 47 h 67"/>
              <a:gd name="T22" fmla="*/ 0 w 67"/>
              <a:gd name="T23" fmla="*/ 7 h 67"/>
              <a:gd name="T24" fmla="*/ 0 w 67"/>
              <a:gd name="T25" fmla="*/ 0 h 67"/>
              <a:gd name="T26" fmla="*/ 7 w 67"/>
              <a:gd name="T27" fmla="*/ 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7" y="0"/>
                </a:moveTo>
                <a:cubicBezTo>
                  <a:pt x="16" y="0"/>
                  <a:pt x="16" y="0"/>
                  <a:pt x="16" y="0"/>
                </a:cubicBezTo>
                <a:cubicBezTo>
                  <a:pt x="60" y="0"/>
                  <a:pt x="60" y="0"/>
                  <a:pt x="60" y="0"/>
                </a:cubicBezTo>
                <a:cubicBezTo>
                  <a:pt x="64" y="0"/>
                  <a:pt x="67" y="3"/>
                  <a:pt x="67" y="7"/>
                </a:cubicBezTo>
                <a:cubicBezTo>
                  <a:pt x="67" y="47"/>
                  <a:pt x="67" y="47"/>
                  <a:pt x="67" y="47"/>
                </a:cubicBezTo>
                <a:cubicBezTo>
                  <a:pt x="67" y="61"/>
                  <a:pt x="67" y="61"/>
                  <a:pt x="67" y="61"/>
                </a:cubicBezTo>
                <a:cubicBezTo>
                  <a:pt x="67" y="67"/>
                  <a:pt x="67" y="67"/>
                  <a:pt x="67" y="67"/>
                </a:cubicBezTo>
                <a:cubicBezTo>
                  <a:pt x="60" y="67"/>
                  <a:pt x="60" y="67"/>
                  <a:pt x="60" y="67"/>
                </a:cubicBezTo>
                <a:cubicBezTo>
                  <a:pt x="18" y="67"/>
                  <a:pt x="18" y="67"/>
                  <a:pt x="18" y="67"/>
                </a:cubicBezTo>
                <a:cubicBezTo>
                  <a:pt x="18" y="57"/>
                  <a:pt x="10" y="49"/>
                  <a:pt x="0" y="49"/>
                </a:cubicBezTo>
                <a:cubicBezTo>
                  <a:pt x="0" y="47"/>
                  <a:pt x="0" y="47"/>
                  <a:pt x="0" y="47"/>
                </a:cubicBezTo>
                <a:cubicBezTo>
                  <a:pt x="0" y="7"/>
                  <a:pt x="0" y="7"/>
                  <a:pt x="0" y="7"/>
                </a:cubicBezTo>
                <a:cubicBezTo>
                  <a:pt x="0" y="0"/>
                  <a:pt x="0" y="0"/>
                  <a:pt x="0" y="0"/>
                </a:cubicBezTo>
                <a:lnTo>
                  <a:pt x="7" y="0"/>
                </a:lnTo>
                <a:close/>
              </a:path>
            </a:pathLst>
          </a:custGeom>
          <a:gradFill>
            <a:gsLst>
              <a:gs pos="0">
                <a:schemeClr val="tx1">
                  <a:lumMod val="75000"/>
                  <a:lumOff val="25000"/>
                </a:schemeClr>
              </a:gs>
              <a:gs pos="100000">
                <a:schemeClr val="tx1">
                  <a:lumMod val="95000"/>
                  <a:lumOff val="5000"/>
                </a:schemeClr>
              </a:gs>
            </a:gsLst>
            <a:lin ang="2700000" scaled="1"/>
          </a:gradFill>
          <a:ln>
            <a:noFill/>
          </a:ln>
          <a:effectLst>
            <a:outerShdw blurRad="50800" dist="38100" dir="8100000" algn="tr" rotWithShape="0">
              <a:prstClr val="black">
                <a:alpha val="40000"/>
              </a:prstClr>
            </a:outerShdw>
          </a:effectLst>
        </p:spPr>
        <p:txBody>
          <a:bodyPr vert="horz" wrap="square" lIns="91419" tIns="45709" rIns="91419" bIns="45709" numCol="1" anchor="t" anchorCtr="0" compatLnSpc="1">
            <a:prstTxWarp prst="textNoShape">
              <a:avLst/>
            </a:prstTxWarp>
          </a:bodyPr>
          <a:lstStyle/>
          <a:p>
            <a:endParaRPr lang="en-GB" sz="1800" dirty="0"/>
          </a:p>
        </p:txBody>
      </p:sp>
      <p:sp>
        <p:nvSpPr>
          <p:cNvPr id="14" name="Rectangle 10"/>
          <p:cNvSpPr>
            <a:spLocks noChangeArrowheads="1"/>
          </p:cNvSpPr>
          <p:nvPr userDrawn="1"/>
        </p:nvSpPr>
        <p:spPr bwMode="auto">
          <a:xfrm>
            <a:off x="457260" y="0"/>
            <a:ext cx="11277099" cy="335824"/>
          </a:xfrm>
          <a:prstGeom prst="rect">
            <a:avLst/>
          </a:prstGeom>
          <a:solidFill>
            <a:srgbClr val="706F6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15" name="Rectangle 11"/>
          <p:cNvSpPr>
            <a:spLocks noChangeArrowheads="1"/>
          </p:cNvSpPr>
          <p:nvPr userDrawn="1"/>
        </p:nvSpPr>
        <p:spPr bwMode="auto">
          <a:xfrm>
            <a:off x="11868373" y="457094"/>
            <a:ext cx="328074" cy="5944162"/>
          </a:xfrm>
          <a:prstGeom prst="rect">
            <a:avLst/>
          </a:prstGeom>
          <a:solidFill>
            <a:srgbClr val="706F6F"/>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grpSp>
        <p:nvGrpSpPr>
          <p:cNvPr id="18" name="Group 17"/>
          <p:cNvGrpSpPr/>
          <p:nvPr userDrawn="1"/>
        </p:nvGrpSpPr>
        <p:grpSpPr>
          <a:xfrm>
            <a:off x="1588" y="457094"/>
            <a:ext cx="334358" cy="5945400"/>
            <a:chOff x="1588" y="457199"/>
            <a:chExt cx="334314" cy="5946777"/>
          </a:xfr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grpSpPr>
        <p:sp>
          <p:nvSpPr>
            <p:cNvPr id="11" name="Rectangle 7"/>
            <p:cNvSpPr>
              <a:spLocks noChangeArrowheads="1"/>
            </p:cNvSpPr>
            <p:nvPr userDrawn="1"/>
          </p:nvSpPr>
          <p:spPr bwMode="auto">
            <a:xfrm>
              <a:off x="1588" y="457199"/>
              <a:ext cx="334314" cy="5945539"/>
            </a:xfrm>
            <a:prstGeom prst="rect">
              <a:avLst/>
            </a:prstGeom>
            <a:grp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19" name="Rectangle 7"/>
            <p:cNvSpPr>
              <a:spLocks noChangeArrowheads="1"/>
            </p:cNvSpPr>
            <p:nvPr userDrawn="1"/>
          </p:nvSpPr>
          <p:spPr bwMode="auto">
            <a:xfrm>
              <a:off x="1589" y="458437"/>
              <a:ext cx="250338" cy="5945539"/>
            </a:xfrm>
            <a:prstGeom prst="rect">
              <a:avLst/>
            </a:prstGeom>
            <a:grpFill/>
            <a:ln>
              <a:noFill/>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20" name="Rectangle 7"/>
            <p:cNvSpPr>
              <a:spLocks noChangeArrowheads="1"/>
            </p:cNvSpPr>
            <p:nvPr userDrawn="1"/>
          </p:nvSpPr>
          <p:spPr bwMode="auto">
            <a:xfrm>
              <a:off x="1589" y="458437"/>
              <a:ext cx="130683" cy="5945539"/>
            </a:xfrm>
            <a:prstGeom prst="rect">
              <a:avLst/>
            </a:prstGeom>
            <a:grpFill/>
            <a:ln>
              <a:noFill/>
            </a:ln>
            <a:effectLst>
              <a:outerShdw blurRad="50800" dist="38100" algn="l"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17" name="Group 16"/>
          <p:cNvGrpSpPr/>
          <p:nvPr userDrawn="1"/>
        </p:nvGrpSpPr>
        <p:grpSpPr>
          <a:xfrm rot="5400000">
            <a:off x="5970669" y="-5513409"/>
            <a:ext cx="250280" cy="11277101"/>
            <a:chOff x="153989" y="610837"/>
            <a:chExt cx="250338" cy="5945539"/>
          </a:xfrm>
          <a:solidFill>
            <a:schemeClr val="accent6">
              <a:lumMod val="75000"/>
            </a:schemeClr>
          </a:solidFill>
        </p:grpSpPr>
        <p:sp>
          <p:nvSpPr>
            <p:cNvPr id="21" name="Rectangle 7"/>
            <p:cNvSpPr>
              <a:spLocks noChangeArrowheads="1"/>
            </p:cNvSpPr>
            <p:nvPr userDrawn="1"/>
          </p:nvSpPr>
          <p:spPr bwMode="auto">
            <a:xfrm>
              <a:off x="153989" y="610837"/>
              <a:ext cx="250338" cy="5945539"/>
            </a:xfrm>
            <a:prstGeom prst="rect">
              <a:avLst/>
            </a:prstGeom>
            <a:grp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22" name="Rectangle 7"/>
            <p:cNvSpPr>
              <a:spLocks noChangeArrowheads="1"/>
            </p:cNvSpPr>
            <p:nvPr userDrawn="1"/>
          </p:nvSpPr>
          <p:spPr bwMode="auto">
            <a:xfrm>
              <a:off x="153989" y="610837"/>
              <a:ext cx="130683" cy="5945539"/>
            </a:xfrm>
            <a:prstGeom prst="rect">
              <a:avLst/>
            </a:prstGeom>
            <a:grp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23" name="Group 22"/>
          <p:cNvGrpSpPr/>
          <p:nvPr userDrawn="1"/>
        </p:nvGrpSpPr>
        <p:grpSpPr>
          <a:xfrm rot="10800000">
            <a:off x="11940995" y="458331"/>
            <a:ext cx="250371" cy="5944163"/>
            <a:chOff x="153989" y="610837"/>
            <a:chExt cx="250338" cy="5945539"/>
          </a:xfrm>
          <a:solidFill>
            <a:srgbClr val="92D050"/>
          </a:solidFill>
        </p:grpSpPr>
        <p:sp>
          <p:nvSpPr>
            <p:cNvPr id="25" name="Rectangle 7"/>
            <p:cNvSpPr>
              <a:spLocks noChangeArrowheads="1"/>
            </p:cNvSpPr>
            <p:nvPr userDrawn="1"/>
          </p:nvSpPr>
          <p:spPr bwMode="auto">
            <a:xfrm>
              <a:off x="153989" y="610837"/>
              <a:ext cx="250338" cy="5945539"/>
            </a:xfrm>
            <a:prstGeom prst="rect">
              <a:avLst/>
            </a:prstGeom>
            <a:grpFill/>
            <a:ln>
              <a:noFill/>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26" name="Rectangle 7"/>
            <p:cNvSpPr>
              <a:spLocks noChangeArrowheads="1"/>
            </p:cNvSpPr>
            <p:nvPr userDrawn="1"/>
          </p:nvSpPr>
          <p:spPr bwMode="auto">
            <a:xfrm>
              <a:off x="153989" y="610837"/>
              <a:ext cx="130683" cy="5945539"/>
            </a:xfrm>
            <a:prstGeom prst="rect">
              <a:avLst/>
            </a:prstGeom>
            <a:grpFill/>
            <a:ln>
              <a:noFill/>
            </a:ln>
            <a:effectLst>
              <a:outerShdw blurRad="50800" dist="38100" dir="10800000" algn="r"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24" name="Group 23"/>
          <p:cNvGrpSpPr/>
          <p:nvPr userDrawn="1"/>
        </p:nvGrpSpPr>
        <p:grpSpPr>
          <a:xfrm rot="10800000">
            <a:off x="459980" y="6609305"/>
            <a:ext cx="11274379" cy="250281"/>
            <a:chOff x="788979" y="1629594"/>
            <a:chExt cx="11275632" cy="250339"/>
          </a:xfrm>
          <a:solidFill>
            <a:srgbClr val="0070C0"/>
          </a:solidFill>
        </p:grpSpPr>
        <p:sp>
          <p:nvSpPr>
            <p:cNvPr id="28" name="Rectangle 7"/>
            <p:cNvSpPr>
              <a:spLocks noChangeArrowheads="1"/>
            </p:cNvSpPr>
            <p:nvPr userDrawn="1"/>
          </p:nvSpPr>
          <p:spPr bwMode="auto">
            <a:xfrm rot="5400000">
              <a:off x="6301626" y="-3883052"/>
              <a:ext cx="250338" cy="11275632"/>
            </a:xfrm>
            <a:prstGeom prst="rect">
              <a:avLst/>
            </a:prstGeom>
            <a:grpFill/>
            <a:ln>
              <a:noFill/>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29" name="Rectangle 7"/>
            <p:cNvSpPr>
              <a:spLocks noChangeArrowheads="1"/>
            </p:cNvSpPr>
            <p:nvPr userDrawn="1"/>
          </p:nvSpPr>
          <p:spPr bwMode="auto">
            <a:xfrm rot="5400000">
              <a:off x="6361453" y="-3942880"/>
              <a:ext cx="130683" cy="11275632"/>
            </a:xfrm>
            <a:prstGeom prst="rect">
              <a:avLst/>
            </a:prstGeom>
            <a:grpFill/>
            <a:ln>
              <a:noFill/>
            </a:ln>
            <a:effectLst>
              <a:outerShdw blurRad="50800" dist="38100" dir="16200000"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30" name="Group 29"/>
          <p:cNvGrpSpPr/>
          <p:nvPr userDrawn="1"/>
        </p:nvGrpSpPr>
        <p:grpSpPr>
          <a:xfrm>
            <a:off x="97549" y="85324"/>
            <a:ext cx="225581" cy="225500"/>
            <a:chOff x="97536" y="85344"/>
            <a:chExt cx="225552" cy="225552"/>
          </a:xfrm>
        </p:grpSpPr>
        <p:sp>
          <p:nvSpPr>
            <p:cNvPr id="27" name="Oval 26"/>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32" name="Oval 31"/>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nvGrpSpPr>
          <p:cNvPr id="34" name="Group 33"/>
          <p:cNvGrpSpPr/>
          <p:nvPr userDrawn="1"/>
        </p:nvGrpSpPr>
        <p:grpSpPr>
          <a:xfrm>
            <a:off x="11873085" y="85324"/>
            <a:ext cx="225581" cy="225500"/>
            <a:chOff x="97536" y="85344"/>
            <a:chExt cx="225552" cy="225552"/>
          </a:xfrm>
        </p:grpSpPr>
        <p:sp>
          <p:nvSpPr>
            <p:cNvPr id="35" name="Oval 34"/>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36" name="Oval 35"/>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nvGrpSpPr>
          <p:cNvPr id="39" name="Group 38"/>
          <p:cNvGrpSpPr/>
          <p:nvPr userDrawn="1"/>
        </p:nvGrpSpPr>
        <p:grpSpPr>
          <a:xfrm>
            <a:off x="11873085" y="6548200"/>
            <a:ext cx="225581" cy="225500"/>
            <a:chOff x="97536" y="85344"/>
            <a:chExt cx="225552" cy="225552"/>
          </a:xfrm>
        </p:grpSpPr>
        <p:sp>
          <p:nvSpPr>
            <p:cNvPr id="40" name="Oval 39"/>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41" name="Oval 40"/>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nvGrpSpPr>
          <p:cNvPr id="42" name="Group 41"/>
          <p:cNvGrpSpPr/>
          <p:nvPr userDrawn="1"/>
        </p:nvGrpSpPr>
        <p:grpSpPr>
          <a:xfrm>
            <a:off x="97549" y="6548200"/>
            <a:ext cx="225581" cy="225500"/>
            <a:chOff x="97536" y="85344"/>
            <a:chExt cx="225552" cy="225552"/>
          </a:xfrm>
        </p:grpSpPr>
        <p:sp>
          <p:nvSpPr>
            <p:cNvPr id="43" name="Oval 42"/>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44" name="Oval 43"/>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nvGrpSpPr>
          <p:cNvPr id="81" name="Group 23"/>
          <p:cNvGrpSpPr>
            <a:grpSpLocks noChangeAspect="1"/>
          </p:cNvGrpSpPr>
          <p:nvPr userDrawn="1"/>
        </p:nvGrpSpPr>
        <p:grpSpPr bwMode="auto">
          <a:xfrm>
            <a:off x="1107341" y="6500895"/>
            <a:ext cx="2149878" cy="338272"/>
            <a:chOff x="3248" y="573"/>
            <a:chExt cx="3094" cy="487"/>
          </a:xfrm>
        </p:grpSpPr>
        <p:sp>
          <p:nvSpPr>
            <p:cNvPr id="82" name="Freeform 24"/>
            <p:cNvSpPr>
              <a:spLocks/>
            </p:cNvSpPr>
            <p:nvPr userDrawn="1"/>
          </p:nvSpPr>
          <p:spPr bwMode="auto">
            <a:xfrm>
              <a:off x="6113" y="609"/>
              <a:ext cx="229" cy="432"/>
            </a:xfrm>
            <a:custGeom>
              <a:avLst/>
              <a:gdLst>
                <a:gd name="T0" fmla="*/ 97 w 97"/>
                <a:gd name="T1" fmla="*/ 90 h 180"/>
                <a:gd name="T2" fmla="*/ 64 w 97"/>
                <a:gd name="T3" fmla="*/ 0 h 180"/>
                <a:gd name="T4" fmla="*/ 64 w 97"/>
                <a:gd name="T5" fmla="*/ 0 h 180"/>
                <a:gd name="T6" fmla="*/ 0 w 97"/>
                <a:gd name="T7" fmla="*/ 0 h 180"/>
                <a:gd name="T8" fmla="*/ 0 w 97"/>
                <a:gd name="T9" fmla="*/ 180 h 180"/>
                <a:gd name="T10" fmla="*/ 64 w 97"/>
                <a:gd name="T11" fmla="*/ 180 h 180"/>
                <a:gd name="T12" fmla="*/ 64 w 97"/>
                <a:gd name="T13" fmla="*/ 180 h 180"/>
                <a:gd name="T14" fmla="*/ 97 w 97"/>
                <a:gd name="T15" fmla="*/ 9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80">
                  <a:moveTo>
                    <a:pt x="97" y="90"/>
                  </a:moveTo>
                  <a:cubicBezTo>
                    <a:pt x="97" y="40"/>
                    <a:pt x="82" y="0"/>
                    <a:pt x="64" y="0"/>
                  </a:cubicBezTo>
                  <a:cubicBezTo>
                    <a:pt x="64" y="0"/>
                    <a:pt x="64" y="0"/>
                    <a:pt x="64" y="0"/>
                  </a:cubicBezTo>
                  <a:cubicBezTo>
                    <a:pt x="0" y="0"/>
                    <a:pt x="0" y="0"/>
                    <a:pt x="0" y="0"/>
                  </a:cubicBezTo>
                  <a:cubicBezTo>
                    <a:pt x="0" y="180"/>
                    <a:pt x="0" y="180"/>
                    <a:pt x="0" y="180"/>
                  </a:cubicBezTo>
                  <a:cubicBezTo>
                    <a:pt x="64" y="180"/>
                    <a:pt x="64" y="180"/>
                    <a:pt x="64" y="180"/>
                  </a:cubicBezTo>
                  <a:cubicBezTo>
                    <a:pt x="64" y="180"/>
                    <a:pt x="64" y="180"/>
                    <a:pt x="64" y="180"/>
                  </a:cubicBezTo>
                  <a:cubicBezTo>
                    <a:pt x="82" y="180"/>
                    <a:pt x="97" y="140"/>
                    <a:pt x="97" y="90"/>
                  </a:cubicBezTo>
                  <a:close/>
                </a:path>
              </a:pathLst>
            </a:custGeom>
            <a:gradFill>
              <a:gsLst>
                <a:gs pos="0">
                  <a:schemeClr val="tx1">
                    <a:lumMod val="75000"/>
                    <a:lumOff val="25000"/>
                  </a:schemeClr>
                </a:gs>
                <a:gs pos="74000">
                  <a:schemeClr val="tx1">
                    <a:lumMod val="50000"/>
                    <a:lumOff val="50000"/>
                  </a:schemeClr>
                </a:gs>
                <a:gs pos="100000">
                  <a:schemeClr val="tx1">
                    <a:lumMod val="95000"/>
                    <a:lumOff val="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83" name="Oval 25"/>
            <p:cNvSpPr>
              <a:spLocks noChangeArrowheads="1"/>
            </p:cNvSpPr>
            <p:nvPr userDrawn="1"/>
          </p:nvSpPr>
          <p:spPr bwMode="auto">
            <a:xfrm>
              <a:off x="6070" y="595"/>
              <a:ext cx="140" cy="446"/>
            </a:xfrm>
            <a:prstGeom prst="ellipse">
              <a:avLst/>
            </a:prstGeom>
            <a:gradFill>
              <a:gsLst>
                <a:gs pos="0">
                  <a:schemeClr val="tx1">
                    <a:lumMod val="75000"/>
                    <a:lumOff val="25000"/>
                  </a:schemeClr>
                </a:gs>
                <a:gs pos="100000">
                  <a:schemeClr val="tx1">
                    <a:lumMod val="85000"/>
                    <a:lumOff val="15000"/>
                  </a:schemeClr>
                </a:gs>
                <a:gs pos="67000">
                  <a:schemeClr val="tx1">
                    <a:lumMod val="65000"/>
                    <a:lumOff val="35000"/>
                  </a:schemeClr>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84" name="Freeform 26"/>
            <p:cNvSpPr>
              <a:spLocks/>
            </p:cNvSpPr>
            <p:nvPr userDrawn="1"/>
          </p:nvSpPr>
          <p:spPr bwMode="auto">
            <a:xfrm>
              <a:off x="4218" y="580"/>
              <a:ext cx="1963" cy="475"/>
            </a:xfrm>
            <a:custGeom>
              <a:avLst/>
              <a:gdLst>
                <a:gd name="T0" fmla="*/ 808 w 829"/>
                <a:gd name="T1" fmla="*/ 0 h 198"/>
                <a:gd name="T2" fmla="*/ 7 w 829"/>
                <a:gd name="T3" fmla="*/ 0 h 198"/>
                <a:gd name="T4" fmla="*/ 0 w 829"/>
                <a:gd name="T5" fmla="*/ 99 h 198"/>
                <a:gd name="T6" fmla="*/ 9 w 829"/>
                <a:gd name="T7" fmla="*/ 198 h 198"/>
                <a:gd name="T8" fmla="*/ 808 w 829"/>
                <a:gd name="T9" fmla="*/ 198 h 198"/>
                <a:gd name="T10" fmla="*/ 829 w 829"/>
                <a:gd name="T11" fmla="*/ 99 h 198"/>
                <a:gd name="T12" fmla="*/ 808 w 82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29" h="198">
                  <a:moveTo>
                    <a:pt x="808" y="0"/>
                  </a:moveTo>
                  <a:cubicBezTo>
                    <a:pt x="7" y="0"/>
                    <a:pt x="7" y="0"/>
                    <a:pt x="7" y="0"/>
                  </a:cubicBezTo>
                  <a:cubicBezTo>
                    <a:pt x="2" y="0"/>
                    <a:pt x="0" y="44"/>
                    <a:pt x="0" y="99"/>
                  </a:cubicBezTo>
                  <a:cubicBezTo>
                    <a:pt x="0" y="154"/>
                    <a:pt x="4" y="198"/>
                    <a:pt x="9" y="198"/>
                  </a:cubicBezTo>
                  <a:cubicBezTo>
                    <a:pt x="808" y="198"/>
                    <a:pt x="808" y="198"/>
                    <a:pt x="808" y="198"/>
                  </a:cubicBezTo>
                  <a:cubicBezTo>
                    <a:pt x="819" y="198"/>
                    <a:pt x="829" y="154"/>
                    <a:pt x="829" y="99"/>
                  </a:cubicBezTo>
                  <a:cubicBezTo>
                    <a:pt x="829" y="44"/>
                    <a:pt x="819" y="0"/>
                    <a:pt x="808" y="0"/>
                  </a:cubicBezTo>
                  <a:close/>
                </a:path>
              </a:pathLst>
            </a:custGeom>
            <a:gradFill>
              <a:gsLst>
                <a:gs pos="74000">
                  <a:schemeClr val="bg1">
                    <a:lumMod val="95000"/>
                  </a:schemeClr>
                </a:gs>
                <a:gs pos="100000">
                  <a:schemeClr val="bg1">
                    <a:lumMod val="65000"/>
                  </a:schemeClr>
                </a:gs>
                <a:gs pos="8000">
                  <a:schemeClr val="bg1">
                    <a:lumMod val="8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85" name="Rectangle 27"/>
            <p:cNvSpPr>
              <a:spLocks noChangeArrowheads="1"/>
            </p:cNvSpPr>
            <p:nvPr userDrawn="1"/>
          </p:nvSpPr>
          <p:spPr bwMode="auto">
            <a:xfrm>
              <a:off x="3387" y="945"/>
              <a:ext cx="542" cy="105"/>
            </a:xfrm>
            <a:prstGeom prst="rect">
              <a:avLst/>
            </a:prstGeom>
            <a:gradFill>
              <a:gsLst>
                <a:gs pos="100000">
                  <a:schemeClr val="tx1">
                    <a:lumMod val="75000"/>
                    <a:lumOff val="25000"/>
                  </a:schemeClr>
                </a:gs>
                <a:gs pos="71000">
                  <a:schemeClr val="tx1">
                    <a:lumMod val="95000"/>
                    <a:lumOff val="5000"/>
                  </a:schemeClr>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86" name="Freeform 28"/>
            <p:cNvSpPr>
              <a:spLocks/>
            </p:cNvSpPr>
            <p:nvPr userDrawn="1"/>
          </p:nvSpPr>
          <p:spPr bwMode="auto">
            <a:xfrm>
              <a:off x="3248" y="580"/>
              <a:ext cx="987" cy="475"/>
            </a:xfrm>
            <a:custGeom>
              <a:avLst/>
              <a:gdLst>
                <a:gd name="T0" fmla="*/ 417 w 417"/>
                <a:gd name="T1" fmla="*/ 0 h 198"/>
                <a:gd name="T2" fmla="*/ 42 w 417"/>
                <a:gd name="T3" fmla="*/ 7 h 198"/>
                <a:gd name="T4" fmla="*/ 0 w 417"/>
                <a:gd name="T5" fmla="*/ 102 h 198"/>
                <a:gd name="T6" fmla="*/ 39 w 417"/>
                <a:gd name="T7" fmla="*/ 198 h 198"/>
                <a:gd name="T8" fmla="*/ 89 w 417"/>
                <a:gd name="T9" fmla="*/ 198 h 198"/>
                <a:gd name="T10" fmla="*/ 100 w 417"/>
                <a:gd name="T11" fmla="*/ 176 h 198"/>
                <a:gd name="T12" fmla="*/ 248 w 417"/>
                <a:gd name="T13" fmla="*/ 176 h 198"/>
                <a:gd name="T14" fmla="*/ 259 w 417"/>
                <a:gd name="T15" fmla="*/ 198 h 198"/>
                <a:gd name="T16" fmla="*/ 417 w 417"/>
                <a:gd name="T17" fmla="*/ 198 h 198"/>
                <a:gd name="T18" fmla="*/ 417 w 417"/>
                <a:gd name="T19" fmla="*/ 196 h 198"/>
                <a:gd name="T20" fmla="*/ 410 w 417"/>
                <a:gd name="T21" fmla="*/ 99 h 198"/>
                <a:gd name="T22" fmla="*/ 417 w 417"/>
                <a:gd name="T23" fmla="*/ 2 h 198"/>
                <a:gd name="T24" fmla="*/ 417 w 417"/>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198">
                  <a:moveTo>
                    <a:pt x="417" y="0"/>
                  </a:moveTo>
                  <a:cubicBezTo>
                    <a:pt x="42" y="7"/>
                    <a:pt x="42" y="7"/>
                    <a:pt x="42" y="7"/>
                  </a:cubicBezTo>
                  <a:cubicBezTo>
                    <a:pt x="20" y="7"/>
                    <a:pt x="0" y="50"/>
                    <a:pt x="0" y="102"/>
                  </a:cubicBezTo>
                  <a:cubicBezTo>
                    <a:pt x="0" y="155"/>
                    <a:pt x="16" y="198"/>
                    <a:pt x="39" y="198"/>
                  </a:cubicBezTo>
                  <a:cubicBezTo>
                    <a:pt x="89" y="198"/>
                    <a:pt x="89" y="198"/>
                    <a:pt x="89" y="198"/>
                  </a:cubicBezTo>
                  <a:cubicBezTo>
                    <a:pt x="92" y="184"/>
                    <a:pt x="95" y="176"/>
                    <a:pt x="100" y="176"/>
                  </a:cubicBezTo>
                  <a:cubicBezTo>
                    <a:pt x="248" y="176"/>
                    <a:pt x="248" y="176"/>
                    <a:pt x="248" y="176"/>
                  </a:cubicBezTo>
                  <a:cubicBezTo>
                    <a:pt x="252" y="176"/>
                    <a:pt x="256" y="184"/>
                    <a:pt x="259" y="198"/>
                  </a:cubicBezTo>
                  <a:cubicBezTo>
                    <a:pt x="417" y="198"/>
                    <a:pt x="417" y="198"/>
                    <a:pt x="417" y="198"/>
                  </a:cubicBezTo>
                  <a:cubicBezTo>
                    <a:pt x="417" y="196"/>
                    <a:pt x="417" y="196"/>
                    <a:pt x="417" y="196"/>
                  </a:cubicBezTo>
                  <a:cubicBezTo>
                    <a:pt x="413" y="186"/>
                    <a:pt x="410" y="146"/>
                    <a:pt x="410" y="99"/>
                  </a:cubicBezTo>
                  <a:cubicBezTo>
                    <a:pt x="410" y="51"/>
                    <a:pt x="413" y="12"/>
                    <a:pt x="417" y="2"/>
                  </a:cubicBezTo>
                  <a:lnTo>
                    <a:pt x="417" y="0"/>
                  </a:lnTo>
                  <a:close/>
                </a:path>
              </a:pathLst>
            </a:custGeom>
            <a:gradFill>
              <a:gsLst>
                <a:gs pos="0">
                  <a:schemeClr val="tx1">
                    <a:lumMod val="75000"/>
                    <a:lumOff val="25000"/>
                  </a:schemeClr>
                </a:gs>
                <a:gs pos="100000">
                  <a:schemeClr val="tx1">
                    <a:lumMod val="85000"/>
                    <a:lumOff val="15000"/>
                  </a:schemeClr>
                </a:gs>
                <a:gs pos="73000">
                  <a:schemeClr val="tx1">
                    <a:lumMod val="65000"/>
                    <a:lumOff val="35000"/>
                  </a:schemeClr>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87" name="Freeform 29"/>
            <p:cNvSpPr>
              <a:spLocks/>
            </p:cNvSpPr>
            <p:nvPr userDrawn="1"/>
          </p:nvSpPr>
          <p:spPr bwMode="auto">
            <a:xfrm>
              <a:off x="3255" y="702"/>
              <a:ext cx="916" cy="99"/>
            </a:xfrm>
            <a:custGeom>
              <a:avLst/>
              <a:gdLst>
                <a:gd name="T0" fmla="*/ 387 w 387"/>
                <a:gd name="T1" fmla="*/ 20 h 41"/>
                <a:gd name="T2" fmla="*/ 367 w 387"/>
                <a:gd name="T3" fmla="*/ 41 h 41"/>
                <a:gd name="T4" fmla="*/ 21 w 387"/>
                <a:gd name="T5" fmla="*/ 41 h 41"/>
                <a:gd name="T6" fmla="*/ 0 w 387"/>
                <a:gd name="T7" fmla="*/ 20 h 41"/>
                <a:gd name="T8" fmla="*/ 0 w 387"/>
                <a:gd name="T9" fmla="*/ 20 h 41"/>
                <a:gd name="T10" fmla="*/ 21 w 387"/>
                <a:gd name="T11" fmla="*/ 0 h 41"/>
                <a:gd name="T12" fmla="*/ 367 w 387"/>
                <a:gd name="T13" fmla="*/ 0 h 41"/>
                <a:gd name="T14" fmla="*/ 387 w 387"/>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
                  <a:moveTo>
                    <a:pt x="387" y="20"/>
                  </a:moveTo>
                  <a:cubicBezTo>
                    <a:pt x="387" y="32"/>
                    <a:pt x="378" y="41"/>
                    <a:pt x="367" y="41"/>
                  </a:cubicBezTo>
                  <a:cubicBezTo>
                    <a:pt x="21" y="41"/>
                    <a:pt x="21" y="41"/>
                    <a:pt x="21" y="41"/>
                  </a:cubicBezTo>
                  <a:cubicBezTo>
                    <a:pt x="9" y="41"/>
                    <a:pt x="0" y="32"/>
                    <a:pt x="0" y="20"/>
                  </a:cubicBezTo>
                  <a:cubicBezTo>
                    <a:pt x="0" y="20"/>
                    <a:pt x="0" y="20"/>
                    <a:pt x="0" y="20"/>
                  </a:cubicBezTo>
                  <a:cubicBezTo>
                    <a:pt x="0" y="9"/>
                    <a:pt x="9" y="0"/>
                    <a:pt x="21" y="0"/>
                  </a:cubicBezTo>
                  <a:cubicBezTo>
                    <a:pt x="367" y="0"/>
                    <a:pt x="367" y="0"/>
                    <a:pt x="367" y="0"/>
                  </a:cubicBezTo>
                  <a:cubicBezTo>
                    <a:pt x="378" y="0"/>
                    <a:pt x="387" y="9"/>
                    <a:pt x="387" y="20"/>
                  </a:cubicBezTo>
                  <a:close/>
                </a:path>
              </a:pathLst>
            </a:custGeom>
            <a:gradFill>
              <a:gsLst>
                <a:gs pos="32000">
                  <a:schemeClr val="tx1">
                    <a:lumMod val="65000"/>
                    <a:lumOff val="35000"/>
                  </a:schemeClr>
                </a:gs>
                <a:gs pos="71000">
                  <a:schemeClr val="tx1">
                    <a:lumMod val="75000"/>
                    <a:lumOff val="25000"/>
                  </a:schemeClr>
                </a:gs>
                <a:gs pos="100000">
                  <a:schemeClr val="tx1">
                    <a:lumMod val="95000"/>
                    <a:lumOff val="5000"/>
                  </a:schemeClr>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88" name="Freeform 30"/>
            <p:cNvSpPr>
              <a:spLocks/>
            </p:cNvSpPr>
            <p:nvPr userDrawn="1"/>
          </p:nvSpPr>
          <p:spPr bwMode="auto">
            <a:xfrm>
              <a:off x="4178" y="573"/>
              <a:ext cx="62" cy="487"/>
            </a:xfrm>
            <a:custGeom>
              <a:avLst/>
              <a:gdLst>
                <a:gd name="T0" fmla="*/ 26 w 26"/>
                <a:gd name="T1" fmla="*/ 196 h 203"/>
                <a:gd name="T2" fmla="*/ 15 w 26"/>
                <a:gd name="T3" fmla="*/ 202 h 203"/>
                <a:gd name="T4" fmla="*/ 15 w 26"/>
                <a:gd name="T5" fmla="*/ 202 h 203"/>
                <a:gd name="T6" fmla="*/ 4 w 26"/>
                <a:gd name="T7" fmla="*/ 198 h 203"/>
                <a:gd name="T8" fmla="*/ 4 w 26"/>
                <a:gd name="T9" fmla="*/ 5 h 203"/>
                <a:gd name="T10" fmla="*/ 15 w 26"/>
                <a:gd name="T11" fmla="*/ 0 h 203"/>
                <a:gd name="T12" fmla="*/ 15 w 26"/>
                <a:gd name="T13" fmla="*/ 0 h 203"/>
                <a:gd name="T14" fmla="*/ 26 w 26"/>
                <a:gd name="T15" fmla="*/ 6 h 203"/>
                <a:gd name="T16" fmla="*/ 26 w 26"/>
                <a:gd name="T17"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3">
                  <a:moveTo>
                    <a:pt x="26" y="196"/>
                  </a:moveTo>
                  <a:cubicBezTo>
                    <a:pt x="26" y="199"/>
                    <a:pt x="21" y="202"/>
                    <a:pt x="15" y="202"/>
                  </a:cubicBezTo>
                  <a:cubicBezTo>
                    <a:pt x="15" y="202"/>
                    <a:pt x="15" y="202"/>
                    <a:pt x="15" y="202"/>
                  </a:cubicBezTo>
                  <a:cubicBezTo>
                    <a:pt x="9" y="203"/>
                    <a:pt x="5" y="201"/>
                    <a:pt x="4" y="198"/>
                  </a:cubicBezTo>
                  <a:cubicBezTo>
                    <a:pt x="0" y="133"/>
                    <a:pt x="0" y="69"/>
                    <a:pt x="4" y="5"/>
                  </a:cubicBezTo>
                  <a:cubicBezTo>
                    <a:pt x="5" y="2"/>
                    <a:pt x="9" y="0"/>
                    <a:pt x="15" y="0"/>
                  </a:cubicBezTo>
                  <a:cubicBezTo>
                    <a:pt x="15" y="0"/>
                    <a:pt x="15" y="0"/>
                    <a:pt x="15" y="0"/>
                  </a:cubicBezTo>
                  <a:cubicBezTo>
                    <a:pt x="21" y="1"/>
                    <a:pt x="26" y="3"/>
                    <a:pt x="26" y="6"/>
                  </a:cubicBezTo>
                  <a:cubicBezTo>
                    <a:pt x="21" y="69"/>
                    <a:pt x="21" y="133"/>
                    <a:pt x="26" y="196"/>
                  </a:cubicBezTo>
                  <a:close/>
                </a:path>
              </a:pathLst>
            </a:custGeom>
            <a:gradFill>
              <a:gsLst>
                <a:gs pos="0">
                  <a:schemeClr val="tx1">
                    <a:lumMod val="75000"/>
                    <a:lumOff val="25000"/>
                  </a:schemeClr>
                </a:gs>
                <a:gs pos="100000">
                  <a:schemeClr val="tx1">
                    <a:lumMod val="85000"/>
                    <a:lumOff val="15000"/>
                  </a:schemeClr>
                </a:gs>
                <a:gs pos="73000">
                  <a:schemeClr val="tx1">
                    <a:lumMod val="50000"/>
                    <a:lumOff val="50000"/>
                  </a:schemeClr>
                </a:gs>
              </a:gsLst>
              <a:lin ang="5400000" scaled="0"/>
            </a:gra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grpSp>
        <p:nvGrpSpPr>
          <p:cNvPr id="99" name="Group 23"/>
          <p:cNvGrpSpPr>
            <a:grpSpLocks noChangeAspect="1"/>
          </p:cNvGrpSpPr>
          <p:nvPr userDrawn="1"/>
        </p:nvGrpSpPr>
        <p:grpSpPr bwMode="auto">
          <a:xfrm>
            <a:off x="8899766" y="6500895"/>
            <a:ext cx="2149878" cy="338272"/>
            <a:chOff x="3248" y="573"/>
            <a:chExt cx="3094" cy="487"/>
          </a:xfrm>
        </p:grpSpPr>
        <p:sp>
          <p:nvSpPr>
            <p:cNvPr id="100" name="Freeform 24"/>
            <p:cNvSpPr>
              <a:spLocks/>
            </p:cNvSpPr>
            <p:nvPr userDrawn="1"/>
          </p:nvSpPr>
          <p:spPr bwMode="auto">
            <a:xfrm>
              <a:off x="6113" y="609"/>
              <a:ext cx="229" cy="432"/>
            </a:xfrm>
            <a:custGeom>
              <a:avLst/>
              <a:gdLst>
                <a:gd name="T0" fmla="*/ 97 w 97"/>
                <a:gd name="T1" fmla="*/ 90 h 180"/>
                <a:gd name="T2" fmla="*/ 64 w 97"/>
                <a:gd name="T3" fmla="*/ 0 h 180"/>
                <a:gd name="T4" fmla="*/ 64 w 97"/>
                <a:gd name="T5" fmla="*/ 0 h 180"/>
                <a:gd name="T6" fmla="*/ 0 w 97"/>
                <a:gd name="T7" fmla="*/ 0 h 180"/>
                <a:gd name="T8" fmla="*/ 0 w 97"/>
                <a:gd name="T9" fmla="*/ 180 h 180"/>
                <a:gd name="T10" fmla="*/ 64 w 97"/>
                <a:gd name="T11" fmla="*/ 180 h 180"/>
                <a:gd name="T12" fmla="*/ 64 w 97"/>
                <a:gd name="T13" fmla="*/ 180 h 180"/>
                <a:gd name="T14" fmla="*/ 97 w 97"/>
                <a:gd name="T15" fmla="*/ 9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80">
                  <a:moveTo>
                    <a:pt x="97" y="90"/>
                  </a:moveTo>
                  <a:cubicBezTo>
                    <a:pt x="97" y="40"/>
                    <a:pt x="82" y="0"/>
                    <a:pt x="64" y="0"/>
                  </a:cubicBezTo>
                  <a:cubicBezTo>
                    <a:pt x="64" y="0"/>
                    <a:pt x="64" y="0"/>
                    <a:pt x="64" y="0"/>
                  </a:cubicBezTo>
                  <a:cubicBezTo>
                    <a:pt x="0" y="0"/>
                    <a:pt x="0" y="0"/>
                    <a:pt x="0" y="0"/>
                  </a:cubicBezTo>
                  <a:cubicBezTo>
                    <a:pt x="0" y="180"/>
                    <a:pt x="0" y="180"/>
                    <a:pt x="0" y="180"/>
                  </a:cubicBezTo>
                  <a:cubicBezTo>
                    <a:pt x="64" y="180"/>
                    <a:pt x="64" y="180"/>
                    <a:pt x="64" y="180"/>
                  </a:cubicBezTo>
                  <a:cubicBezTo>
                    <a:pt x="64" y="180"/>
                    <a:pt x="64" y="180"/>
                    <a:pt x="64" y="180"/>
                  </a:cubicBezTo>
                  <a:cubicBezTo>
                    <a:pt x="82" y="180"/>
                    <a:pt x="97" y="140"/>
                    <a:pt x="97" y="90"/>
                  </a:cubicBezTo>
                  <a:close/>
                </a:path>
              </a:pathLst>
            </a:custGeom>
            <a:gradFill>
              <a:gsLst>
                <a:gs pos="0">
                  <a:schemeClr val="accent2">
                    <a:lumMod val="50000"/>
                  </a:schemeClr>
                </a:gs>
                <a:gs pos="74000">
                  <a:schemeClr val="accent2"/>
                </a:gs>
                <a:gs pos="100000">
                  <a:schemeClr val="accent2">
                    <a:lumMod val="50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101" name="Oval 25"/>
            <p:cNvSpPr>
              <a:spLocks noChangeArrowheads="1"/>
            </p:cNvSpPr>
            <p:nvPr userDrawn="1"/>
          </p:nvSpPr>
          <p:spPr bwMode="auto">
            <a:xfrm>
              <a:off x="6070" y="595"/>
              <a:ext cx="140" cy="446"/>
            </a:xfrm>
            <a:prstGeom prst="ellipse">
              <a:avLst/>
            </a:prstGeom>
            <a:gradFill>
              <a:gsLst>
                <a:gs pos="0">
                  <a:schemeClr val="accent2">
                    <a:lumMod val="75000"/>
                  </a:schemeClr>
                </a:gs>
                <a:gs pos="100000">
                  <a:schemeClr val="accent2">
                    <a:lumMod val="50000"/>
                  </a:schemeClr>
                </a:gs>
                <a:gs pos="67000">
                  <a:schemeClr val="accent2"/>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102" name="Freeform 26"/>
            <p:cNvSpPr>
              <a:spLocks/>
            </p:cNvSpPr>
            <p:nvPr userDrawn="1"/>
          </p:nvSpPr>
          <p:spPr bwMode="auto">
            <a:xfrm>
              <a:off x="4218" y="580"/>
              <a:ext cx="1963" cy="475"/>
            </a:xfrm>
            <a:custGeom>
              <a:avLst/>
              <a:gdLst>
                <a:gd name="T0" fmla="*/ 808 w 829"/>
                <a:gd name="T1" fmla="*/ 0 h 198"/>
                <a:gd name="T2" fmla="*/ 7 w 829"/>
                <a:gd name="T3" fmla="*/ 0 h 198"/>
                <a:gd name="T4" fmla="*/ 0 w 829"/>
                <a:gd name="T5" fmla="*/ 99 h 198"/>
                <a:gd name="T6" fmla="*/ 9 w 829"/>
                <a:gd name="T7" fmla="*/ 198 h 198"/>
                <a:gd name="T8" fmla="*/ 808 w 829"/>
                <a:gd name="T9" fmla="*/ 198 h 198"/>
                <a:gd name="T10" fmla="*/ 829 w 829"/>
                <a:gd name="T11" fmla="*/ 99 h 198"/>
                <a:gd name="T12" fmla="*/ 808 w 82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29" h="198">
                  <a:moveTo>
                    <a:pt x="808" y="0"/>
                  </a:moveTo>
                  <a:cubicBezTo>
                    <a:pt x="7" y="0"/>
                    <a:pt x="7" y="0"/>
                    <a:pt x="7" y="0"/>
                  </a:cubicBezTo>
                  <a:cubicBezTo>
                    <a:pt x="2" y="0"/>
                    <a:pt x="0" y="44"/>
                    <a:pt x="0" y="99"/>
                  </a:cubicBezTo>
                  <a:cubicBezTo>
                    <a:pt x="0" y="154"/>
                    <a:pt x="4" y="198"/>
                    <a:pt x="9" y="198"/>
                  </a:cubicBezTo>
                  <a:cubicBezTo>
                    <a:pt x="808" y="198"/>
                    <a:pt x="808" y="198"/>
                    <a:pt x="808" y="198"/>
                  </a:cubicBezTo>
                  <a:cubicBezTo>
                    <a:pt x="819" y="198"/>
                    <a:pt x="829" y="154"/>
                    <a:pt x="829" y="99"/>
                  </a:cubicBezTo>
                  <a:cubicBezTo>
                    <a:pt x="829" y="44"/>
                    <a:pt x="819" y="0"/>
                    <a:pt x="808" y="0"/>
                  </a:cubicBezTo>
                  <a:close/>
                </a:path>
              </a:pathLst>
            </a:custGeom>
            <a:gradFill>
              <a:gsLst>
                <a:gs pos="74000">
                  <a:schemeClr val="bg1">
                    <a:lumMod val="95000"/>
                  </a:schemeClr>
                </a:gs>
                <a:gs pos="100000">
                  <a:schemeClr val="bg1">
                    <a:lumMod val="65000"/>
                  </a:schemeClr>
                </a:gs>
                <a:gs pos="8000">
                  <a:schemeClr val="bg1">
                    <a:lumMod val="8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103" name="Rectangle 27"/>
            <p:cNvSpPr>
              <a:spLocks noChangeArrowheads="1"/>
            </p:cNvSpPr>
            <p:nvPr userDrawn="1"/>
          </p:nvSpPr>
          <p:spPr bwMode="auto">
            <a:xfrm>
              <a:off x="3387" y="945"/>
              <a:ext cx="542" cy="105"/>
            </a:xfrm>
            <a:prstGeom prst="rect">
              <a:avLst/>
            </a:prstGeom>
            <a:gradFill>
              <a:gsLst>
                <a:gs pos="100000">
                  <a:schemeClr val="accent2">
                    <a:lumMod val="75000"/>
                  </a:schemeClr>
                </a:gs>
                <a:gs pos="71000">
                  <a:schemeClr val="accent2">
                    <a:lumMod val="50000"/>
                  </a:schemeClr>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04" name="Freeform 28"/>
            <p:cNvSpPr>
              <a:spLocks/>
            </p:cNvSpPr>
            <p:nvPr userDrawn="1"/>
          </p:nvSpPr>
          <p:spPr bwMode="auto">
            <a:xfrm>
              <a:off x="3248" y="580"/>
              <a:ext cx="987" cy="475"/>
            </a:xfrm>
            <a:custGeom>
              <a:avLst/>
              <a:gdLst>
                <a:gd name="T0" fmla="*/ 417 w 417"/>
                <a:gd name="T1" fmla="*/ 0 h 198"/>
                <a:gd name="T2" fmla="*/ 42 w 417"/>
                <a:gd name="T3" fmla="*/ 7 h 198"/>
                <a:gd name="T4" fmla="*/ 0 w 417"/>
                <a:gd name="T5" fmla="*/ 102 h 198"/>
                <a:gd name="T6" fmla="*/ 39 w 417"/>
                <a:gd name="T7" fmla="*/ 198 h 198"/>
                <a:gd name="T8" fmla="*/ 89 w 417"/>
                <a:gd name="T9" fmla="*/ 198 h 198"/>
                <a:gd name="T10" fmla="*/ 100 w 417"/>
                <a:gd name="T11" fmla="*/ 176 h 198"/>
                <a:gd name="T12" fmla="*/ 248 w 417"/>
                <a:gd name="T13" fmla="*/ 176 h 198"/>
                <a:gd name="T14" fmla="*/ 259 w 417"/>
                <a:gd name="T15" fmla="*/ 198 h 198"/>
                <a:gd name="T16" fmla="*/ 417 w 417"/>
                <a:gd name="T17" fmla="*/ 198 h 198"/>
                <a:gd name="T18" fmla="*/ 417 w 417"/>
                <a:gd name="T19" fmla="*/ 196 h 198"/>
                <a:gd name="T20" fmla="*/ 410 w 417"/>
                <a:gd name="T21" fmla="*/ 99 h 198"/>
                <a:gd name="T22" fmla="*/ 417 w 417"/>
                <a:gd name="T23" fmla="*/ 2 h 198"/>
                <a:gd name="T24" fmla="*/ 417 w 417"/>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198">
                  <a:moveTo>
                    <a:pt x="417" y="0"/>
                  </a:moveTo>
                  <a:cubicBezTo>
                    <a:pt x="42" y="7"/>
                    <a:pt x="42" y="7"/>
                    <a:pt x="42" y="7"/>
                  </a:cubicBezTo>
                  <a:cubicBezTo>
                    <a:pt x="20" y="7"/>
                    <a:pt x="0" y="50"/>
                    <a:pt x="0" y="102"/>
                  </a:cubicBezTo>
                  <a:cubicBezTo>
                    <a:pt x="0" y="155"/>
                    <a:pt x="16" y="198"/>
                    <a:pt x="39" y="198"/>
                  </a:cubicBezTo>
                  <a:cubicBezTo>
                    <a:pt x="89" y="198"/>
                    <a:pt x="89" y="198"/>
                    <a:pt x="89" y="198"/>
                  </a:cubicBezTo>
                  <a:cubicBezTo>
                    <a:pt x="92" y="184"/>
                    <a:pt x="95" y="176"/>
                    <a:pt x="100" y="176"/>
                  </a:cubicBezTo>
                  <a:cubicBezTo>
                    <a:pt x="248" y="176"/>
                    <a:pt x="248" y="176"/>
                    <a:pt x="248" y="176"/>
                  </a:cubicBezTo>
                  <a:cubicBezTo>
                    <a:pt x="252" y="176"/>
                    <a:pt x="256" y="184"/>
                    <a:pt x="259" y="198"/>
                  </a:cubicBezTo>
                  <a:cubicBezTo>
                    <a:pt x="417" y="198"/>
                    <a:pt x="417" y="198"/>
                    <a:pt x="417" y="198"/>
                  </a:cubicBezTo>
                  <a:cubicBezTo>
                    <a:pt x="417" y="196"/>
                    <a:pt x="417" y="196"/>
                    <a:pt x="417" y="196"/>
                  </a:cubicBezTo>
                  <a:cubicBezTo>
                    <a:pt x="413" y="186"/>
                    <a:pt x="410" y="146"/>
                    <a:pt x="410" y="99"/>
                  </a:cubicBezTo>
                  <a:cubicBezTo>
                    <a:pt x="410" y="51"/>
                    <a:pt x="413" y="12"/>
                    <a:pt x="417" y="2"/>
                  </a:cubicBezTo>
                  <a:lnTo>
                    <a:pt x="417" y="0"/>
                  </a:lnTo>
                  <a:close/>
                </a:path>
              </a:pathLst>
            </a:custGeom>
            <a:gradFill>
              <a:gsLst>
                <a:gs pos="0">
                  <a:schemeClr val="accent2">
                    <a:lumMod val="50000"/>
                  </a:schemeClr>
                </a:gs>
                <a:gs pos="100000">
                  <a:schemeClr val="accent2">
                    <a:lumMod val="75000"/>
                  </a:schemeClr>
                </a:gs>
                <a:gs pos="73000">
                  <a:schemeClr val="accent2"/>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105" name="Freeform 29"/>
            <p:cNvSpPr>
              <a:spLocks/>
            </p:cNvSpPr>
            <p:nvPr userDrawn="1"/>
          </p:nvSpPr>
          <p:spPr bwMode="auto">
            <a:xfrm>
              <a:off x="3255" y="702"/>
              <a:ext cx="916" cy="99"/>
            </a:xfrm>
            <a:custGeom>
              <a:avLst/>
              <a:gdLst>
                <a:gd name="T0" fmla="*/ 387 w 387"/>
                <a:gd name="T1" fmla="*/ 20 h 41"/>
                <a:gd name="T2" fmla="*/ 367 w 387"/>
                <a:gd name="T3" fmla="*/ 41 h 41"/>
                <a:gd name="T4" fmla="*/ 21 w 387"/>
                <a:gd name="T5" fmla="*/ 41 h 41"/>
                <a:gd name="T6" fmla="*/ 0 w 387"/>
                <a:gd name="T7" fmla="*/ 20 h 41"/>
                <a:gd name="T8" fmla="*/ 0 w 387"/>
                <a:gd name="T9" fmla="*/ 20 h 41"/>
                <a:gd name="T10" fmla="*/ 21 w 387"/>
                <a:gd name="T11" fmla="*/ 0 h 41"/>
                <a:gd name="T12" fmla="*/ 367 w 387"/>
                <a:gd name="T13" fmla="*/ 0 h 41"/>
                <a:gd name="T14" fmla="*/ 387 w 387"/>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
                  <a:moveTo>
                    <a:pt x="387" y="20"/>
                  </a:moveTo>
                  <a:cubicBezTo>
                    <a:pt x="387" y="32"/>
                    <a:pt x="378" y="41"/>
                    <a:pt x="367" y="41"/>
                  </a:cubicBezTo>
                  <a:cubicBezTo>
                    <a:pt x="21" y="41"/>
                    <a:pt x="21" y="41"/>
                    <a:pt x="21" y="41"/>
                  </a:cubicBezTo>
                  <a:cubicBezTo>
                    <a:pt x="9" y="41"/>
                    <a:pt x="0" y="32"/>
                    <a:pt x="0" y="20"/>
                  </a:cubicBezTo>
                  <a:cubicBezTo>
                    <a:pt x="0" y="20"/>
                    <a:pt x="0" y="20"/>
                    <a:pt x="0" y="20"/>
                  </a:cubicBezTo>
                  <a:cubicBezTo>
                    <a:pt x="0" y="9"/>
                    <a:pt x="9" y="0"/>
                    <a:pt x="21" y="0"/>
                  </a:cubicBezTo>
                  <a:cubicBezTo>
                    <a:pt x="367" y="0"/>
                    <a:pt x="367" y="0"/>
                    <a:pt x="367" y="0"/>
                  </a:cubicBezTo>
                  <a:cubicBezTo>
                    <a:pt x="378" y="0"/>
                    <a:pt x="387" y="9"/>
                    <a:pt x="387" y="20"/>
                  </a:cubicBezTo>
                  <a:close/>
                </a:path>
              </a:pathLst>
            </a:custGeom>
            <a:gradFill>
              <a:gsLst>
                <a:gs pos="32000">
                  <a:schemeClr val="accent2"/>
                </a:gs>
                <a:gs pos="71000">
                  <a:schemeClr val="accent2"/>
                </a:gs>
                <a:gs pos="100000">
                  <a:schemeClr val="accent2">
                    <a:lumMod val="50000"/>
                  </a:schemeClr>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106" name="Freeform 30"/>
            <p:cNvSpPr>
              <a:spLocks/>
            </p:cNvSpPr>
            <p:nvPr userDrawn="1"/>
          </p:nvSpPr>
          <p:spPr bwMode="auto">
            <a:xfrm>
              <a:off x="4178" y="573"/>
              <a:ext cx="62" cy="487"/>
            </a:xfrm>
            <a:custGeom>
              <a:avLst/>
              <a:gdLst>
                <a:gd name="T0" fmla="*/ 26 w 26"/>
                <a:gd name="T1" fmla="*/ 196 h 203"/>
                <a:gd name="T2" fmla="*/ 15 w 26"/>
                <a:gd name="T3" fmla="*/ 202 h 203"/>
                <a:gd name="T4" fmla="*/ 15 w 26"/>
                <a:gd name="T5" fmla="*/ 202 h 203"/>
                <a:gd name="T6" fmla="*/ 4 w 26"/>
                <a:gd name="T7" fmla="*/ 198 h 203"/>
                <a:gd name="T8" fmla="*/ 4 w 26"/>
                <a:gd name="T9" fmla="*/ 5 h 203"/>
                <a:gd name="T10" fmla="*/ 15 w 26"/>
                <a:gd name="T11" fmla="*/ 0 h 203"/>
                <a:gd name="T12" fmla="*/ 15 w 26"/>
                <a:gd name="T13" fmla="*/ 0 h 203"/>
                <a:gd name="T14" fmla="*/ 26 w 26"/>
                <a:gd name="T15" fmla="*/ 6 h 203"/>
                <a:gd name="T16" fmla="*/ 26 w 26"/>
                <a:gd name="T17"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3">
                  <a:moveTo>
                    <a:pt x="26" y="196"/>
                  </a:moveTo>
                  <a:cubicBezTo>
                    <a:pt x="26" y="199"/>
                    <a:pt x="21" y="202"/>
                    <a:pt x="15" y="202"/>
                  </a:cubicBezTo>
                  <a:cubicBezTo>
                    <a:pt x="15" y="202"/>
                    <a:pt x="15" y="202"/>
                    <a:pt x="15" y="202"/>
                  </a:cubicBezTo>
                  <a:cubicBezTo>
                    <a:pt x="9" y="203"/>
                    <a:pt x="5" y="201"/>
                    <a:pt x="4" y="198"/>
                  </a:cubicBezTo>
                  <a:cubicBezTo>
                    <a:pt x="0" y="133"/>
                    <a:pt x="0" y="69"/>
                    <a:pt x="4" y="5"/>
                  </a:cubicBezTo>
                  <a:cubicBezTo>
                    <a:pt x="5" y="2"/>
                    <a:pt x="9" y="0"/>
                    <a:pt x="15" y="0"/>
                  </a:cubicBezTo>
                  <a:cubicBezTo>
                    <a:pt x="15" y="0"/>
                    <a:pt x="15" y="0"/>
                    <a:pt x="15" y="0"/>
                  </a:cubicBezTo>
                  <a:cubicBezTo>
                    <a:pt x="21" y="1"/>
                    <a:pt x="26" y="3"/>
                    <a:pt x="26" y="6"/>
                  </a:cubicBezTo>
                  <a:cubicBezTo>
                    <a:pt x="21" y="69"/>
                    <a:pt x="21" y="133"/>
                    <a:pt x="26" y="196"/>
                  </a:cubicBezTo>
                  <a:close/>
                </a:path>
              </a:pathLst>
            </a:custGeom>
            <a:gradFill>
              <a:gsLst>
                <a:gs pos="0">
                  <a:schemeClr val="accent2">
                    <a:lumMod val="75000"/>
                  </a:schemeClr>
                </a:gs>
                <a:gs pos="100000">
                  <a:schemeClr val="accent2">
                    <a:lumMod val="75000"/>
                  </a:schemeClr>
                </a:gs>
                <a:gs pos="73000">
                  <a:schemeClr val="accent2"/>
                </a:gs>
              </a:gsLst>
              <a:lin ang="5400000" scaled="0"/>
            </a:gra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sp>
        <p:nvSpPr>
          <p:cNvPr id="54" name="Footer Placeholder 4"/>
          <p:cNvSpPr txBox="1">
            <a:spLocks/>
          </p:cNvSpPr>
          <p:nvPr userDrawn="1"/>
        </p:nvSpPr>
        <p:spPr>
          <a:xfrm>
            <a:off x="4216658" y="6508729"/>
            <a:ext cx="3860800" cy="366183"/>
          </a:xfrm>
          <a:prstGeom prst="rect">
            <a:avLst/>
          </a:prstGeom>
        </p:spPr>
        <p:txBody>
          <a:bodyPr vert="horz" lIns="121600" tIns="60801" rIns="121600" bIns="60801" rtlCol="0" anchor="ctr"/>
          <a:lstStyle>
            <a:defPPr>
              <a:defRPr lang="en-US"/>
            </a:defPPr>
            <a:lvl1pPr marL="0" algn="ctr" defTabSz="1216236" rtl="0" eaLnBrk="1" latinLnBrk="0" hangingPunct="1">
              <a:defRPr sz="1600" kern="1200">
                <a:solidFill>
                  <a:schemeClr val="tx1">
                    <a:tint val="75000"/>
                  </a:schemeClr>
                </a:solidFill>
                <a:latin typeface="+mn-lt"/>
                <a:ea typeface="+mn-ea"/>
                <a:cs typeface="+mn-cs"/>
              </a:defRPr>
            </a:lvl1pPr>
            <a:lvl2pPr marL="608119" algn="l" defTabSz="1216236" rtl="0" eaLnBrk="1" latinLnBrk="0" hangingPunct="1">
              <a:defRPr sz="2400" kern="1200">
                <a:solidFill>
                  <a:schemeClr val="tx1"/>
                </a:solidFill>
                <a:latin typeface="+mn-lt"/>
                <a:ea typeface="+mn-ea"/>
                <a:cs typeface="+mn-cs"/>
              </a:defRPr>
            </a:lvl2pPr>
            <a:lvl3pPr marL="1216236" algn="l" defTabSz="1216236" rtl="0" eaLnBrk="1" latinLnBrk="0" hangingPunct="1">
              <a:defRPr sz="2400" kern="1200">
                <a:solidFill>
                  <a:schemeClr val="tx1"/>
                </a:solidFill>
                <a:latin typeface="+mn-lt"/>
                <a:ea typeface="+mn-ea"/>
                <a:cs typeface="+mn-cs"/>
              </a:defRPr>
            </a:lvl3pPr>
            <a:lvl4pPr marL="1824356" algn="l" defTabSz="1216236" rtl="0" eaLnBrk="1" latinLnBrk="0" hangingPunct="1">
              <a:defRPr sz="2400" kern="1200">
                <a:solidFill>
                  <a:schemeClr val="tx1"/>
                </a:solidFill>
                <a:latin typeface="+mn-lt"/>
                <a:ea typeface="+mn-ea"/>
                <a:cs typeface="+mn-cs"/>
              </a:defRPr>
            </a:lvl4pPr>
            <a:lvl5pPr marL="2432469" algn="l" defTabSz="1216236" rtl="0" eaLnBrk="1" latinLnBrk="0" hangingPunct="1">
              <a:defRPr sz="2400" kern="1200">
                <a:solidFill>
                  <a:schemeClr val="tx1"/>
                </a:solidFill>
                <a:latin typeface="+mn-lt"/>
                <a:ea typeface="+mn-ea"/>
                <a:cs typeface="+mn-cs"/>
              </a:defRPr>
            </a:lvl5pPr>
            <a:lvl6pPr marL="3040589" algn="l" defTabSz="1216236" rtl="0" eaLnBrk="1" latinLnBrk="0" hangingPunct="1">
              <a:defRPr sz="2400" kern="1200">
                <a:solidFill>
                  <a:schemeClr val="tx1"/>
                </a:solidFill>
                <a:latin typeface="+mn-lt"/>
                <a:ea typeface="+mn-ea"/>
                <a:cs typeface="+mn-cs"/>
              </a:defRPr>
            </a:lvl6pPr>
            <a:lvl7pPr marL="3648709" algn="l" defTabSz="1216236" rtl="0" eaLnBrk="1" latinLnBrk="0" hangingPunct="1">
              <a:defRPr sz="2400" kern="1200">
                <a:solidFill>
                  <a:schemeClr val="tx1"/>
                </a:solidFill>
                <a:latin typeface="+mn-lt"/>
                <a:ea typeface="+mn-ea"/>
                <a:cs typeface="+mn-cs"/>
              </a:defRPr>
            </a:lvl7pPr>
            <a:lvl8pPr marL="4256830" algn="l" defTabSz="1216236" rtl="0" eaLnBrk="1" latinLnBrk="0" hangingPunct="1">
              <a:defRPr sz="2400" kern="1200">
                <a:solidFill>
                  <a:schemeClr val="tx1"/>
                </a:solidFill>
                <a:latin typeface="+mn-lt"/>
                <a:ea typeface="+mn-ea"/>
                <a:cs typeface="+mn-cs"/>
              </a:defRPr>
            </a:lvl8pPr>
            <a:lvl9pPr marL="4864944" algn="l" defTabSz="1216236" rtl="0" eaLnBrk="1" latinLnBrk="0" hangingPunct="1">
              <a:defRPr sz="2400" kern="1200">
                <a:solidFill>
                  <a:schemeClr val="tx1"/>
                </a:solidFill>
                <a:latin typeface="+mn-lt"/>
                <a:ea typeface="+mn-ea"/>
                <a:cs typeface="+mn-cs"/>
              </a:defRPr>
            </a:lvl9pPr>
          </a:lstStyle>
          <a:p>
            <a:r>
              <a:rPr lang="en-GB" sz="1600" dirty="0" smtClean="0">
                <a:solidFill>
                  <a:schemeClr val="bg1"/>
                </a:solidFill>
              </a:rPr>
              <a:t>www.cccdigital.io</a:t>
            </a:r>
            <a:endParaRPr lang="en-GB" sz="1600" dirty="0">
              <a:solidFill>
                <a:schemeClr val="bg1"/>
              </a:solidFill>
            </a:endParaRPr>
          </a:p>
        </p:txBody>
      </p:sp>
      <p:pic>
        <p:nvPicPr>
          <p:cNvPr id="55" name="Picture 5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5262" y="610253"/>
            <a:ext cx="2900841" cy="1646491"/>
          </a:xfrm>
          <a:prstGeom prst="rect">
            <a:avLst/>
          </a:prstGeom>
        </p:spPr>
      </p:pic>
    </p:spTree>
    <p:extLst>
      <p:ext uri="{BB962C8B-B14F-4D97-AF65-F5344CB8AC3E}">
        <p14:creationId xmlns:p14="http://schemas.microsoft.com/office/powerpoint/2010/main" val="313269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0" name="Rectangle 10"/>
          <p:cNvSpPr>
            <a:spLocks noChangeArrowheads="1"/>
          </p:cNvSpPr>
          <p:nvPr userDrawn="1"/>
        </p:nvSpPr>
        <p:spPr bwMode="auto">
          <a:xfrm>
            <a:off x="227836" y="1"/>
            <a:ext cx="11964164" cy="45708"/>
          </a:xfrm>
          <a:prstGeom prst="rect">
            <a:avLst/>
          </a:prstGeom>
          <a:solidFill>
            <a:srgbClr val="706F6F"/>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119" name="Rectangle 11"/>
          <p:cNvSpPr>
            <a:spLocks noChangeArrowheads="1"/>
          </p:cNvSpPr>
          <p:nvPr userDrawn="1"/>
        </p:nvSpPr>
        <p:spPr bwMode="auto">
          <a:xfrm>
            <a:off x="-794" y="229341"/>
            <a:ext cx="45725" cy="6323136"/>
          </a:xfrm>
          <a:prstGeom prst="rect">
            <a:avLst/>
          </a:prstGeom>
          <a:solidFill>
            <a:srgbClr val="706F6F"/>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6" name="Rectangle 12"/>
          <p:cNvSpPr>
            <a:spLocks noChangeArrowheads="1"/>
          </p:cNvSpPr>
          <p:nvPr userDrawn="1"/>
        </p:nvSpPr>
        <p:spPr bwMode="auto">
          <a:xfrm>
            <a:off x="227835" y="6813879"/>
            <a:ext cx="11736328" cy="45708"/>
          </a:xfrm>
          <a:prstGeom prst="rect">
            <a:avLst/>
          </a:prstGeom>
          <a:solidFill>
            <a:srgbClr val="706F6F"/>
          </a:solidFill>
          <a:ln>
            <a:noFill/>
          </a:ln>
          <a:effectLst>
            <a:outerShdw blurRad="50800" dist="38100" dir="16200000"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sp>
        <p:nvSpPr>
          <p:cNvPr id="11" name="Rectangle 11"/>
          <p:cNvSpPr>
            <a:spLocks noChangeArrowheads="1"/>
          </p:cNvSpPr>
          <p:nvPr userDrawn="1"/>
        </p:nvSpPr>
        <p:spPr bwMode="auto">
          <a:xfrm>
            <a:off x="12150722" y="305523"/>
            <a:ext cx="45725" cy="6323136"/>
          </a:xfrm>
          <a:prstGeom prst="rect">
            <a:avLst/>
          </a:prstGeom>
          <a:solidFill>
            <a:srgbClr val="706F6F"/>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19" tIns="45709" rIns="91419" bIns="45709" numCol="1" anchor="t" anchorCtr="0" compatLnSpc="1">
            <a:prstTxWarp prst="textNoShape">
              <a:avLst/>
            </a:prstTxWarp>
          </a:bodyPr>
          <a:lstStyle/>
          <a:p>
            <a:endParaRPr lang="en-GB" sz="1800" dirty="0"/>
          </a:p>
        </p:txBody>
      </p:sp>
      <p:grpSp>
        <p:nvGrpSpPr>
          <p:cNvPr id="16" name="Group 15"/>
          <p:cNvGrpSpPr/>
          <p:nvPr userDrawn="1"/>
        </p:nvGrpSpPr>
        <p:grpSpPr>
          <a:xfrm rot="5400000">
            <a:off x="6072955" y="-5615694"/>
            <a:ext cx="45708" cy="11277100"/>
            <a:chOff x="153989" y="610837"/>
            <a:chExt cx="250338" cy="5945539"/>
          </a:xfrm>
        </p:grpSpPr>
        <p:sp>
          <p:nvSpPr>
            <p:cNvPr id="17" name="Rectangle 7"/>
            <p:cNvSpPr>
              <a:spLocks noChangeArrowheads="1"/>
            </p:cNvSpPr>
            <p:nvPr userDrawn="1"/>
          </p:nvSpPr>
          <p:spPr bwMode="auto">
            <a:xfrm>
              <a:off x="153989" y="610837"/>
              <a:ext cx="250338" cy="5945539"/>
            </a:xfrm>
            <a:prstGeom prst="rect">
              <a:avLst/>
            </a:prstGeom>
            <a:solidFill>
              <a:schemeClr val="bg1">
                <a:lumMod val="85000"/>
                <a:alpha val="16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sp>
          <p:nvSpPr>
            <p:cNvPr id="18" name="Rectangle 7"/>
            <p:cNvSpPr>
              <a:spLocks noChangeArrowheads="1"/>
            </p:cNvSpPr>
            <p:nvPr userDrawn="1"/>
          </p:nvSpPr>
          <p:spPr bwMode="auto">
            <a:xfrm>
              <a:off x="153989" y="610837"/>
              <a:ext cx="130683" cy="5945539"/>
            </a:xfrm>
            <a:prstGeom prst="rect">
              <a:avLst/>
            </a:prstGeom>
            <a:solidFill>
              <a:schemeClr val="bg1">
                <a:lumMod val="85000"/>
                <a:alpha val="33000"/>
              </a:schemeClr>
            </a:solidFill>
            <a:ln>
              <a:noFill/>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r>
                <a:rPr lang="en-GB" sz="1800" dirty="0" smtClean="0"/>
                <a:t> </a:t>
              </a:r>
              <a:endParaRPr lang="en-GB" sz="1800" dirty="0"/>
            </a:p>
          </p:txBody>
        </p:sp>
      </p:grpSp>
      <p:grpSp>
        <p:nvGrpSpPr>
          <p:cNvPr id="102" name="Group 101"/>
          <p:cNvGrpSpPr/>
          <p:nvPr userDrawn="1"/>
        </p:nvGrpSpPr>
        <p:grpSpPr>
          <a:xfrm>
            <a:off x="11964163" y="6552477"/>
            <a:ext cx="227203" cy="305873"/>
            <a:chOff x="11962605" y="6553994"/>
            <a:chExt cx="227173" cy="305944"/>
          </a:xfrm>
        </p:grpSpPr>
        <p:sp>
          <p:nvSpPr>
            <p:cNvPr id="5" name="Freeform 9"/>
            <p:cNvSpPr>
              <a:spLocks/>
            </p:cNvSpPr>
            <p:nvPr userDrawn="1"/>
          </p:nvSpPr>
          <p:spPr bwMode="auto">
            <a:xfrm>
              <a:off x="11962605" y="6553994"/>
              <a:ext cx="227173" cy="30594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en-GB" sz="1800" dirty="0"/>
            </a:p>
          </p:txBody>
        </p:sp>
        <p:grpSp>
          <p:nvGrpSpPr>
            <p:cNvPr id="31" name="Group 30"/>
            <p:cNvGrpSpPr/>
            <p:nvPr userDrawn="1"/>
          </p:nvGrpSpPr>
          <p:grpSpPr>
            <a:xfrm>
              <a:off x="11962605" y="6630194"/>
              <a:ext cx="134485" cy="145074"/>
              <a:chOff x="97536" y="85344"/>
              <a:chExt cx="225552" cy="225552"/>
            </a:xfrm>
          </p:grpSpPr>
          <p:sp>
            <p:nvSpPr>
              <p:cNvPr id="32" name="Oval 31"/>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33" name="Oval 32"/>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grpSp>
        <p:nvGrpSpPr>
          <p:cNvPr id="37" name="Group 23"/>
          <p:cNvGrpSpPr>
            <a:grpSpLocks noChangeAspect="1"/>
          </p:cNvGrpSpPr>
          <p:nvPr userDrawn="1"/>
        </p:nvGrpSpPr>
        <p:grpSpPr bwMode="auto">
          <a:xfrm>
            <a:off x="1107341" y="6704841"/>
            <a:ext cx="2149878" cy="134325"/>
            <a:chOff x="3248" y="573"/>
            <a:chExt cx="3094" cy="487"/>
          </a:xfrm>
        </p:grpSpPr>
        <p:sp>
          <p:nvSpPr>
            <p:cNvPr id="38" name="Freeform 24"/>
            <p:cNvSpPr>
              <a:spLocks/>
            </p:cNvSpPr>
            <p:nvPr userDrawn="1"/>
          </p:nvSpPr>
          <p:spPr bwMode="auto">
            <a:xfrm>
              <a:off x="6113" y="609"/>
              <a:ext cx="229" cy="432"/>
            </a:xfrm>
            <a:custGeom>
              <a:avLst/>
              <a:gdLst>
                <a:gd name="T0" fmla="*/ 97 w 97"/>
                <a:gd name="T1" fmla="*/ 90 h 180"/>
                <a:gd name="T2" fmla="*/ 64 w 97"/>
                <a:gd name="T3" fmla="*/ 0 h 180"/>
                <a:gd name="T4" fmla="*/ 64 w 97"/>
                <a:gd name="T5" fmla="*/ 0 h 180"/>
                <a:gd name="T6" fmla="*/ 0 w 97"/>
                <a:gd name="T7" fmla="*/ 0 h 180"/>
                <a:gd name="T8" fmla="*/ 0 w 97"/>
                <a:gd name="T9" fmla="*/ 180 h 180"/>
                <a:gd name="T10" fmla="*/ 64 w 97"/>
                <a:gd name="T11" fmla="*/ 180 h 180"/>
                <a:gd name="T12" fmla="*/ 64 w 97"/>
                <a:gd name="T13" fmla="*/ 180 h 180"/>
                <a:gd name="T14" fmla="*/ 97 w 97"/>
                <a:gd name="T15" fmla="*/ 9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80">
                  <a:moveTo>
                    <a:pt x="97" y="90"/>
                  </a:moveTo>
                  <a:cubicBezTo>
                    <a:pt x="97" y="40"/>
                    <a:pt x="82" y="0"/>
                    <a:pt x="64" y="0"/>
                  </a:cubicBezTo>
                  <a:cubicBezTo>
                    <a:pt x="64" y="0"/>
                    <a:pt x="64" y="0"/>
                    <a:pt x="64" y="0"/>
                  </a:cubicBezTo>
                  <a:cubicBezTo>
                    <a:pt x="0" y="0"/>
                    <a:pt x="0" y="0"/>
                    <a:pt x="0" y="0"/>
                  </a:cubicBezTo>
                  <a:cubicBezTo>
                    <a:pt x="0" y="180"/>
                    <a:pt x="0" y="180"/>
                    <a:pt x="0" y="180"/>
                  </a:cubicBezTo>
                  <a:cubicBezTo>
                    <a:pt x="64" y="180"/>
                    <a:pt x="64" y="180"/>
                    <a:pt x="64" y="180"/>
                  </a:cubicBezTo>
                  <a:cubicBezTo>
                    <a:pt x="64" y="180"/>
                    <a:pt x="64" y="180"/>
                    <a:pt x="64" y="180"/>
                  </a:cubicBezTo>
                  <a:cubicBezTo>
                    <a:pt x="82" y="180"/>
                    <a:pt x="97" y="140"/>
                    <a:pt x="97" y="90"/>
                  </a:cubicBezTo>
                  <a:close/>
                </a:path>
              </a:pathLst>
            </a:custGeom>
            <a:gradFill>
              <a:gsLst>
                <a:gs pos="0">
                  <a:schemeClr val="tx1">
                    <a:lumMod val="75000"/>
                    <a:lumOff val="25000"/>
                  </a:schemeClr>
                </a:gs>
                <a:gs pos="74000">
                  <a:schemeClr val="tx1">
                    <a:lumMod val="50000"/>
                    <a:lumOff val="50000"/>
                  </a:schemeClr>
                </a:gs>
                <a:gs pos="100000">
                  <a:schemeClr val="tx1">
                    <a:lumMod val="95000"/>
                    <a:lumOff val="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39" name="Oval 25"/>
            <p:cNvSpPr>
              <a:spLocks noChangeArrowheads="1"/>
            </p:cNvSpPr>
            <p:nvPr userDrawn="1"/>
          </p:nvSpPr>
          <p:spPr bwMode="auto">
            <a:xfrm>
              <a:off x="6070" y="595"/>
              <a:ext cx="140" cy="446"/>
            </a:xfrm>
            <a:prstGeom prst="ellipse">
              <a:avLst/>
            </a:prstGeom>
            <a:gradFill>
              <a:gsLst>
                <a:gs pos="0">
                  <a:schemeClr val="tx1">
                    <a:lumMod val="75000"/>
                    <a:lumOff val="25000"/>
                  </a:schemeClr>
                </a:gs>
                <a:gs pos="100000">
                  <a:schemeClr val="tx1">
                    <a:lumMod val="85000"/>
                    <a:lumOff val="15000"/>
                  </a:schemeClr>
                </a:gs>
                <a:gs pos="67000">
                  <a:schemeClr val="tx1">
                    <a:lumMod val="65000"/>
                    <a:lumOff val="35000"/>
                  </a:schemeClr>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0" name="Freeform 26"/>
            <p:cNvSpPr>
              <a:spLocks/>
            </p:cNvSpPr>
            <p:nvPr userDrawn="1"/>
          </p:nvSpPr>
          <p:spPr bwMode="auto">
            <a:xfrm>
              <a:off x="4218" y="580"/>
              <a:ext cx="1963" cy="475"/>
            </a:xfrm>
            <a:custGeom>
              <a:avLst/>
              <a:gdLst>
                <a:gd name="T0" fmla="*/ 808 w 829"/>
                <a:gd name="T1" fmla="*/ 0 h 198"/>
                <a:gd name="T2" fmla="*/ 7 w 829"/>
                <a:gd name="T3" fmla="*/ 0 h 198"/>
                <a:gd name="T4" fmla="*/ 0 w 829"/>
                <a:gd name="T5" fmla="*/ 99 h 198"/>
                <a:gd name="T6" fmla="*/ 9 w 829"/>
                <a:gd name="T7" fmla="*/ 198 h 198"/>
                <a:gd name="T8" fmla="*/ 808 w 829"/>
                <a:gd name="T9" fmla="*/ 198 h 198"/>
                <a:gd name="T10" fmla="*/ 829 w 829"/>
                <a:gd name="T11" fmla="*/ 99 h 198"/>
                <a:gd name="T12" fmla="*/ 808 w 82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29" h="198">
                  <a:moveTo>
                    <a:pt x="808" y="0"/>
                  </a:moveTo>
                  <a:cubicBezTo>
                    <a:pt x="7" y="0"/>
                    <a:pt x="7" y="0"/>
                    <a:pt x="7" y="0"/>
                  </a:cubicBezTo>
                  <a:cubicBezTo>
                    <a:pt x="2" y="0"/>
                    <a:pt x="0" y="44"/>
                    <a:pt x="0" y="99"/>
                  </a:cubicBezTo>
                  <a:cubicBezTo>
                    <a:pt x="0" y="154"/>
                    <a:pt x="4" y="198"/>
                    <a:pt x="9" y="198"/>
                  </a:cubicBezTo>
                  <a:cubicBezTo>
                    <a:pt x="808" y="198"/>
                    <a:pt x="808" y="198"/>
                    <a:pt x="808" y="198"/>
                  </a:cubicBezTo>
                  <a:cubicBezTo>
                    <a:pt x="819" y="198"/>
                    <a:pt x="829" y="154"/>
                    <a:pt x="829" y="99"/>
                  </a:cubicBezTo>
                  <a:cubicBezTo>
                    <a:pt x="829" y="44"/>
                    <a:pt x="819" y="0"/>
                    <a:pt x="808" y="0"/>
                  </a:cubicBezTo>
                  <a:close/>
                </a:path>
              </a:pathLst>
            </a:custGeom>
            <a:gradFill>
              <a:gsLst>
                <a:gs pos="74000">
                  <a:schemeClr val="bg1">
                    <a:lumMod val="95000"/>
                  </a:schemeClr>
                </a:gs>
                <a:gs pos="100000">
                  <a:schemeClr val="bg1">
                    <a:lumMod val="65000"/>
                  </a:schemeClr>
                </a:gs>
                <a:gs pos="8000">
                  <a:schemeClr val="bg1">
                    <a:lumMod val="8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1" name="Rectangle 27"/>
            <p:cNvSpPr>
              <a:spLocks noChangeArrowheads="1"/>
            </p:cNvSpPr>
            <p:nvPr userDrawn="1"/>
          </p:nvSpPr>
          <p:spPr bwMode="auto">
            <a:xfrm>
              <a:off x="3387" y="945"/>
              <a:ext cx="542" cy="105"/>
            </a:xfrm>
            <a:prstGeom prst="rect">
              <a:avLst/>
            </a:prstGeom>
            <a:gradFill>
              <a:gsLst>
                <a:gs pos="100000">
                  <a:schemeClr val="tx1">
                    <a:lumMod val="75000"/>
                    <a:lumOff val="25000"/>
                  </a:schemeClr>
                </a:gs>
                <a:gs pos="71000">
                  <a:schemeClr val="tx1">
                    <a:lumMod val="95000"/>
                    <a:lumOff val="5000"/>
                  </a:schemeClr>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42" name="Freeform 28"/>
            <p:cNvSpPr>
              <a:spLocks/>
            </p:cNvSpPr>
            <p:nvPr userDrawn="1"/>
          </p:nvSpPr>
          <p:spPr bwMode="auto">
            <a:xfrm>
              <a:off x="3248" y="580"/>
              <a:ext cx="987" cy="475"/>
            </a:xfrm>
            <a:custGeom>
              <a:avLst/>
              <a:gdLst>
                <a:gd name="T0" fmla="*/ 417 w 417"/>
                <a:gd name="T1" fmla="*/ 0 h 198"/>
                <a:gd name="T2" fmla="*/ 42 w 417"/>
                <a:gd name="T3" fmla="*/ 7 h 198"/>
                <a:gd name="T4" fmla="*/ 0 w 417"/>
                <a:gd name="T5" fmla="*/ 102 h 198"/>
                <a:gd name="T6" fmla="*/ 39 w 417"/>
                <a:gd name="T7" fmla="*/ 198 h 198"/>
                <a:gd name="T8" fmla="*/ 89 w 417"/>
                <a:gd name="T9" fmla="*/ 198 h 198"/>
                <a:gd name="T10" fmla="*/ 100 w 417"/>
                <a:gd name="T11" fmla="*/ 176 h 198"/>
                <a:gd name="T12" fmla="*/ 248 w 417"/>
                <a:gd name="T13" fmla="*/ 176 h 198"/>
                <a:gd name="T14" fmla="*/ 259 w 417"/>
                <a:gd name="T15" fmla="*/ 198 h 198"/>
                <a:gd name="T16" fmla="*/ 417 w 417"/>
                <a:gd name="T17" fmla="*/ 198 h 198"/>
                <a:gd name="T18" fmla="*/ 417 w 417"/>
                <a:gd name="T19" fmla="*/ 196 h 198"/>
                <a:gd name="T20" fmla="*/ 410 w 417"/>
                <a:gd name="T21" fmla="*/ 99 h 198"/>
                <a:gd name="T22" fmla="*/ 417 w 417"/>
                <a:gd name="T23" fmla="*/ 2 h 198"/>
                <a:gd name="T24" fmla="*/ 417 w 417"/>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198">
                  <a:moveTo>
                    <a:pt x="417" y="0"/>
                  </a:moveTo>
                  <a:cubicBezTo>
                    <a:pt x="42" y="7"/>
                    <a:pt x="42" y="7"/>
                    <a:pt x="42" y="7"/>
                  </a:cubicBezTo>
                  <a:cubicBezTo>
                    <a:pt x="20" y="7"/>
                    <a:pt x="0" y="50"/>
                    <a:pt x="0" y="102"/>
                  </a:cubicBezTo>
                  <a:cubicBezTo>
                    <a:pt x="0" y="155"/>
                    <a:pt x="16" y="198"/>
                    <a:pt x="39" y="198"/>
                  </a:cubicBezTo>
                  <a:cubicBezTo>
                    <a:pt x="89" y="198"/>
                    <a:pt x="89" y="198"/>
                    <a:pt x="89" y="198"/>
                  </a:cubicBezTo>
                  <a:cubicBezTo>
                    <a:pt x="92" y="184"/>
                    <a:pt x="95" y="176"/>
                    <a:pt x="100" y="176"/>
                  </a:cubicBezTo>
                  <a:cubicBezTo>
                    <a:pt x="248" y="176"/>
                    <a:pt x="248" y="176"/>
                    <a:pt x="248" y="176"/>
                  </a:cubicBezTo>
                  <a:cubicBezTo>
                    <a:pt x="252" y="176"/>
                    <a:pt x="256" y="184"/>
                    <a:pt x="259" y="198"/>
                  </a:cubicBezTo>
                  <a:cubicBezTo>
                    <a:pt x="417" y="198"/>
                    <a:pt x="417" y="198"/>
                    <a:pt x="417" y="198"/>
                  </a:cubicBezTo>
                  <a:cubicBezTo>
                    <a:pt x="417" y="196"/>
                    <a:pt x="417" y="196"/>
                    <a:pt x="417" y="196"/>
                  </a:cubicBezTo>
                  <a:cubicBezTo>
                    <a:pt x="413" y="186"/>
                    <a:pt x="410" y="146"/>
                    <a:pt x="410" y="99"/>
                  </a:cubicBezTo>
                  <a:cubicBezTo>
                    <a:pt x="410" y="51"/>
                    <a:pt x="413" y="12"/>
                    <a:pt x="417" y="2"/>
                  </a:cubicBezTo>
                  <a:lnTo>
                    <a:pt x="417" y="0"/>
                  </a:lnTo>
                  <a:close/>
                </a:path>
              </a:pathLst>
            </a:custGeom>
            <a:gradFill>
              <a:gsLst>
                <a:gs pos="0">
                  <a:schemeClr val="tx1">
                    <a:lumMod val="75000"/>
                    <a:lumOff val="25000"/>
                  </a:schemeClr>
                </a:gs>
                <a:gs pos="100000">
                  <a:schemeClr val="tx1">
                    <a:lumMod val="85000"/>
                    <a:lumOff val="15000"/>
                  </a:schemeClr>
                </a:gs>
                <a:gs pos="73000">
                  <a:schemeClr val="tx1">
                    <a:lumMod val="65000"/>
                    <a:lumOff val="35000"/>
                  </a:schemeClr>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3" name="Freeform 29"/>
            <p:cNvSpPr>
              <a:spLocks/>
            </p:cNvSpPr>
            <p:nvPr userDrawn="1"/>
          </p:nvSpPr>
          <p:spPr bwMode="auto">
            <a:xfrm>
              <a:off x="3255" y="702"/>
              <a:ext cx="916" cy="99"/>
            </a:xfrm>
            <a:custGeom>
              <a:avLst/>
              <a:gdLst>
                <a:gd name="T0" fmla="*/ 387 w 387"/>
                <a:gd name="T1" fmla="*/ 20 h 41"/>
                <a:gd name="T2" fmla="*/ 367 w 387"/>
                <a:gd name="T3" fmla="*/ 41 h 41"/>
                <a:gd name="T4" fmla="*/ 21 w 387"/>
                <a:gd name="T5" fmla="*/ 41 h 41"/>
                <a:gd name="T6" fmla="*/ 0 w 387"/>
                <a:gd name="T7" fmla="*/ 20 h 41"/>
                <a:gd name="T8" fmla="*/ 0 w 387"/>
                <a:gd name="T9" fmla="*/ 20 h 41"/>
                <a:gd name="T10" fmla="*/ 21 w 387"/>
                <a:gd name="T11" fmla="*/ 0 h 41"/>
                <a:gd name="T12" fmla="*/ 367 w 387"/>
                <a:gd name="T13" fmla="*/ 0 h 41"/>
                <a:gd name="T14" fmla="*/ 387 w 387"/>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
                  <a:moveTo>
                    <a:pt x="387" y="20"/>
                  </a:moveTo>
                  <a:cubicBezTo>
                    <a:pt x="387" y="32"/>
                    <a:pt x="378" y="41"/>
                    <a:pt x="367" y="41"/>
                  </a:cubicBezTo>
                  <a:cubicBezTo>
                    <a:pt x="21" y="41"/>
                    <a:pt x="21" y="41"/>
                    <a:pt x="21" y="41"/>
                  </a:cubicBezTo>
                  <a:cubicBezTo>
                    <a:pt x="9" y="41"/>
                    <a:pt x="0" y="32"/>
                    <a:pt x="0" y="20"/>
                  </a:cubicBezTo>
                  <a:cubicBezTo>
                    <a:pt x="0" y="20"/>
                    <a:pt x="0" y="20"/>
                    <a:pt x="0" y="20"/>
                  </a:cubicBezTo>
                  <a:cubicBezTo>
                    <a:pt x="0" y="9"/>
                    <a:pt x="9" y="0"/>
                    <a:pt x="21" y="0"/>
                  </a:cubicBezTo>
                  <a:cubicBezTo>
                    <a:pt x="367" y="0"/>
                    <a:pt x="367" y="0"/>
                    <a:pt x="367" y="0"/>
                  </a:cubicBezTo>
                  <a:cubicBezTo>
                    <a:pt x="378" y="0"/>
                    <a:pt x="387" y="9"/>
                    <a:pt x="387" y="20"/>
                  </a:cubicBezTo>
                  <a:close/>
                </a:path>
              </a:pathLst>
            </a:custGeom>
            <a:gradFill>
              <a:gsLst>
                <a:gs pos="32000">
                  <a:schemeClr val="tx1">
                    <a:lumMod val="65000"/>
                    <a:lumOff val="35000"/>
                  </a:schemeClr>
                </a:gs>
                <a:gs pos="71000">
                  <a:schemeClr val="tx1">
                    <a:lumMod val="75000"/>
                    <a:lumOff val="25000"/>
                  </a:schemeClr>
                </a:gs>
                <a:gs pos="100000">
                  <a:schemeClr val="tx1">
                    <a:lumMod val="95000"/>
                    <a:lumOff val="5000"/>
                  </a:schemeClr>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44" name="Freeform 30"/>
            <p:cNvSpPr>
              <a:spLocks/>
            </p:cNvSpPr>
            <p:nvPr userDrawn="1"/>
          </p:nvSpPr>
          <p:spPr bwMode="auto">
            <a:xfrm>
              <a:off x="4178" y="573"/>
              <a:ext cx="62" cy="487"/>
            </a:xfrm>
            <a:custGeom>
              <a:avLst/>
              <a:gdLst>
                <a:gd name="T0" fmla="*/ 26 w 26"/>
                <a:gd name="T1" fmla="*/ 196 h 203"/>
                <a:gd name="T2" fmla="*/ 15 w 26"/>
                <a:gd name="T3" fmla="*/ 202 h 203"/>
                <a:gd name="T4" fmla="*/ 15 w 26"/>
                <a:gd name="T5" fmla="*/ 202 h 203"/>
                <a:gd name="T6" fmla="*/ 4 w 26"/>
                <a:gd name="T7" fmla="*/ 198 h 203"/>
                <a:gd name="T8" fmla="*/ 4 w 26"/>
                <a:gd name="T9" fmla="*/ 5 h 203"/>
                <a:gd name="T10" fmla="*/ 15 w 26"/>
                <a:gd name="T11" fmla="*/ 0 h 203"/>
                <a:gd name="T12" fmla="*/ 15 w 26"/>
                <a:gd name="T13" fmla="*/ 0 h 203"/>
                <a:gd name="T14" fmla="*/ 26 w 26"/>
                <a:gd name="T15" fmla="*/ 6 h 203"/>
                <a:gd name="T16" fmla="*/ 26 w 26"/>
                <a:gd name="T17"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3">
                  <a:moveTo>
                    <a:pt x="26" y="196"/>
                  </a:moveTo>
                  <a:cubicBezTo>
                    <a:pt x="26" y="199"/>
                    <a:pt x="21" y="202"/>
                    <a:pt x="15" y="202"/>
                  </a:cubicBezTo>
                  <a:cubicBezTo>
                    <a:pt x="15" y="202"/>
                    <a:pt x="15" y="202"/>
                    <a:pt x="15" y="202"/>
                  </a:cubicBezTo>
                  <a:cubicBezTo>
                    <a:pt x="9" y="203"/>
                    <a:pt x="5" y="201"/>
                    <a:pt x="4" y="198"/>
                  </a:cubicBezTo>
                  <a:cubicBezTo>
                    <a:pt x="0" y="133"/>
                    <a:pt x="0" y="69"/>
                    <a:pt x="4" y="5"/>
                  </a:cubicBezTo>
                  <a:cubicBezTo>
                    <a:pt x="5" y="2"/>
                    <a:pt x="9" y="0"/>
                    <a:pt x="15" y="0"/>
                  </a:cubicBezTo>
                  <a:cubicBezTo>
                    <a:pt x="15" y="0"/>
                    <a:pt x="15" y="0"/>
                    <a:pt x="15" y="0"/>
                  </a:cubicBezTo>
                  <a:cubicBezTo>
                    <a:pt x="21" y="1"/>
                    <a:pt x="26" y="3"/>
                    <a:pt x="26" y="6"/>
                  </a:cubicBezTo>
                  <a:cubicBezTo>
                    <a:pt x="21" y="69"/>
                    <a:pt x="21" y="133"/>
                    <a:pt x="26" y="196"/>
                  </a:cubicBezTo>
                  <a:close/>
                </a:path>
              </a:pathLst>
            </a:custGeom>
            <a:gradFill>
              <a:gsLst>
                <a:gs pos="0">
                  <a:schemeClr val="tx1">
                    <a:lumMod val="75000"/>
                    <a:lumOff val="25000"/>
                  </a:schemeClr>
                </a:gs>
                <a:gs pos="100000">
                  <a:schemeClr val="tx1">
                    <a:lumMod val="85000"/>
                    <a:lumOff val="15000"/>
                  </a:schemeClr>
                </a:gs>
                <a:gs pos="73000">
                  <a:schemeClr val="tx1">
                    <a:lumMod val="50000"/>
                    <a:lumOff val="50000"/>
                  </a:schemeClr>
                </a:gs>
              </a:gsLst>
              <a:lin ang="5400000" scaled="0"/>
            </a:gra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grpSp>
        <p:nvGrpSpPr>
          <p:cNvPr id="45" name="Group 23"/>
          <p:cNvGrpSpPr>
            <a:grpSpLocks noChangeAspect="1"/>
          </p:cNvGrpSpPr>
          <p:nvPr userDrawn="1"/>
        </p:nvGrpSpPr>
        <p:grpSpPr bwMode="auto">
          <a:xfrm>
            <a:off x="8153667" y="6704841"/>
            <a:ext cx="2149878" cy="134325"/>
            <a:chOff x="3248" y="573"/>
            <a:chExt cx="3094" cy="487"/>
          </a:xfrm>
        </p:grpSpPr>
        <p:sp>
          <p:nvSpPr>
            <p:cNvPr id="46" name="Freeform 24"/>
            <p:cNvSpPr>
              <a:spLocks/>
            </p:cNvSpPr>
            <p:nvPr userDrawn="1"/>
          </p:nvSpPr>
          <p:spPr bwMode="auto">
            <a:xfrm>
              <a:off x="6113" y="609"/>
              <a:ext cx="229" cy="432"/>
            </a:xfrm>
            <a:custGeom>
              <a:avLst/>
              <a:gdLst>
                <a:gd name="T0" fmla="*/ 97 w 97"/>
                <a:gd name="T1" fmla="*/ 90 h 180"/>
                <a:gd name="T2" fmla="*/ 64 w 97"/>
                <a:gd name="T3" fmla="*/ 0 h 180"/>
                <a:gd name="T4" fmla="*/ 64 w 97"/>
                <a:gd name="T5" fmla="*/ 0 h 180"/>
                <a:gd name="T6" fmla="*/ 0 w 97"/>
                <a:gd name="T7" fmla="*/ 0 h 180"/>
                <a:gd name="T8" fmla="*/ 0 w 97"/>
                <a:gd name="T9" fmla="*/ 180 h 180"/>
                <a:gd name="T10" fmla="*/ 64 w 97"/>
                <a:gd name="T11" fmla="*/ 180 h 180"/>
                <a:gd name="T12" fmla="*/ 64 w 97"/>
                <a:gd name="T13" fmla="*/ 180 h 180"/>
                <a:gd name="T14" fmla="*/ 97 w 97"/>
                <a:gd name="T15" fmla="*/ 90 h 1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7" h="180">
                  <a:moveTo>
                    <a:pt x="97" y="90"/>
                  </a:moveTo>
                  <a:cubicBezTo>
                    <a:pt x="97" y="40"/>
                    <a:pt x="82" y="0"/>
                    <a:pt x="64" y="0"/>
                  </a:cubicBezTo>
                  <a:cubicBezTo>
                    <a:pt x="64" y="0"/>
                    <a:pt x="64" y="0"/>
                    <a:pt x="64" y="0"/>
                  </a:cubicBezTo>
                  <a:cubicBezTo>
                    <a:pt x="0" y="0"/>
                    <a:pt x="0" y="0"/>
                    <a:pt x="0" y="0"/>
                  </a:cubicBezTo>
                  <a:cubicBezTo>
                    <a:pt x="0" y="180"/>
                    <a:pt x="0" y="180"/>
                    <a:pt x="0" y="180"/>
                  </a:cubicBezTo>
                  <a:cubicBezTo>
                    <a:pt x="64" y="180"/>
                    <a:pt x="64" y="180"/>
                    <a:pt x="64" y="180"/>
                  </a:cubicBezTo>
                  <a:cubicBezTo>
                    <a:pt x="64" y="180"/>
                    <a:pt x="64" y="180"/>
                    <a:pt x="64" y="180"/>
                  </a:cubicBezTo>
                  <a:cubicBezTo>
                    <a:pt x="82" y="180"/>
                    <a:pt x="97" y="140"/>
                    <a:pt x="97" y="90"/>
                  </a:cubicBezTo>
                  <a:close/>
                </a:path>
              </a:pathLst>
            </a:custGeom>
            <a:gradFill>
              <a:gsLst>
                <a:gs pos="0">
                  <a:schemeClr val="accent2">
                    <a:lumMod val="50000"/>
                  </a:schemeClr>
                </a:gs>
                <a:gs pos="74000">
                  <a:schemeClr val="accent2"/>
                </a:gs>
                <a:gs pos="100000">
                  <a:schemeClr val="accent2">
                    <a:lumMod val="50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7" name="Oval 25"/>
            <p:cNvSpPr>
              <a:spLocks noChangeArrowheads="1"/>
            </p:cNvSpPr>
            <p:nvPr userDrawn="1"/>
          </p:nvSpPr>
          <p:spPr bwMode="auto">
            <a:xfrm>
              <a:off x="6070" y="595"/>
              <a:ext cx="140" cy="446"/>
            </a:xfrm>
            <a:prstGeom prst="ellipse">
              <a:avLst/>
            </a:prstGeom>
            <a:gradFill>
              <a:gsLst>
                <a:gs pos="0">
                  <a:schemeClr val="accent2">
                    <a:lumMod val="75000"/>
                  </a:schemeClr>
                </a:gs>
                <a:gs pos="100000">
                  <a:schemeClr val="accent2">
                    <a:lumMod val="50000"/>
                  </a:schemeClr>
                </a:gs>
                <a:gs pos="67000">
                  <a:schemeClr val="accent2"/>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8" name="Freeform 26"/>
            <p:cNvSpPr>
              <a:spLocks/>
            </p:cNvSpPr>
            <p:nvPr userDrawn="1"/>
          </p:nvSpPr>
          <p:spPr bwMode="auto">
            <a:xfrm>
              <a:off x="4218" y="580"/>
              <a:ext cx="1963" cy="475"/>
            </a:xfrm>
            <a:custGeom>
              <a:avLst/>
              <a:gdLst>
                <a:gd name="T0" fmla="*/ 808 w 829"/>
                <a:gd name="T1" fmla="*/ 0 h 198"/>
                <a:gd name="T2" fmla="*/ 7 w 829"/>
                <a:gd name="T3" fmla="*/ 0 h 198"/>
                <a:gd name="T4" fmla="*/ 0 w 829"/>
                <a:gd name="T5" fmla="*/ 99 h 198"/>
                <a:gd name="T6" fmla="*/ 9 w 829"/>
                <a:gd name="T7" fmla="*/ 198 h 198"/>
                <a:gd name="T8" fmla="*/ 808 w 829"/>
                <a:gd name="T9" fmla="*/ 198 h 198"/>
                <a:gd name="T10" fmla="*/ 829 w 829"/>
                <a:gd name="T11" fmla="*/ 99 h 198"/>
                <a:gd name="T12" fmla="*/ 808 w 829"/>
                <a:gd name="T13" fmla="*/ 0 h 198"/>
              </a:gdLst>
              <a:ahLst/>
              <a:cxnLst>
                <a:cxn ang="0">
                  <a:pos x="T0" y="T1"/>
                </a:cxn>
                <a:cxn ang="0">
                  <a:pos x="T2" y="T3"/>
                </a:cxn>
                <a:cxn ang="0">
                  <a:pos x="T4" y="T5"/>
                </a:cxn>
                <a:cxn ang="0">
                  <a:pos x="T6" y="T7"/>
                </a:cxn>
                <a:cxn ang="0">
                  <a:pos x="T8" y="T9"/>
                </a:cxn>
                <a:cxn ang="0">
                  <a:pos x="T10" y="T11"/>
                </a:cxn>
                <a:cxn ang="0">
                  <a:pos x="T12" y="T13"/>
                </a:cxn>
              </a:cxnLst>
              <a:rect l="0" t="0" r="r" b="b"/>
              <a:pathLst>
                <a:path w="829" h="198">
                  <a:moveTo>
                    <a:pt x="808" y="0"/>
                  </a:moveTo>
                  <a:cubicBezTo>
                    <a:pt x="7" y="0"/>
                    <a:pt x="7" y="0"/>
                    <a:pt x="7" y="0"/>
                  </a:cubicBezTo>
                  <a:cubicBezTo>
                    <a:pt x="2" y="0"/>
                    <a:pt x="0" y="44"/>
                    <a:pt x="0" y="99"/>
                  </a:cubicBezTo>
                  <a:cubicBezTo>
                    <a:pt x="0" y="154"/>
                    <a:pt x="4" y="198"/>
                    <a:pt x="9" y="198"/>
                  </a:cubicBezTo>
                  <a:cubicBezTo>
                    <a:pt x="808" y="198"/>
                    <a:pt x="808" y="198"/>
                    <a:pt x="808" y="198"/>
                  </a:cubicBezTo>
                  <a:cubicBezTo>
                    <a:pt x="819" y="198"/>
                    <a:pt x="829" y="154"/>
                    <a:pt x="829" y="99"/>
                  </a:cubicBezTo>
                  <a:cubicBezTo>
                    <a:pt x="829" y="44"/>
                    <a:pt x="819" y="0"/>
                    <a:pt x="808" y="0"/>
                  </a:cubicBezTo>
                  <a:close/>
                </a:path>
              </a:pathLst>
            </a:custGeom>
            <a:gradFill>
              <a:gsLst>
                <a:gs pos="74000">
                  <a:schemeClr val="bg1">
                    <a:lumMod val="95000"/>
                  </a:schemeClr>
                </a:gs>
                <a:gs pos="100000">
                  <a:schemeClr val="bg1">
                    <a:lumMod val="65000"/>
                  </a:schemeClr>
                </a:gs>
                <a:gs pos="8000">
                  <a:schemeClr val="bg1">
                    <a:lumMod val="85000"/>
                  </a:schemeClr>
                </a:gs>
              </a:gsLst>
              <a:lin ang="5400000" scaled="0"/>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49" name="Rectangle 27"/>
            <p:cNvSpPr>
              <a:spLocks noChangeArrowheads="1"/>
            </p:cNvSpPr>
            <p:nvPr userDrawn="1"/>
          </p:nvSpPr>
          <p:spPr bwMode="auto">
            <a:xfrm>
              <a:off x="3387" y="945"/>
              <a:ext cx="542" cy="105"/>
            </a:xfrm>
            <a:prstGeom prst="rect">
              <a:avLst/>
            </a:prstGeom>
            <a:gradFill>
              <a:gsLst>
                <a:gs pos="100000">
                  <a:schemeClr val="accent2">
                    <a:lumMod val="75000"/>
                  </a:schemeClr>
                </a:gs>
                <a:gs pos="71000">
                  <a:schemeClr val="accent2">
                    <a:lumMod val="50000"/>
                  </a:schemeClr>
                </a:gs>
              </a:gsLst>
              <a:lin ang="54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50" name="Freeform 28"/>
            <p:cNvSpPr>
              <a:spLocks/>
            </p:cNvSpPr>
            <p:nvPr userDrawn="1"/>
          </p:nvSpPr>
          <p:spPr bwMode="auto">
            <a:xfrm>
              <a:off x="3248" y="580"/>
              <a:ext cx="987" cy="475"/>
            </a:xfrm>
            <a:custGeom>
              <a:avLst/>
              <a:gdLst>
                <a:gd name="T0" fmla="*/ 417 w 417"/>
                <a:gd name="T1" fmla="*/ 0 h 198"/>
                <a:gd name="T2" fmla="*/ 42 w 417"/>
                <a:gd name="T3" fmla="*/ 7 h 198"/>
                <a:gd name="T4" fmla="*/ 0 w 417"/>
                <a:gd name="T5" fmla="*/ 102 h 198"/>
                <a:gd name="T6" fmla="*/ 39 w 417"/>
                <a:gd name="T7" fmla="*/ 198 h 198"/>
                <a:gd name="T8" fmla="*/ 89 w 417"/>
                <a:gd name="T9" fmla="*/ 198 h 198"/>
                <a:gd name="T10" fmla="*/ 100 w 417"/>
                <a:gd name="T11" fmla="*/ 176 h 198"/>
                <a:gd name="T12" fmla="*/ 248 w 417"/>
                <a:gd name="T13" fmla="*/ 176 h 198"/>
                <a:gd name="T14" fmla="*/ 259 w 417"/>
                <a:gd name="T15" fmla="*/ 198 h 198"/>
                <a:gd name="T16" fmla="*/ 417 w 417"/>
                <a:gd name="T17" fmla="*/ 198 h 198"/>
                <a:gd name="T18" fmla="*/ 417 w 417"/>
                <a:gd name="T19" fmla="*/ 196 h 198"/>
                <a:gd name="T20" fmla="*/ 410 w 417"/>
                <a:gd name="T21" fmla="*/ 99 h 198"/>
                <a:gd name="T22" fmla="*/ 417 w 417"/>
                <a:gd name="T23" fmla="*/ 2 h 198"/>
                <a:gd name="T24" fmla="*/ 417 w 417"/>
                <a:gd name="T25" fmla="*/ 0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7" h="198">
                  <a:moveTo>
                    <a:pt x="417" y="0"/>
                  </a:moveTo>
                  <a:cubicBezTo>
                    <a:pt x="42" y="7"/>
                    <a:pt x="42" y="7"/>
                    <a:pt x="42" y="7"/>
                  </a:cubicBezTo>
                  <a:cubicBezTo>
                    <a:pt x="20" y="7"/>
                    <a:pt x="0" y="50"/>
                    <a:pt x="0" y="102"/>
                  </a:cubicBezTo>
                  <a:cubicBezTo>
                    <a:pt x="0" y="155"/>
                    <a:pt x="16" y="198"/>
                    <a:pt x="39" y="198"/>
                  </a:cubicBezTo>
                  <a:cubicBezTo>
                    <a:pt x="89" y="198"/>
                    <a:pt x="89" y="198"/>
                    <a:pt x="89" y="198"/>
                  </a:cubicBezTo>
                  <a:cubicBezTo>
                    <a:pt x="92" y="184"/>
                    <a:pt x="95" y="176"/>
                    <a:pt x="100" y="176"/>
                  </a:cubicBezTo>
                  <a:cubicBezTo>
                    <a:pt x="248" y="176"/>
                    <a:pt x="248" y="176"/>
                    <a:pt x="248" y="176"/>
                  </a:cubicBezTo>
                  <a:cubicBezTo>
                    <a:pt x="252" y="176"/>
                    <a:pt x="256" y="184"/>
                    <a:pt x="259" y="198"/>
                  </a:cubicBezTo>
                  <a:cubicBezTo>
                    <a:pt x="417" y="198"/>
                    <a:pt x="417" y="198"/>
                    <a:pt x="417" y="198"/>
                  </a:cubicBezTo>
                  <a:cubicBezTo>
                    <a:pt x="417" y="196"/>
                    <a:pt x="417" y="196"/>
                    <a:pt x="417" y="196"/>
                  </a:cubicBezTo>
                  <a:cubicBezTo>
                    <a:pt x="413" y="186"/>
                    <a:pt x="410" y="146"/>
                    <a:pt x="410" y="99"/>
                  </a:cubicBezTo>
                  <a:cubicBezTo>
                    <a:pt x="410" y="51"/>
                    <a:pt x="413" y="12"/>
                    <a:pt x="417" y="2"/>
                  </a:cubicBezTo>
                  <a:lnTo>
                    <a:pt x="417" y="0"/>
                  </a:lnTo>
                  <a:close/>
                </a:path>
              </a:pathLst>
            </a:custGeom>
            <a:gradFill>
              <a:gsLst>
                <a:gs pos="0">
                  <a:schemeClr val="accent2">
                    <a:lumMod val="50000"/>
                  </a:schemeClr>
                </a:gs>
                <a:gs pos="100000">
                  <a:schemeClr val="accent2">
                    <a:lumMod val="75000"/>
                  </a:schemeClr>
                </a:gs>
                <a:gs pos="73000">
                  <a:schemeClr val="accent2"/>
                </a:gs>
              </a:gsLst>
              <a:lin ang="5400000" scaled="0"/>
            </a:gra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sz="1800" dirty="0"/>
            </a:p>
          </p:txBody>
        </p:sp>
        <p:sp>
          <p:nvSpPr>
            <p:cNvPr id="51" name="Freeform 29"/>
            <p:cNvSpPr>
              <a:spLocks/>
            </p:cNvSpPr>
            <p:nvPr userDrawn="1"/>
          </p:nvSpPr>
          <p:spPr bwMode="auto">
            <a:xfrm>
              <a:off x="3255" y="702"/>
              <a:ext cx="916" cy="99"/>
            </a:xfrm>
            <a:custGeom>
              <a:avLst/>
              <a:gdLst>
                <a:gd name="T0" fmla="*/ 387 w 387"/>
                <a:gd name="T1" fmla="*/ 20 h 41"/>
                <a:gd name="T2" fmla="*/ 367 w 387"/>
                <a:gd name="T3" fmla="*/ 41 h 41"/>
                <a:gd name="T4" fmla="*/ 21 w 387"/>
                <a:gd name="T5" fmla="*/ 41 h 41"/>
                <a:gd name="T6" fmla="*/ 0 w 387"/>
                <a:gd name="T7" fmla="*/ 20 h 41"/>
                <a:gd name="T8" fmla="*/ 0 w 387"/>
                <a:gd name="T9" fmla="*/ 20 h 41"/>
                <a:gd name="T10" fmla="*/ 21 w 387"/>
                <a:gd name="T11" fmla="*/ 0 h 41"/>
                <a:gd name="T12" fmla="*/ 367 w 387"/>
                <a:gd name="T13" fmla="*/ 0 h 41"/>
                <a:gd name="T14" fmla="*/ 387 w 387"/>
                <a:gd name="T15" fmla="*/ 2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7" h="41">
                  <a:moveTo>
                    <a:pt x="387" y="20"/>
                  </a:moveTo>
                  <a:cubicBezTo>
                    <a:pt x="387" y="32"/>
                    <a:pt x="378" y="41"/>
                    <a:pt x="367" y="41"/>
                  </a:cubicBezTo>
                  <a:cubicBezTo>
                    <a:pt x="21" y="41"/>
                    <a:pt x="21" y="41"/>
                    <a:pt x="21" y="41"/>
                  </a:cubicBezTo>
                  <a:cubicBezTo>
                    <a:pt x="9" y="41"/>
                    <a:pt x="0" y="32"/>
                    <a:pt x="0" y="20"/>
                  </a:cubicBezTo>
                  <a:cubicBezTo>
                    <a:pt x="0" y="20"/>
                    <a:pt x="0" y="20"/>
                    <a:pt x="0" y="20"/>
                  </a:cubicBezTo>
                  <a:cubicBezTo>
                    <a:pt x="0" y="9"/>
                    <a:pt x="9" y="0"/>
                    <a:pt x="21" y="0"/>
                  </a:cubicBezTo>
                  <a:cubicBezTo>
                    <a:pt x="367" y="0"/>
                    <a:pt x="367" y="0"/>
                    <a:pt x="367" y="0"/>
                  </a:cubicBezTo>
                  <a:cubicBezTo>
                    <a:pt x="378" y="0"/>
                    <a:pt x="387" y="9"/>
                    <a:pt x="387" y="20"/>
                  </a:cubicBezTo>
                  <a:close/>
                </a:path>
              </a:pathLst>
            </a:custGeom>
            <a:gradFill>
              <a:gsLst>
                <a:gs pos="32000">
                  <a:schemeClr val="accent2"/>
                </a:gs>
                <a:gs pos="71000">
                  <a:schemeClr val="accent2"/>
                </a:gs>
                <a:gs pos="100000">
                  <a:schemeClr val="accent2">
                    <a:lumMod val="50000"/>
                  </a:schemeClr>
                </a:gs>
              </a:gsLst>
              <a:lin ang="5400000" scaled="0"/>
            </a:gra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sp>
          <p:nvSpPr>
            <p:cNvPr id="52" name="Freeform 30"/>
            <p:cNvSpPr>
              <a:spLocks/>
            </p:cNvSpPr>
            <p:nvPr userDrawn="1"/>
          </p:nvSpPr>
          <p:spPr bwMode="auto">
            <a:xfrm>
              <a:off x="4178" y="573"/>
              <a:ext cx="62" cy="487"/>
            </a:xfrm>
            <a:custGeom>
              <a:avLst/>
              <a:gdLst>
                <a:gd name="T0" fmla="*/ 26 w 26"/>
                <a:gd name="T1" fmla="*/ 196 h 203"/>
                <a:gd name="T2" fmla="*/ 15 w 26"/>
                <a:gd name="T3" fmla="*/ 202 h 203"/>
                <a:gd name="T4" fmla="*/ 15 w 26"/>
                <a:gd name="T5" fmla="*/ 202 h 203"/>
                <a:gd name="T6" fmla="*/ 4 w 26"/>
                <a:gd name="T7" fmla="*/ 198 h 203"/>
                <a:gd name="T8" fmla="*/ 4 w 26"/>
                <a:gd name="T9" fmla="*/ 5 h 203"/>
                <a:gd name="T10" fmla="*/ 15 w 26"/>
                <a:gd name="T11" fmla="*/ 0 h 203"/>
                <a:gd name="T12" fmla="*/ 15 w 26"/>
                <a:gd name="T13" fmla="*/ 0 h 203"/>
                <a:gd name="T14" fmla="*/ 26 w 26"/>
                <a:gd name="T15" fmla="*/ 6 h 203"/>
                <a:gd name="T16" fmla="*/ 26 w 26"/>
                <a:gd name="T17" fmla="*/ 19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203">
                  <a:moveTo>
                    <a:pt x="26" y="196"/>
                  </a:moveTo>
                  <a:cubicBezTo>
                    <a:pt x="26" y="199"/>
                    <a:pt x="21" y="202"/>
                    <a:pt x="15" y="202"/>
                  </a:cubicBezTo>
                  <a:cubicBezTo>
                    <a:pt x="15" y="202"/>
                    <a:pt x="15" y="202"/>
                    <a:pt x="15" y="202"/>
                  </a:cubicBezTo>
                  <a:cubicBezTo>
                    <a:pt x="9" y="203"/>
                    <a:pt x="5" y="201"/>
                    <a:pt x="4" y="198"/>
                  </a:cubicBezTo>
                  <a:cubicBezTo>
                    <a:pt x="0" y="133"/>
                    <a:pt x="0" y="69"/>
                    <a:pt x="4" y="5"/>
                  </a:cubicBezTo>
                  <a:cubicBezTo>
                    <a:pt x="5" y="2"/>
                    <a:pt x="9" y="0"/>
                    <a:pt x="15" y="0"/>
                  </a:cubicBezTo>
                  <a:cubicBezTo>
                    <a:pt x="15" y="0"/>
                    <a:pt x="15" y="0"/>
                    <a:pt x="15" y="0"/>
                  </a:cubicBezTo>
                  <a:cubicBezTo>
                    <a:pt x="21" y="1"/>
                    <a:pt x="26" y="3"/>
                    <a:pt x="26" y="6"/>
                  </a:cubicBezTo>
                  <a:cubicBezTo>
                    <a:pt x="21" y="69"/>
                    <a:pt x="21" y="133"/>
                    <a:pt x="26" y="196"/>
                  </a:cubicBezTo>
                  <a:close/>
                </a:path>
              </a:pathLst>
            </a:custGeom>
            <a:gradFill>
              <a:gsLst>
                <a:gs pos="0">
                  <a:schemeClr val="accent2">
                    <a:lumMod val="75000"/>
                  </a:schemeClr>
                </a:gs>
                <a:gs pos="100000">
                  <a:schemeClr val="accent2">
                    <a:lumMod val="75000"/>
                  </a:schemeClr>
                </a:gs>
                <a:gs pos="73000">
                  <a:schemeClr val="accent2"/>
                </a:gs>
              </a:gsLst>
              <a:lin ang="5400000" scaled="0"/>
            </a:gradFill>
            <a:ln>
              <a:noFill/>
            </a:ln>
            <a:effectLst>
              <a:outerShdw blurRad="63500" sx="102000" sy="102000" algn="c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800" dirty="0"/>
            </a:p>
          </p:txBody>
        </p:sp>
      </p:grpSp>
      <p:grpSp>
        <p:nvGrpSpPr>
          <p:cNvPr id="103" name="Group 102"/>
          <p:cNvGrpSpPr/>
          <p:nvPr userDrawn="1"/>
        </p:nvGrpSpPr>
        <p:grpSpPr>
          <a:xfrm flipV="1">
            <a:off x="11964798" y="0"/>
            <a:ext cx="227203" cy="305873"/>
            <a:chOff x="11962605" y="6553994"/>
            <a:chExt cx="227173" cy="305944"/>
          </a:xfrm>
        </p:grpSpPr>
        <p:sp>
          <p:nvSpPr>
            <p:cNvPr id="104" name="Freeform 9"/>
            <p:cNvSpPr>
              <a:spLocks/>
            </p:cNvSpPr>
            <p:nvPr userDrawn="1"/>
          </p:nvSpPr>
          <p:spPr bwMode="auto">
            <a:xfrm>
              <a:off x="11962605" y="6553994"/>
              <a:ext cx="227173" cy="30594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en-GB" sz="1800" dirty="0"/>
            </a:p>
          </p:txBody>
        </p:sp>
        <p:grpSp>
          <p:nvGrpSpPr>
            <p:cNvPr id="105" name="Group 104"/>
            <p:cNvGrpSpPr/>
            <p:nvPr userDrawn="1"/>
          </p:nvGrpSpPr>
          <p:grpSpPr>
            <a:xfrm>
              <a:off x="11962605" y="6630194"/>
              <a:ext cx="134485" cy="145074"/>
              <a:chOff x="97536" y="85344"/>
              <a:chExt cx="225552" cy="225552"/>
            </a:xfrm>
          </p:grpSpPr>
          <p:sp>
            <p:nvSpPr>
              <p:cNvPr id="106" name="Oval 105"/>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107" name="Oval 106"/>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grpSp>
        <p:nvGrpSpPr>
          <p:cNvPr id="109" name="Group 108"/>
          <p:cNvGrpSpPr/>
          <p:nvPr userDrawn="1"/>
        </p:nvGrpSpPr>
        <p:grpSpPr>
          <a:xfrm flipH="1" flipV="1">
            <a:off x="0" y="0"/>
            <a:ext cx="227203" cy="305873"/>
            <a:chOff x="11962605" y="6553994"/>
            <a:chExt cx="227173" cy="305944"/>
          </a:xfrm>
        </p:grpSpPr>
        <p:sp>
          <p:nvSpPr>
            <p:cNvPr id="110" name="Freeform 9"/>
            <p:cNvSpPr>
              <a:spLocks/>
            </p:cNvSpPr>
            <p:nvPr userDrawn="1"/>
          </p:nvSpPr>
          <p:spPr bwMode="auto">
            <a:xfrm>
              <a:off x="11962605" y="6553994"/>
              <a:ext cx="227173" cy="30594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en-GB" sz="1800" dirty="0"/>
            </a:p>
          </p:txBody>
        </p:sp>
        <p:grpSp>
          <p:nvGrpSpPr>
            <p:cNvPr id="111" name="Group 110"/>
            <p:cNvGrpSpPr/>
            <p:nvPr userDrawn="1"/>
          </p:nvGrpSpPr>
          <p:grpSpPr>
            <a:xfrm>
              <a:off x="11962605" y="6630194"/>
              <a:ext cx="134485" cy="145074"/>
              <a:chOff x="97536" y="85344"/>
              <a:chExt cx="225552" cy="225552"/>
            </a:xfrm>
          </p:grpSpPr>
          <p:sp>
            <p:nvSpPr>
              <p:cNvPr id="112" name="Oval 111"/>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113" name="Oval 112"/>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grpSp>
        <p:nvGrpSpPr>
          <p:cNvPr id="114" name="Group 113"/>
          <p:cNvGrpSpPr/>
          <p:nvPr userDrawn="1"/>
        </p:nvGrpSpPr>
        <p:grpSpPr>
          <a:xfrm flipH="1">
            <a:off x="0" y="6552127"/>
            <a:ext cx="227203" cy="305873"/>
            <a:chOff x="11962605" y="6553994"/>
            <a:chExt cx="227173" cy="305944"/>
          </a:xfrm>
        </p:grpSpPr>
        <p:sp>
          <p:nvSpPr>
            <p:cNvPr id="115" name="Freeform 9"/>
            <p:cNvSpPr>
              <a:spLocks/>
            </p:cNvSpPr>
            <p:nvPr userDrawn="1"/>
          </p:nvSpPr>
          <p:spPr bwMode="auto">
            <a:xfrm>
              <a:off x="11962605" y="6553994"/>
              <a:ext cx="227173" cy="305944"/>
            </a:xfrm>
            <a:custGeom>
              <a:avLst/>
              <a:gdLst>
                <a:gd name="T0" fmla="*/ 67 w 67"/>
                <a:gd name="T1" fmla="*/ 6 h 67"/>
                <a:gd name="T2" fmla="*/ 67 w 67"/>
                <a:gd name="T3" fmla="*/ 16 h 67"/>
                <a:gd name="T4" fmla="*/ 67 w 67"/>
                <a:gd name="T5" fmla="*/ 60 h 67"/>
                <a:gd name="T6" fmla="*/ 60 w 67"/>
                <a:gd name="T7" fmla="*/ 67 h 67"/>
                <a:gd name="T8" fmla="*/ 20 w 67"/>
                <a:gd name="T9" fmla="*/ 67 h 67"/>
                <a:gd name="T10" fmla="*/ 7 w 67"/>
                <a:gd name="T11" fmla="*/ 67 h 67"/>
                <a:gd name="T12" fmla="*/ 0 w 67"/>
                <a:gd name="T13" fmla="*/ 67 h 67"/>
                <a:gd name="T14" fmla="*/ 0 w 67"/>
                <a:gd name="T15" fmla="*/ 60 h 67"/>
                <a:gd name="T16" fmla="*/ 0 w 67"/>
                <a:gd name="T17" fmla="*/ 18 h 67"/>
                <a:gd name="T18" fmla="*/ 18 w 67"/>
                <a:gd name="T19" fmla="*/ 0 h 67"/>
                <a:gd name="T20" fmla="*/ 20 w 67"/>
                <a:gd name="T21" fmla="*/ 0 h 67"/>
                <a:gd name="T22" fmla="*/ 60 w 67"/>
                <a:gd name="T23" fmla="*/ 0 h 67"/>
                <a:gd name="T24" fmla="*/ 67 w 67"/>
                <a:gd name="T25" fmla="*/ 0 h 67"/>
                <a:gd name="T26" fmla="*/ 67 w 67"/>
                <a:gd name="T27" fmla="*/ 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67">
                  <a:moveTo>
                    <a:pt x="67" y="6"/>
                  </a:moveTo>
                  <a:cubicBezTo>
                    <a:pt x="67" y="16"/>
                    <a:pt x="67" y="16"/>
                    <a:pt x="67" y="16"/>
                  </a:cubicBezTo>
                  <a:cubicBezTo>
                    <a:pt x="67" y="60"/>
                    <a:pt x="67" y="60"/>
                    <a:pt x="67" y="60"/>
                  </a:cubicBezTo>
                  <a:cubicBezTo>
                    <a:pt x="67" y="64"/>
                    <a:pt x="64" y="67"/>
                    <a:pt x="60" y="67"/>
                  </a:cubicBezTo>
                  <a:cubicBezTo>
                    <a:pt x="20" y="67"/>
                    <a:pt x="20" y="67"/>
                    <a:pt x="20" y="67"/>
                  </a:cubicBezTo>
                  <a:cubicBezTo>
                    <a:pt x="7" y="67"/>
                    <a:pt x="7" y="67"/>
                    <a:pt x="7" y="67"/>
                  </a:cubicBezTo>
                  <a:cubicBezTo>
                    <a:pt x="0" y="67"/>
                    <a:pt x="0" y="67"/>
                    <a:pt x="0" y="67"/>
                  </a:cubicBezTo>
                  <a:cubicBezTo>
                    <a:pt x="0" y="60"/>
                    <a:pt x="0" y="60"/>
                    <a:pt x="0" y="60"/>
                  </a:cubicBezTo>
                  <a:cubicBezTo>
                    <a:pt x="0" y="18"/>
                    <a:pt x="0" y="18"/>
                    <a:pt x="0" y="18"/>
                  </a:cubicBezTo>
                  <a:cubicBezTo>
                    <a:pt x="10" y="18"/>
                    <a:pt x="18" y="10"/>
                    <a:pt x="18" y="0"/>
                  </a:cubicBezTo>
                  <a:cubicBezTo>
                    <a:pt x="20" y="0"/>
                    <a:pt x="20" y="0"/>
                    <a:pt x="20" y="0"/>
                  </a:cubicBezTo>
                  <a:cubicBezTo>
                    <a:pt x="60" y="0"/>
                    <a:pt x="60" y="0"/>
                    <a:pt x="60" y="0"/>
                  </a:cubicBezTo>
                  <a:cubicBezTo>
                    <a:pt x="67" y="0"/>
                    <a:pt x="67" y="0"/>
                    <a:pt x="67" y="0"/>
                  </a:cubicBezTo>
                  <a:lnTo>
                    <a:pt x="67" y="6"/>
                  </a:lnTo>
                  <a:close/>
                </a:path>
              </a:pathLst>
            </a:custGeom>
            <a:gradFill flip="none" rotWithShape="1">
              <a:gsLst>
                <a:gs pos="0">
                  <a:schemeClr val="tx1">
                    <a:lumMod val="75000"/>
                    <a:lumOff val="25000"/>
                  </a:schemeClr>
                </a:gs>
                <a:gs pos="100000">
                  <a:schemeClr val="tx1">
                    <a:lumMod val="95000"/>
                    <a:lumOff val="5000"/>
                  </a:schemeClr>
                </a:gs>
              </a:gsLst>
              <a:lin ang="2700000" scaled="1"/>
              <a:tileRect/>
            </a:gradFill>
            <a:ln>
              <a:noFill/>
            </a:ln>
            <a:effectLst>
              <a:outerShdw blurRad="50800" dist="38100" dir="13500000" algn="br" rotWithShape="0">
                <a:prstClr val="black">
                  <a:alpha val="40000"/>
                </a:prstClr>
              </a:outerShdw>
            </a:effectLst>
          </p:spPr>
          <p:txBody>
            <a:bodyPr vert="horz" wrap="square" lIns="91440" tIns="45720" rIns="91440" bIns="45720" numCol="1" anchor="t" anchorCtr="0" compatLnSpc="1">
              <a:prstTxWarp prst="textNoShape">
                <a:avLst/>
              </a:prstTxWarp>
            </a:bodyPr>
            <a:lstStyle/>
            <a:p>
              <a:pPr lvl="0"/>
              <a:endParaRPr lang="en-GB" sz="1800" dirty="0"/>
            </a:p>
          </p:txBody>
        </p:sp>
        <p:grpSp>
          <p:nvGrpSpPr>
            <p:cNvPr id="116" name="Group 115"/>
            <p:cNvGrpSpPr/>
            <p:nvPr userDrawn="1"/>
          </p:nvGrpSpPr>
          <p:grpSpPr>
            <a:xfrm>
              <a:off x="11962605" y="6630194"/>
              <a:ext cx="134485" cy="145074"/>
              <a:chOff x="97536" y="85344"/>
              <a:chExt cx="225552" cy="225552"/>
            </a:xfrm>
          </p:grpSpPr>
          <p:sp>
            <p:nvSpPr>
              <p:cNvPr id="117" name="Oval 116"/>
              <p:cNvSpPr/>
              <p:nvPr userDrawn="1"/>
            </p:nvSpPr>
            <p:spPr bwMode="auto">
              <a:xfrm>
                <a:off x="97536" y="85344"/>
                <a:ext cx="225552" cy="225552"/>
              </a:xfrm>
              <a:prstGeom prst="ellipse">
                <a:avLst/>
              </a:prstGeom>
              <a:gradFill>
                <a:gsLst>
                  <a:gs pos="0">
                    <a:schemeClr val="tx1">
                      <a:lumMod val="75000"/>
                      <a:lumOff val="25000"/>
                    </a:schemeClr>
                  </a:gs>
                  <a:gs pos="100000">
                    <a:schemeClr val="tx1">
                      <a:lumMod val="75000"/>
                      <a:lumOff val="25000"/>
                    </a:schemeClr>
                  </a:gs>
                </a:gsLst>
                <a:lin ang="2700000" scaled="1"/>
              </a:gradFill>
              <a:ln>
                <a:noFill/>
              </a:ln>
              <a:effectLst>
                <a:outerShdw blurRad="50800" dist="38100" dir="2700000" algn="t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sp>
            <p:nvSpPr>
              <p:cNvPr id="118" name="Oval 117"/>
              <p:cNvSpPr/>
              <p:nvPr userDrawn="1"/>
            </p:nvSpPr>
            <p:spPr bwMode="auto">
              <a:xfrm>
                <a:off x="122142" y="109950"/>
                <a:ext cx="176340" cy="176340"/>
              </a:xfrm>
              <a:prstGeom prst="ellipse">
                <a:avLst/>
              </a:prstGeom>
              <a:solidFill>
                <a:schemeClr val="tx1">
                  <a:lumMod val="65000"/>
                  <a:lumOff val="35000"/>
                </a:schemeClr>
              </a:solidFill>
              <a:ln>
                <a:noFill/>
              </a:ln>
              <a:effectLst>
                <a:innerShdw blurRad="114300">
                  <a:prstClr val="black"/>
                </a:innerShdw>
              </a:effectLst>
            </p:spPr>
            <p:txBody>
              <a:bodyPr vert="horz" wrap="square" lIns="91440" tIns="45720" rIns="91440" bIns="45720" numCol="1" rtlCol="0" anchor="t" anchorCtr="0" compatLnSpc="1">
                <a:prstTxWarp prst="textNoShape">
                  <a:avLst/>
                </a:prstTxWarp>
              </a:bodyPr>
              <a:lstStyle/>
              <a:p>
                <a:pPr algn="ctr"/>
                <a:endParaRPr lang="en-GB" sz="1800" dirty="0"/>
              </a:p>
            </p:txBody>
          </p:sp>
        </p:grpSp>
      </p:grpSp>
      <p:sp>
        <p:nvSpPr>
          <p:cNvPr id="2" name="TextBox 1"/>
          <p:cNvSpPr txBox="1"/>
          <p:nvPr userDrawn="1"/>
        </p:nvSpPr>
        <p:spPr>
          <a:xfrm>
            <a:off x="11371398" y="6247748"/>
            <a:ext cx="457236" cy="369246"/>
          </a:xfrm>
          <a:prstGeom prst="rect">
            <a:avLst/>
          </a:prstGeom>
          <a:noFill/>
        </p:spPr>
        <p:txBody>
          <a:bodyPr wrap="none" rtlCol="0">
            <a:spAutoFit/>
          </a:bodyPr>
          <a:lstStyle/>
          <a:p>
            <a:fld id="{C40FF4C4-0B44-4A03-97C3-6841AF686471}" type="slidenum">
              <a:rPr lang="en-US" sz="1800" smtClean="0"/>
              <a:pPr/>
              <a:t>‹#›</a:t>
            </a:fld>
            <a:endParaRPr lang="en-US" sz="1800" dirty="0"/>
          </a:p>
        </p:txBody>
      </p:sp>
      <p:pic>
        <p:nvPicPr>
          <p:cNvPr id="55" name="Picture 54"/>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850588" y="76976"/>
            <a:ext cx="1342206" cy="761824"/>
          </a:xfrm>
          <a:prstGeom prst="rect">
            <a:avLst/>
          </a:prstGeom>
        </p:spPr>
      </p:pic>
      <p:cxnSp>
        <p:nvCxnSpPr>
          <p:cNvPr id="4" name="Straight Connector 3"/>
          <p:cNvCxnSpPr/>
          <p:nvPr userDrawn="1"/>
        </p:nvCxnSpPr>
        <p:spPr>
          <a:xfrm flipV="1">
            <a:off x="274320" y="822960"/>
            <a:ext cx="10424160" cy="1931"/>
          </a:xfrm>
          <a:prstGeom prst="line">
            <a:avLst/>
          </a:prstGeom>
          <a:ln w="38100"/>
          <a:scene3d>
            <a:camera prst="orthographicFront"/>
            <a:lightRig rig="threePt" dir="t"/>
          </a:scene3d>
          <a:sp3d>
            <a:bevelT/>
          </a:sp3d>
        </p:spPr>
        <p:style>
          <a:lnRef idx="3">
            <a:schemeClr val="accent5"/>
          </a:lnRef>
          <a:fillRef idx="0">
            <a:schemeClr val="accent5"/>
          </a:fillRef>
          <a:effectRef idx="2">
            <a:schemeClr val="accent5"/>
          </a:effectRef>
          <a:fontRef idx="minor">
            <a:schemeClr val="tx1"/>
          </a:fontRef>
        </p:style>
      </p:cxnSp>
      <p:sp>
        <p:nvSpPr>
          <p:cNvPr id="3" name="Rectangle 2"/>
          <p:cNvSpPr/>
          <p:nvPr userDrawn="1"/>
        </p:nvSpPr>
        <p:spPr>
          <a:xfrm>
            <a:off x="9742903" y="152816"/>
            <a:ext cx="1300998" cy="307777"/>
          </a:xfrm>
          <a:prstGeom prst="rect">
            <a:avLst/>
          </a:prstGeom>
        </p:spPr>
        <p:style>
          <a:lnRef idx="1">
            <a:schemeClr val="accent3"/>
          </a:lnRef>
          <a:fillRef idx="2">
            <a:schemeClr val="accent3"/>
          </a:fillRef>
          <a:effectRef idx="1">
            <a:schemeClr val="accent3"/>
          </a:effectRef>
          <a:fontRef idx="minor">
            <a:schemeClr val="dk1"/>
          </a:fontRef>
        </p:style>
        <p:txBody>
          <a:bodyPr wrap="none" lIns="91440" tIns="45720" rIns="91440" bIns="45720">
            <a:spAutoFit/>
          </a:bodyPr>
          <a:lstStyle/>
          <a:p>
            <a:pPr algn="ctr"/>
            <a:r>
              <a:rPr lang="en-US" sz="1400" b="0" cap="none" spc="0" dirty="0" smtClean="0">
                <a:ln w="0"/>
                <a:solidFill>
                  <a:schemeClr val="tx1"/>
                </a:solidFill>
                <a:effectLst>
                  <a:outerShdw blurRad="38100" dist="19050" dir="2700000" algn="tl" rotWithShape="0">
                    <a:schemeClr val="dk1">
                      <a:alpha val="40000"/>
                    </a:schemeClr>
                  </a:outerShdw>
                </a:effectLst>
              </a:rPr>
              <a:t>Exclusive: DIET</a:t>
            </a:r>
            <a:r>
              <a:rPr lang="en-US" sz="1400" b="0" cap="none" spc="0" baseline="0" dirty="0" smtClean="0">
                <a:ln w="0"/>
                <a:solidFill>
                  <a:schemeClr val="tx1"/>
                </a:solidFill>
                <a:effectLst>
                  <a:outerShdw blurRad="38100" dist="19050" dir="2700000" algn="tl" rotWithShape="0">
                    <a:schemeClr val="dk1">
                      <a:alpha val="40000"/>
                    </a:schemeClr>
                  </a:outerShdw>
                </a:effectLst>
              </a:rPr>
              <a:t> </a:t>
            </a:r>
            <a:endParaRPr lang="en-US" sz="1400" b="0" cap="none" spc="0" dirty="0">
              <a:ln w="0"/>
              <a:solidFill>
                <a:schemeClr val="tx1"/>
              </a:solidFill>
              <a:effectLst>
                <a:outerShdw blurRad="38100" dist="19050" dir="2700000" algn="tl" rotWithShape="0">
                  <a:schemeClr val="dk1">
                    <a:alpha val="40000"/>
                  </a:schemeClr>
                </a:outerShdw>
              </a:effectLst>
            </a:endParaRPr>
          </a:p>
        </p:txBody>
      </p:sp>
      <p:sp>
        <p:nvSpPr>
          <p:cNvPr id="8" name="Content Placeholder 7"/>
          <p:cNvSpPr>
            <a:spLocks noGrp="1"/>
          </p:cNvSpPr>
          <p:nvPr>
            <p:ph sz="quarter" idx="10"/>
          </p:nvPr>
        </p:nvSpPr>
        <p:spPr>
          <a:xfrm>
            <a:off x="10302875" y="304800"/>
            <a:ext cx="914400" cy="914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84868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8EC123-8C03-4F52-8848-42231E7297B1}"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312487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8EC123-8C03-4F52-8848-42231E7297B1}" type="datetimeFigureOut">
              <a:rPr lang="en-US" smtClean="0"/>
              <a:t>8/12/2022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799993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78EC123-8C03-4F52-8848-42231E7297B1}"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3610825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8EC123-8C03-4F52-8848-42231E7297B1}" type="datetimeFigureOut">
              <a:rPr lang="en-US" smtClean="0"/>
              <a:t>8/12/2022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282413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8EC123-8C03-4F52-8848-42231E7297B1}" type="datetimeFigureOut">
              <a:rPr lang="en-US" smtClean="0"/>
              <a:t>8/12/2022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219230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EC123-8C03-4F52-8848-42231E7297B1}" type="datetimeFigureOut">
              <a:rPr lang="en-US" smtClean="0"/>
              <a:t>8/12/2022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1165524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EC123-8C03-4F52-8848-42231E7297B1}"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228488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8EC123-8C03-4F52-8848-42231E7297B1}" type="datetimeFigureOut">
              <a:rPr lang="en-US" smtClean="0"/>
              <a:t>8/12/2022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B4256C-3257-488A-8D5A-9206E13BD9BA}" type="slidenum">
              <a:rPr lang="en-US" smtClean="0"/>
              <a:t>‹#›</a:t>
            </a:fld>
            <a:endParaRPr lang="en-US"/>
          </a:p>
        </p:txBody>
      </p:sp>
    </p:spTree>
    <p:extLst>
      <p:ext uri="{BB962C8B-B14F-4D97-AF65-F5344CB8AC3E}">
        <p14:creationId xmlns:p14="http://schemas.microsoft.com/office/powerpoint/2010/main" val="1034594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EC123-8C03-4F52-8848-42231E7297B1}" type="datetimeFigureOut">
              <a:rPr lang="en-US" smtClean="0"/>
              <a:t>8/12/2022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4256C-3257-488A-8D5A-9206E13BD9BA}" type="slidenum">
              <a:rPr lang="en-US" smtClean="0"/>
              <a:t>‹#›</a:t>
            </a:fld>
            <a:endParaRPr lang="en-US"/>
          </a:p>
        </p:txBody>
      </p:sp>
    </p:spTree>
    <p:extLst>
      <p:ext uri="{BB962C8B-B14F-4D97-AF65-F5344CB8AC3E}">
        <p14:creationId xmlns:p14="http://schemas.microsoft.com/office/powerpoint/2010/main" val="1727659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4453" y="3171843"/>
            <a:ext cx="8409607" cy="1015640"/>
          </a:xfrm>
          <a:prstGeom prst="rect">
            <a:avLst/>
          </a:prstGeom>
          <a:noFill/>
        </p:spPr>
        <p:txBody>
          <a:bodyPr wrap="square" lIns="91419" tIns="45709" rIns="91419" bIns="45709">
            <a:spAutoFit/>
          </a:bodyPr>
          <a:lstStyle/>
          <a:p>
            <a:pPr algn="ctr"/>
            <a:r>
              <a:rPr lang="en-US" sz="6000" b="1" dirty="0" smtClean="0">
                <a:ln w="0"/>
                <a:solidFill>
                  <a:schemeClr val="accent5">
                    <a:lumMod val="50000"/>
                  </a:schemeClr>
                </a:solidFill>
                <a:effectLst>
                  <a:outerShdw blurRad="38100" dist="19050" dir="2700000" algn="tl" rotWithShape="0">
                    <a:schemeClr val="dk1">
                      <a:alpha val="40000"/>
                    </a:schemeClr>
                  </a:outerShdw>
                </a:effectLst>
                <a:latin typeface="Pristina" pitchFamily="66" charset="0"/>
              </a:rPr>
              <a:t>Database Management Systems</a:t>
            </a:r>
            <a:endParaRPr lang="en-US" sz="6000" b="1" dirty="0">
              <a:ln w="0"/>
              <a:solidFill>
                <a:schemeClr val="accent5">
                  <a:lumMod val="50000"/>
                </a:schemeClr>
              </a:solidFill>
              <a:effectLst>
                <a:outerShdw blurRad="38100" dist="19050" dir="2700000" algn="tl" rotWithShape="0">
                  <a:schemeClr val="dk1">
                    <a:alpha val="40000"/>
                  </a:schemeClr>
                </a:outerShdw>
              </a:effectLst>
              <a:latin typeface="Pristina" pitchFamily="66" charset="0"/>
            </a:endParaRPr>
          </a:p>
        </p:txBody>
      </p:sp>
    </p:spTree>
    <p:extLst>
      <p:ext uri="{BB962C8B-B14F-4D97-AF65-F5344CB8AC3E}">
        <p14:creationId xmlns:p14="http://schemas.microsoft.com/office/powerpoint/2010/main" val="16681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40" y="853954"/>
            <a:ext cx="8689074" cy="1569660"/>
          </a:xfrm>
          <a:prstGeom prst="rect">
            <a:avLst/>
          </a:prstGeom>
        </p:spPr>
        <p:txBody>
          <a:bodyPr wrap="square">
            <a:spAutoFit/>
          </a:bodyPr>
          <a:lstStyle/>
          <a:p>
            <a:r>
              <a:rPr lang="en-US" sz="2400" dirty="0" smtClean="0">
                <a:solidFill>
                  <a:srgbClr val="002060"/>
                </a:solidFill>
              </a:rPr>
              <a:t>The ANSI proposes a three </a:t>
            </a:r>
            <a:r>
              <a:rPr lang="en-US" sz="2400" dirty="0">
                <a:solidFill>
                  <a:srgbClr val="002060"/>
                </a:solidFill>
              </a:rPr>
              <a:t>l</a:t>
            </a:r>
            <a:r>
              <a:rPr lang="en-US" sz="2400" dirty="0" smtClean="0">
                <a:solidFill>
                  <a:srgbClr val="002060"/>
                </a:solidFill>
              </a:rPr>
              <a:t>evel </a:t>
            </a:r>
            <a:r>
              <a:rPr lang="en-US" sz="2400" dirty="0">
                <a:solidFill>
                  <a:srgbClr val="002060"/>
                </a:solidFill>
              </a:rPr>
              <a:t>d</a:t>
            </a:r>
            <a:r>
              <a:rPr lang="en-US" sz="2400" dirty="0" smtClean="0">
                <a:solidFill>
                  <a:srgbClr val="002060"/>
                </a:solidFill>
              </a:rPr>
              <a:t>atabase </a:t>
            </a:r>
            <a:r>
              <a:rPr lang="en-US" sz="2400" dirty="0">
                <a:solidFill>
                  <a:srgbClr val="002060"/>
                </a:solidFill>
              </a:rPr>
              <a:t>a</a:t>
            </a:r>
            <a:r>
              <a:rPr lang="en-US" sz="2400" dirty="0" smtClean="0">
                <a:solidFill>
                  <a:srgbClr val="002060"/>
                </a:solidFill>
              </a:rPr>
              <a:t>rchitecture, those are</a:t>
            </a:r>
          </a:p>
          <a:p>
            <a:pPr marL="914400" lvl="1" indent="-457200">
              <a:buFont typeface="+mj-lt"/>
              <a:buAutoNum type="arabicPeriod"/>
            </a:pPr>
            <a:r>
              <a:rPr lang="en-US" sz="2400" dirty="0" smtClean="0">
                <a:solidFill>
                  <a:srgbClr val="002060"/>
                </a:solidFill>
              </a:rPr>
              <a:t>External Level / View Level</a:t>
            </a:r>
          </a:p>
          <a:p>
            <a:pPr marL="914400" lvl="1" indent="-457200">
              <a:buFont typeface="+mj-lt"/>
              <a:buAutoNum type="arabicPeriod"/>
            </a:pPr>
            <a:r>
              <a:rPr lang="en-US" sz="2400" dirty="0" smtClean="0">
                <a:solidFill>
                  <a:srgbClr val="002060"/>
                </a:solidFill>
              </a:rPr>
              <a:t>Conceptual Level / Relational Level</a:t>
            </a:r>
          </a:p>
          <a:p>
            <a:pPr marL="914400" lvl="1" indent="-457200">
              <a:buFont typeface="+mj-lt"/>
              <a:buAutoNum type="arabicPeriod"/>
            </a:pPr>
            <a:r>
              <a:rPr lang="en-US" sz="2400" dirty="0" smtClean="0">
                <a:solidFill>
                  <a:srgbClr val="002060"/>
                </a:solidFill>
              </a:rPr>
              <a:t>Internal Level  / Physical Level</a:t>
            </a:r>
          </a:p>
        </p:txBody>
      </p:sp>
      <p:sp>
        <p:nvSpPr>
          <p:cNvPr id="3" name="Rectangle 2"/>
          <p:cNvSpPr/>
          <p:nvPr/>
        </p:nvSpPr>
        <p:spPr>
          <a:xfrm>
            <a:off x="373039" y="132644"/>
            <a:ext cx="5002460" cy="584775"/>
          </a:xfrm>
          <a:prstGeom prst="rect">
            <a:avLst/>
          </a:prstGeom>
        </p:spPr>
        <p:txBody>
          <a:bodyPr wrap="none">
            <a:spAutoFit/>
          </a:bodyPr>
          <a:lstStyle/>
          <a:p>
            <a:r>
              <a:rPr lang="en-US" sz="3200" b="1" dirty="0" smtClean="0">
                <a:solidFill>
                  <a:srgbClr val="FF0000"/>
                </a:solidFill>
              </a:rPr>
              <a:t>ANSI Database Architecture:</a:t>
            </a:r>
            <a:endParaRPr lang="en-US" sz="3200" b="1" dirty="0">
              <a:solidFill>
                <a:srgbClr val="FF0000"/>
              </a:solidFill>
            </a:endParaRPr>
          </a:p>
        </p:txBody>
      </p:sp>
      <p:pic>
        <p:nvPicPr>
          <p:cNvPr id="6" name="Picture 5"/>
          <p:cNvPicPr>
            <a:picLocks noChangeAspect="1"/>
          </p:cNvPicPr>
          <p:nvPr/>
        </p:nvPicPr>
        <p:blipFill>
          <a:blip r:embed="rId2"/>
          <a:stretch>
            <a:fillRect/>
          </a:stretch>
        </p:blipFill>
        <p:spPr>
          <a:xfrm>
            <a:off x="2306472" y="2560149"/>
            <a:ext cx="8281560" cy="4065749"/>
          </a:xfrm>
          <a:prstGeom prst="rect">
            <a:avLst/>
          </a:prstGeom>
        </p:spPr>
      </p:pic>
    </p:spTree>
    <p:extLst>
      <p:ext uri="{BB962C8B-B14F-4D97-AF65-F5344CB8AC3E}">
        <p14:creationId xmlns:p14="http://schemas.microsoft.com/office/powerpoint/2010/main" val="112161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154984"/>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WHERE clause:</a:t>
            </a:r>
            <a:endParaRPr lang="en-US" sz="2400" b="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A WHERE clause is an optional part of a </a:t>
            </a:r>
            <a:r>
              <a:rPr lang="en-US" sz="2400" dirty="0" smtClean="0">
                <a:solidFill>
                  <a:srgbClr val="002060"/>
                </a:solidFill>
                <a:latin typeface="Bookman Old Style" panose="02050604050505020204" pitchFamily="18" charset="0"/>
              </a:rPr>
              <a:t>Select Expression</a:t>
            </a:r>
            <a:r>
              <a:rPr lang="en-US" sz="2400" dirty="0">
                <a:solidFill>
                  <a:srgbClr val="002060"/>
                </a:solidFill>
                <a:latin typeface="Bookman Old Style" panose="02050604050505020204" pitchFamily="18" charset="0"/>
              </a:rPr>
              <a:t>, DELETE statement, or UPDATE statement.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The </a:t>
            </a:r>
            <a:r>
              <a:rPr lang="en-US" sz="2400" dirty="0">
                <a:solidFill>
                  <a:srgbClr val="002060"/>
                </a:solidFill>
                <a:latin typeface="Bookman Old Style" panose="02050604050505020204" pitchFamily="18" charset="0"/>
              </a:rPr>
              <a:t>WHERE clause lets you select rows based on a </a:t>
            </a:r>
            <a:r>
              <a:rPr lang="en-US" sz="2400" dirty="0" smtClean="0">
                <a:solidFill>
                  <a:srgbClr val="002060"/>
                </a:solidFill>
                <a:latin typeface="Bookman Old Style" panose="02050604050505020204" pitchFamily="18" charset="0"/>
              </a:rPr>
              <a:t>Boolean </a:t>
            </a:r>
            <a:r>
              <a:rPr lang="en-US" sz="2400" dirty="0">
                <a:solidFill>
                  <a:srgbClr val="002060"/>
                </a:solidFill>
                <a:latin typeface="Bookman Old Style" panose="02050604050505020204" pitchFamily="18" charset="0"/>
              </a:rPr>
              <a:t>expression</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Only </a:t>
            </a:r>
            <a:r>
              <a:rPr lang="en-US" sz="2400" dirty="0">
                <a:solidFill>
                  <a:srgbClr val="002060"/>
                </a:solidFill>
                <a:latin typeface="Bookman Old Style" panose="02050604050505020204" pitchFamily="18" charset="0"/>
              </a:rPr>
              <a:t>rows for which the expression evaluates to TRUE are returned in the result, or, in the case of a DELETE statement, deleted, or, in the case of an UPDATE statement, updated.</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WHERE </a:t>
            </a:r>
            <a:r>
              <a:rPr lang="en-US" sz="2400" i="1" dirty="0">
                <a:solidFill>
                  <a:srgbClr val="002060"/>
                </a:solidFill>
                <a:latin typeface="Bookman Old Style" panose="02050604050505020204" pitchFamily="18" charset="0"/>
              </a:rPr>
              <a:t>Boolean </a:t>
            </a:r>
            <a:r>
              <a:rPr lang="en-US" sz="2400" i="1" dirty="0" smtClean="0">
                <a:solidFill>
                  <a:srgbClr val="002060"/>
                </a:solidFill>
                <a:latin typeface="Bookman Old Style" panose="02050604050505020204" pitchFamily="18" charset="0"/>
              </a:rPr>
              <a:t>expression</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6489469" cy="584775"/>
          </a:xfrm>
          <a:prstGeom prst="rect">
            <a:avLst/>
          </a:prstGeom>
        </p:spPr>
        <p:txBody>
          <a:bodyPr wrap="none">
            <a:spAutoFit/>
          </a:bodyPr>
          <a:lstStyle/>
          <a:p>
            <a:r>
              <a:rPr lang="en-US" sz="3200" b="1" dirty="0" smtClean="0">
                <a:solidFill>
                  <a:srgbClr val="FF0000"/>
                </a:solidFill>
              </a:rPr>
              <a:t>SQL : DQL | Where - Clauses in Select</a:t>
            </a:r>
            <a:endParaRPr lang="en-US" sz="3200" b="1" dirty="0">
              <a:solidFill>
                <a:srgbClr val="FF0000"/>
              </a:solidFill>
            </a:endParaRPr>
          </a:p>
        </p:txBody>
      </p:sp>
    </p:spTree>
    <p:extLst>
      <p:ext uri="{BB962C8B-B14F-4D97-AF65-F5344CB8AC3E}">
        <p14:creationId xmlns:p14="http://schemas.microsoft.com/office/powerpoint/2010/main" val="458362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893647"/>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Examples with WHERE clause:</a:t>
            </a:r>
          </a:p>
          <a:p>
            <a:pPr marL="342900" indent="-342900" algn="just">
              <a:buFont typeface="Arial" panose="020B0604020202020204" pitchFamily="34" charset="0"/>
              <a:buChar char="•"/>
            </a:pPr>
            <a:r>
              <a:rPr lang="en-US" sz="2400" b="1" dirty="0" smtClean="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Print an information about the student whose student id value is equal to 1227</a:t>
            </a: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studentId</a:t>
            </a:r>
            <a:r>
              <a:rPr lang="en-US" sz="2400" i="1" dirty="0" smtClean="0">
                <a:solidFill>
                  <a:srgbClr val="002060"/>
                </a:solidFill>
                <a:latin typeface="Bookman Old Style" panose="02050604050505020204" pitchFamily="18" charset="0"/>
              </a:rPr>
              <a:t> = 1227;</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a:solidFill>
                  <a:srgbClr val="C00000"/>
                </a:solidFill>
                <a:latin typeface="Bookman Old Style" panose="02050604050505020204" pitchFamily="18" charset="0"/>
              </a:rPr>
              <a:t>Question: </a:t>
            </a:r>
            <a:r>
              <a:rPr lang="en-US" sz="2400" dirty="0">
                <a:solidFill>
                  <a:srgbClr val="C00000"/>
                </a:solidFill>
                <a:latin typeface="Bookman Old Style" panose="02050604050505020204" pitchFamily="18" charset="0"/>
              </a:rPr>
              <a:t>Print an information about the </a:t>
            </a:r>
            <a:r>
              <a:rPr lang="en-US" sz="2400" dirty="0" smtClean="0">
                <a:solidFill>
                  <a:srgbClr val="C00000"/>
                </a:solidFill>
                <a:latin typeface="Bookman Old Style" panose="02050604050505020204" pitchFamily="18" charset="0"/>
              </a:rPr>
              <a:t>employee whose manager id is 7845 and department number is 5</a:t>
            </a: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CCC.EMP where </a:t>
            </a:r>
            <a:r>
              <a:rPr lang="en-US" sz="2400" i="1" dirty="0" err="1" smtClean="0">
                <a:solidFill>
                  <a:srgbClr val="002060"/>
                </a:solidFill>
                <a:latin typeface="Bookman Old Style" panose="02050604050505020204" pitchFamily="18" charset="0"/>
              </a:rPr>
              <a:t>mgrId</a:t>
            </a:r>
            <a:r>
              <a:rPr lang="en-US" sz="2400" i="1" dirty="0" smtClean="0">
                <a:solidFill>
                  <a:srgbClr val="002060"/>
                </a:solidFill>
                <a:latin typeface="Bookman Old Style" panose="02050604050505020204" pitchFamily="18" charset="0"/>
              </a:rPr>
              <a:t> = 7845 and </a:t>
            </a:r>
            <a:r>
              <a:rPr lang="en-US" sz="2400" i="1" dirty="0" err="1" smtClean="0">
                <a:solidFill>
                  <a:srgbClr val="002060"/>
                </a:solidFill>
                <a:latin typeface="Bookman Old Style" panose="02050604050505020204" pitchFamily="18" charset="0"/>
              </a:rPr>
              <a:t>deptNo</a:t>
            </a:r>
            <a:r>
              <a:rPr lang="en-US" sz="2400" i="1" dirty="0" smtClean="0">
                <a:solidFill>
                  <a:srgbClr val="002060"/>
                </a:solidFill>
                <a:latin typeface="Bookman Old Style" panose="02050604050505020204" pitchFamily="18" charset="0"/>
              </a:rPr>
              <a:t> = 5;</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a:solidFill>
                  <a:srgbClr val="C00000"/>
                </a:solidFill>
                <a:latin typeface="Bookman Old Style" panose="02050604050505020204" pitchFamily="18" charset="0"/>
              </a:rPr>
              <a:t>Question</a:t>
            </a:r>
            <a:r>
              <a:rPr lang="en-US" sz="2400" b="1" dirty="0" smtClean="0">
                <a:solidFill>
                  <a:srgbClr val="C00000"/>
                </a:solidFill>
                <a:latin typeface="Bookman Old Style" panose="02050604050505020204" pitchFamily="18" charset="0"/>
              </a:rPr>
              <a:t>: </a:t>
            </a:r>
            <a:r>
              <a:rPr lang="en-US" sz="2400" dirty="0">
                <a:solidFill>
                  <a:srgbClr val="C00000"/>
                </a:solidFill>
                <a:latin typeface="Bookman Old Style" panose="02050604050505020204" pitchFamily="18" charset="0"/>
              </a:rPr>
              <a:t>Print an information about the employee </a:t>
            </a:r>
            <a:r>
              <a:rPr lang="en-US" sz="2400" dirty="0" smtClean="0">
                <a:solidFill>
                  <a:srgbClr val="C00000"/>
                </a:solidFill>
                <a:latin typeface="Bookman Old Style" panose="02050604050505020204" pitchFamily="18" charset="0"/>
              </a:rPr>
              <a:t>who is taking salary less than 15000 and greater than 50000;</a:t>
            </a: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a:t>
            </a:r>
            <a:r>
              <a:rPr lang="en-US" sz="2400" i="1" dirty="0" err="1" smtClean="0">
                <a:solidFill>
                  <a:srgbClr val="002060"/>
                </a:solidFill>
                <a:latin typeface="Bookman Old Style" panose="02050604050505020204" pitchFamily="18" charset="0"/>
              </a:rPr>
              <a:t>CCC.Emp</a:t>
            </a:r>
            <a:r>
              <a:rPr lang="en-US" sz="2400" i="1" dirty="0" smtClean="0">
                <a:solidFill>
                  <a:srgbClr val="002060"/>
                </a:solidFill>
                <a:latin typeface="Bookman Old Style" panose="02050604050505020204" pitchFamily="18" charset="0"/>
              </a:rPr>
              <a:t> where salary &lt; 15000 and salary &gt; 50000;</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6489469" cy="584775"/>
          </a:xfrm>
          <a:prstGeom prst="rect">
            <a:avLst/>
          </a:prstGeom>
        </p:spPr>
        <p:txBody>
          <a:bodyPr wrap="none">
            <a:spAutoFit/>
          </a:bodyPr>
          <a:lstStyle/>
          <a:p>
            <a:r>
              <a:rPr lang="en-US" sz="3200" b="1" dirty="0">
                <a:solidFill>
                  <a:srgbClr val="FF0000"/>
                </a:solidFill>
              </a:rPr>
              <a:t>SQL : DQL | Where - Clauses in Select</a:t>
            </a:r>
          </a:p>
        </p:txBody>
      </p:sp>
    </p:spTree>
    <p:extLst>
      <p:ext uri="{BB962C8B-B14F-4D97-AF65-F5344CB8AC3E}">
        <p14:creationId xmlns:p14="http://schemas.microsoft.com/office/powerpoint/2010/main" val="32043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89364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It is used to group database tuples on the basis of certain common attribute </a:t>
            </a:r>
            <a:r>
              <a:rPr lang="en-US" sz="2400" dirty="0" smtClean="0">
                <a:solidFill>
                  <a:srgbClr val="002060"/>
                </a:solidFill>
                <a:latin typeface="Bookman Old Style" panose="02050604050505020204" pitchFamily="18" charset="0"/>
              </a:rPr>
              <a:t>value.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Employees </a:t>
            </a:r>
            <a:r>
              <a:rPr lang="en-US" sz="2400" dirty="0">
                <a:solidFill>
                  <a:srgbClr val="002060"/>
                </a:solidFill>
                <a:latin typeface="Bookman Old Style" panose="02050604050505020204" pitchFamily="18" charset="0"/>
              </a:rPr>
              <a:t>of a department.</a:t>
            </a:r>
          </a:p>
          <a:p>
            <a:pPr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Find department number and Number of Employees working in that department.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deptno</a:t>
            </a:r>
            <a:r>
              <a:rPr lang="en-US" sz="2400" i="1" dirty="0" smtClean="0">
                <a:solidFill>
                  <a:srgbClr val="002060"/>
                </a:solidFill>
                <a:latin typeface="Bookman Old Style" panose="02050604050505020204" pitchFamily="18" charset="0"/>
              </a:rPr>
              <a:t>, count(</a:t>
            </a:r>
            <a:r>
              <a:rPr lang="en-US" sz="2400" i="1" dirty="0" err="1" smtClean="0">
                <a:solidFill>
                  <a:srgbClr val="002060"/>
                </a:solidFill>
                <a:latin typeface="Bookman Old Style" panose="02050604050505020204" pitchFamily="18" charset="0"/>
              </a:rPr>
              <a:t>empno</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 group by </a:t>
            </a:r>
            <a:r>
              <a:rPr lang="en-US" sz="2400" i="1" dirty="0" err="1" smtClean="0">
                <a:solidFill>
                  <a:srgbClr val="002060"/>
                </a:solidFill>
                <a:latin typeface="Bookman Old Style" panose="02050604050505020204" pitchFamily="18" charset="0"/>
              </a:rPr>
              <a:t>deptno</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Note that </a:t>
            </a:r>
            <a:r>
              <a:rPr lang="en-US" sz="2400" dirty="0">
                <a:solidFill>
                  <a:srgbClr val="002060"/>
                </a:solidFill>
                <a:latin typeface="Bookman Old Style" panose="02050604050505020204" pitchFamily="18" charset="0"/>
              </a:rPr>
              <a:t>while using group by and aggregate functions the only attributes that can be put in select clause are the aggregated functions and the attributes that have been used for grouping the information.</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6919458" cy="584775"/>
          </a:xfrm>
          <a:prstGeom prst="rect">
            <a:avLst/>
          </a:prstGeom>
        </p:spPr>
        <p:txBody>
          <a:bodyPr wrap="none">
            <a:spAutoFit/>
          </a:bodyPr>
          <a:lstStyle/>
          <a:p>
            <a:r>
              <a:rPr lang="en-US" sz="3200" b="1" dirty="0">
                <a:solidFill>
                  <a:srgbClr val="FF0000"/>
                </a:solidFill>
              </a:rPr>
              <a:t>SQL : DQL | </a:t>
            </a:r>
            <a:r>
              <a:rPr lang="en-US" sz="3200" b="1" dirty="0" smtClean="0">
                <a:solidFill>
                  <a:srgbClr val="FF0000"/>
                </a:solidFill>
              </a:rPr>
              <a:t>Group By - </a:t>
            </a:r>
            <a:r>
              <a:rPr lang="en-US" sz="3200" b="1" dirty="0">
                <a:solidFill>
                  <a:srgbClr val="FF0000"/>
                </a:solidFill>
              </a:rPr>
              <a:t>Clauses in Select</a:t>
            </a:r>
          </a:p>
        </p:txBody>
      </p:sp>
    </p:spTree>
    <p:extLst>
      <p:ext uri="{BB962C8B-B14F-4D97-AF65-F5344CB8AC3E}">
        <p14:creationId xmlns:p14="http://schemas.microsoft.com/office/powerpoint/2010/main" val="3279608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6001643"/>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Write </a:t>
            </a:r>
            <a:r>
              <a:rPr lang="en-US" sz="2400" dirty="0">
                <a:solidFill>
                  <a:srgbClr val="C00000"/>
                </a:solidFill>
                <a:latin typeface="Bookman Old Style" panose="02050604050505020204" pitchFamily="18" charset="0"/>
              </a:rPr>
              <a:t>a query to display number of employees in each job from </a:t>
            </a:r>
            <a:r>
              <a:rPr lang="en-US" sz="2400" dirty="0" err="1">
                <a:solidFill>
                  <a:srgbClr val="C00000"/>
                </a:solidFill>
                <a:latin typeface="Bookman Old Style" panose="02050604050505020204" pitchFamily="18" charset="0"/>
              </a:rPr>
              <a:t>emp</a:t>
            </a:r>
            <a:r>
              <a:rPr lang="en-US" sz="2400" dirty="0">
                <a:solidFill>
                  <a:srgbClr val="C00000"/>
                </a:solidFill>
                <a:latin typeface="Bookman Old Style" panose="02050604050505020204" pitchFamily="18" charset="0"/>
              </a:rPr>
              <a:t> table using group by?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job, count(*) from </a:t>
            </a:r>
            <a:r>
              <a:rPr lang="en-US" sz="2400" i="1" dirty="0" err="1">
                <a:solidFill>
                  <a:srgbClr val="002060"/>
                </a:solidFill>
                <a:latin typeface="Bookman Old Style" panose="02050604050505020204" pitchFamily="18" charset="0"/>
              </a:rPr>
              <a:t>emp</a:t>
            </a:r>
            <a:r>
              <a:rPr lang="en-US" sz="2400" i="1" dirty="0">
                <a:solidFill>
                  <a:srgbClr val="002060"/>
                </a:solidFill>
                <a:latin typeface="Bookman Old Style" panose="02050604050505020204" pitchFamily="18" charset="0"/>
              </a:rPr>
              <a:t> group by job;</a:t>
            </a:r>
          </a:p>
          <a:p>
            <a:pPr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Write </a:t>
            </a:r>
            <a:r>
              <a:rPr lang="en-US" sz="2400" dirty="0">
                <a:solidFill>
                  <a:srgbClr val="C00000"/>
                </a:solidFill>
                <a:latin typeface="Bookman Old Style" panose="02050604050505020204" pitchFamily="18" charset="0"/>
              </a:rPr>
              <a:t>a query to display </a:t>
            </a:r>
            <a:r>
              <a:rPr lang="en-US" sz="2400" dirty="0" err="1">
                <a:solidFill>
                  <a:srgbClr val="C00000"/>
                </a:solidFill>
                <a:latin typeface="Bookman Old Style" panose="02050604050505020204" pitchFamily="18" charset="0"/>
              </a:rPr>
              <a:t>deptno</a:t>
            </a:r>
            <a:r>
              <a:rPr lang="en-US" sz="2400" dirty="0">
                <a:solidFill>
                  <a:srgbClr val="C00000"/>
                </a:solidFill>
                <a:latin typeface="Bookman Old Style" panose="02050604050505020204" pitchFamily="18" charset="0"/>
              </a:rPr>
              <a:t>, minimum and maximum salary from </a:t>
            </a:r>
            <a:r>
              <a:rPr lang="en-US" sz="2400" dirty="0" err="1">
                <a:solidFill>
                  <a:srgbClr val="C00000"/>
                </a:solidFill>
                <a:latin typeface="Bookman Old Style" panose="02050604050505020204" pitchFamily="18" charset="0"/>
              </a:rPr>
              <a:t>emp</a:t>
            </a:r>
            <a:r>
              <a:rPr lang="en-US" sz="2400" dirty="0">
                <a:solidFill>
                  <a:srgbClr val="C00000"/>
                </a:solidFill>
                <a:latin typeface="Bookman Old Style" panose="02050604050505020204" pitchFamily="18" charset="0"/>
              </a:rPr>
              <a:t> using group by?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deptno</a:t>
            </a:r>
            <a:r>
              <a:rPr lang="en-US" sz="2400" i="1" dirty="0">
                <a:solidFill>
                  <a:srgbClr val="002060"/>
                </a:solidFill>
                <a:latin typeface="Bookman Old Style" panose="02050604050505020204" pitchFamily="18" charset="0"/>
              </a:rPr>
              <a:t>, min(</a:t>
            </a:r>
            <a:r>
              <a:rPr lang="en-US" sz="2400" i="1" dirty="0" err="1">
                <a:solidFill>
                  <a:srgbClr val="002060"/>
                </a:solidFill>
                <a:latin typeface="Bookman Old Style" panose="02050604050505020204" pitchFamily="18" charset="0"/>
              </a:rPr>
              <a:t>sal</a:t>
            </a:r>
            <a:r>
              <a:rPr lang="en-US" sz="2400" i="1" dirty="0">
                <a:solidFill>
                  <a:srgbClr val="002060"/>
                </a:solidFill>
                <a:latin typeface="Bookman Old Style" panose="02050604050505020204" pitchFamily="18" charset="0"/>
              </a:rPr>
              <a:t>), max(</a:t>
            </a:r>
            <a:r>
              <a:rPr lang="en-US" sz="2400" i="1" dirty="0" err="1">
                <a:solidFill>
                  <a:srgbClr val="002060"/>
                </a:solidFill>
                <a:latin typeface="Bookman Old Style" panose="02050604050505020204" pitchFamily="18" charset="0"/>
              </a:rPr>
              <a:t>sal</a:t>
            </a:r>
            <a:r>
              <a:rPr lang="en-US" sz="2400" i="1" dirty="0">
                <a:solidFill>
                  <a:srgbClr val="002060"/>
                </a:solidFill>
                <a:latin typeface="Bookman Old Style" panose="02050604050505020204" pitchFamily="18" charset="0"/>
              </a:rPr>
              <a:t>) from </a:t>
            </a:r>
            <a:r>
              <a:rPr lang="en-US" sz="2400" i="1" dirty="0" err="1">
                <a:solidFill>
                  <a:srgbClr val="002060"/>
                </a:solidFill>
                <a:latin typeface="Bookman Old Style" panose="02050604050505020204" pitchFamily="18" charset="0"/>
              </a:rPr>
              <a:t>emp</a:t>
            </a:r>
            <a:r>
              <a:rPr lang="en-US" sz="2400" i="1" dirty="0">
                <a:solidFill>
                  <a:srgbClr val="002060"/>
                </a:solidFill>
                <a:latin typeface="Bookman Old Style" panose="02050604050505020204" pitchFamily="18" charset="0"/>
              </a:rPr>
              <a:t> group by </a:t>
            </a:r>
            <a:r>
              <a:rPr lang="en-US" sz="2400" i="1" dirty="0" err="1">
                <a:solidFill>
                  <a:srgbClr val="002060"/>
                </a:solidFill>
                <a:latin typeface="Bookman Old Style" panose="02050604050505020204" pitchFamily="18" charset="0"/>
              </a:rPr>
              <a:t>deptno</a:t>
            </a:r>
            <a:r>
              <a:rPr lang="en-US" sz="2400" i="1" dirty="0">
                <a:solidFill>
                  <a:srgbClr val="002060"/>
                </a:solidFill>
                <a:latin typeface="Bookman Old Style" panose="02050604050505020204" pitchFamily="18" charset="0"/>
              </a:rPr>
              <a:t>;</a:t>
            </a:r>
          </a:p>
          <a:p>
            <a:pPr algn="just"/>
            <a:endParaRPr lang="en-US" sz="2400" dirty="0">
              <a:solidFill>
                <a:srgbClr val="002060"/>
              </a:solidFill>
              <a:latin typeface="Bookman Old Style" panose="02050604050505020204" pitchFamily="18" charset="0"/>
            </a:endParaRPr>
          </a:p>
          <a:p>
            <a:pPr algn="just"/>
            <a:r>
              <a:rPr lang="en-US" sz="2400" b="1" dirty="0">
                <a:solidFill>
                  <a:srgbClr val="002060"/>
                </a:solidFill>
                <a:latin typeface="Bookman Old Style" panose="02050604050505020204" pitchFamily="18" charset="0"/>
              </a:rPr>
              <a:t>RULE: </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Other than group function columns specified after select those all columns must be used in after “group by”. Otherwise oracle server returns an error “not a GROUP BY expression”.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deptno</a:t>
            </a:r>
            <a:r>
              <a:rPr lang="en-US" sz="2400" i="1" dirty="0">
                <a:solidFill>
                  <a:srgbClr val="002060"/>
                </a:solidFill>
                <a:latin typeface="Bookman Old Style" panose="02050604050505020204" pitchFamily="18" charset="0"/>
              </a:rPr>
              <a:t>, max(</a:t>
            </a:r>
            <a:r>
              <a:rPr lang="en-US" sz="2400" i="1" dirty="0" err="1">
                <a:solidFill>
                  <a:srgbClr val="002060"/>
                </a:solidFill>
                <a:latin typeface="Bookman Old Style" panose="02050604050505020204" pitchFamily="18" charset="0"/>
              </a:rPr>
              <a:t>sal</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from </a:t>
            </a:r>
            <a:r>
              <a:rPr lang="en-US" sz="2400" i="1" dirty="0" err="1">
                <a:solidFill>
                  <a:srgbClr val="002060"/>
                </a:solidFill>
                <a:latin typeface="Bookman Old Style" panose="02050604050505020204" pitchFamily="18" charset="0"/>
              </a:rPr>
              <a:t>emp</a:t>
            </a:r>
            <a:r>
              <a:rPr lang="en-US" sz="2400" i="1" dirty="0">
                <a:solidFill>
                  <a:srgbClr val="002060"/>
                </a:solidFill>
                <a:latin typeface="Bookman Old Style" panose="02050604050505020204" pitchFamily="18" charset="0"/>
              </a:rPr>
              <a:t> group by </a:t>
            </a:r>
            <a:r>
              <a:rPr lang="en-US" sz="2400" i="1" dirty="0" err="1">
                <a:solidFill>
                  <a:srgbClr val="002060"/>
                </a:solidFill>
                <a:latin typeface="Bookman Old Style" panose="02050604050505020204" pitchFamily="18" charset="0"/>
              </a:rPr>
              <a:t>deptno</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a:t>
            </a:r>
          </a:p>
          <a:p>
            <a:pPr algn="just"/>
            <a:r>
              <a:rPr lang="en-US" sz="2400" i="1" dirty="0" smtClean="0">
                <a:solidFill>
                  <a:srgbClr val="002060"/>
                </a:solidFill>
                <a:latin typeface="Bookman Old Style" panose="02050604050505020204" pitchFamily="18" charset="0"/>
              </a:rPr>
              <a:t>	ERROR </a:t>
            </a:r>
            <a:r>
              <a:rPr lang="en-US" sz="2400" i="1" dirty="0">
                <a:solidFill>
                  <a:srgbClr val="002060"/>
                </a:solidFill>
                <a:latin typeface="Bookman Old Style" panose="02050604050505020204" pitchFamily="18" charset="0"/>
              </a:rPr>
              <a:t>at line 1: </a:t>
            </a:r>
          </a:p>
          <a:p>
            <a:pPr algn="just"/>
            <a:r>
              <a:rPr lang="en-US" sz="2400" i="1" dirty="0" smtClean="0">
                <a:solidFill>
                  <a:srgbClr val="002060"/>
                </a:solidFill>
                <a:latin typeface="Bookman Old Style" panose="02050604050505020204" pitchFamily="18" charset="0"/>
              </a:rPr>
              <a:t>	ORA-00979</a:t>
            </a:r>
            <a:r>
              <a:rPr lang="en-US" sz="2400" i="1" dirty="0">
                <a:solidFill>
                  <a:srgbClr val="002060"/>
                </a:solidFill>
                <a:latin typeface="Bookman Old Style" panose="02050604050505020204" pitchFamily="18" charset="0"/>
              </a:rPr>
              <a:t>: not a GROUP BY expression</a:t>
            </a:r>
          </a:p>
        </p:txBody>
      </p:sp>
      <p:sp>
        <p:nvSpPr>
          <p:cNvPr id="3" name="Rectangle 2"/>
          <p:cNvSpPr/>
          <p:nvPr/>
        </p:nvSpPr>
        <p:spPr>
          <a:xfrm>
            <a:off x="373039" y="132644"/>
            <a:ext cx="6919458" cy="584775"/>
          </a:xfrm>
          <a:prstGeom prst="rect">
            <a:avLst/>
          </a:prstGeom>
        </p:spPr>
        <p:txBody>
          <a:bodyPr wrap="none">
            <a:spAutoFit/>
          </a:bodyPr>
          <a:lstStyle/>
          <a:p>
            <a:r>
              <a:rPr lang="en-US" sz="3200" b="1" dirty="0">
                <a:solidFill>
                  <a:srgbClr val="FF0000"/>
                </a:solidFill>
              </a:rPr>
              <a:t>SQL : DQL | </a:t>
            </a:r>
            <a:r>
              <a:rPr lang="en-US" sz="3200" b="1" dirty="0" smtClean="0">
                <a:solidFill>
                  <a:srgbClr val="FF0000"/>
                </a:solidFill>
              </a:rPr>
              <a:t>Group By - </a:t>
            </a:r>
            <a:r>
              <a:rPr lang="en-US" sz="3200" b="1" dirty="0">
                <a:solidFill>
                  <a:srgbClr val="FF0000"/>
                </a:solidFill>
              </a:rPr>
              <a:t>Clauses in Select</a:t>
            </a:r>
          </a:p>
        </p:txBody>
      </p:sp>
    </p:spTree>
    <p:extLst>
      <p:ext uri="{BB962C8B-B14F-4D97-AF65-F5344CB8AC3E}">
        <p14:creationId xmlns:p14="http://schemas.microsoft.com/office/powerpoint/2010/main" val="2546932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fade">
                                      <p:cBhvr>
                                        <p:cTn id="40" dur="500"/>
                                        <p:tgtEl>
                                          <p:spTgt spid="2">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animEffect transition="in" filter="fade">
                                      <p:cBhvr>
                                        <p:cTn id="43"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2677656"/>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This clause is used for creating conditions on grouped information.</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a:t>
            </a:r>
            <a:r>
              <a:rPr lang="en-US" sz="2400" dirty="0">
                <a:solidFill>
                  <a:srgbClr val="C00000"/>
                </a:solidFill>
                <a:latin typeface="Bookman Old Style" panose="02050604050505020204" pitchFamily="18" charset="0"/>
              </a:rPr>
              <a:t>Find department number and maximum salary of those departments where maximum salary is more than </a:t>
            </a:r>
            <a:r>
              <a:rPr lang="en-US" sz="2400" dirty="0" err="1">
                <a:solidFill>
                  <a:srgbClr val="C00000"/>
                </a:solidFill>
                <a:latin typeface="Bookman Old Style" panose="02050604050505020204" pitchFamily="18" charset="0"/>
              </a:rPr>
              <a:t>Rs</a:t>
            </a:r>
            <a:r>
              <a:rPr lang="en-US" sz="2400" dirty="0">
                <a:solidFill>
                  <a:srgbClr val="C00000"/>
                </a:solidFill>
                <a:latin typeface="Bookman Old Style" panose="02050604050505020204" pitchFamily="18" charset="0"/>
              </a:rPr>
              <a:t> 20000</a:t>
            </a:r>
            <a:r>
              <a:rPr lang="en-US" sz="2400" dirty="0" smtClean="0">
                <a:solidFill>
                  <a:srgbClr val="C0000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C0000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DEPTNO, MAX(SAL</a:t>
            </a:r>
            <a:r>
              <a:rPr lang="en-US" sz="2400" i="1" dirty="0" smtClean="0">
                <a:solidFill>
                  <a:srgbClr val="002060"/>
                </a:solidFill>
                <a:latin typeface="Bookman Old Style" panose="02050604050505020204" pitchFamily="18" charset="0"/>
              </a:rPr>
              <a:t>) FROM EMP GROUP </a:t>
            </a:r>
            <a:r>
              <a:rPr lang="en-US" sz="2400" i="1" dirty="0">
                <a:solidFill>
                  <a:srgbClr val="002060"/>
                </a:solidFill>
                <a:latin typeface="Bookman Old Style" panose="02050604050505020204" pitchFamily="18" charset="0"/>
              </a:rPr>
              <a:t>BY </a:t>
            </a:r>
            <a:r>
              <a:rPr lang="en-US" sz="2400" i="1" dirty="0" smtClean="0">
                <a:solidFill>
                  <a:srgbClr val="002060"/>
                </a:solidFill>
                <a:latin typeface="Bookman Old Style" panose="02050604050505020204" pitchFamily="18" charset="0"/>
              </a:rPr>
              <a:t>DEPTNO HAVING </a:t>
            </a:r>
            <a:r>
              <a:rPr lang="en-US" sz="2400" i="1" dirty="0">
                <a:solidFill>
                  <a:srgbClr val="002060"/>
                </a:solidFill>
                <a:latin typeface="Bookman Old Style" panose="02050604050505020204" pitchFamily="18" charset="0"/>
              </a:rPr>
              <a:t>MAX(SAL) &gt; 20000;</a:t>
            </a:r>
          </a:p>
        </p:txBody>
      </p:sp>
      <p:sp>
        <p:nvSpPr>
          <p:cNvPr id="3" name="Rectangle 2"/>
          <p:cNvSpPr/>
          <p:nvPr/>
        </p:nvSpPr>
        <p:spPr>
          <a:xfrm>
            <a:off x="373039" y="132644"/>
            <a:ext cx="6507487" cy="584775"/>
          </a:xfrm>
          <a:prstGeom prst="rect">
            <a:avLst/>
          </a:prstGeom>
        </p:spPr>
        <p:txBody>
          <a:bodyPr wrap="none">
            <a:spAutoFit/>
          </a:bodyPr>
          <a:lstStyle/>
          <a:p>
            <a:r>
              <a:rPr lang="en-US" sz="3200" b="1" dirty="0" smtClean="0">
                <a:solidFill>
                  <a:srgbClr val="FF0000"/>
                </a:solidFill>
              </a:rPr>
              <a:t>SQL : DQL | Having - Clauses in Select</a:t>
            </a:r>
            <a:endParaRPr lang="en-US" sz="3200" b="1" dirty="0">
              <a:solidFill>
                <a:srgbClr val="FF0000"/>
              </a:solidFill>
            </a:endParaRPr>
          </a:p>
        </p:txBody>
      </p:sp>
    </p:spTree>
    <p:extLst>
      <p:ext uri="{BB962C8B-B14F-4D97-AF65-F5344CB8AC3E}">
        <p14:creationId xmlns:p14="http://schemas.microsoft.com/office/powerpoint/2010/main" val="469562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6001643"/>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Order By clause: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It </a:t>
            </a:r>
            <a:r>
              <a:rPr lang="en-US" sz="2400" dirty="0">
                <a:solidFill>
                  <a:srgbClr val="002060"/>
                </a:solidFill>
                <a:latin typeface="Bookman Old Style" panose="02050604050505020204" pitchFamily="18" charset="0"/>
              </a:rPr>
              <a:t>is used in the last portion of select statement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By </a:t>
            </a:r>
            <a:r>
              <a:rPr lang="en-US" sz="2400" dirty="0">
                <a:solidFill>
                  <a:srgbClr val="002060"/>
                </a:solidFill>
                <a:latin typeface="Bookman Old Style" panose="02050604050505020204" pitchFamily="18" charset="0"/>
              </a:rPr>
              <a:t>using this rows can be </a:t>
            </a:r>
            <a:r>
              <a:rPr lang="en-US" sz="2400" dirty="0" smtClean="0">
                <a:solidFill>
                  <a:srgbClr val="002060"/>
                </a:solidFill>
                <a:latin typeface="Bookman Old Style" panose="02050604050505020204" pitchFamily="18" charset="0"/>
              </a:rPr>
              <a:t>sorted, default </a:t>
            </a:r>
            <a:r>
              <a:rPr lang="en-US" sz="2400" dirty="0">
                <a:solidFill>
                  <a:srgbClr val="002060"/>
                </a:solidFill>
                <a:latin typeface="Bookman Old Style" panose="02050604050505020204" pitchFamily="18" charset="0"/>
              </a:rPr>
              <a:t>it takes ascending order</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DESC</a:t>
            </a:r>
            <a:r>
              <a:rPr lang="en-US" sz="2400" dirty="0">
                <a:solidFill>
                  <a:srgbClr val="002060"/>
                </a:solidFill>
                <a:latin typeface="Bookman Old Style" panose="02050604050505020204" pitchFamily="18" charset="0"/>
              </a:rPr>
              <a:t>: is used for sorting in descending order</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Sorting </a:t>
            </a:r>
            <a:r>
              <a:rPr lang="en-US" sz="2400" dirty="0">
                <a:solidFill>
                  <a:srgbClr val="002060"/>
                </a:solidFill>
                <a:latin typeface="Bookman Old Style" panose="02050604050505020204" pitchFamily="18" charset="0"/>
              </a:rPr>
              <a:t>by column which is not in select list is possible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Sorting can be done by </a:t>
            </a:r>
            <a:r>
              <a:rPr lang="en-US" sz="2400" dirty="0">
                <a:solidFill>
                  <a:srgbClr val="002060"/>
                </a:solidFill>
                <a:latin typeface="Bookman Old Style" panose="02050604050505020204" pitchFamily="18" charset="0"/>
              </a:rPr>
              <a:t>column </a:t>
            </a:r>
            <a:r>
              <a:rPr lang="en-US" sz="2400" dirty="0" smtClean="0">
                <a:solidFill>
                  <a:srgbClr val="002060"/>
                </a:solidFill>
                <a:latin typeface="Bookman Old Style" panose="02050604050505020204" pitchFamily="18" charset="0"/>
              </a:rPr>
              <a:t>Alias</a:t>
            </a:r>
          </a:p>
          <a:p>
            <a:pPr lvl="1"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Print the employee information based on annual salary in ascending order</a:t>
            </a:r>
            <a:endParaRPr lang="en-US" sz="2400" dirty="0">
              <a:solidFill>
                <a:srgbClr val="C0000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SELECT </a:t>
            </a:r>
            <a:r>
              <a:rPr lang="en-US" sz="2400" dirty="0">
                <a:solidFill>
                  <a:srgbClr val="002060"/>
                </a:solidFill>
                <a:latin typeface="Bookman Old Style" panose="02050604050505020204" pitchFamily="18" charset="0"/>
              </a:rPr>
              <a:t>EMPNO, ENAME, SAL*12 “ANNUAL</a:t>
            </a:r>
            <a:r>
              <a:rPr lang="en-US" sz="2400" dirty="0" smtClean="0">
                <a:solidFill>
                  <a:srgbClr val="002060"/>
                </a:solidFill>
                <a:latin typeface="Bookman Old Style" panose="02050604050505020204" pitchFamily="18" charset="0"/>
              </a:rPr>
              <a:t>” FROM EMP ORDER </a:t>
            </a:r>
            <a:r>
              <a:rPr lang="en-US" sz="2400" dirty="0">
                <a:solidFill>
                  <a:srgbClr val="002060"/>
                </a:solidFill>
                <a:latin typeface="Bookman Old Style" panose="02050604050505020204" pitchFamily="18" charset="0"/>
              </a:rPr>
              <a:t>BY ANNUAL</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Print the employees information in ascending </a:t>
            </a:r>
            <a:r>
              <a:rPr lang="en-US" sz="2400" dirty="0">
                <a:solidFill>
                  <a:srgbClr val="C00000"/>
                </a:solidFill>
                <a:latin typeface="Bookman Old Style" panose="02050604050505020204" pitchFamily="18" charset="0"/>
              </a:rPr>
              <a:t>order on department number and descending order of salary in each department.</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SELECT </a:t>
            </a:r>
            <a:r>
              <a:rPr lang="en-US" sz="2400" dirty="0">
                <a:solidFill>
                  <a:srgbClr val="002060"/>
                </a:solidFill>
                <a:latin typeface="Bookman Old Style" panose="02050604050505020204" pitchFamily="18" charset="0"/>
              </a:rPr>
              <a:t>ENAME, DEPTNO, </a:t>
            </a:r>
            <a:r>
              <a:rPr lang="en-US" sz="2400" dirty="0" smtClean="0">
                <a:solidFill>
                  <a:srgbClr val="002060"/>
                </a:solidFill>
                <a:latin typeface="Bookman Old Style" panose="02050604050505020204" pitchFamily="18" charset="0"/>
              </a:rPr>
              <a:t>SAL FROM EMP ORDER </a:t>
            </a:r>
            <a:r>
              <a:rPr lang="en-US" sz="2400" dirty="0">
                <a:solidFill>
                  <a:srgbClr val="002060"/>
                </a:solidFill>
                <a:latin typeface="Bookman Old Style" panose="02050604050505020204" pitchFamily="18" charset="0"/>
              </a:rPr>
              <a:t>BY DEPTNO, SAL DESC</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6927474" cy="584775"/>
          </a:xfrm>
          <a:prstGeom prst="rect">
            <a:avLst/>
          </a:prstGeom>
        </p:spPr>
        <p:txBody>
          <a:bodyPr wrap="none">
            <a:spAutoFit/>
          </a:bodyPr>
          <a:lstStyle/>
          <a:p>
            <a:r>
              <a:rPr lang="en-US" sz="3200" b="1" dirty="0" smtClean="0">
                <a:solidFill>
                  <a:srgbClr val="FF0000"/>
                </a:solidFill>
              </a:rPr>
              <a:t>SQL : DQL | Order By – Clauses in Select</a:t>
            </a:r>
            <a:endParaRPr lang="en-US" sz="3200" b="1" dirty="0">
              <a:solidFill>
                <a:srgbClr val="FF0000"/>
              </a:solidFill>
            </a:endParaRPr>
          </a:p>
        </p:txBody>
      </p:sp>
    </p:spTree>
    <p:extLst>
      <p:ext uri="{BB962C8B-B14F-4D97-AF65-F5344CB8AC3E}">
        <p14:creationId xmlns:p14="http://schemas.microsoft.com/office/powerpoint/2010/main" val="1330551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683899" y="2981820"/>
            <a:ext cx="9370787"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Thank You!</a:t>
            </a:r>
            <a:endParaRPr lang="en-US" sz="6000" b="1" dirty="0">
              <a:solidFill>
                <a:srgbClr val="002060"/>
              </a:solidFill>
            </a:endParaRPr>
          </a:p>
        </p:txBody>
      </p:sp>
    </p:spTree>
    <p:extLst>
      <p:ext uri="{BB962C8B-B14F-4D97-AF65-F5344CB8AC3E}">
        <p14:creationId xmlns:p14="http://schemas.microsoft.com/office/powerpoint/2010/main" val="174218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216539"/>
          </a:xfrm>
          <a:prstGeom prst="rect">
            <a:avLst/>
          </a:prstGeom>
        </p:spPr>
        <p:txBody>
          <a:bodyPr wrap="square">
            <a:spAutoFit/>
          </a:bodyPr>
          <a:lstStyle/>
          <a:p>
            <a:r>
              <a:rPr lang="en-US" sz="2800" b="1" dirty="0" smtClean="0">
                <a:solidFill>
                  <a:srgbClr val="002060"/>
                </a:solidFill>
                <a:latin typeface="Bookman Old Style" panose="02050604050505020204" pitchFamily="18" charset="0"/>
              </a:rPr>
              <a:t>External Level:</a:t>
            </a:r>
            <a:endParaRPr lang="en-US" sz="2400" b="1" dirty="0" smtClean="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Level describes the database part that a particular user group is interested and hides the remaining database from that user group.</a:t>
            </a:r>
          </a:p>
          <a:p>
            <a:pPr marL="742950" lvl="1"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Access only part of the database</a:t>
            </a:r>
          </a:p>
          <a:p>
            <a:pPr marL="742950" lvl="1"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End users are comes into external level part</a:t>
            </a:r>
          </a:p>
          <a:p>
            <a:pPr marL="285750"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285750" indent="-285750">
              <a:buFont typeface="Arial" panose="020B0604020202020204" pitchFamily="34" charset="0"/>
              <a:buChar char="•"/>
            </a:pPr>
            <a:endParaRPr lang="en-US" sz="2400" dirty="0">
              <a:solidFill>
                <a:srgbClr val="002060"/>
              </a:solidFill>
              <a:latin typeface="Bookman Old Style" panose="02050604050505020204" pitchFamily="18" charset="0"/>
            </a:endParaRPr>
          </a:p>
          <a:p>
            <a:pPr marL="285750"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285750"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5002460" cy="584775"/>
          </a:xfrm>
          <a:prstGeom prst="rect">
            <a:avLst/>
          </a:prstGeom>
        </p:spPr>
        <p:txBody>
          <a:bodyPr wrap="none">
            <a:spAutoFit/>
          </a:bodyPr>
          <a:lstStyle/>
          <a:p>
            <a:r>
              <a:rPr lang="en-US" sz="3200" b="1" dirty="0" smtClean="0">
                <a:solidFill>
                  <a:srgbClr val="FF0000"/>
                </a:solidFill>
              </a:rPr>
              <a:t>ANSI Database Architecture:</a:t>
            </a:r>
            <a:endParaRPr lang="en-US" sz="3200" b="1" dirty="0">
              <a:solidFill>
                <a:srgbClr val="FF0000"/>
              </a:solidFill>
            </a:endParaRPr>
          </a:p>
        </p:txBody>
      </p:sp>
      <p:pic>
        <p:nvPicPr>
          <p:cNvPr id="4" name="Picture 3"/>
          <p:cNvPicPr>
            <a:picLocks noChangeAspect="1"/>
          </p:cNvPicPr>
          <p:nvPr/>
        </p:nvPicPr>
        <p:blipFill>
          <a:blip r:embed="rId2"/>
          <a:stretch>
            <a:fillRect/>
          </a:stretch>
        </p:blipFill>
        <p:spPr>
          <a:xfrm>
            <a:off x="659832" y="3971498"/>
            <a:ext cx="10831391" cy="1451378"/>
          </a:xfrm>
          <a:prstGeom prst="rect">
            <a:avLst/>
          </a:prstGeom>
        </p:spPr>
      </p:pic>
    </p:spTree>
    <p:extLst>
      <p:ext uri="{BB962C8B-B14F-4D97-AF65-F5344CB8AC3E}">
        <p14:creationId xmlns:p14="http://schemas.microsoft.com/office/powerpoint/2010/main" val="164000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92431" y="3962497"/>
            <a:ext cx="4366193" cy="2593073"/>
          </a:xfrm>
          <a:prstGeom prst="rect">
            <a:avLst/>
          </a:prstGeom>
        </p:spPr>
      </p:pic>
      <p:sp>
        <p:nvSpPr>
          <p:cNvPr id="2" name="Rectangle 1"/>
          <p:cNvSpPr/>
          <p:nvPr/>
        </p:nvSpPr>
        <p:spPr>
          <a:xfrm>
            <a:off x="373039" y="853954"/>
            <a:ext cx="11404979" cy="3108543"/>
          </a:xfrm>
          <a:prstGeom prst="rect">
            <a:avLst/>
          </a:prstGeom>
        </p:spPr>
        <p:txBody>
          <a:bodyPr wrap="square">
            <a:spAutoFit/>
          </a:bodyPr>
          <a:lstStyle/>
          <a:p>
            <a:r>
              <a:rPr lang="en-IN" sz="2800" b="1" dirty="0" smtClean="0">
                <a:solidFill>
                  <a:srgbClr val="002060"/>
                </a:solidFill>
                <a:latin typeface="Bookman Old Style" panose="02050604050505020204" pitchFamily="18" charset="0"/>
              </a:rPr>
              <a:t>Conceptual Level:</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Level describes what data are to be stored in the database and also describes what relationship exists among those data.</a:t>
            </a:r>
          </a:p>
          <a:p>
            <a:pPr marL="742950" lvl="1" indent="-285750">
              <a:buFont typeface="Arial" panose="020B0604020202020204" pitchFamily="34" charset="0"/>
              <a:buChar char="•"/>
            </a:pPr>
            <a:endParaRPr lang="en-US" sz="2400" dirty="0">
              <a:solidFill>
                <a:srgbClr val="002060"/>
              </a:solidFill>
              <a:latin typeface="Bookman Old Style" panose="02050604050505020204" pitchFamily="18" charset="0"/>
            </a:endParaRPr>
          </a:p>
          <a:p>
            <a:pPr marL="742950" lvl="1" indent="-285750">
              <a:buFont typeface="Arial" panose="020B0604020202020204" pitchFamily="34" charset="0"/>
              <a:buChar char="•"/>
            </a:pPr>
            <a:r>
              <a:rPr lang="en-US" sz="2400" dirty="0">
                <a:solidFill>
                  <a:srgbClr val="002060"/>
                </a:solidFill>
                <a:latin typeface="Bookman Old Style" panose="02050604050505020204" pitchFamily="18" charset="0"/>
              </a:rPr>
              <a:t>D</a:t>
            </a:r>
            <a:r>
              <a:rPr lang="en-US" sz="2400" dirty="0" smtClean="0">
                <a:solidFill>
                  <a:srgbClr val="002060"/>
                </a:solidFill>
                <a:latin typeface="Bookman Old Style" panose="02050604050505020204" pitchFamily="18" charset="0"/>
              </a:rPr>
              <a:t>efines type of data storing in database and also defines what type of data does not store in database using constraints.</a:t>
            </a:r>
          </a:p>
          <a:p>
            <a:pPr marL="742950" lvl="1"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Programmers and database administrators work at this level.</a:t>
            </a:r>
            <a:endParaRPr lang="en-IN" sz="2400" dirty="0" smtClean="0">
              <a:solidFill>
                <a:srgbClr val="002060"/>
              </a:solidFill>
              <a:latin typeface="Bookman Old Style" panose="02050604050505020204" pitchFamily="18" charset="0"/>
            </a:endParaRPr>
          </a:p>
        </p:txBody>
      </p:sp>
      <p:sp>
        <p:nvSpPr>
          <p:cNvPr id="3" name="Rectangle 2"/>
          <p:cNvSpPr/>
          <p:nvPr/>
        </p:nvSpPr>
        <p:spPr>
          <a:xfrm>
            <a:off x="373039" y="132644"/>
            <a:ext cx="5002460" cy="584775"/>
          </a:xfrm>
          <a:prstGeom prst="rect">
            <a:avLst/>
          </a:prstGeom>
        </p:spPr>
        <p:txBody>
          <a:bodyPr wrap="none">
            <a:spAutoFit/>
          </a:bodyPr>
          <a:lstStyle/>
          <a:p>
            <a:r>
              <a:rPr lang="en-US" sz="3200" b="1" dirty="0" smtClean="0">
                <a:solidFill>
                  <a:srgbClr val="FF0000"/>
                </a:solidFill>
              </a:rPr>
              <a:t>ANSI Database Architecture:</a:t>
            </a:r>
            <a:endParaRPr lang="en-US" sz="3200" b="1" dirty="0">
              <a:solidFill>
                <a:srgbClr val="FF0000"/>
              </a:solidFill>
            </a:endParaRPr>
          </a:p>
        </p:txBody>
      </p:sp>
    </p:spTree>
    <p:extLst>
      <p:ext uri="{BB962C8B-B14F-4D97-AF65-F5344CB8AC3E}">
        <p14:creationId xmlns:p14="http://schemas.microsoft.com/office/powerpoint/2010/main" val="351176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324535"/>
          </a:xfrm>
          <a:prstGeom prst="rect">
            <a:avLst/>
          </a:prstGeom>
        </p:spPr>
        <p:txBody>
          <a:bodyPr wrap="square">
            <a:spAutoFit/>
          </a:bodyPr>
          <a:lstStyle/>
          <a:p>
            <a:r>
              <a:rPr lang="en-US" sz="2800" b="1" dirty="0" smtClean="0">
                <a:solidFill>
                  <a:srgbClr val="002060"/>
                </a:solidFill>
                <a:latin typeface="Bookman Old Style" panose="02050604050505020204" pitchFamily="18" charset="0"/>
              </a:rPr>
              <a:t>Internal Level:</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The internal level describes the physical storage structure of the database also known as a physical schema.</a:t>
            </a:r>
          </a:p>
          <a:p>
            <a:pPr marL="742950" lvl="1"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It uses the physical data model. It is used to define that how the data will be stored in a block.</a:t>
            </a:r>
          </a:p>
          <a:p>
            <a:pPr marL="742950" lvl="1"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The physical level is used to describe complex low-level data structures in detail.</a:t>
            </a:r>
          </a:p>
          <a:p>
            <a:pPr marL="742950" lvl="1" indent="-28575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DBA works at this level</a:t>
            </a:r>
          </a:p>
          <a:p>
            <a:pPr marL="742950" lvl="1"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742950" lvl="1"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742950" lvl="1" indent="-285750">
              <a:buFont typeface="Arial" panose="020B0604020202020204" pitchFamily="34" charset="0"/>
              <a:buChar char="•"/>
            </a:pPr>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5002460" cy="584775"/>
          </a:xfrm>
          <a:prstGeom prst="rect">
            <a:avLst/>
          </a:prstGeom>
        </p:spPr>
        <p:txBody>
          <a:bodyPr wrap="none">
            <a:spAutoFit/>
          </a:bodyPr>
          <a:lstStyle/>
          <a:p>
            <a:r>
              <a:rPr lang="en-US" sz="3200" b="1" dirty="0" smtClean="0">
                <a:solidFill>
                  <a:srgbClr val="FF0000"/>
                </a:solidFill>
              </a:rPr>
              <a:t>ANSI Database Architecture:</a:t>
            </a:r>
            <a:endParaRPr lang="en-US" sz="3200" b="1" dirty="0">
              <a:solidFill>
                <a:srgbClr val="FF0000"/>
              </a:solidFill>
            </a:endParaRPr>
          </a:p>
        </p:txBody>
      </p:sp>
      <p:pic>
        <p:nvPicPr>
          <p:cNvPr id="6" name="Picture 5"/>
          <p:cNvPicPr>
            <a:picLocks noChangeAspect="1"/>
          </p:cNvPicPr>
          <p:nvPr/>
        </p:nvPicPr>
        <p:blipFill>
          <a:blip r:embed="rId2"/>
          <a:stretch>
            <a:fillRect/>
          </a:stretch>
        </p:blipFill>
        <p:spPr>
          <a:xfrm>
            <a:off x="7559153" y="3845445"/>
            <a:ext cx="4218865" cy="2469579"/>
          </a:xfrm>
          <a:prstGeom prst="rect">
            <a:avLst/>
          </a:prstGeom>
        </p:spPr>
      </p:pic>
    </p:spTree>
    <p:extLst>
      <p:ext uri="{BB962C8B-B14F-4D97-AF65-F5344CB8AC3E}">
        <p14:creationId xmlns:p14="http://schemas.microsoft.com/office/powerpoint/2010/main" val="20161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4453" y="3171843"/>
            <a:ext cx="8409607" cy="1015640"/>
          </a:xfrm>
          <a:prstGeom prst="rect">
            <a:avLst/>
          </a:prstGeom>
          <a:noFill/>
        </p:spPr>
        <p:txBody>
          <a:bodyPr wrap="square" lIns="91419" tIns="45709" rIns="91419" bIns="45709">
            <a:spAutoFit/>
          </a:bodyPr>
          <a:lstStyle/>
          <a:p>
            <a:pPr algn="ctr"/>
            <a:r>
              <a:rPr lang="en-US" sz="6000" b="1" dirty="0" smtClean="0">
                <a:ln w="0"/>
                <a:solidFill>
                  <a:schemeClr val="accent5">
                    <a:lumMod val="50000"/>
                  </a:schemeClr>
                </a:solidFill>
                <a:effectLst>
                  <a:outerShdw blurRad="38100" dist="19050" dir="2700000" algn="tl" rotWithShape="0">
                    <a:schemeClr val="dk1">
                      <a:alpha val="40000"/>
                    </a:schemeClr>
                  </a:outerShdw>
                </a:effectLst>
                <a:latin typeface="Pristina" pitchFamily="66" charset="0"/>
              </a:rPr>
              <a:t>Data Models</a:t>
            </a:r>
            <a:endParaRPr lang="en-US" sz="6000" b="1" dirty="0">
              <a:ln w="0"/>
              <a:solidFill>
                <a:schemeClr val="accent5">
                  <a:lumMod val="50000"/>
                </a:schemeClr>
              </a:solidFill>
              <a:effectLst>
                <a:outerShdw blurRad="38100" dist="19050" dir="2700000" algn="tl" rotWithShape="0">
                  <a:schemeClr val="dk1">
                    <a:alpha val="40000"/>
                  </a:schemeClr>
                </a:outerShdw>
              </a:effectLst>
              <a:latin typeface="Pristina" pitchFamily="66" charset="0"/>
            </a:endParaRPr>
          </a:p>
        </p:txBody>
      </p:sp>
    </p:spTree>
    <p:extLst>
      <p:ext uri="{BB962C8B-B14F-4D97-AF65-F5344CB8AC3E}">
        <p14:creationId xmlns:p14="http://schemas.microsoft.com/office/powerpoint/2010/main" val="1452767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755422"/>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A Database model defines: </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The logical design and structure of a database</a:t>
            </a:r>
          </a:p>
          <a:p>
            <a:pPr marL="742950" lvl="1" indent="-285750" algn="just">
              <a:buFont typeface="Arial" panose="020B0604020202020204" pitchFamily="34" charset="0"/>
              <a:buChar char="•"/>
            </a:pPr>
            <a:r>
              <a:rPr lang="en-US" sz="2400" dirty="0">
                <a:solidFill>
                  <a:srgbClr val="002060"/>
                </a:solidFill>
                <a:latin typeface="Bookman Old Style" panose="02050604050505020204" pitchFamily="18" charset="0"/>
              </a:rPr>
              <a:t>H</a:t>
            </a:r>
            <a:r>
              <a:rPr lang="en-US" sz="2400" dirty="0" smtClean="0">
                <a:solidFill>
                  <a:srgbClr val="002060"/>
                </a:solidFill>
                <a:latin typeface="Bookman Old Style" panose="02050604050505020204" pitchFamily="18" charset="0"/>
              </a:rPr>
              <a:t>ow data will be stored, accessed and updated in a DBMS</a:t>
            </a:r>
          </a:p>
          <a:p>
            <a:pPr lvl="1" algn="just"/>
            <a:endParaRPr lang="en-US" sz="2400" dirty="0" smtClean="0">
              <a:solidFill>
                <a:srgbClr val="002060"/>
              </a:solidFill>
              <a:latin typeface="Bookman Old Style" panose="02050604050505020204" pitchFamily="18" charset="0"/>
            </a:endParaRPr>
          </a:p>
          <a:p>
            <a:pPr algn="just"/>
            <a:r>
              <a:rPr lang="en-US" sz="2800" b="1" dirty="0" smtClean="0">
                <a:solidFill>
                  <a:srgbClr val="002060"/>
                </a:solidFill>
                <a:latin typeface="Bookman Old Style" panose="02050604050505020204" pitchFamily="18" charset="0"/>
              </a:rPr>
              <a:t>Types:</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Hierarchical database model</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Relational model</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Network model</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Object-oriented database model</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Entity-relationship model</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Document model</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Entity-attribute-value model</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Star schema</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The object-relational model, which combines the two that make up its name</a:t>
            </a:r>
          </a:p>
        </p:txBody>
      </p:sp>
      <p:sp>
        <p:nvSpPr>
          <p:cNvPr id="3" name="Rectangle 2"/>
          <p:cNvSpPr/>
          <p:nvPr/>
        </p:nvSpPr>
        <p:spPr>
          <a:xfrm>
            <a:off x="373039" y="132644"/>
            <a:ext cx="2438681" cy="584775"/>
          </a:xfrm>
          <a:prstGeom prst="rect">
            <a:avLst/>
          </a:prstGeom>
        </p:spPr>
        <p:txBody>
          <a:bodyPr wrap="none">
            <a:spAutoFit/>
          </a:bodyPr>
          <a:lstStyle/>
          <a:p>
            <a:r>
              <a:rPr lang="en-US" sz="3200" b="1" dirty="0" smtClean="0">
                <a:solidFill>
                  <a:srgbClr val="FF0000"/>
                </a:solidFill>
              </a:rPr>
              <a:t>Data Models </a:t>
            </a:r>
            <a:endParaRPr lang="en-US" sz="3200" b="1" dirty="0">
              <a:solidFill>
                <a:srgbClr val="FF0000"/>
              </a:solidFill>
            </a:endParaRPr>
          </a:p>
        </p:txBody>
      </p:sp>
    </p:spTree>
    <p:extLst>
      <p:ext uri="{BB962C8B-B14F-4D97-AF65-F5344CB8AC3E}">
        <p14:creationId xmlns:p14="http://schemas.microsoft.com/office/powerpoint/2010/main" val="326314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500"/>
                                        <p:tgtEl>
                                          <p:spTgt spid="2">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fade">
                                      <p:cBhvr>
                                        <p:cTn id="36" dur="500"/>
                                        <p:tgtEl>
                                          <p:spTgt spid="2">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fade">
                                      <p:cBhvr>
                                        <p:cTn id="39" dur="500"/>
                                        <p:tgtEl>
                                          <p:spTgt spid="2">
                                            <p:txEl>
                                              <p:pRg st="11" end="1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fade">
                                      <p:cBhvr>
                                        <p:cTn id="42" dur="500"/>
                                        <p:tgtEl>
                                          <p:spTgt spid="2">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animEffect transition="in" filter="fade">
                                      <p:cBhvr>
                                        <p:cTn id="45"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893647"/>
          </a:xfrm>
          <a:prstGeom prst="rect">
            <a:avLst/>
          </a:prstGeom>
        </p:spPr>
        <p:txBody>
          <a:bodyPr wrap="square">
            <a:spAutoFit/>
          </a:bodyPr>
          <a:lstStyle/>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A relational database is a type of database that stores and provides access to data points that are related to one another. </a:t>
            </a:r>
          </a:p>
          <a:p>
            <a:pPr marL="457200" indent="-4572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Relational databases are based on the relational model, straightforward way of representing data in tables. </a:t>
            </a:r>
          </a:p>
          <a:p>
            <a:pPr marL="457200" indent="-4572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In a relational database, each row in the table is a record with a unique ID called the key. </a:t>
            </a:r>
          </a:p>
          <a:p>
            <a:pPr marL="457200" indent="-4572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The columns of the table hold attributes of the data</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Each record usually has a value for each attribute, making it easy to establish the relationships among data points</a:t>
            </a:r>
          </a:p>
        </p:txBody>
      </p:sp>
      <p:sp>
        <p:nvSpPr>
          <p:cNvPr id="3" name="Rectangle 2"/>
          <p:cNvSpPr/>
          <p:nvPr/>
        </p:nvSpPr>
        <p:spPr>
          <a:xfrm>
            <a:off x="373039" y="132644"/>
            <a:ext cx="3698448" cy="584775"/>
          </a:xfrm>
          <a:prstGeom prst="rect">
            <a:avLst/>
          </a:prstGeom>
        </p:spPr>
        <p:txBody>
          <a:bodyPr wrap="none">
            <a:spAutoFit/>
          </a:bodyPr>
          <a:lstStyle/>
          <a:p>
            <a:r>
              <a:rPr lang="en-US" sz="3200" b="1" dirty="0" smtClean="0">
                <a:solidFill>
                  <a:srgbClr val="FF0000"/>
                </a:solidFill>
              </a:rPr>
              <a:t>Relational Database:</a:t>
            </a:r>
            <a:endParaRPr lang="en-US" sz="3200" b="1" dirty="0">
              <a:solidFill>
                <a:srgbClr val="FF0000"/>
              </a:solidFill>
            </a:endParaRPr>
          </a:p>
        </p:txBody>
      </p:sp>
    </p:spTree>
    <p:extLst>
      <p:ext uri="{BB962C8B-B14F-4D97-AF65-F5344CB8AC3E}">
        <p14:creationId xmlns:p14="http://schemas.microsoft.com/office/powerpoint/2010/main" val="857963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93866"/>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What is ER – Model?</a:t>
            </a: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The ER Model </a:t>
            </a:r>
            <a:r>
              <a:rPr lang="en-US" sz="2400" dirty="0">
                <a:solidFill>
                  <a:srgbClr val="002060"/>
                </a:solidFill>
                <a:latin typeface="Bookman Old Style" panose="02050604050505020204" pitchFamily="18" charset="0"/>
              </a:rPr>
              <a:t>is a high-level conceptual data model </a:t>
            </a:r>
            <a:r>
              <a:rPr lang="en-US" sz="2400" dirty="0" smtClean="0">
                <a:solidFill>
                  <a:srgbClr val="002060"/>
                </a:solidFill>
                <a:latin typeface="Bookman Old Style" panose="02050604050505020204" pitchFamily="18" charset="0"/>
              </a:rPr>
              <a:t>diagram helps </a:t>
            </a:r>
            <a:r>
              <a:rPr lang="en-US" sz="2400" dirty="0">
                <a:solidFill>
                  <a:srgbClr val="002060"/>
                </a:solidFill>
                <a:latin typeface="Bookman Old Style" panose="02050604050505020204" pitchFamily="18" charset="0"/>
              </a:rPr>
              <a:t>to </a:t>
            </a:r>
            <a:r>
              <a:rPr lang="en-US" sz="2400" dirty="0" smtClean="0">
                <a:solidFill>
                  <a:srgbClr val="002060"/>
                </a:solidFill>
                <a:latin typeface="Bookman Old Style" panose="02050604050505020204" pitchFamily="18" charset="0"/>
              </a:rPr>
              <a:t>analyze </a:t>
            </a:r>
            <a:r>
              <a:rPr lang="en-US" sz="2400" dirty="0">
                <a:solidFill>
                  <a:srgbClr val="002060"/>
                </a:solidFill>
                <a:latin typeface="Bookman Old Style" panose="02050604050505020204" pitchFamily="18" charset="0"/>
              </a:rPr>
              <a:t>data requirements to produce a well-designed database. </a:t>
            </a: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The </a:t>
            </a:r>
            <a:r>
              <a:rPr lang="en-US" sz="2400" dirty="0">
                <a:solidFill>
                  <a:srgbClr val="002060"/>
                </a:solidFill>
                <a:latin typeface="Bookman Old Style" panose="02050604050505020204" pitchFamily="18" charset="0"/>
              </a:rPr>
              <a:t>ER Model represents </a:t>
            </a:r>
            <a:r>
              <a:rPr lang="en-US" sz="2400" dirty="0" smtClean="0">
                <a:solidFill>
                  <a:srgbClr val="002060"/>
                </a:solidFill>
                <a:latin typeface="Bookman Old Style" panose="02050604050505020204" pitchFamily="18" charset="0"/>
              </a:rPr>
              <a:t>real-world / logical world </a:t>
            </a:r>
            <a:r>
              <a:rPr lang="en-US" sz="2400" dirty="0">
                <a:solidFill>
                  <a:srgbClr val="002060"/>
                </a:solidFill>
                <a:latin typeface="Bookman Old Style" panose="02050604050505020204" pitchFamily="18" charset="0"/>
              </a:rPr>
              <a:t>entities and the relationships between them. </a:t>
            </a: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Creating </a:t>
            </a:r>
            <a:r>
              <a:rPr lang="en-US" sz="2400" dirty="0">
                <a:solidFill>
                  <a:srgbClr val="002060"/>
                </a:solidFill>
                <a:latin typeface="Bookman Old Style" panose="02050604050505020204" pitchFamily="18" charset="0"/>
              </a:rPr>
              <a:t>an ER Model in DBMS is considered as a best practice before implementing your database</a:t>
            </a:r>
            <a:r>
              <a:rPr lang="en-US" sz="2400" dirty="0" smtClean="0">
                <a:solidFill>
                  <a:srgbClr val="002060"/>
                </a:solidFill>
                <a:latin typeface="Bookman Old Style" panose="02050604050505020204" pitchFamily="18" charset="0"/>
              </a:rPr>
              <a:t>.</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ER </a:t>
            </a:r>
            <a:r>
              <a:rPr lang="en-US" sz="2400" dirty="0">
                <a:solidFill>
                  <a:srgbClr val="002060"/>
                </a:solidFill>
                <a:latin typeface="Bookman Old Style" panose="02050604050505020204" pitchFamily="18" charset="0"/>
              </a:rPr>
              <a:t>diagrams help to explain the logical structure of </a:t>
            </a:r>
            <a:r>
              <a:rPr lang="en-US" sz="2400" dirty="0" smtClean="0">
                <a:solidFill>
                  <a:srgbClr val="002060"/>
                </a:solidFill>
                <a:latin typeface="Bookman Old Style" panose="02050604050505020204" pitchFamily="18" charset="0"/>
              </a:rPr>
              <a:t>databases and are </a:t>
            </a:r>
            <a:r>
              <a:rPr lang="en-US" sz="2400" dirty="0">
                <a:solidFill>
                  <a:srgbClr val="002060"/>
                </a:solidFill>
                <a:latin typeface="Bookman Old Style" panose="02050604050505020204" pitchFamily="18" charset="0"/>
              </a:rPr>
              <a:t>created based on three basic concepts: </a:t>
            </a:r>
            <a:endParaRPr lang="en-US" sz="2400" dirty="0" smtClean="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dirty="0">
                <a:solidFill>
                  <a:srgbClr val="002060"/>
                </a:solidFill>
                <a:latin typeface="Bookman Old Style" panose="02050604050505020204" pitchFamily="18" charset="0"/>
              </a:rPr>
              <a:t>E</a:t>
            </a:r>
            <a:r>
              <a:rPr lang="en-US" sz="2400" dirty="0" smtClean="0">
                <a:solidFill>
                  <a:srgbClr val="002060"/>
                </a:solidFill>
                <a:latin typeface="Bookman Old Style" panose="02050604050505020204" pitchFamily="18" charset="0"/>
              </a:rPr>
              <a:t>ntities </a:t>
            </a:r>
          </a:p>
          <a:p>
            <a:pPr marL="914400" lvl="1" indent="-457200" algn="just">
              <a:buFont typeface="Arial" panose="020B0604020202020204" pitchFamily="34" charset="0"/>
              <a:buChar char="•"/>
            </a:pPr>
            <a:r>
              <a:rPr lang="en-US" sz="2400" dirty="0">
                <a:solidFill>
                  <a:srgbClr val="002060"/>
                </a:solidFill>
                <a:latin typeface="Bookman Old Style" panose="02050604050505020204" pitchFamily="18" charset="0"/>
              </a:rPr>
              <a:t>A</a:t>
            </a:r>
            <a:r>
              <a:rPr lang="en-US" sz="2400" dirty="0" smtClean="0">
                <a:solidFill>
                  <a:srgbClr val="002060"/>
                </a:solidFill>
                <a:latin typeface="Bookman Old Style" panose="02050604050505020204" pitchFamily="18" charset="0"/>
              </a:rPr>
              <a:t>ttributes </a:t>
            </a:r>
          </a:p>
          <a:p>
            <a:pPr marL="914400" lvl="1" indent="-457200" algn="just">
              <a:buFont typeface="Arial" panose="020B0604020202020204" pitchFamily="34" charset="0"/>
              <a:buChar char="•"/>
            </a:pPr>
            <a:r>
              <a:rPr lang="en-US" sz="2400" dirty="0">
                <a:solidFill>
                  <a:srgbClr val="002060"/>
                </a:solidFill>
                <a:latin typeface="Bookman Old Style" panose="02050604050505020204" pitchFamily="18" charset="0"/>
              </a:rPr>
              <a:t>R</a:t>
            </a:r>
            <a:r>
              <a:rPr lang="en-US" sz="2400" dirty="0" smtClean="0">
                <a:solidFill>
                  <a:srgbClr val="002060"/>
                </a:solidFill>
                <a:latin typeface="Bookman Old Style" panose="02050604050505020204" pitchFamily="18" charset="0"/>
              </a:rPr>
              <a:t>elationships.</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6941196"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Introduction</a:t>
            </a:r>
            <a:endParaRPr lang="en-US" sz="3200" b="1" dirty="0">
              <a:solidFill>
                <a:srgbClr val="FF0000"/>
              </a:solidFill>
            </a:endParaRPr>
          </a:p>
        </p:txBody>
      </p:sp>
    </p:spTree>
    <p:extLst>
      <p:ext uri="{BB962C8B-B14F-4D97-AF65-F5344CB8AC3E}">
        <p14:creationId xmlns:p14="http://schemas.microsoft.com/office/powerpoint/2010/main" val="375638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324535"/>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Why use ER Diagrams?</a:t>
            </a:r>
            <a:endParaRPr lang="en-US" sz="2400" b="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Helps to describe entities, attributes, </a:t>
            </a:r>
            <a:r>
              <a:rPr lang="en-US" sz="2400" dirty="0" smtClean="0">
                <a:solidFill>
                  <a:srgbClr val="002060"/>
                </a:solidFill>
                <a:latin typeface="Bookman Old Style" panose="02050604050505020204" pitchFamily="18" charset="0"/>
              </a:rPr>
              <a:t>relationships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Provide </a:t>
            </a:r>
            <a:r>
              <a:rPr lang="en-US" sz="2400" dirty="0">
                <a:solidFill>
                  <a:srgbClr val="002060"/>
                </a:solidFill>
                <a:latin typeface="Bookman Old Style" panose="02050604050505020204" pitchFamily="18" charset="0"/>
              </a:rPr>
              <a:t>a preview of how all your tables should connect, what fields are going to be on each </a:t>
            </a:r>
            <a:r>
              <a:rPr lang="en-US" sz="2400" dirty="0" smtClean="0">
                <a:solidFill>
                  <a:srgbClr val="002060"/>
                </a:solidFill>
                <a:latin typeface="Bookman Old Style" panose="02050604050505020204" pitchFamily="18" charset="0"/>
              </a:rPr>
              <a:t>table</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ER </a:t>
            </a:r>
            <a:r>
              <a:rPr lang="en-US" sz="2400" dirty="0">
                <a:solidFill>
                  <a:srgbClr val="002060"/>
                </a:solidFill>
                <a:latin typeface="Bookman Old Style" panose="02050604050505020204" pitchFamily="18" charset="0"/>
              </a:rPr>
              <a:t>diagrams are translatable into relational tables which allows you to build databases </a:t>
            </a:r>
            <a:r>
              <a:rPr lang="en-US" sz="2400" dirty="0" smtClean="0">
                <a:solidFill>
                  <a:srgbClr val="002060"/>
                </a:solidFill>
                <a:latin typeface="Bookman Old Style" panose="02050604050505020204" pitchFamily="18" charset="0"/>
              </a:rPr>
              <a:t>quickly</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ER </a:t>
            </a:r>
            <a:r>
              <a:rPr lang="en-US" sz="2400" dirty="0">
                <a:solidFill>
                  <a:srgbClr val="002060"/>
                </a:solidFill>
                <a:latin typeface="Bookman Old Style" panose="02050604050505020204" pitchFamily="18" charset="0"/>
              </a:rPr>
              <a:t>diagrams can be used by database designers as a blueprint for implementing data in specific software </a:t>
            </a:r>
            <a:r>
              <a:rPr lang="en-US" sz="2400" dirty="0" smtClean="0">
                <a:solidFill>
                  <a:srgbClr val="002060"/>
                </a:solidFill>
                <a:latin typeface="Bookman Old Style" panose="02050604050505020204" pitchFamily="18" charset="0"/>
              </a:rPr>
              <a:t>applications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The </a:t>
            </a:r>
            <a:r>
              <a:rPr lang="en-US" sz="2400" dirty="0">
                <a:solidFill>
                  <a:srgbClr val="002060"/>
                </a:solidFill>
                <a:latin typeface="Bookman Old Style" panose="02050604050505020204" pitchFamily="18" charset="0"/>
              </a:rPr>
              <a:t>database designer gains a better understanding of the information to be contained in the database with the help of ERP </a:t>
            </a:r>
            <a:r>
              <a:rPr lang="en-US" sz="2400" dirty="0" smtClean="0">
                <a:solidFill>
                  <a:srgbClr val="002060"/>
                </a:solidFill>
                <a:latin typeface="Bookman Old Style" panose="02050604050505020204" pitchFamily="18" charset="0"/>
              </a:rPr>
              <a:t>diagram</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6941196" cy="584775"/>
          </a:xfrm>
          <a:prstGeom prst="rect">
            <a:avLst/>
          </a:prstGeom>
        </p:spPr>
        <p:txBody>
          <a:bodyPr wrap="none">
            <a:spAutoFit/>
          </a:bodyPr>
          <a:lstStyle/>
          <a:p>
            <a:r>
              <a:rPr lang="en-US" sz="3200" b="1" dirty="0">
                <a:solidFill>
                  <a:srgbClr val="FF0000"/>
                </a:solidFill>
              </a:rPr>
              <a:t>Entity-relationship model : Introduction</a:t>
            </a:r>
          </a:p>
        </p:txBody>
      </p:sp>
    </p:spTree>
    <p:extLst>
      <p:ext uri="{BB962C8B-B14F-4D97-AF65-F5344CB8AC3E}">
        <p14:creationId xmlns:p14="http://schemas.microsoft.com/office/powerpoint/2010/main" val="401203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447645"/>
          </a:xfrm>
          <a:prstGeom prst="rect">
            <a:avLst/>
          </a:prstGeom>
        </p:spPr>
        <p:txBody>
          <a:bodyPr wrap="square">
            <a:spAutoFit/>
          </a:bodyPr>
          <a:lstStyle/>
          <a:p>
            <a:pPr algn="just"/>
            <a:r>
              <a:rPr lang="en-US" sz="2800" b="1" dirty="0">
                <a:solidFill>
                  <a:srgbClr val="002060"/>
                </a:solidFill>
                <a:latin typeface="Bookman Old Style" panose="02050604050505020204" pitchFamily="18" charset="0"/>
              </a:rPr>
              <a:t>WHAT IS ENTITY</a:t>
            </a:r>
            <a:r>
              <a:rPr lang="en-US" sz="2800" b="1" dirty="0" smtClean="0">
                <a:solidFill>
                  <a:srgbClr val="002060"/>
                </a:solidFill>
                <a:latin typeface="Bookman Old Style" panose="02050604050505020204" pitchFamily="18" charset="0"/>
              </a:rPr>
              <a:t>?</a:t>
            </a:r>
            <a:endParaRPr lang="en-US" sz="28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An entity is a real or logical world object like </a:t>
            </a:r>
            <a:r>
              <a:rPr lang="en-US" sz="2400" dirty="0">
                <a:solidFill>
                  <a:srgbClr val="002060"/>
                </a:solidFill>
                <a:latin typeface="Bookman Old Style" panose="02050604050505020204" pitchFamily="18" charset="0"/>
              </a:rPr>
              <a:t>place, person, object, event or a concept, which stores data in the database. </a:t>
            </a:r>
            <a:endParaRPr lang="en-US" sz="2400" dirty="0" smtClean="0">
              <a:solidFill>
                <a:srgbClr val="002060"/>
              </a:solidFill>
              <a:latin typeface="Bookman Old Style" panose="02050604050505020204" pitchFamily="18" charset="0"/>
            </a:endParaRPr>
          </a:p>
          <a:p>
            <a:pPr algn="just"/>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An entity can be represented by using rectangle</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Weak entity can </a:t>
            </a:r>
            <a:r>
              <a:rPr lang="en-US" sz="2400" dirty="0">
                <a:solidFill>
                  <a:srgbClr val="002060"/>
                </a:solidFill>
                <a:latin typeface="Bookman Old Style" panose="02050604050505020204" pitchFamily="18" charset="0"/>
              </a:rPr>
              <a:t>be represented by using </a:t>
            </a:r>
            <a:r>
              <a:rPr lang="en-US" sz="2400" dirty="0" smtClean="0">
                <a:solidFill>
                  <a:srgbClr val="002060"/>
                </a:solidFill>
                <a:latin typeface="Bookman Old Style" panose="02050604050505020204" pitchFamily="18" charset="0"/>
              </a:rPr>
              <a:t>double rectangle</a:t>
            </a:r>
            <a:endParaRPr lang="en-US" sz="2400" dirty="0">
              <a:solidFill>
                <a:srgbClr val="002060"/>
              </a:solidFill>
              <a:latin typeface="Bookman Old Style" panose="02050604050505020204" pitchFamily="18" charset="0"/>
            </a:endParaRPr>
          </a:p>
          <a:p>
            <a:pPr algn="just"/>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endParaRPr lang="en-US" sz="2400" dirty="0" smtClean="0">
              <a:solidFill>
                <a:srgbClr val="002060"/>
              </a:solidFill>
              <a:latin typeface="Bookman Old Style" panose="02050604050505020204" pitchFamily="18" charset="0"/>
            </a:endParaRPr>
          </a:p>
          <a:p>
            <a:pPr algn="just"/>
            <a:r>
              <a:rPr lang="en-US" sz="3200" b="1" dirty="0" smtClean="0">
                <a:solidFill>
                  <a:srgbClr val="002060"/>
                </a:solidFill>
                <a:latin typeface="Bookman Old Style" panose="02050604050505020204" pitchFamily="18" charset="0"/>
              </a:rPr>
              <a:t>Entity Set: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An entity set is a group of similar kind of entities</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5812873"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Entity</a:t>
            </a:r>
            <a:endParaRPr lang="en-US" sz="3200" b="1" dirty="0">
              <a:solidFill>
                <a:srgbClr val="FF0000"/>
              </a:solidFill>
            </a:endParaRPr>
          </a:p>
        </p:txBody>
      </p:sp>
      <p:pic>
        <p:nvPicPr>
          <p:cNvPr id="5" name="Picture 4"/>
          <p:cNvPicPr>
            <a:picLocks noChangeAspect="1"/>
          </p:cNvPicPr>
          <p:nvPr/>
        </p:nvPicPr>
        <p:blipFill>
          <a:blip r:embed="rId2"/>
          <a:stretch>
            <a:fillRect/>
          </a:stretch>
        </p:blipFill>
        <p:spPr>
          <a:xfrm>
            <a:off x="3193126" y="2879548"/>
            <a:ext cx="4968360" cy="805217"/>
          </a:xfrm>
          <a:prstGeom prst="rect">
            <a:avLst/>
          </a:prstGeom>
        </p:spPr>
      </p:pic>
      <p:pic>
        <p:nvPicPr>
          <p:cNvPr id="6" name="Picture 5"/>
          <p:cNvPicPr>
            <a:picLocks noChangeAspect="1"/>
          </p:cNvPicPr>
          <p:nvPr/>
        </p:nvPicPr>
        <p:blipFill>
          <a:blip r:embed="rId3"/>
          <a:stretch>
            <a:fillRect/>
          </a:stretch>
        </p:blipFill>
        <p:spPr>
          <a:xfrm>
            <a:off x="3731999" y="4315439"/>
            <a:ext cx="3890613" cy="808195"/>
          </a:xfrm>
          <a:prstGeom prst="rect">
            <a:avLst/>
          </a:prstGeom>
        </p:spPr>
      </p:pic>
    </p:spTree>
    <p:extLst>
      <p:ext uri="{BB962C8B-B14F-4D97-AF65-F5344CB8AC3E}">
        <p14:creationId xmlns:p14="http://schemas.microsoft.com/office/powerpoint/2010/main" val="433860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1" end="11"/>
                                            </p:txEl>
                                          </p:spTgt>
                                        </p:tgtEl>
                                        <p:attrNameLst>
                                          <p:attrName>style.visibility</p:attrName>
                                        </p:attrNameLst>
                                      </p:cBhvr>
                                      <p:to>
                                        <p:strVal val="visible"/>
                                      </p:to>
                                    </p:set>
                                    <p:animEffect transition="in" filter="fade">
                                      <p:cBhvr>
                                        <p:cTn id="32" dur="500"/>
                                        <p:tgtEl>
                                          <p:spTgt spid="2">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908545"/>
            <a:ext cx="11404979" cy="5447645"/>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Definition: </a:t>
            </a:r>
            <a:endParaRPr lang="en-US" sz="2800" b="1" dirty="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Called as observations or measurements represented as text, numbers, or multimedia.</a:t>
            </a:r>
          </a:p>
          <a:p>
            <a:pPr lvl="1" algn="ctr"/>
            <a:r>
              <a:rPr lang="en-US" sz="2400" dirty="0" smtClean="0">
                <a:solidFill>
                  <a:srgbClr val="002060"/>
                </a:solidFill>
                <a:latin typeface="Bookman Old Style" panose="02050604050505020204" pitchFamily="18" charset="0"/>
              </a:rPr>
              <a:t>Or</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Data is the raw material that can be processed for any computing machine.</a:t>
            </a:r>
          </a:p>
          <a:p>
            <a:pPr lvl="1" algn="just"/>
            <a:endParaRPr lang="en-US" sz="2400" dirty="0" smtClean="0">
              <a:solidFill>
                <a:srgbClr val="002060"/>
              </a:solidFill>
              <a:latin typeface="Bookman Old Style" panose="02050604050505020204" pitchFamily="18" charset="0"/>
            </a:endParaRPr>
          </a:p>
          <a:p>
            <a:pPr algn="just"/>
            <a:r>
              <a:rPr lang="en-US" sz="2800" b="1" dirty="0" smtClean="0">
                <a:solidFill>
                  <a:srgbClr val="002060"/>
                </a:solidFill>
                <a:latin typeface="Bookman Old Style" panose="02050604050505020204" pitchFamily="18" charset="0"/>
              </a:rPr>
              <a:t>Properties:</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Unprocessed</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No meaning</a:t>
            </a:r>
          </a:p>
          <a:p>
            <a:pPr marL="285750" indent="-28575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800" b="1" dirty="0" smtClean="0">
                <a:solidFill>
                  <a:srgbClr val="002060"/>
                </a:solidFill>
                <a:latin typeface="Bookman Old Style" panose="02050604050505020204" pitchFamily="18" charset="0"/>
              </a:rPr>
              <a:t>Example:</a:t>
            </a:r>
          </a:p>
          <a:p>
            <a:pPr lvl="1" algn="just"/>
            <a:r>
              <a:rPr lang="en-IN" sz="2400" dirty="0" smtClean="0">
                <a:solidFill>
                  <a:srgbClr val="002060"/>
                </a:solidFill>
                <a:latin typeface="Bookman Old Style" panose="02050604050505020204" pitchFamily="18" charset="0"/>
              </a:rPr>
              <a:t>101 	</a:t>
            </a:r>
            <a:r>
              <a:rPr lang="en-IN" sz="2400" dirty="0" err="1" smtClean="0">
                <a:solidFill>
                  <a:srgbClr val="002060"/>
                </a:solidFill>
                <a:latin typeface="Bookman Old Style" panose="02050604050505020204" pitchFamily="18" charset="0"/>
              </a:rPr>
              <a:t>dinesh</a:t>
            </a:r>
            <a:r>
              <a:rPr lang="en-IN" sz="2400" dirty="0" smtClean="0">
                <a:solidFill>
                  <a:srgbClr val="002060"/>
                </a:solidFill>
                <a:latin typeface="Bookman Old Style" panose="02050604050505020204" pitchFamily="18" charset="0"/>
              </a:rPr>
              <a:t> 	2000 </a:t>
            </a:r>
          </a:p>
          <a:p>
            <a:pPr lvl="1" algn="just"/>
            <a:r>
              <a:rPr lang="en-IN" sz="2400" dirty="0" smtClean="0">
                <a:solidFill>
                  <a:srgbClr val="002060"/>
                </a:solidFill>
                <a:latin typeface="Bookman Old Style" panose="02050604050505020204" pitchFamily="18" charset="0"/>
              </a:rPr>
              <a:t>102 	</a:t>
            </a:r>
            <a:r>
              <a:rPr lang="en-IN" sz="2400" dirty="0" err="1" smtClean="0">
                <a:solidFill>
                  <a:srgbClr val="002060"/>
                </a:solidFill>
                <a:latin typeface="Bookman Old Style" panose="02050604050505020204" pitchFamily="18" charset="0"/>
              </a:rPr>
              <a:t>mahesh</a:t>
            </a:r>
            <a:r>
              <a:rPr lang="en-IN" sz="2400" dirty="0" smtClean="0">
                <a:solidFill>
                  <a:srgbClr val="002060"/>
                </a:solidFill>
                <a:latin typeface="Bookman Old Style" panose="02050604050505020204" pitchFamily="18" charset="0"/>
              </a:rPr>
              <a:t> 	3000 </a:t>
            </a:r>
          </a:p>
        </p:txBody>
      </p:sp>
      <p:sp>
        <p:nvSpPr>
          <p:cNvPr id="3" name="Rectangle 2"/>
          <p:cNvSpPr/>
          <p:nvPr/>
        </p:nvSpPr>
        <p:spPr>
          <a:xfrm>
            <a:off x="373039" y="132644"/>
            <a:ext cx="1074525" cy="584775"/>
          </a:xfrm>
          <a:prstGeom prst="rect">
            <a:avLst/>
          </a:prstGeom>
        </p:spPr>
        <p:txBody>
          <a:bodyPr wrap="none">
            <a:spAutoFit/>
          </a:bodyPr>
          <a:lstStyle/>
          <a:p>
            <a:r>
              <a:rPr lang="en-US" sz="3200" b="1" dirty="0" smtClean="0">
                <a:solidFill>
                  <a:srgbClr val="FF0000"/>
                </a:solidFill>
              </a:rPr>
              <a:t>Data </a:t>
            </a:r>
            <a:endParaRPr lang="en-US" sz="3200" b="1" dirty="0">
              <a:solidFill>
                <a:srgbClr val="FF0000"/>
              </a:solidFill>
            </a:endParaRPr>
          </a:p>
        </p:txBody>
      </p:sp>
    </p:spTree>
    <p:extLst>
      <p:ext uri="{BB962C8B-B14F-4D97-AF65-F5344CB8AC3E}">
        <p14:creationId xmlns:p14="http://schemas.microsoft.com/office/powerpoint/2010/main" val="2887503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fade">
                                      <p:cBhvr>
                                        <p:cTn id="3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6744154"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Differences</a:t>
            </a:r>
            <a:endParaRPr lang="en-US" sz="32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04140422"/>
              </p:ext>
            </p:extLst>
          </p:nvPr>
        </p:nvGraphicFramePr>
        <p:xfrm>
          <a:off x="373039" y="1210642"/>
          <a:ext cx="11330857" cy="4068100"/>
        </p:xfrm>
        <a:graphic>
          <a:graphicData uri="http://schemas.openxmlformats.org/drawingml/2006/table">
            <a:tbl>
              <a:tblPr>
                <a:tableStyleId>{5940675A-B579-460E-94D1-54222C63F5DA}</a:tableStyleId>
              </a:tblPr>
              <a:tblGrid>
                <a:gridCol w="5639741"/>
                <a:gridCol w="5691116"/>
              </a:tblGrid>
              <a:tr h="0">
                <a:tc>
                  <a:txBody>
                    <a:bodyPr/>
                    <a:lstStyle/>
                    <a:p>
                      <a:pPr algn="ctr"/>
                      <a:r>
                        <a:rPr lang="en-US" sz="2400" b="1" dirty="0">
                          <a:solidFill>
                            <a:srgbClr val="002060"/>
                          </a:solidFill>
                          <a:latin typeface="Bookman Old Style" panose="02050604050505020204" pitchFamily="18" charset="0"/>
                        </a:rPr>
                        <a:t>Strong Entity Set</a:t>
                      </a:r>
                    </a:p>
                  </a:txBody>
                  <a:tcPr marL="82101" marR="82101" marT="41050" marB="41050" anchor="ctr"/>
                </a:tc>
                <a:tc>
                  <a:txBody>
                    <a:bodyPr/>
                    <a:lstStyle/>
                    <a:p>
                      <a:pPr algn="ctr"/>
                      <a:r>
                        <a:rPr lang="en-US" sz="2400" b="1" dirty="0">
                          <a:solidFill>
                            <a:srgbClr val="002060"/>
                          </a:solidFill>
                          <a:latin typeface="Bookman Old Style" panose="02050604050505020204" pitchFamily="18" charset="0"/>
                        </a:rPr>
                        <a:t>Weak Entity Set</a:t>
                      </a:r>
                    </a:p>
                  </a:txBody>
                  <a:tcPr marL="82101" marR="82101" marT="41050" marB="41050" anchor="ctr"/>
                </a:tc>
              </a:tr>
              <a:tr h="574705">
                <a:tc>
                  <a:txBody>
                    <a:bodyPr/>
                    <a:lstStyle/>
                    <a:p>
                      <a:pPr algn="l"/>
                      <a:r>
                        <a:rPr lang="en-US" sz="2400" dirty="0">
                          <a:solidFill>
                            <a:srgbClr val="002060"/>
                          </a:solidFill>
                          <a:latin typeface="Bookman Old Style" panose="02050604050505020204" pitchFamily="18" charset="0"/>
                        </a:rPr>
                        <a:t>Strong entity set always has a primary key.</a:t>
                      </a:r>
                    </a:p>
                  </a:txBody>
                  <a:tcPr marL="82101" marR="82101" marT="41050" marB="41050" anchor="ctr"/>
                </a:tc>
                <a:tc>
                  <a:txBody>
                    <a:bodyPr/>
                    <a:lstStyle/>
                    <a:p>
                      <a:pPr algn="l"/>
                      <a:r>
                        <a:rPr lang="en-US" sz="2400" dirty="0">
                          <a:solidFill>
                            <a:srgbClr val="002060"/>
                          </a:solidFill>
                          <a:latin typeface="Bookman Old Style" panose="02050604050505020204" pitchFamily="18" charset="0"/>
                        </a:rPr>
                        <a:t>It does not have enough attributes to build a primary key.</a:t>
                      </a:r>
                    </a:p>
                  </a:txBody>
                  <a:tcPr marL="82101" marR="82101" marT="41050" marB="41050" anchor="ctr"/>
                </a:tc>
              </a:tr>
              <a:tr h="328403">
                <a:tc>
                  <a:txBody>
                    <a:bodyPr/>
                    <a:lstStyle/>
                    <a:p>
                      <a:pPr algn="l"/>
                      <a:r>
                        <a:rPr lang="en-US" sz="2400" dirty="0">
                          <a:solidFill>
                            <a:srgbClr val="002060"/>
                          </a:solidFill>
                          <a:latin typeface="Bookman Old Style" panose="02050604050505020204" pitchFamily="18" charset="0"/>
                        </a:rPr>
                        <a:t>It is represented by a rectangle symbol.</a:t>
                      </a:r>
                    </a:p>
                  </a:txBody>
                  <a:tcPr marL="82101" marR="82101" marT="41050" marB="41050" anchor="ctr"/>
                </a:tc>
                <a:tc>
                  <a:txBody>
                    <a:bodyPr/>
                    <a:lstStyle/>
                    <a:p>
                      <a:pPr algn="l"/>
                      <a:r>
                        <a:rPr lang="en-US" sz="2400">
                          <a:solidFill>
                            <a:srgbClr val="002060"/>
                          </a:solidFill>
                          <a:latin typeface="Bookman Old Style" panose="02050604050505020204" pitchFamily="18" charset="0"/>
                        </a:rPr>
                        <a:t>It is represented by a double rectangle symbol.</a:t>
                      </a:r>
                    </a:p>
                  </a:txBody>
                  <a:tcPr marL="82101" marR="82101" marT="41050" marB="41050" anchor="ctr"/>
                </a:tc>
              </a:tr>
              <a:tr h="574705">
                <a:tc>
                  <a:txBody>
                    <a:bodyPr/>
                    <a:lstStyle/>
                    <a:p>
                      <a:pPr algn="l"/>
                      <a:r>
                        <a:rPr lang="en-US" sz="2400">
                          <a:solidFill>
                            <a:srgbClr val="002060"/>
                          </a:solidFill>
                          <a:latin typeface="Bookman Old Style" panose="02050604050505020204" pitchFamily="18" charset="0"/>
                        </a:rPr>
                        <a:t>It contains a Primary key represented by the underline symbol.</a:t>
                      </a:r>
                    </a:p>
                  </a:txBody>
                  <a:tcPr marL="82101" marR="82101" marT="41050" marB="41050" anchor="ctr"/>
                </a:tc>
                <a:tc>
                  <a:txBody>
                    <a:bodyPr/>
                    <a:lstStyle/>
                    <a:p>
                      <a:pPr algn="l"/>
                      <a:r>
                        <a:rPr lang="en-US" sz="2400" dirty="0">
                          <a:solidFill>
                            <a:srgbClr val="002060"/>
                          </a:solidFill>
                          <a:latin typeface="Bookman Old Style" panose="02050604050505020204" pitchFamily="18" charset="0"/>
                        </a:rPr>
                        <a:t>It contains a Partial Key which is represented by a dashed underline symbol.</a:t>
                      </a:r>
                    </a:p>
                  </a:txBody>
                  <a:tcPr marL="82101" marR="82101" marT="41050" marB="41050" anchor="ctr"/>
                </a:tc>
              </a:tr>
              <a:tr h="574705">
                <a:tc>
                  <a:txBody>
                    <a:bodyPr/>
                    <a:lstStyle/>
                    <a:p>
                      <a:pPr algn="l"/>
                      <a:r>
                        <a:rPr lang="en-US" sz="2400" dirty="0">
                          <a:solidFill>
                            <a:srgbClr val="002060"/>
                          </a:solidFill>
                          <a:latin typeface="Bookman Old Style" panose="02050604050505020204" pitchFamily="18" charset="0"/>
                        </a:rPr>
                        <a:t>The member of a strong entity set is called as dominant entity set.</a:t>
                      </a:r>
                    </a:p>
                  </a:txBody>
                  <a:tcPr marL="82101" marR="82101" marT="41050" marB="41050" anchor="ctr"/>
                </a:tc>
                <a:tc>
                  <a:txBody>
                    <a:bodyPr/>
                    <a:lstStyle/>
                    <a:p>
                      <a:pPr algn="l"/>
                      <a:r>
                        <a:rPr lang="en-US" sz="2400" dirty="0">
                          <a:solidFill>
                            <a:srgbClr val="002060"/>
                          </a:solidFill>
                          <a:latin typeface="Bookman Old Style" panose="02050604050505020204" pitchFamily="18" charset="0"/>
                        </a:rPr>
                        <a:t>The member of a weak entity set called as a subordinate entity set.</a:t>
                      </a:r>
                    </a:p>
                  </a:txBody>
                  <a:tcPr marL="82101" marR="82101" marT="41050" marB="41050" anchor="ctr"/>
                </a:tc>
              </a:tr>
            </a:tbl>
          </a:graphicData>
        </a:graphic>
      </p:graphicFrame>
    </p:spTree>
    <p:extLst>
      <p:ext uri="{BB962C8B-B14F-4D97-AF65-F5344CB8AC3E}">
        <p14:creationId xmlns:p14="http://schemas.microsoft.com/office/powerpoint/2010/main" val="211540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2369880"/>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Attributes:</a:t>
            </a: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It is a </a:t>
            </a:r>
            <a:r>
              <a:rPr lang="en-US" sz="2400" dirty="0" smtClean="0">
                <a:solidFill>
                  <a:srgbClr val="002060"/>
                </a:solidFill>
                <a:latin typeface="Bookman Old Style" panose="02050604050505020204" pitchFamily="18" charset="0"/>
              </a:rPr>
              <a:t>property </a:t>
            </a:r>
            <a:r>
              <a:rPr lang="en-US" sz="2400" dirty="0">
                <a:solidFill>
                  <a:srgbClr val="002060"/>
                </a:solidFill>
                <a:latin typeface="Bookman Old Style" panose="02050604050505020204" pitchFamily="18" charset="0"/>
              </a:rPr>
              <a:t>of </a:t>
            </a:r>
            <a:r>
              <a:rPr lang="en-US" sz="2400" dirty="0" smtClean="0">
                <a:solidFill>
                  <a:srgbClr val="002060"/>
                </a:solidFill>
                <a:latin typeface="Bookman Old Style" panose="02050604050505020204" pitchFamily="18" charset="0"/>
              </a:rPr>
              <a:t>an entity describing about feature(s) of it.</a:t>
            </a: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 </a:t>
            </a:r>
            <a:r>
              <a:rPr lang="en-US" sz="2400" dirty="0">
                <a:solidFill>
                  <a:srgbClr val="002060"/>
                </a:solidFill>
                <a:latin typeface="Bookman Old Style" panose="02050604050505020204" pitchFamily="18" charset="0"/>
              </a:rPr>
              <a:t>lecture might have attributes: time, date, duration, </a:t>
            </a:r>
            <a:r>
              <a:rPr lang="en-US" sz="2400" dirty="0" smtClean="0">
                <a:solidFill>
                  <a:srgbClr val="002060"/>
                </a:solidFill>
                <a:latin typeface="Bookman Old Style" panose="02050604050505020204" pitchFamily="18" charset="0"/>
              </a:rPr>
              <a:t>place.</a:t>
            </a: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An attribute in ER Diagram </a:t>
            </a:r>
            <a:r>
              <a:rPr lang="en-US" sz="2400" dirty="0" smtClean="0">
                <a:solidFill>
                  <a:srgbClr val="002060"/>
                </a:solidFill>
                <a:latin typeface="Bookman Old Style" panose="02050604050505020204" pitchFamily="18" charset="0"/>
              </a:rPr>
              <a:t>is </a:t>
            </a:r>
            <a:r>
              <a:rPr lang="en-US" sz="2400" dirty="0">
                <a:solidFill>
                  <a:srgbClr val="002060"/>
                </a:solidFill>
                <a:latin typeface="Bookman Old Style" panose="02050604050505020204" pitchFamily="18" charset="0"/>
              </a:rPr>
              <a:t>represented by an Ellipse</a:t>
            </a:r>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6526787"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Attributes</a:t>
            </a:r>
            <a:endParaRPr lang="en-US" sz="3200" b="1" dirty="0">
              <a:solidFill>
                <a:srgbClr val="FF0000"/>
              </a:solidFill>
            </a:endParaRPr>
          </a:p>
        </p:txBody>
      </p:sp>
      <p:pic>
        <p:nvPicPr>
          <p:cNvPr id="4" name="Picture 3"/>
          <p:cNvPicPr>
            <a:picLocks noChangeAspect="1"/>
          </p:cNvPicPr>
          <p:nvPr/>
        </p:nvPicPr>
        <p:blipFill>
          <a:blip r:embed="rId2"/>
          <a:stretch>
            <a:fillRect/>
          </a:stretch>
        </p:blipFill>
        <p:spPr>
          <a:xfrm>
            <a:off x="6411778" y="3729700"/>
            <a:ext cx="4868489" cy="2924643"/>
          </a:xfrm>
          <a:prstGeom prst="rect">
            <a:avLst/>
          </a:prstGeom>
        </p:spPr>
      </p:pic>
      <p:pic>
        <p:nvPicPr>
          <p:cNvPr id="6" name="Picture 5"/>
          <p:cNvPicPr>
            <a:picLocks noChangeAspect="1"/>
          </p:cNvPicPr>
          <p:nvPr/>
        </p:nvPicPr>
        <p:blipFill>
          <a:blip r:embed="rId3"/>
          <a:stretch>
            <a:fillRect/>
          </a:stretch>
        </p:blipFill>
        <p:spPr>
          <a:xfrm>
            <a:off x="981781" y="3729700"/>
            <a:ext cx="4654744" cy="1585682"/>
          </a:xfrm>
          <a:prstGeom prst="rect">
            <a:avLst/>
          </a:prstGeom>
        </p:spPr>
      </p:pic>
    </p:spTree>
    <p:extLst>
      <p:ext uri="{BB962C8B-B14F-4D97-AF65-F5344CB8AC3E}">
        <p14:creationId xmlns:p14="http://schemas.microsoft.com/office/powerpoint/2010/main" val="2977270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7430880"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Attribute Types</a:t>
            </a:r>
            <a:endParaRPr lang="en-US" sz="32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68008804"/>
              </p:ext>
            </p:extLst>
          </p:nvPr>
        </p:nvGraphicFramePr>
        <p:xfrm>
          <a:off x="373039" y="1429841"/>
          <a:ext cx="11404979" cy="4456018"/>
        </p:xfrm>
        <a:graphic>
          <a:graphicData uri="http://schemas.openxmlformats.org/drawingml/2006/table">
            <a:tbl>
              <a:tblPr>
                <a:tableStyleId>{5940675A-B579-460E-94D1-54222C63F5DA}</a:tableStyleId>
              </a:tblPr>
              <a:tblGrid>
                <a:gridCol w="3481803"/>
                <a:gridCol w="7923176"/>
              </a:tblGrid>
              <a:tr h="348107">
                <a:tc>
                  <a:txBody>
                    <a:bodyPr/>
                    <a:lstStyle/>
                    <a:p>
                      <a:pPr algn="ctr"/>
                      <a:r>
                        <a:rPr lang="en-US" sz="2400" b="1" dirty="0">
                          <a:solidFill>
                            <a:srgbClr val="002060"/>
                          </a:solidFill>
                          <a:latin typeface="Bookman Old Style" panose="02050604050505020204" pitchFamily="18" charset="0"/>
                        </a:rPr>
                        <a:t>Types of Attributes</a:t>
                      </a:r>
                    </a:p>
                  </a:txBody>
                  <a:tcPr marL="87027" marR="87027" marT="43513" marB="43513" anchor="ctr"/>
                </a:tc>
                <a:tc>
                  <a:txBody>
                    <a:bodyPr/>
                    <a:lstStyle/>
                    <a:p>
                      <a:pPr algn="ctr"/>
                      <a:r>
                        <a:rPr lang="en-US" sz="2400" b="1" dirty="0">
                          <a:solidFill>
                            <a:srgbClr val="002060"/>
                          </a:solidFill>
                          <a:latin typeface="Bookman Old Style" panose="02050604050505020204" pitchFamily="18" charset="0"/>
                        </a:rPr>
                        <a:t>Description</a:t>
                      </a:r>
                    </a:p>
                  </a:txBody>
                  <a:tcPr marL="87027" marR="87027" marT="43513" marB="43513" anchor="ctr"/>
                </a:tc>
              </a:tr>
              <a:tr h="870268">
                <a:tc>
                  <a:txBody>
                    <a:bodyPr/>
                    <a:lstStyle/>
                    <a:p>
                      <a:pPr algn="ctr"/>
                      <a:r>
                        <a:rPr lang="en-US" sz="2400" dirty="0">
                          <a:solidFill>
                            <a:srgbClr val="002060"/>
                          </a:solidFill>
                          <a:latin typeface="Bookman Old Style" panose="02050604050505020204" pitchFamily="18" charset="0"/>
                        </a:rPr>
                        <a:t>Simple attribute</a:t>
                      </a:r>
                    </a:p>
                  </a:txBody>
                  <a:tcPr marL="87027" marR="87027" marT="43513" marB="43513" anchor="ctr"/>
                </a:tc>
                <a:tc>
                  <a:txBody>
                    <a:bodyPr/>
                    <a:lstStyle/>
                    <a:p>
                      <a:pPr algn="ctr"/>
                      <a:r>
                        <a:rPr lang="en-US" sz="2400" dirty="0" smtClean="0">
                          <a:solidFill>
                            <a:srgbClr val="002060"/>
                          </a:solidFill>
                          <a:latin typeface="Bookman Old Style" panose="02050604050505020204" pitchFamily="18" charset="0"/>
                        </a:rPr>
                        <a:t>Can’t </a:t>
                      </a:r>
                      <a:r>
                        <a:rPr lang="en-US" sz="2400" dirty="0">
                          <a:solidFill>
                            <a:srgbClr val="002060"/>
                          </a:solidFill>
                          <a:latin typeface="Bookman Old Style" panose="02050604050505020204" pitchFamily="18" charset="0"/>
                        </a:rPr>
                        <a:t>be divided any further</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txBody>
                  <a:tcPr marL="87027" marR="87027" marT="43513" marB="43513" anchor="ctr"/>
                </a:tc>
              </a:tr>
              <a:tr h="870268">
                <a:tc>
                  <a:txBody>
                    <a:bodyPr/>
                    <a:lstStyle/>
                    <a:p>
                      <a:pPr algn="ctr"/>
                      <a:r>
                        <a:rPr lang="en-US" sz="2400" dirty="0">
                          <a:solidFill>
                            <a:srgbClr val="002060"/>
                          </a:solidFill>
                          <a:latin typeface="Bookman Old Style" panose="02050604050505020204" pitchFamily="18" charset="0"/>
                        </a:rPr>
                        <a:t>Composite attribute</a:t>
                      </a:r>
                    </a:p>
                  </a:txBody>
                  <a:tcPr marL="87027" marR="87027" marT="43513" marB="43513" anchor="ctr"/>
                </a:tc>
                <a:tc>
                  <a:txBody>
                    <a:bodyPr/>
                    <a:lstStyle/>
                    <a:p>
                      <a:pPr algn="ctr"/>
                      <a:r>
                        <a:rPr lang="en-US" sz="2400" dirty="0" smtClean="0">
                          <a:solidFill>
                            <a:srgbClr val="002060"/>
                          </a:solidFill>
                          <a:latin typeface="Bookman Old Style" panose="02050604050505020204" pitchFamily="18" charset="0"/>
                        </a:rPr>
                        <a:t>Break </a:t>
                      </a:r>
                      <a:r>
                        <a:rPr lang="en-US" sz="2400" dirty="0">
                          <a:solidFill>
                            <a:srgbClr val="002060"/>
                          </a:solidFill>
                          <a:latin typeface="Bookman Old Style" panose="02050604050505020204" pitchFamily="18" charset="0"/>
                        </a:rPr>
                        <a:t>down composite attribute. </a:t>
                      </a:r>
                    </a:p>
                  </a:txBody>
                  <a:tcPr marL="87027" marR="87027" marT="43513" marB="43513" anchor="ctr"/>
                </a:tc>
              </a:tr>
              <a:tr h="1392428">
                <a:tc>
                  <a:txBody>
                    <a:bodyPr/>
                    <a:lstStyle/>
                    <a:p>
                      <a:pPr algn="ctr"/>
                      <a:r>
                        <a:rPr lang="en-US" sz="2400">
                          <a:solidFill>
                            <a:srgbClr val="002060"/>
                          </a:solidFill>
                          <a:latin typeface="Bookman Old Style" panose="02050604050505020204" pitchFamily="18" charset="0"/>
                        </a:rPr>
                        <a:t>Derived attribute</a:t>
                      </a:r>
                    </a:p>
                  </a:txBody>
                  <a:tcPr marL="87027" marR="87027" marT="43513" marB="43513" anchor="ctr"/>
                </a:tc>
                <a:tc>
                  <a:txBody>
                    <a:bodyPr/>
                    <a:lstStyle/>
                    <a:p>
                      <a:pPr algn="ctr"/>
                      <a:r>
                        <a:rPr lang="en-US" sz="2400" dirty="0" smtClean="0">
                          <a:solidFill>
                            <a:srgbClr val="002060"/>
                          </a:solidFill>
                          <a:latin typeface="Bookman Old Style" panose="02050604050505020204" pitchFamily="18" charset="0"/>
                        </a:rPr>
                        <a:t>Derived </a:t>
                      </a:r>
                      <a:r>
                        <a:rPr lang="en-US" sz="2400" dirty="0">
                          <a:solidFill>
                            <a:srgbClr val="002060"/>
                          </a:solidFill>
                          <a:latin typeface="Bookman Old Style" panose="02050604050505020204" pitchFamily="18" charset="0"/>
                        </a:rPr>
                        <a:t>from other attributes present in the </a:t>
                      </a:r>
                      <a:r>
                        <a:rPr lang="en-US" sz="2400" dirty="0" smtClean="0">
                          <a:solidFill>
                            <a:srgbClr val="002060"/>
                          </a:solidFill>
                          <a:latin typeface="Bookman Old Style" panose="02050604050505020204" pitchFamily="18" charset="0"/>
                        </a:rPr>
                        <a:t>database</a:t>
                      </a:r>
                      <a:endParaRPr lang="en-US" sz="2400" dirty="0">
                        <a:solidFill>
                          <a:srgbClr val="002060"/>
                        </a:solidFill>
                        <a:latin typeface="Bookman Old Style" panose="02050604050505020204" pitchFamily="18" charset="0"/>
                      </a:endParaRPr>
                    </a:p>
                  </a:txBody>
                  <a:tcPr marL="87027" marR="87027" marT="43513" marB="43513" anchor="ctr"/>
                </a:tc>
              </a:tr>
              <a:tr h="870268">
                <a:tc>
                  <a:txBody>
                    <a:bodyPr/>
                    <a:lstStyle/>
                    <a:p>
                      <a:pPr algn="ctr"/>
                      <a:r>
                        <a:rPr lang="en-US" sz="2400">
                          <a:solidFill>
                            <a:srgbClr val="002060"/>
                          </a:solidFill>
                          <a:latin typeface="Bookman Old Style" panose="02050604050505020204" pitchFamily="18" charset="0"/>
                        </a:rPr>
                        <a:t>Multivalued attribute</a:t>
                      </a:r>
                    </a:p>
                  </a:txBody>
                  <a:tcPr marL="87027" marR="87027" marT="43513" marB="43513" anchor="ctr"/>
                </a:tc>
                <a:tc>
                  <a:txBody>
                    <a:bodyPr/>
                    <a:lstStyle/>
                    <a:p>
                      <a:pPr algn="ctr"/>
                      <a:r>
                        <a:rPr lang="en-US" sz="2400" dirty="0">
                          <a:solidFill>
                            <a:srgbClr val="002060"/>
                          </a:solidFill>
                          <a:latin typeface="Bookman Old Style" panose="02050604050505020204" pitchFamily="18" charset="0"/>
                        </a:rPr>
                        <a:t>Multivalued attributes can have more than one </a:t>
                      </a:r>
                      <a:r>
                        <a:rPr lang="en-US" sz="2400" dirty="0" smtClean="0">
                          <a:solidFill>
                            <a:srgbClr val="002060"/>
                          </a:solidFill>
                          <a:latin typeface="Bookman Old Style" panose="02050604050505020204" pitchFamily="18" charset="0"/>
                        </a:rPr>
                        <a:t>values</a:t>
                      </a:r>
                      <a:endParaRPr lang="en-US" sz="2400" dirty="0">
                        <a:solidFill>
                          <a:srgbClr val="002060"/>
                        </a:solidFill>
                        <a:latin typeface="Bookman Old Style" panose="02050604050505020204" pitchFamily="18" charset="0"/>
                      </a:endParaRPr>
                    </a:p>
                  </a:txBody>
                  <a:tcPr marL="87027" marR="87027" marT="43513" marB="43513" anchor="ctr"/>
                </a:tc>
              </a:tr>
            </a:tbl>
          </a:graphicData>
        </a:graphic>
      </p:graphicFrame>
    </p:spTree>
    <p:extLst>
      <p:ext uri="{BB962C8B-B14F-4D97-AF65-F5344CB8AC3E}">
        <p14:creationId xmlns:p14="http://schemas.microsoft.com/office/powerpoint/2010/main" val="100621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2369880"/>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Relationship:</a:t>
            </a: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Relationship is nothing but an association among two or more entities. </a:t>
            </a: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For Example: </a:t>
            </a:r>
            <a:r>
              <a:rPr lang="en-US" sz="2400" dirty="0">
                <a:solidFill>
                  <a:srgbClr val="002060"/>
                </a:solidFill>
                <a:latin typeface="Bookman Old Style" panose="02050604050505020204" pitchFamily="18" charset="0"/>
              </a:rPr>
              <a:t>Tom works in the Chemistry department</a:t>
            </a:r>
            <a:r>
              <a:rPr lang="en-US" sz="2400" dirty="0" smtClean="0">
                <a:solidFill>
                  <a:srgbClr val="002060"/>
                </a:solidFill>
                <a:latin typeface="Bookman Old Style" panose="02050604050505020204" pitchFamily="18" charset="0"/>
              </a:rPr>
              <a:t>.</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A relationship can be represented by using diamond symbol.</a:t>
            </a:r>
          </a:p>
        </p:txBody>
      </p:sp>
      <p:sp>
        <p:nvSpPr>
          <p:cNvPr id="3" name="Rectangle 2"/>
          <p:cNvSpPr/>
          <p:nvPr/>
        </p:nvSpPr>
        <p:spPr>
          <a:xfrm>
            <a:off x="373039" y="132644"/>
            <a:ext cx="6935360"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Relationship</a:t>
            </a:r>
            <a:endParaRPr lang="en-US" sz="3200" b="1" dirty="0">
              <a:solidFill>
                <a:srgbClr val="FF0000"/>
              </a:solidFill>
            </a:endParaRPr>
          </a:p>
        </p:txBody>
      </p:sp>
      <p:pic>
        <p:nvPicPr>
          <p:cNvPr id="4" name="Picture 3"/>
          <p:cNvPicPr>
            <a:picLocks noChangeAspect="1"/>
          </p:cNvPicPr>
          <p:nvPr/>
        </p:nvPicPr>
        <p:blipFill>
          <a:blip r:embed="rId2"/>
          <a:stretch>
            <a:fillRect/>
          </a:stretch>
        </p:blipFill>
        <p:spPr>
          <a:xfrm>
            <a:off x="3892117" y="3360369"/>
            <a:ext cx="4366821" cy="2057258"/>
          </a:xfrm>
          <a:prstGeom prst="rect">
            <a:avLst/>
          </a:prstGeom>
        </p:spPr>
      </p:pic>
    </p:spTree>
    <p:extLst>
      <p:ext uri="{BB962C8B-B14F-4D97-AF65-F5344CB8AC3E}">
        <p14:creationId xmlns:p14="http://schemas.microsoft.com/office/powerpoint/2010/main" val="6648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955203"/>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Relationship cardinality:</a:t>
            </a: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Defines the numerical attributes of the relationship between two entities or entity sets</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One-to-One: </a:t>
            </a:r>
            <a:r>
              <a:rPr lang="en-US" sz="2400" dirty="0">
                <a:solidFill>
                  <a:srgbClr val="002060"/>
                </a:solidFill>
                <a:latin typeface="Bookman Old Style" panose="02050604050505020204" pitchFamily="18" charset="0"/>
              </a:rPr>
              <a:t>One entity from entity set X can be associated with at most one entity of entity set Y and vice versa</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One-to-Many: </a:t>
            </a:r>
            <a:r>
              <a:rPr lang="en-US" sz="2400" dirty="0" smtClean="0">
                <a:solidFill>
                  <a:srgbClr val="002060"/>
                </a:solidFill>
                <a:latin typeface="Bookman Old Style" panose="02050604050505020204" pitchFamily="18" charset="0"/>
              </a:rPr>
              <a:t>One </a:t>
            </a:r>
            <a:r>
              <a:rPr lang="en-US" sz="2400" dirty="0">
                <a:solidFill>
                  <a:srgbClr val="002060"/>
                </a:solidFill>
                <a:latin typeface="Bookman Old Style" panose="02050604050505020204" pitchFamily="18" charset="0"/>
              </a:rPr>
              <a:t>entity from entity set X can be associated with multiple entities of entity set Y, but an entity from entity set Y can be associated with at least one entity</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Many-to-One: </a:t>
            </a:r>
            <a:r>
              <a:rPr lang="en-US" sz="2400" dirty="0">
                <a:solidFill>
                  <a:srgbClr val="002060"/>
                </a:solidFill>
                <a:latin typeface="Bookman Old Style" panose="02050604050505020204" pitchFamily="18" charset="0"/>
              </a:rPr>
              <a:t>More than one entity from entity set X can be associated with at most one entity of entity set Y. However, an entity from entity set Y </a:t>
            </a:r>
            <a:r>
              <a:rPr lang="en-US" sz="2400" dirty="0" smtClean="0">
                <a:solidFill>
                  <a:srgbClr val="002060"/>
                </a:solidFill>
                <a:latin typeface="Bookman Old Style" panose="02050604050505020204" pitchFamily="18" charset="0"/>
              </a:rPr>
              <a:t>may </a:t>
            </a:r>
            <a:r>
              <a:rPr lang="en-US" sz="2400" dirty="0">
                <a:solidFill>
                  <a:srgbClr val="002060"/>
                </a:solidFill>
                <a:latin typeface="Bookman Old Style" panose="02050604050505020204" pitchFamily="18" charset="0"/>
              </a:rPr>
              <a:t>be associated with more than one entity from entity set X</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Many-to-Many: </a:t>
            </a:r>
            <a:r>
              <a:rPr lang="en-US" sz="2400" dirty="0" smtClean="0">
                <a:solidFill>
                  <a:srgbClr val="002060"/>
                </a:solidFill>
                <a:latin typeface="Bookman Old Style" panose="02050604050505020204" pitchFamily="18" charset="0"/>
              </a:rPr>
              <a:t>One </a:t>
            </a:r>
            <a:r>
              <a:rPr lang="en-US" sz="2400" dirty="0">
                <a:solidFill>
                  <a:srgbClr val="002060"/>
                </a:solidFill>
                <a:latin typeface="Bookman Old Style" panose="02050604050505020204" pitchFamily="18" charset="0"/>
              </a:rPr>
              <a:t>entity from X can be associated with more than one entity from Y and vice versa</a:t>
            </a:r>
            <a:r>
              <a:rPr lang="en-US" sz="2400" dirty="0" smtClean="0">
                <a:solidFill>
                  <a:srgbClr val="002060"/>
                </a:solidFill>
                <a:latin typeface="Bookman Old Style" panose="02050604050505020204" pitchFamily="18" charset="0"/>
              </a:rPr>
              <a:t>.</a:t>
            </a:r>
            <a:endParaRPr lang="en-US" sz="2800" b="1" dirty="0" smtClean="0">
              <a:solidFill>
                <a:srgbClr val="002060"/>
              </a:solidFill>
              <a:latin typeface="Bookman Old Style" panose="02050604050505020204" pitchFamily="18" charset="0"/>
            </a:endParaRPr>
          </a:p>
        </p:txBody>
      </p:sp>
      <p:sp>
        <p:nvSpPr>
          <p:cNvPr id="3" name="Rectangle 2"/>
          <p:cNvSpPr/>
          <p:nvPr/>
        </p:nvSpPr>
        <p:spPr>
          <a:xfrm>
            <a:off x="373039" y="132644"/>
            <a:ext cx="8002960"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Relationship Types</a:t>
            </a:r>
            <a:endParaRPr lang="en-US" sz="3200" b="1" dirty="0">
              <a:solidFill>
                <a:srgbClr val="FF0000"/>
              </a:solidFill>
            </a:endParaRPr>
          </a:p>
        </p:txBody>
      </p:sp>
    </p:spTree>
    <p:extLst>
      <p:ext uri="{BB962C8B-B14F-4D97-AF65-F5344CB8AC3E}">
        <p14:creationId xmlns:p14="http://schemas.microsoft.com/office/powerpoint/2010/main" val="3055709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8002960" cy="584775"/>
          </a:xfrm>
          <a:prstGeom prst="rect">
            <a:avLst/>
          </a:prstGeom>
        </p:spPr>
        <p:txBody>
          <a:bodyPr wrap="none">
            <a:spAutoFit/>
          </a:bodyPr>
          <a:lstStyle/>
          <a:p>
            <a:r>
              <a:rPr lang="en-US" sz="3200" b="1" dirty="0">
                <a:solidFill>
                  <a:srgbClr val="FF0000"/>
                </a:solidFill>
              </a:rPr>
              <a:t>Entity-relationship model : Relationship Types</a:t>
            </a:r>
          </a:p>
        </p:txBody>
      </p:sp>
      <p:pic>
        <p:nvPicPr>
          <p:cNvPr id="4" name="Picture 3"/>
          <p:cNvPicPr>
            <a:picLocks noChangeAspect="1"/>
          </p:cNvPicPr>
          <p:nvPr/>
        </p:nvPicPr>
        <p:blipFill>
          <a:blip r:embed="rId2"/>
          <a:stretch>
            <a:fillRect/>
          </a:stretch>
        </p:blipFill>
        <p:spPr>
          <a:xfrm>
            <a:off x="987187" y="1016619"/>
            <a:ext cx="9876431" cy="5085339"/>
          </a:xfrm>
          <a:prstGeom prst="rect">
            <a:avLst/>
          </a:prstGeom>
        </p:spPr>
      </p:pic>
    </p:spTree>
    <p:extLst>
      <p:ext uri="{BB962C8B-B14F-4D97-AF65-F5344CB8AC3E}">
        <p14:creationId xmlns:p14="http://schemas.microsoft.com/office/powerpoint/2010/main" val="295775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6262292"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Example</a:t>
            </a:r>
            <a:endParaRPr lang="en-US" sz="3200" b="1" dirty="0">
              <a:solidFill>
                <a:srgbClr val="FF0000"/>
              </a:solidFill>
            </a:endParaRPr>
          </a:p>
        </p:txBody>
      </p:sp>
      <p:pic>
        <p:nvPicPr>
          <p:cNvPr id="4" name="Picture 3"/>
          <p:cNvPicPr>
            <a:picLocks noChangeAspect="1"/>
          </p:cNvPicPr>
          <p:nvPr/>
        </p:nvPicPr>
        <p:blipFill>
          <a:blip r:embed="rId2"/>
          <a:stretch>
            <a:fillRect/>
          </a:stretch>
        </p:blipFill>
        <p:spPr>
          <a:xfrm>
            <a:off x="846161" y="893714"/>
            <a:ext cx="10385947" cy="5500197"/>
          </a:xfrm>
          <a:prstGeom prst="rect">
            <a:avLst/>
          </a:prstGeom>
        </p:spPr>
      </p:pic>
    </p:spTree>
    <p:extLst>
      <p:ext uri="{BB962C8B-B14F-4D97-AF65-F5344CB8AC3E}">
        <p14:creationId xmlns:p14="http://schemas.microsoft.com/office/powerpoint/2010/main" val="213623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2739211"/>
          </a:xfrm>
          <a:prstGeom prst="rect">
            <a:avLst/>
          </a:prstGeom>
        </p:spPr>
        <p:txBody>
          <a:bodyPr wrap="square">
            <a:spAutoFit/>
          </a:bodyPr>
          <a:lstStyle/>
          <a:p>
            <a:pPr algn="just"/>
            <a:r>
              <a:rPr lang="en-US" sz="2800" b="1" dirty="0">
                <a:solidFill>
                  <a:srgbClr val="002060"/>
                </a:solidFill>
                <a:latin typeface="Bookman Old Style" panose="02050604050505020204" pitchFamily="18" charset="0"/>
              </a:rPr>
              <a:t>How to Create an Entity Relationship Diagram (ERD</a:t>
            </a:r>
            <a:r>
              <a:rPr lang="en-US" sz="2800" b="1" dirty="0" smtClean="0">
                <a:solidFill>
                  <a:srgbClr val="002060"/>
                </a:solidFill>
                <a:latin typeface="Bookman Old Style" panose="02050604050505020204" pitchFamily="18" charset="0"/>
              </a:rPr>
              <a:t>)?</a:t>
            </a:r>
          </a:p>
          <a:p>
            <a:pPr algn="just"/>
            <a:r>
              <a:rPr lang="en-US" sz="2400" dirty="0" smtClean="0">
                <a:solidFill>
                  <a:srgbClr val="002060"/>
                </a:solidFill>
                <a:latin typeface="Bookman Old Style" panose="02050604050505020204" pitchFamily="18" charset="0"/>
              </a:rPr>
              <a:t>Following steps need to be followed:</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Entity Identification</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Relationship Identification</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Cardinality Identification</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Identify Attributes</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Create ERD</a:t>
            </a:r>
            <a:endParaRPr lang="en-US" sz="2000" dirty="0" smtClean="0">
              <a:solidFill>
                <a:srgbClr val="002060"/>
              </a:solidFill>
              <a:latin typeface="Bookman Old Style" panose="02050604050505020204" pitchFamily="18" charset="0"/>
            </a:endParaRPr>
          </a:p>
        </p:txBody>
      </p:sp>
      <p:sp>
        <p:nvSpPr>
          <p:cNvPr id="3" name="Rectangle 2"/>
          <p:cNvSpPr/>
          <p:nvPr/>
        </p:nvSpPr>
        <p:spPr>
          <a:xfrm>
            <a:off x="373039" y="132644"/>
            <a:ext cx="7491410"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Creation of ERD</a:t>
            </a:r>
            <a:endParaRPr lang="en-US" sz="3200" b="1" dirty="0">
              <a:solidFill>
                <a:srgbClr val="FF0000"/>
              </a:solidFill>
            </a:endParaRPr>
          </a:p>
        </p:txBody>
      </p:sp>
      <p:pic>
        <p:nvPicPr>
          <p:cNvPr id="4" name="Picture 3"/>
          <p:cNvPicPr>
            <a:picLocks noChangeAspect="1"/>
          </p:cNvPicPr>
          <p:nvPr/>
        </p:nvPicPr>
        <p:blipFill>
          <a:blip r:embed="rId2"/>
          <a:stretch>
            <a:fillRect/>
          </a:stretch>
        </p:blipFill>
        <p:spPr>
          <a:xfrm>
            <a:off x="373039" y="3729700"/>
            <a:ext cx="11404979" cy="2284836"/>
          </a:xfrm>
          <a:prstGeom prst="rect">
            <a:avLst/>
          </a:prstGeom>
        </p:spPr>
      </p:pic>
    </p:spTree>
    <p:extLst>
      <p:ext uri="{BB962C8B-B14F-4D97-AF65-F5344CB8AC3E}">
        <p14:creationId xmlns:p14="http://schemas.microsoft.com/office/powerpoint/2010/main" val="123688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6262292"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Example</a:t>
            </a:r>
            <a:endParaRPr lang="en-US" sz="3200" b="1"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67" y="955344"/>
            <a:ext cx="10977538" cy="5540990"/>
          </a:xfrm>
          <a:prstGeom prst="rect">
            <a:avLst/>
          </a:prstGeom>
        </p:spPr>
      </p:pic>
    </p:spTree>
    <p:extLst>
      <p:ext uri="{BB962C8B-B14F-4D97-AF65-F5344CB8AC3E}">
        <p14:creationId xmlns:p14="http://schemas.microsoft.com/office/powerpoint/2010/main" val="307137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2011446" y="2899933"/>
            <a:ext cx="7698142" cy="2369880"/>
          </a:xfrm>
          <a:prstGeom prst="rect">
            <a:avLst/>
          </a:prstGeom>
        </p:spPr>
        <p:txBody>
          <a:bodyPr wrap="square">
            <a:spAutoFit/>
          </a:bodyPr>
          <a:lstStyle/>
          <a:p>
            <a:pPr algn="ctr"/>
            <a:r>
              <a:rPr lang="en-US" sz="8800" b="1" dirty="0">
                <a:ln w="0"/>
                <a:solidFill>
                  <a:srgbClr val="002060"/>
                </a:solidFill>
                <a:effectLst>
                  <a:outerShdw blurRad="38100" dist="19050" dir="2700000" algn="tl" rotWithShape="0">
                    <a:schemeClr val="dk1">
                      <a:alpha val="40000"/>
                    </a:schemeClr>
                  </a:outerShdw>
                </a:effectLst>
                <a:latin typeface="Pristina" pitchFamily="66" charset="0"/>
              </a:rPr>
              <a:t>SQL</a:t>
            </a:r>
          </a:p>
          <a:p>
            <a:pPr algn="ctr"/>
            <a:r>
              <a:rPr lang="en-US" sz="6000" b="1" dirty="0">
                <a:ln w="0"/>
                <a:solidFill>
                  <a:srgbClr val="002060"/>
                </a:solidFill>
                <a:effectLst>
                  <a:outerShdw blurRad="38100" dist="19050" dir="2700000" algn="tl" rotWithShape="0">
                    <a:schemeClr val="dk1">
                      <a:alpha val="40000"/>
                    </a:schemeClr>
                  </a:outerShdw>
                </a:effectLst>
                <a:latin typeface="Pristina" pitchFamily="66" charset="0"/>
              </a:rPr>
              <a:t>Structured Query Language</a:t>
            </a:r>
            <a:endParaRPr lang="en-US" sz="6000" b="1" dirty="0">
              <a:solidFill>
                <a:srgbClr val="002060"/>
              </a:solidFill>
            </a:endParaRPr>
          </a:p>
        </p:txBody>
      </p:sp>
    </p:spTree>
    <p:extLst>
      <p:ext uri="{BB962C8B-B14F-4D97-AF65-F5344CB8AC3E}">
        <p14:creationId xmlns:p14="http://schemas.microsoft.com/office/powerpoint/2010/main" val="8641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40306"/>
            <a:ext cx="11404979" cy="5816977"/>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Definition: </a:t>
            </a:r>
            <a:endParaRPr lang="en-US" sz="2800" b="1" dirty="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Collection of meaningful data which was generated after processing of data</a:t>
            </a:r>
          </a:p>
          <a:p>
            <a:pPr lvl="1" algn="ctr"/>
            <a:r>
              <a:rPr lang="en-US" sz="2400" dirty="0" smtClean="0">
                <a:solidFill>
                  <a:srgbClr val="002060"/>
                </a:solidFill>
                <a:latin typeface="Bookman Old Style" panose="02050604050505020204" pitchFamily="18" charset="0"/>
              </a:rPr>
              <a:t>Or</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Known as processed, organized or summarized data</a:t>
            </a:r>
          </a:p>
          <a:p>
            <a:pPr lvl="1" algn="just"/>
            <a:endParaRPr lang="en-US" sz="2400" dirty="0" smtClean="0">
              <a:solidFill>
                <a:srgbClr val="002060"/>
              </a:solidFill>
              <a:latin typeface="Bookman Old Style" panose="02050604050505020204" pitchFamily="18" charset="0"/>
            </a:endParaRPr>
          </a:p>
          <a:p>
            <a:pPr algn="just"/>
            <a:r>
              <a:rPr lang="en-US" sz="2800" b="1" dirty="0" smtClean="0">
                <a:solidFill>
                  <a:srgbClr val="002060"/>
                </a:solidFill>
                <a:latin typeface="Bookman Old Style" panose="02050604050505020204" pitchFamily="18" charset="0"/>
              </a:rPr>
              <a:t>Properties:</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Relevance</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Accuracy</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Completeness</a:t>
            </a:r>
          </a:p>
          <a:p>
            <a:pPr marL="285750" indent="-28575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800" b="1" dirty="0" smtClean="0">
                <a:solidFill>
                  <a:srgbClr val="002060"/>
                </a:solidFill>
                <a:latin typeface="Bookman Old Style" panose="02050604050505020204" pitchFamily="18" charset="0"/>
              </a:rPr>
              <a:t>Example:</a:t>
            </a:r>
          </a:p>
          <a:p>
            <a:pPr algn="just"/>
            <a:r>
              <a:rPr lang="en-US" sz="2400" b="1" dirty="0">
                <a:solidFill>
                  <a:srgbClr val="002060"/>
                </a:solidFill>
                <a:latin typeface="Bookman Old Style" panose="02050604050505020204" pitchFamily="18" charset="0"/>
              </a:rPr>
              <a:t>	</a:t>
            </a:r>
            <a:r>
              <a:rPr lang="en-US" sz="2400" b="1" dirty="0" err="1" smtClean="0">
                <a:solidFill>
                  <a:srgbClr val="002060"/>
                </a:solidFill>
                <a:latin typeface="Bookman Old Style" panose="02050604050505020204" pitchFamily="18" charset="0"/>
              </a:rPr>
              <a:t>StudentId</a:t>
            </a:r>
            <a:r>
              <a:rPr lang="en-US" sz="2400" b="1" dirty="0" smtClean="0">
                <a:solidFill>
                  <a:srgbClr val="002060"/>
                </a:solidFill>
                <a:latin typeface="Bookman Old Style" panose="02050604050505020204" pitchFamily="18" charset="0"/>
              </a:rPr>
              <a:t>	</a:t>
            </a:r>
            <a:r>
              <a:rPr lang="en-US" sz="2400" b="1" dirty="0" err="1" smtClean="0">
                <a:solidFill>
                  <a:srgbClr val="002060"/>
                </a:solidFill>
                <a:latin typeface="Bookman Old Style" panose="02050604050505020204" pitchFamily="18" charset="0"/>
              </a:rPr>
              <a:t>NameOfTheStudent</a:t>
            </a:r>
            <a:r>
              <a:rPr lang="en-US" sz="2400" b="1" dirty="0" smtClean="0">
                <a:solidFill>
                  <a:srgbClr val="002060"/>
                </a:solidFill>
                <a:latin typeface="Bookman Old Style" panose="02050604050505020204" pitchFamily="18" charset="0"/>
              </a:rPr>
              <a:t>		</a:t>
            </a:r>
            <a:r>
              <a:rPr lang="en-US" sz="2400" b="1" dirty="0" err="1" smtClean="0">
                <a:solidFill>
                  <a:srgbClr val="002060"/>
                </a:solidFill>
                <a:latin typeface="Bookman Old Style" panose="02050604050505020204" pitchFamily="18" charset="0"/>
              </a:rPr>
              <a:t>pendingFee</a:t>
            </a:r>
            <a:endParaRPr lang="en-US" sz="2400" b="1" dirty="0" smtClean="0">
              <a:solidFill>
                <a:srgbClr val="002060"/>
              </a:solidFill>
              <a:latin typeface="Bookman Old Style" panose="02050604050505020204" pitchFamily="18" charset="0"/>
            </a:endParaRPr>
          </a:p>
          <a:p>
            <a:pPr lvl="1" algn="just"/>
            <a:r>
              <a:rPr lang="en-IN" sz="2400" dirty="0" smtClean="0">
                <a:solidFill>
                  <a:srgbClr val="002060"/>
                </a:solidFill>
                <a:latin typeface="Bookman Old Style" panose="02050604050505020204" pitchFamily="18" charset="0"/>
              </a:rPr>
              <a:t>	     101 		</a:t>
            </a:r>
            <a:r>
              <a:rPr lang="en-IN" sz="2400" dirty="0" err="1" smtClean="0">
                <a:solidFill>
                  <a:srgbClr val="002060"/>
                </a:solidFill>
                <a:latin typeface="Bookman Old Style" panose="02050604050505020204" pitchFamily="18" charset="0"/>
              </a:rPr>
              <a:t>dinesh</a:t>
            </a:r>
            <a:r>
              <a:rPr lang="en-IN" sz="2400" dirty="0" smtClean="0">
                <a:solidFill>
                  <a:srgbClr val="002060"/>
                </a:solidFill>
                <a:latin typeface="Bookman Old Style" panose="02050604050505020204" pitchFamily="18" charset="0"/>
              </a:rPr>
              <a:t> 	 		     2000 </a:t>
            </a:r>
          </a:p>
          <a:p>
            <a:pPr lvl="1" algn="just"/>
            <a:r>
              <a:rPr lang="en-IN" sz="2400" dirty="0">
                <a:solidFill>
                  <a:srgbClr val="002060"/>
                </a:solidFill>
                <a:latin typeface="Bookman Old Style" panose="02050604050505020204" pitchFamily="18" charset="0"/>
              </a:rPr>
              <a:t>	 </a:t>
            </a:r>
            <a:r>
              <a:rPr lang="en-IN" sz="2400" dirty="0" smtClean="0">
                <a:solidFill>
                  <a:srgbClr val="002060"/>
                </a:solidFill>
                <a:latin typeface="Bookman Old Style" panose="02050604050505020204" pitchFamily="18" charset="0"/>
              </a:rPr>
              <a:t>    102 		</a:t>
            </a:r>
            <a:r>
              <a:rPr lang="en-IN" sz="2400" dirty="0" err="1" smtClean="0">
                <a:solidFill>
                  <a:srgbClr val="002060"/>
                </a:solidFill>
                <a:latin typeface="Bookman Old Style" panose="02050604050505020204" pitchFamily="18" charset="0"/>
              </a:rPr>
              <a:t>mahesh</a:t>
            </a:r>
            <a:r>
              <a:rPr lang="en-IN" sz="2400" dirty="0" smtClean="0">
                <a:solidFill>
                  <a:srgbClr val="002060"/>
                </a:solidFill>
                <a:latin typeface="Bookman Old Style" panose="02050604050505020204" pitchFamily="18" charset="0"/>
              </a:rPr>
              <a:t> 		     </a:t>
            </a:r>
            <a:r>
              <a:rPr lang="en-IN" sz="2400" dirty="0">
                <a:solidFill>
                  <a:srgbClr val="002060"/>
                </a:solidFill>
                <a:latin typeface="Bookman Old Style" panose="02050604050505020204" pitchFamily="18" charset="0"/>
              </a:rPr>
              <a:t>	 </a:t>
            </a:r>
            <a:r>
              <a:rPr lang="en-IN" sz="2400" dirty="0" smtClean="0">
                <a:solidFill>
                  <a:srgbClr val="002060"/>
                </a:solidFill>
                <a:latin typeface="Bookman Old Style" panose="02050604050505020204" pitchFamily="18" charset="0"/>
              </a:rPr>
              <a:t>    3000 </a:t>
            </a:r>
          </a:p>
        </p:txBody>
      </p:sp>
      <p:sp>
        <p:nvSpPr>
          <p:cNvPr id="3" name="Rectangle 2"/>
          <p:cNvSpPr/>
          <p:nvPr/>
        </p:nvSpPr>
        <p:spPr>
          <a:xfrm>
            <a:off x="373039" y="132644"/>
            <a:ext cx="2217915" cy="584775"/>
          </a:xfrm>
          <a:prstGeom prst="rect">
            <a:avLst/>
          </a:prstGeom>
        </p:spPr>
        <p:txBody>
          <a:bodyPr wrap="none">
            <a:spAutoFit/>
          </a:bodyPr>
          <a:lstStyle/>
          <a:p>
            <a:r>
              <a:rPr lang="en-US" sz="3200" b="1" dirty="0" smtClean="0">
                <a:solidFill>
                  <a:srgbClr val="FF0000"/>
                </a:solidFill>
              </a:rPr>
              <a:t>Information</a:t>
            </a:r>
            <a:endParaRPr lang="en-US" sz="3200" b="1" dirty="0">
              <a:solidFill>
                <a:srgbClr val="FF0000"/>
              </a:solidFill>
            </a:endParaRPr>
          </a:p>
        </p:txBody>
      </p:sp>
    </p:spTree>
    <p:extLst>
      <p:ext uri="{BB962C8B-B14F-4D97-AF65-F5344CB8AC3E}">
        <p14:creationId xmlns:p14="http://schemas.microsoft.com/office/powerpoint/2010/main" val="253841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fade">
                                      <p:cBhvr>
                                        <p:cTn id="38" dur="500"/>
                                        <p:tgtEl>
                                          <p:spTgt spid="2">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Effect transition="in" filter="fade">
                                      <p:cBhvr>
                                        <p:cTn id="41" dur="500"/>
                                        <p:tgtEl>
                                          <p:spTgt spid="2">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3" end="13"/>
                                            </p:txEl>
                                          </p:spTgt>
                                        </p:tgtEl>
                                        <p:attrNameLst>
                                          <p:attrName>style.visibility</p:attrName>
                                        </p:attrNameLst>
                                      </p:cBhvr>
                                      <p:to>
                                        <p:strVal val="visible"/>
                                      </p:to>
                                    </p:set>
                                    <p:animEffect transition="in" filter="fade">
                                      <p:cBhvr>
                                        <p:cTn id="44"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447645"/>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SQL </a:t>
            </a:r>
            <a:r>
              <a:rPr lang="en-US" sz="2800" b="1" dirty="0">
                <a:solidFill>
                  <a:srgbClr val="002060"/>
                </a:solidFill>
                <a:latin typeface="Bookman Old Style" panose="02050604050505020204" pitchFamily="18" charset="0"/>
              </a:rPr>
              <a:t>Full </a:t>
            </a:r>
            <a:r>
              <a:rPr lang="en-US" sz="2800" b="1" dirty="0" smtClean="0">
                <a:solidFill>
                  <a:srgbClr val="002060"/>
                </a:solidFill>
                <a:latin typeface="Bookman Old Style" panose="02050604050505020204" pitchFamily="18" charset="0"/>
              </a:rPr>
              <a:t>Form:</a:t>
            </a:r>
            <a:endParaRPr lang="en-US" sz="2800" b="1"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SQL </a:t>
            </a:r>
            <a:r>
              <a:rPr lang="en-US" sz="2400" dirty="0">
                <a:solidFill>
                  <a:srgbClr val="002060"/>
                </a:solidFill>
                <a:latin typeface="Bookman Old Style" panose="02050604050505020204" pitchFamily="18" charset="0"/>
              </a:rPr>
              <a:t>stands for Structured Query language, pronounced as “S-Q-L” or sometimes as “</a:t>
            </a:r>
            <a:r>
              <a:rPr lang="en-US" sz="2400" dirty="0" smtClean="0">
                <a:solidFill>
                  <a:srgbClr val="002060"/>
                </a:solidFill>
                <a:latin typeface="Bookman Old Style" panose="02050604050505020204" pitchFamily="18" charset="0"/>
              </a:rPr>
              <a:t>See-</a:t>
            </a:r>
            <a:r>
              <a:rPr lang="en-US" sz="2400" dirty="0" err="1" smtClean="0">
                <a:solidFill>
                  <a:srgbClr val="002060"/>
                </a:solidFill>
                <a:latin typeface="Bookman Old Style" panose="02050604050505020204" pitchFamily="18" charset="0"/>
              </a:rPr>
              <a:t>Quel</a:t>
            </a:r>
            <a:r>
              <a:rPr lang="en-US" sz="2400" dirty="0" smtClean="0">
                <a:solidFill>
                  <a:srgbClr val="002060"/>
                </a:solidFill>
                <a:latin typeface="Bookman Old Style" panose="02050604050505020204" pitchFamily="18" charset="0"/>
              </a:rPr>
              <a:t>”.</a:t>
            </a:r>
          </a:p>
          <a:p>
            <a:pPr marL="457200" indent="-4572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800" b="1" dirty="0" smtClean="0">
                <a:solidFill>
                  <a:srgbClr val="002060"/>
                </a:solidFill>
                <a:latin typeface="Bookman Old Style" panose="02050604050505020204" pitchFamily="18" charset="0"/>
              </a:rPr>
              <a:t>What </a:t>
            </a:r>
            <a:r>
              <a:rPr lang="en-US" sz="2800" b="1" dirty="0">
                <a:solidFill>
                  <a:srgbClr val="002060"/>
                </a:solidFill>
                <a:latin typeface="Bookman Old Style" panose="02050604050505020204" pitchFamily="18" charset="0"/>
              </a:rPr>
              <a:t>is </a:t>
            </a:r>
            <a:r>
              <a:rPr lang="en-US" sz="2800" b="1" dirty="0" smtClean="0">
                <a:solidFill>
                  <a:srgbClr val="002060"/>
                </a:solidFill>
                <a:latin typeface="Bookman Old Style" panose="02050604050505020204" pitchFamily="18" charset="0"/>
              </a:rPr>
              <a:t>SQL used for?</a:t>
            </a:r>
            <a:endParaRPr lang="en-US" sz="2800" b="1"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SQL is the standard language for dealing with Relational Databases. </a:t>
            </a: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SQL </a:t>
            </a:r>
            <a:r>
              <a:rPr lang="en-US" sz="2400" dirty="0">
                <a:solidFill>
                  <a:srgbClr val="002060"/>
                </a:solidFill>
                <a:latin typeface="Bookman Old Style" panose="02050604050505020204" pitchFamily="18" charset="0"/>
              </a:rPr>
              <a:t>can be used to </a:t>
            </a:r>
            <a:r>
              <a:rPr lang="en-US" sz="2400" dirty="0" smtClean="0">
                <a:solidFill>
                  <a:srgbClr val="002060"/>
                </a:solidFill>
                <a:latin typeface="Bookman Old Style" panose="02050604050505020204" pitchFamily="18" charset="0"/>
              </a:rPr>
              <a:t>perform CRUD operations on database </a:t>
            </a:r>
            <a:r>
              <a:rPr lang="en-US" sz="2400" dirty="0">
                <a:solidFill>
                  <a:srgbClr val="002060"/>
                </a:solidFill>
                <a:latin typeface="Bookman Old Style" panose="02050604050505020204" pitchFamily="18" charset="0"/>
              </a:rPr>
              <a:t>records. </a:t>
            </a:r>
            <a:endParaRPr lang="en-US" sz="2400" dirty="0" smtClean="0">
              <a:solidFill>
                <a:srgbClr val="002060"/>
              </a:solidFill>
              <a:latin typeface="Bookman Old Style" panose="02050604050505020204" pitchFamily="18" charset="0"/>
            </a:endParaRPr>
          </a:p>
          <a:p>
            <a:pPr algn="just"/>
            <a:endParaRPr lang="en-US" sz="2400" dirty="0">
              <a:solidFill>
                <a:srgbClr val="002060"/>
              </a:solidFill>
              <a:latin typeface="Bookman Old Style" panose="02050604050505020204" pitchFamily="18" charset="0"/>
            </a:endParaRPr>
          </a:p>
          <a:p>
            <a:pPr algn="just"/>
            <a:r>
              <a:rPr lang="en-US" sz="2800" b="1" dirty="0">
                <a:solidFill>
                  <a:srgbClr val="002060"/>
                </a:solidFill>
                <a:latin typeface="Bookman Old Style" panose="02050604050505020204" pitchFamily="18" charset="0"/>
              </a:rPr>
              <a:t>Types of SQL </a:t>
            </a:r>
            <a:r>
              <a:rPr lang="en-US" sz="2800" b="1" dirty="0" smtClean="0">
                <a:solidFill>
                  <a:srgbClr val="002060"/>
                </a:solidFill>
                <a:latin typeface="Bookman Old Style" panose="02050604050505020204" pitchFamily="18" charset="0"/>
              </a:rPr>
              <a:t>Statements: </a:t>
            </a:r>
            <a:r>
              <a:rPr lang="en-US" sz="2400" dirty="0" smtClean="0">
                <a:solidFill>
                  <a:srgbClr val="002060"/>
                </a:solidFill>
                <a:latin typeface="Bookman Old Style" panose="02050604050505020204" pitchFamily="18" charset="0"/>
              </a:rPr>
              <a:t>Here </a:t>
            </a:r>
            <a:r>
              <a:rPr lang="en-US" sz="2400" dirty="0">
                <a:solidFill>
                  <a:srgbClr val="002060"/>
                </a:solidFill>
                <a:latin typeface="Bookman Old Style" panose="02050604050505020204" pitchFamily="18" charset="0"/>
              </a:rPr>
              <a:t>are five types </a:t>
            </a:r>
            <a:r>
              <a:rPr lang="en-US" sz="2400" dirty="0" smtClean="0">
                <a:solidFill>
                  <a:srgbClr val="002060"/>
                </a:solidFill>
                <a:latin typeface="Bookman Old Style" panose="02050604050505020204" pitchFamily="18" charset="0"/>
              </a:rPr>
              <a:t>of </a:t>
            </a:r>
            <a:r>
              <a:rPr lang="en-US" sz="2400" dirty="0">
                <a:solidFill>
                  <a:srgbClr val="002060"/>
                </a:solidFill>
                <a:latin typeface="Bookman Old Style" panose="02050604050505020204" pitchFamily="18" charset="0"/>
              </a:rPr>
              <a:t>SQL queries</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457200" indent="-457200" algn="just">
              <a:buFont typeface="+mj-lt"/>
              <a:buAutoNum type="arabicPeriod"/>
            </a:pPr>
            <a:r>
              <a:rPr lang="en-US" sz="2400" dirty="0" smtClean="0">
                <a:solidFill>
                  <a:srgbClr val="002060"/>
                </a:solidFill>
                <a:latin typeface="Bookman Old Style" panose="02050604050505020204" pitchFamily="18" charset="0"/>
              </a:rPr>
              <a:t>Data </a:t>
            </a:r>
            <a:r>
              <a:rPr lang="en-US" sz="2400" dirty="0">
                <a:solidFill>
                  <a:srgbClr val="002060"/>
                </a:solidFill>
                <a:latin typeface="Bookman Old Style" panose="02050604050505020204" pitchFamily="18" charset="0"/>
              </a:rPr>
              <a:t>Definition Language (DDL)</a:t>
            </a:r>
          </a:p>
          <a:p>
            <a:pPr marL="457200" indent="-457200" algn="just">
              <a:buFont typeface="+mj-lt"/>
              <a:buAutoNum type="arabicPeriod"/>
            </a:pPr>
            <a:r>
              <a:rPr lang="en-US" sz="2400" dirty="0" smtClean="0">
                <a:solidFill>
                  <a:srgbClr val="002060"/>
                </a:solidFill>
                <a:latin typeface="Bookman Old Style" panose="02050604050505020204" pitchFamily="18" charset="0"/>
              </a:rPr>
              <a:t>Data </a:t>
            </a:r>
            <a:r>
              <a:rPr lang="en-US" sz="2400" dirty="0">
                <a:solidFill>
                  <a:srgbClr val="002060"/>
                </a:solidFill>
                <a:latin typeface="Bookman Old Style" panose="02050604050505020204" pitchFamily="18" charset="0"/>
              </a:rPr>
              <a:t>Manipulation Language (DML)</a:t>
            </a:r>
          </a:p>
          <a:p>
            <a:pPr marL="457200" indent="-457200" algn="just">
              <a:buFont typeface="+mj-lt"/>
              <a:buAutoNum type="arabicPeriod"/>
            </a:pPr>
            <a:r>
              <a:rPr lang="en-US" sz="2400" dirty="0" smtClean="0">
                <a:solidFill>
                  <a:srgbClr val="002060"/>
                </a:solidFill>
                <a:latin typeface="Bookman Old Style" panose="02050604050505020204" pitchFamily="18" charset="0"/>
              </a:rPr>
              <a:t>Data </a:t>
            </a:r>
            <a:r>
              <a:rPr lang="en-US" sz="2400" dirty="0">
                <a:solidFill>
                  <a:srgbClr val="002060"/>
                </a:solidFill>
                <a:latin typeface="Bookman Old Style" panose="02050604050505020204" pitchFamily="18" charset="0"/>
              </a:rPr>
              <a:t>Control Language (DCL)</a:t>
            </a:r>
          </a:p>
          <a:p>
            <a:pPr marL="457200" indent="-457200" algn="just">
              <a:buFont typeface="+mj-lt"/>
              <a:buAutoNum type="arabicPeriod"/>
            </a:pPr>
            <a:r>
              <a:rPr lang="en-US" sz="2400" dirty="0" smtClean="0">
                <a:solidFill>
                  <a:srgbClr val="002060"/>
                </a:solidFill>
                <a:latin typeface="Bookman Old Style" panose="02050604050505020204" pitchFamily="18" charset="0"/>
              </a:rPr>
              <a:t>Transaction </a:t>
            </a:r>
            <a:r>
              <a:rPr lang="en-US" sz="2400" dirty="0">
                <a:solidFill>
                  <a:srgbClr val="002060"/>
                </a:solidFill>
                <a:latin typeface="Bookman Old Style" panose="02050604050505020204" pitchFamily="18" charset="0"/>
              </a:rPr>
              <a:t>Control Language (TCL)</a:t>
            </a:r>
          </a:p>
          <a:p>
            <a:pPr marL="457200" indent="-457200" algn="just">
              <a:buFont typeface="+mj-lt"/>
              <a:buAutoNum type="arabicPeriod"/>
            </a:pPr>
            <a:r>
              <a:rPr lang="en-US" sz="2400" dirty="0" smtClean="0">
                <a:solidFill>
                  <a:srgbClr val="002060"/>
                </a:solidFill>
                <a:latin typeface="Bookman Old Style" panose="02050604050505020204" pitchFamily="18" charset="0"/>
              </a:rPr>
              <a:t>Data </a:t>
            </a:r>
            <a:r>
              <a:rPr lang="en-US" sz="2400" dirty="0">
                <a:solidFill>
                  <a:srgbClr val="002060"/>
                </a:solidFill>
                <a:latin typeface="Bookman Old Style" panose="02050604050505020204" pitchFamily="18" charset="0"/>
              </a:rPr>
              <a:t>Query Language (DQL</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3258456" cy="584775"/>
          </a:xfrm>
          <a:prstGeom prst="rect">
            <a:avLst/>
          </a:prstGeom>
        </p:spPr>
        <p:txBody>
          <a:bodyPr wrap="none">
            <a:spAutoFit/>
          </a:bodyPr>
          <a:lstStyle/>
          <a:p>
            <a:r>
              <a:rPr lang="en-US" sz="3200" b="1" dirty="0" smtClean="0">
                <a:solidFill>
                  <a:srgbClr val="FF0000"/>
                </a:solidFill>
              </a:rPr>
              <a:t>SQL : Introduction</a:t>
            </a:r>
            <a:endParaRPr lang="en-US" sz="3200" b="1" dirty="0">
              <a:solidFill>
                <a:srgbClr val="FF0000"/>
              </a:solidFill>
            </a:endParaRPr>
          </a:p>
        </p:txBody>
      </p:sp>
    </p:spTree>
    <p:extLst>
      <p:ext uri="{BB962C8B-B14F-4D97-AF65-F5344CB8AC3E}">
        <p14:creationId xmlns:p14="http://schemas.microsoft.com/office/powerpoint/2010/main" val="161752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Effect transition="in" filter="fade">
                                      <p:cBhvr>
                                        <p:cTn id="46" dur="500"/>
                                        <p:tgtEl>
                                          <p:spTgt spid="2">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animEffect transition="in" filter="fade">
                                      <p:cBhvr>
                                        <p:cTn id="51"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6941196" cy="584775"/>
          </a:xfrm>
          <a:prstGeom prst="rect">
            <a:avLst/>
          </a:prstGeom>
        </p:spPr>
        <p:txBody>
          <a:bodyPr wrap="none">
            <a:spAutoFit/>
          </a:bodyPr>
          <a:lstStyle/>
          <a:p>
            <a:r>
              <a:rPr lang="en-US" sz="3200" b="1" dirty="0">
                <a:solidFill>
                  <a:srgbClr val="FF0000"/>
                </a:solidFill>
              </a:rPr>
              <a:t>Entity-relationship </a:t>
            </a:r>
            <a:r>
              <a:rPr lang="en-US" sz="3200" b="1" dirty="0" smtClean="0">
                <a:solidFill>
                  <a:srgbClr val="FF0000"/>
                </a:solidFill>
              </a:rPr>
              <a:t>model : Introduction</a:t>
            </a:r>
            <a:endParaRPr lang="en-US" sz="3200" b="1" dirty="0">
              <a:solidFill>
                <a:srgbClr val="FF0000"/>
              </a:solidFill>
            </a:endParaRPr>
          </a:p>
        </p:txBody>
      </p:sp>
      <p:pic>
        <p:nvPicPr>
          <p:cNvPr id="4" name="Picture 3"/>
          <p:cNvPicPr>
            <a:picLocks noChangeAspect="1"/>
          </p:cNvPicPr>
          <p:nvPr/>
        </p:nvPicPr>
        <p:blipFill>
          <a:blip r:embed="rId2"/>
          <a:stretch>
            <a:fillRect/>
          </a:stretch>
        </p:blipFill>
        <p:spPr>
          <a:xfrm>
            <a:off x="755175" y="920369"/>
            <a:ext cx="10708943" cy="5608793"/>
          </a:xfrm>
          <a:prstGeom prst="rect">
            <a:avLst/>
          </a:prstGeom>
        </p:spPr>
      </p:pic>
    </p:spTree>
    <p:extLst>
      <p:ext uri="{BB962C8B-B14F-4D97-AF65-F5344CB8AC3E}">
        <p14:creationId xmlns:p14="http://schemas.microsoft.com/office/powerpoint/2010/main" val="292383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2011446" y="2899933"/>
            <a:ext cx="7698142"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Data Types</a:t>
            </a:r>
            <a:endParaRPr lang="en-US" sz="6000" b="1" dirty="0">
              <a:solidFill>
                <a:srgbClr val="002060"/>
              </a:solidFill>
            </a:endParaRPr>
          </a:p>
        </p:txBody>
      </p:sp>
    </p:spTree>
    <p:extLst>
      <p:ext uri="{BB962C8B-B14F-4D97-AF65-F5344CB8AC3E}">
        <p14:creationId xmlns:p14="http://schemas.microsoft.com/office/powerpoint/2010/main" val="1827859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386090"/>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Definition:</a:t>
            </a: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Data </a:t>
            </a:r>
            <a:r>
              <a:rPr lang="en-US" sz="2400" dirty="0">
                <a:solidFill>
                  <a:srgbClr val="002060"/>
                </a:solidFill>
                <a:latin typeface="Bookman Old Style" panose="02050604050505020204" pitchFamily="18" charset="0"/>
              </a:rPr>
              <a:t>types define the nature of the data that can be stored in a particular column of a table</a:t>
            </a:r>
          </a:p>
          <a:p>
            <a:pPr marL="457200" indent="-4572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800" b="1" dirty="0" smtClean="0">
                <a:solidFill>
                  <a:srgbClr val="002060"/>
                </a:solidFill>
                <a:latin typeface="Bookman Old Style" panose="02050604050505020204" pitchFamily="18" charset="0"/>
              </a:rPr>
              <a:t>Types:</a:t>
            </a:r>
            <a:endParaRPr lang="en-US" sz="2800" b="1"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MySQL has 3 main categories of data types </a:t>
            </a:r>
            <a:r>
              <a:rPr lang="en-US" sz="2400" dirty="0" smtClean="0">
                <a:solidFill>
                  <a:srgbClr val="002060"/>
                </a:solidFill>
                <a:latin typeface="Bookman Old Style" panose="02050604050505020204" pitchFamily="18" charset="0"/>
              </a:rPr>
              <a:t>namely</a:t>
            </a:r>
            <a:endParaRPr lang="en-US" sz="2400" dirty="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Numeric: </a:t>
            </a:r>
            <a:r>
              <a:rPr lang="en-US" sz="2400" dirty="0">
                <a:solidFill>
                  <a:srgbClr val="002060"/>
                </a:solidFill>
                <a:latin typeface="Bookman Old Style" panose="02050604050505020204" pitchFamily="18" charset="0"/>
              </a:rPr>
              <a:t>Numeric data types are used to store numeric values. It is very important to make sure range of your data is between lower and upper boundaries of numeric data types</a:t>
            </a:r>
            <a:r>
              <a:rPr lang="en-US" sz="2400" dirty="0" smtClean="0">
                <a:solidFill>
                  <a:srgbClr val="002060"/>
                </a:solidFill>
                <a:latin typeface="Bookman Old Style" panose="02050604050505020204" pitchFamily="18" charset="0"/>
              </a:rPr>
              <a:t>.</a:t>
            </a:r>
          </a:p>
          <a:p>
            <a:pPr marL="914400" lvl="1"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Text: </a:t>
            </a:r>
            <a:r>
              <a:rPr lang="en-US" sz="2400" dirty="0" smtClean="0">
                <a:solidFill>
                  <a:srgbClr val="002060"/>
                </a:solidFill>
                <a:latin typeface="Bookman Old Style" panose="02050604050505020204" pitchFamily="18" charset="0"/>
              </a:rPr>
              <a:t>Used </a:t>
            </a:r>
            <a:r>
              <a:rPr lang="en-US" sz="2400" dirty="0">
                <a:solidFill>
                  <a:srgbClr val="002060"/>
                </a:solidFill>
                <a:latin typeface="Bookman Old Style" panose="02050604050505020204" pitchFamily="18" charset="0"/>
              </a:rPr>
              <a:t>to store text values. Always make sure you length of your textual data do not exceed maximum lengths</a:t>
            </a:r>
            <a:r>
              <a:rPr lang="en-US" sz="2400" dirty="0" smtClean="0">
                <a:solidFill>
                  <a:srgbClr val="002060"/>
                </a:solidFill>
                <a:latin typeface="Bookman Old Style" panose="02050604050505020204" pitchFamily="18" charset="0"/>
              </a:rPr>
              <a:t>.</a:t>
            </a:r>
          </a:p>
          <a:p>
            <a:pPr marL="914400" lvl="1"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Date/time: </a:t>
            </a:r>
            <a:r>
              <a:rPr lang="en-US" sz="2400" dirty="0" smtClean="0">
                <a:solidFill>
                  <a:srgbClr val="002060"/>
                </a:solidFill>
                <a:latin typeface="Bookman Old Style" panose="02050604050505020204" pitchFamily="18" charset="0"/>
              </a:rPr>
              <a:t>Used to store date and time information</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2998128" cy="584775"/>
          </a:xfrm>
          <a:prstGeom prst="rect">
            <a:avLst/>
          </a:prstGeom>
        </p:spPr>
        <p:txBody>
          <a:bodyPr wrap="none">
            <a:spAutoFit/>
          </a:bodyPr>
          <a:lstStyle/>
          <a:p>
            <a:r>
              <a:rPr lang="en-US" sz="3200" b="1" dirty="0" smtClean="0">
                <a:solidFill>
                  <a:srgbClr val="FF0000"/>
                </a:solidFill>
              </a:rPr>
              <a:t>SQL : Data Types</a:t>
            </a:r>
            <a:endParaRPr lang="en-US" sz="3200" b="1" dirty="0">
              <a:solidFill>
                <a:srgbClr val="FF0000"/>
              </a:solidFill>
            </a:endParaRPr>
          </a:p>
        </p:txBody>
      </p:sp>
    </p:spTree>
    <p:extLst>
      <p:ext uri="{BB962C8B-B14F-4D97-AF65-F5344CB8AC3E}">
        <p14:creationId xmlns:p14="http://schemas.microsoft.com/office/powerpoint/2010/main" val="161104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4540217" cy="584775"/>
          </a:xfrm>
          <a:prstGeom prst="rect">
            <a:avLst/>
          </a:prstGeom>
        </p:spPr>
        <p:txBody>
          <a:bodyPr wrap="none">
            <a:spAutoFit/>
          </a:bodyPr>
          <a:lstStyle/>
          <a:p>
            <a:r>
              <a:rPr lang="en-US" sz="3200" b="1" dirty="0" smtClean="0">
                <a:solidFill>
                  <a:srgbClr val="FF0000"/>
                </a:solidFill>
              </a:rPr>
              <a:t>SQL : Numeric </a:t>
            </a:r>
            <a:r>
              <a:rPr lang="en-US" sz="3200" b="1" dirty="0">
                <a:solidFill>
                  <a:srgbClr val="FF0000"/>
                </a:solidFill>
              </a:rPr>
              <a:t>D</a:t>
            </a:r>
            <a:r>
              <a:rPr lang="en-US" sz="3200" b="1" dirty="0" smtClean="0">
                <a:solidFill>
                  <a:srgbClr val="FF0000"/>
                </a:solidFill>
              </a:rPr>
              <a:t>ata Types</a:t>
            </a:r>
            <a:endParaRPr lang="en-US" sz="32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93573893"/>
              </p:ext>
            </p:extLst>
          </p:nvPr>
        </p:nvGraphicFramePr>
        <p:xfrm>
          <a:off x="263856" y="870282"/>
          <a:ext cx="11664287" cy="5657320"/>
        </p:xfrm>
        <a:graphic>
          <a:graphicData uri="http://schemas.openxmlformats.org/drawingml/2006/table">
            <a:tbl>
              <a:tblPr>
                <a:tableStyleId>{5940675A-B579-460E-94D1-54222C63F5DA}</a:tableStyleId>
              </a:tblPr>
              <a:tblGrid>
                <a:gridCol w="2459283"/>
                <a:gridCol w="9205004"/>
              </a:tblGrid>
              <a:tr h="662313">
                <a:tc>
                  <a:txBody>
                    <a:bodyPr/>
                    <a:lstStyle/>
                    <a:p>
                      <a:r>
                        <a:rPr lang="en-US" sz="2400" b="1" dirty="0">
                          <a:solidFill>
                            <a:srgbClr val="002060"/>
                          </a:solidFill>
                          <a:latin typeface="Bookman Old Style" panose="02050604050505020204" pitchFamily="18" charset="0"/>
                        </a:rPr>
                        <a:t>TINYINT( )</a:t>
                      </a:r>
                    </a:p>
                  </a:txBody>
                  <a:tcPr marL="77702" marR="77702" marT="38851" marB="38851" anchor="ctr"/>
                </a:tc>
                <a:tc>
                  <a:txBody>
                    <a:bodyPr/>
                    <a:lstStyle/>
                    <a:p>
                      <a:r>
                        <a:rPr lang="en-US" sz="2400" dirty="0" smtClean="0">
                          <a:solidFill>
                            <a:srgbClr val="002060"/>
                          </a:solidFill>
                          <a:latin typeface="Bookman Old Style" panose="02050604050505020204" pitchFamily="18" charset="0"/>
                        </a:rPr>
                        <a:t>Signed: -128 </a:t>
                      </a:r>
                      <a:r>
                        <a:rPr lang="en-US" sz="2400" dirty="0">
                          <a:solidFill>
                            <a:srgbClr val="002060"/>
                          </a:solidFill>
                          <a:latin typeface="Bookman Old Style" panose="02050604050505020204" pitchFamily="18" charset="0"/>
                        </a:rPr>
                        <a:t>to </a:t>
                      </a:r>
                      <a:r>
                        <a:rPr lang="en-US" sz="2400" dirty="0" smtClean="0">
                          <a:solidFill>
                            <a:srgbClr val="002060"/>
                          </a:solidFill>
                          <a:latin typeface="Bookman Old Style" panose="02050604050505020204" pitchFamily="18" charset="0"/>
                        </a:rPr>
                        <a:t>127,</a:t>
                      </a:r>
                      <a:r>
                        <a:rPr lang="en-US" sz="2400" baseline="0"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Unsigned:</a:t>
                      </a:r>
                      <a:r>
                        <a:rPr lang="en-US" sz="2400" baseline="0"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0 to 255 </a:t>
                      </a:r>
                      <a:endParaRPr lang="en-US" sz="2400" dirty="0">
                        <a:solidFill>
                          <a:srgbClr val="002060"/>
                        </a:solidFill>
                        <a:latin typeface="Bookman Old Style" panose="02050604050505020204" pitchFamily="18" charset="0"/>
                      </a:endParaRPr>
                    </a:p>
                  </a:txBody>
                  <a:tcPr marL="77702" marR="77702" marT="38851" marB="38851" anchor="ctr"/>
                </a:tc>
              </a:tr>
              <a:tr h="662313">
                <a:tc>
                  <a:txBody>
                    <a:bodyPr/>
                    <a:lstStyle/>
                    <a:p>
                      <a:r>
                        <a:rPr lang="en-US" sz="2400" b="1" dirty="0">
                          <a:solidFill>
                            <a:srgbClr val="002060"/>
                          </a:solidFill>
                          <a:latin typeface="Bookman Old Style" panose="02050604050505020204" pitchFamily="18" charset="0"/>
                        </a:rPr>
                        <a:t>SMALLINT( )</a:t>
                      </a:r>
                    </a:p>
                  </a:txBody>
                  <a:tcPr marL="77702" marR="77702" marT="38851" marB="38851" anchor="ctr"/>
                </a:tc>
                <a:tc>
                  <a:txBody>
                    <a:bodyPr/>
                    <a:lstStyle/>
                    <a:p>
                      <a:r>
                        <a:rPr lang="en-US" sz="2400" dirty="0" smtClean="0">
                          <a:solidFill>
                            <a:srgbClr val="002060"/>
                          </a:solidFill>
                          <a:latin typeface="Bookman Old Style" panose="02050604050505020204" pitchFamily="18" charset="0"/>
                        </a:rPr>
                        <a:t>Signed: -32768 </a:t>
                      </a:r>
                      <a:r>
                        <a:rPr lang="en-US" sz="2400" dirty="0">
                          <a:solidFill>
                            <a:srgbClr val="002060"/>
                          </a:solidFill>
                          <a:latin typeface="Bookman Old Style" panose="02050604050505020204" pitchFamily="18" charset="0"/>
                        </a:rPr>
                        <a:t>to </a:t>
                      </a:r>
                      <a:r>
                        <a:rPr lang="en-US" sz="2400" dirty="0" smtClean="0">
                          <a:solidFill>
                            <a:srgbClr val="002060"/>
                          </a:solidFill>
                          <a:latin typeface="Bookman Old Style" panose="02050604050505020204" pitchFamily="18" charset="0"/>
                        </a:rPr>
                        <a:t>32767, Unsigned:</a:t>
                      </a:r>
                      <a:r>
                        <a:rPr lang="en-US" sz="2400" baseline="0"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0 to 65535 </a:t>
                      </a:r>
                      <a:endParaRPr lang="en-US" sz="2400" dirty="0">
                        <a:solidFill>
                          <a:srgbClr val="002060"/>
                        </a:solidFill>
                        <a:latin typeface="Bookman Old Style" panose="02050604050505020204" pitchFamily="18" charset="0"/>
                      </a:endParaRPr>
                    </a:p>
                  </a:txBody>
                  <a:tcPr marL="77702" marR="77702" marT="38851" marB="38851" anchor="ctr"/>
                </a:tc>
              </a:tr>
              <a:tr h="662313">
                <a:tc>
                  <a:txBody>
                    <a:bodyPr/>
                    <a:lstStyle/>
                    <a:p>
                      <a:r>
                        <a:rPr lang="en-US" sz="2400" b="1" dirty="0">
                          <a:solidFill>
                            <a:srgbClr val="002060"/>
                          </a:solidFill>
                          <a:latin typeface="Bookman Old Style" panose="02050604050505020204" pitchFamily="18" charset="0"/>
                        </a:rPr>
                        <a:t>MEDIUMINT( )</a:t>
                      </a:r>
                    </a:p>
                  </a:txBody>
                  <a:tcPr marL="77702" marR="77702" marT="38851" marB="38851" anchor="ctr"/>
                </a:tc>
                <a:tc>
                  <a:txBody>
                    <a:bodyPr/>
                    <a:lstStyle/>
                    <a:p>
                      <a:r>
                        <a:rPr lang="en-US" sz="2400" dirty="0" smtClean="0">
                          <a:solidFill>
                            <a:srgbClr val="002060"/>
                          </a:solidFill>
                          <a:latin typeface="Bookman Old Style" panose="02050604050505020204" pitchFamily="18" charset="0"/>
                        </a:rPr>
                        <a:t>Signed: -8388608 </a:t>
                      </a:r>
                      <a:r>
                        <a:rPr lang="en-US" sz="2400" dirty="0">
                          <a:solidFill>
                            <a:srgbClr val="002060"/>
                          </a:solidFill>
                          <a:latin typeface="Bookman Old Style" panose="02050604050505020204" pitchFamily="18" charset="0"/>
                        </a:rPr>
                        <a:t>to </a:t>
                      </a:r>
                      <a:r>
                        <a:rPr lang="en-US" sz="2400" dirty="0" smtClean="0">
                          <a:solidFill>
                            <a:srgbClr val="002060"/>
                          </a:solidFill>
                          <a:latin typeface="Bookman Old Style" panose="02050604050505020204" pitchFamily="18" charset="0"/>
                        </a:rPr>
                        <a:t>8388607, Unsigned:</a:t>
                      </a:r>
                      <a:r>
                        <a:rPr lang="en-US" sz="2400" baseline="0"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0 to 16777215</a:t>
                      </a:r>
                      <a:endParaRPr lang="en-US" sz="2400" dirty="0">
                        <a:solidFill>
                          <a:srgbClr val="002060"/>
                        </a:solidFill>
                        <a:latin typeface="Bookman Old Style" panose="02050604050505020204" pitchFamily="18" charset="0"/>
                      </a:endParaRPr>
                    </a:p>
                  </a:txBody>
                  <a:tcPr marL="77702" marR="77702" marT="38851" marB="38851" anchor="ctr"/>
                </a:tc>
              </a:tr>
              <a:tr h="662313">
                <a:tc>
                  <a:txBody>
                    <a:bodyPr/>
                    <a:lstStyle/>
                    <a:p>
                      <a:r>
                        <a:rPr lang="en-US" sz="2400" b="1" dirty="0">
                          <a:solidFill>
                            <a:srgbClr val="002060"/>
                          </a:solidFill>
                          <a:latin typeface="Bookman Old Style" panose="02050604050505020204" pitchFamily="18" charset="0"/>
                        </a:rPr>
                        <a:t>INT( )</a:t>
                      </a:r>
                    </a:p>
                  </a:txBody>
                  <a:tcPr marL="77702" marR="77702" marT="38851" marB="38851" anchor="ctr"/>
                </a:tc>
                <a:tc>
                  <a:txBody>
                    <a:bodyPr/>
                    <a:lstStyle/>
                    <a:p>
                      <a:r>
                        <a:rPr lang="en-US" sz="2400" dirty="0" smtClean="0">
                          <a:solidFill>
                            <a:srgbClr val="002060"/>
                          </a:solidFill>
                          <a:latin typeface="Bookman Old Style" panose="02050604050505020204" pitchFamily="18" charset="0"/>
                        </a:rPr>
                        <a:t>Signed: -2147483648 </a:t>
                      </a:r>
                      <a:r>
                        <a:rPr lang="en-US" sz="2400" dirty="0">
                          <a:solidFill>
                            <a:srgbClr val="002060"/>
                          </a:solidFill>
                          <a:latin typeface="Bookman Old Style" panose="02050604050505020204" pitchFamily="18" charset="0"/>
                        </a:rPr>
                        <a:t>to </a:t>
                      </a:r>
                      <a:r>
                        <a:rPr lang="en-US" sz="2400" dirty="0" smtClean="0">
                          <a:solidFill>
                            <a:srgbClr val="002060"/>
                          </a:solidFill>
                          <a:latin typeface="Bookman Old Style" panose="02050604050505020204" pitchFamily="18" charset="0"/>
                        </a:rPr>
                        <a:t>2147483647, Unsigned:</a:t>
                      </a:r>
                      <a:r>
                        <a:rPr lang="en-US" sz="2400" baseline="0"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0 to 4294967295</a:t>
                      </a:r>
                      <a:endParaRPr lang="en-US" sz="2400" dirty="0">
                        <a:solidFill>
                          <a:srgbClr val="002060"/>
                        </a:solidFill>
                        <a:latin typeface="Bookman Old Style" panose="02050604050505020204" pitchFamily="18" charset="0"/>
                      </a:endParaRPr>
                    </a:p>
                  </a:txBody>
                  <a:tcPr marL="77702" marR="77702" marT="38851" marB="38851" anchor="ctr"/>
                </a:tc>
              </a:tr>
              <a:tr h="946162">
                <a:tc>
                  <a:txBody>
                    <a:bodyPr/>
                    <a:lstStyle/>
                    <a:p>
                      <a:r>
                        <a:rPr lang="en-US" sz="2400" b="1" dirty="0">
                          <a:solidFill>
                            <a:srgbClr val="002060"/>
                          </a:solidFill>
                          <a:latin typeface="Bookman Old Style" panose="02050604050505020204" pitchFamily="18" charset="0"/>
                        </a:rPr>
                        <a:t>BIGINT( )</a:t>
                      </a:r>
                    </a:p>
                  </a:txBody>
                  <a:tcPr marL="77702" marR="77702" marT="38851" marB="38851" anchor="ctr"/>
                </a:tc>
                <a:tc>
                  <a:txBody>
                    <a:bodyPr/>
                    <a:lstStyle/>
                    <a:p>
                      <a:r>
                        <a:rPr lang="en-US" sz="2400" dirty="0" smtClean="0">
                          <a:solidFill>
                            <a:srgbClr val="002060"/>
                          </a:solidFill>
                          <a:latin typeface="Bookman Old Style" panose="02050604050505020204" pitchFamily="18" charset="0"/>
                        </a:rPr>
                        <a:t>Signed: -9223372036854775808 </a:t>
                      </a:r>
                      <a:r>
                        <a:rPr lang="en-US" sz="2400" dirty="0">
                          <a:solidFill>
                            <a:srgbClr val="002060"/>
                          </a:solidFill>
                          <a:latin typeface="Bookman Old Style" panose="02050604050505020204" pitchFamily="18" charset="0"/>
                        </a:rPr>
                        <a:t>to </a:t>
                      </a:r>
                      <a:r>
                        <a:rPr lang="en-US" sz="2400" dirty="0" smtClean="0">
                          <a:solidFill>
                            <a:srgbClr val="002060"/>
                          </a:solidFill>
                          <a:latin typeface="Bookman Old Style" panose="02050604050505020204" pitchFamily="18" charset="0"/>
                        </a:rPr>
                        <a:t>9223372036854775807</a:t>
                      </a:r>
                      <a:r>
                        <a:rPr lang="en-US" sz="2400" dirty="0">
                          <a:solidFill>
                            <a:srgbClr val="002060"/>
                          </a:solidFill>
                          <a:latin typeface="Bookman Old Style" panose="02050604050505020204" pitchFamily="18" charset="0"/>
                        </a:rPr>
                        <a:t/>
                      </a:r>
                      <a:br>
                        <a:rPr lang="en-US" sz="2400" dirty="0">
                          <a:solidFill>
                            <a:srgbClr val="002060"/>
                          </a:solidFill>
                          <a:latin typeface="Bookman Old Style" panose="02050604050505020204" pitchFamily="18" charset="0"/>
                        </a:rPr>
                      </a:br>
                      <a:r>
                        <a:rPr lang="en-US" sz="2400" dirty="0" smtClean="0">
                          <a:solidFill>
                            <a:srgbClr val="002060"/>
                          </a:solidFill>
                          <a:latin typeface="Bookman Old Style" panose="02050604050505020204" pitchFamily="18" charset="0"/>
                        </a:rPr>
                        <a:t>Unsigned:</a:t>
                      </a:r>
                      <a:r>
                        <a:rPr lang="en-US" sz="2400" baseline="0"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0 to 18446744073709551615</a:t>
                      </a:r>
                      <a:endParaRPr lang="en-US" sz="2400" dirty="0">
                        <a:solidFill>
                          <a:srgbClr val="002060"/>
                        </a:solidFill>
                        <a:latin typeface="Bookman Old Style" panose="02050604050505020204" pitchFamily="18" charset="0"/>
                      </a:endParaRPr>
                    </a:p>
                  </a:txBody>
                  <a:tcPr marL="77702" marR="77702" marT="38851" marB="38851" anchor="ctr"/>
                </a:tc>
              </a:tr>
              <a:tr h="662313">
                <a:tc>
                  <a:txBody>
                    <a:bodyPr/>
                    <a:lstStyle/>
                    <a:p>
                      <a:r>
                        <a:rPr lang="en-US" sz="2400" b="1" dirty="0">
                          <a:solidFill>
                            <a:srgbClr val="002060"/>
                          </a:solidFill>
                          <a:latin typeface="Bookman Old Style" panose="02050604050505020204" pitchFamily="18" charset="0"/>
                        </a:rPr>
                        <a:t>FLOAT</a:t>
                      </a:r>
                    </a:p>
                  </a:txBody>
                  <a:tcPr marL="77702" marR="77702" marT="38851" marB="38851" anchor="ctr"/>
                </a:tc>
                <a:tc>
                  <a:txBody>
                    <a:bodyPr/>
                    <a:lstStyle/>
                    <a:p>
                      <a:r>
                        <a:rPr lang="en-US" sz="2400">
                          <a:solidFill>
                            <a:srgbClr val="002060"/>
                          </a:solidFill>
                          <a:latin typeface="Bookman Old Style" panose="02050604050505020204" pitchFamily="18" charset="0"/>
                        </a:rPr>
                        <a:t>A small approximate number with a floating decimal point.</a:t>
                      </a:r>
                    </a:p>
                  </a:txBody>
                  <a:tcPr marL="77702" marR="77702" marT="38851" marB="38851" anchor="ctr"/>
                </a:tc>
              </a:tr>
              <a:tr h="378465">
                <a:tc>
                  <a:txBody>
                    <a:bodyPr/>
                    <a:lstStyle/>
                    <a:p>
                      <a:r>
                        <a:rPr lang="en-US" sz="2400" b="1" dirty="0">
                          <a:solidFill>
                            <a:srgbClr val="002060"/>
                          </a:solidFill>
                          <a:latin typeface="Bookman Old Style" panose="02050604050505020204" pitchFamily="18" charset="0"/>
                        </a:rPr>
                        <a:t>DOUBLE( , )</a:t>
                      </a:r>
                    </a:p>
                  </a:txBody>
                  <a:tcPr marL="77702" marR="77702" marT="38851" marB="38851" anchor="ctr"/>
                </a:tc>
                <a:tc>
                  <a:txBody>
                    <a:bodyPr/>
                    <a:lstStyle/>
                    <a:p>
                      <a:r>
                        <a:rPr lang="en-US" sz="2400">
                          <a:solidFill>
                            <a:srgbClr val="002060"/>
                          </a:solidFill>
                          <a:latin typeface="Bookman Old Style" panose="02050604050505020204" pitchFamily="18" charset="0"/>
                        </a:rPr>
                        <a:t>A large number with a floating decimal point.</a:t>
                      </a:r>
                    </a:p>
                  </a:txBody>
                  <a:tcPr marL="77702" marR="77702" marT="38851" marB="38851" anchor="ctr"/>
                </a:tc>
              </a:tr>
              <a:tr h="662313">
                <a:tc>
                  <a:txBody>
                    <a:bodyPr/>
                    <a:lstStyle/>
                    <a:p>
                      <a:r>
                        <a:rPr lang="en-US" sz="2400" b="1" dirty="0">
                          <a:solidFill>
                            <a:srgbClr val="002060"/>
                          </a:solidFill>
                          <a:latin typeface="Bookman Old Style" panose="02050604050505020204" pitchFamily="18" charset="0"/>
                        </a:rPr>
                        <a:t>DECIMAL( , )</a:t>
                      </a:r>
                    </a:p>
                  </a:txBody>
                  <a:tcPr marL="77702" marR="77702" marT="38851" marB="38851" anchor="ctr"/>
                </a:tc>
                <a:tc>
                  <a:txBody>
                    <a:bodyPr/>
                    <a:lstStyle/>
                    <a:p>
                      <a:r>
                        <a:rPr lang="en-US" sz="2400" dirty="0">
                          <a:solidFill>
                            <a:srgbClr val="002060"/>
                          </a:solidFill>
                          <a:latin typeface="Bookman Old Style" panose="02050604050505020204" pitchFamily="18" charset="0"/>
                        </a:rPr>
                        <a:t>A DOUBLE stored as a string , allowing for a fixed decimal point. Choice for storing currency values.</a:t>
                      </a:r>
                    </a:p>
                  </a:txBody>
                  <a:tcPr marL="77702" marR="77702" marT="38851" marB="38851" anchor="ctr"/>
                </a:tc>
              </a:tr>
            </a:tbl>
          </a:graphicData>
        </a:graphic>
      </p:graphicFrame>
    </p:spTree>
    <p:extLst>
      <p:ext uri="{BB962C8B-B14F-4D97-AF65-F5344CB8AC3E}">
        <p14:creationId xmlns:p14="http://schemas.microsoft.com/office/powerpoint/2010/main" val="1544136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3791423" cy="584775"/>
          </a:xfrm>
          <a:prstGeom prst="rect">
            <a:avLst/>
          </a:prstGeom>
        </p:spPr>
        <p:txBody>
          <a:bodyPr wrap="none">
            <a:spAutoFit/>
          </a:bodyPr>
          <a:lstStyle/>
          <a:p>
            <a:r>
              <a:rPr lang="en-US" sz="3200" b="1" dirty="0" smtClean="0">
                <a:solidFill>
                  <a:srgbClr val="FF0000"/>
                </a:solidFill>
              </a:rPr>
              <a:t>SQL : Text Data Types</a:t>
            </a:r>
            <a:endParaRPr lang="en-US" sz="32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416924512"/>
              </p:ext>
            </p:extLst>
          </p:nvPr>
        </p:nvGraphicFramePr>
        <p:xfrm>
          <a:off x="373039" y="991415"/>
          <a:ext cx="11445922" cy="5195544"/>
        </p:xfrm>
        <a:graphic>
          <a:graphicData uri="http://schemas.openxmlformats.org/drawingml/2006/table">
            <a:tbl>
              <a:tblPr>
                <a:tableStyleId>{5940675A-B579-460E-94D1-54222C63F5DA}</a:tableStyleId>
              </a:tblPr>
              <a:tblGrid>
                <a:gridCol w="2488570"/>
                <a:gridCol w="8957352"/>
              </a:tblGrid>
              <a:tr h="362611">
                <a:tc>
                  <a:txBody>
                    <a:bodyPr/>
                    <a:lstStyle/>
                    <a:p>
                      <a:r>
                        <a:rPr lang="en-US" sz="2400" b="1" dirty="0">
                          <a:solidFill>
                            <a:srgbClr val="002060"/>
                          </a:solidFill>
                          <a:latin typeface="Bookman Old Style" panose="02050604050505020204" pitchFamily="18" charset="0"/>
                        </a:rPr>
                        <a:t>CHAR( )</a:t>
                      </a:r>
                    </a:p>
                  </a:txBody>
                  <a:tcPr marL="90653" marR="90653" marT="45326" marB="45326" anchor="ctr"/>
                </a:tc>
                <a:tc>
                  <a:txBody>
                    <a:bodyPr/>
                    <a:lstStyle/>
                    <a:p>
                      <a:r>
                        <a:rPr lang="en-US" sz="2400" dirty="0">
                          <a:solidFill>
                            <a:srgbClr val="002060"/>
                          </a:solidFill>
                          <a:latin typeface="Bookman Old Style" panose="02050604050505020204" pitchFamily="18" charset="0"/>
                        </a:rPr>
                        <a:t>A fixed section from 0 to 255 characters long.</a:t>
                      </a:r>
                    </a:p>
                  </a:txBody>
                  <a:tcPr marL="90653" marR="90653" marT="45326" marB="45326" anchor="ctr"/>
                </a:tc>
              </a:tr>
              <a:tr h="362611">
                <a:tc>
                  <a:txBody>
                    <a:bodyPr/>
                    <a:lstStyle/>
                    <a:p>
                      <a:r>
                        <a:rPr lang="en-US" sz="2400" b="1" dirty="0">
                          <a:solidFill>
                            <a:srgbClr val="002060"/>
                          </a:solidFill>
                          <a:latin typeface="Bookman Old Style" panose="02050604050505020204" pitchFamily="18" charset="0"/>
                        </a:rPr>
                        <a:t>VARCHAR( )</a:t>
                      </a:r>
                    </a:p>
                  </a:txBody>
                  <a:tcPr marL="90653" marR="90653" marT="45326" marB="45326" anchor="ctr"/>
                </a:tc>
                <a:tc>
                  <a:txBody>
                    <a:bodyPr/>
                    <a:lstStyle/>
                    <a:p>
                      <a:r>
                        <a:rPr lang="en-US" sz="2400">
                          <a:solidFill>
                            <a:srgbClr val="002060"/>
                          </a:solidFill>
                          <a:latin typeface="Bookman Old Style" panose="02050604050505020204" pitchFamily="18" charset="0"/>
                        </a:rPr>
                        <a:t>A variable section from 0 to 255 characters long.</a:t>
                      </a:r>
                    </a:p>
                  </a:txBody>
                  <a:tcPr marL="90653" marR="90653" marT="45326" marB="45326" anchor="ctr"/>
                </a:tc>
              </a:tr>
              <a:tr h="362611">
                <a:tc>
                  <a:txBody>
                    <a:bodyPr/>
                    <a:lstStyle/>
                    <a:p>
                      <a:r>
                        <a:rPr lang="en-US" sz="2400" b="1" dirty="0">
                          <a:solidFill>
                            <a:srgbClr val="002060"/>
                          </a:solidFill>
                          <a:latin typeface="Bookman Old Style" panose="02050604050505020204" pitchFamily="18" charset="0"/>
                        </a:rPr>
                        <a:t>TINYTEXT</a:t>
                      </a:r>
                    </a:p>
                  </a:txBody>
                  <a:tcPr marL="90653" marR="90653" marT="45326" marB="45326" anchor="ctr"/>
                </a:tc>
                <a:tc>
                  <a:txBody>
                    <a:bodyPr/>
                    <a:lstStyle/>
                    <a:p>
                      <a:r>
                        <a:rPr lang="en-US" sz="2400">
                          <a:solidFill>
                            <a:srgbClr val="002060"/>
                          </a:solidFill>
                          <a:latin typeface="Bookman Old Style" panose="02050604050505020204" pitchFamily="18" charset="0"/>
                        </a:rPr>
                        <a:t>A string with a maximum length of 255 characters.</a:t>
                      </a:r>
                    </a:p>
                  </a:txBody>
                  <a:tcPr marL="90653" marR="90653" marT="45326" marB="45326" anchor="ctr"/>
                </a:tc>
              </a:tr>
              <a:tr h="362611">
                <a:tc>
                  <a:txBody>
                    <a:bodyPr/>
                    <a:lstStyle/>
                    <a:p>
                      <a:r>
                        <a:rPr lang="en-US" sz="2400" b="1" dirty="0">
                          <a:solidFill>
                            <a:srgbClr val="002060"/>
                          </a:solidFill>
                          <a:latin typeface="Bookman Old Style" panose="02050604050505020204" pitchFamily="18" charset="0"/>
                        </a:rPr>
                        <a:t>TEXT</a:t>
                      </a:r>
                    </a:p>
                  </a:txBody>
                  <a:tcPr marL="90653" marR="90653" marT="45326" marB="45326" anchor="ctr"/>
                </a:tc>
                <a:tc>
                  <a:txBody>
                    <a:bodyPr/>
                    <a:lstStyle/>
                    <a:p>
                      <a:r>
                        <a:rPr lang="en-US" sz="2400" dirty="0">
                          <a:solidFill>
                            <a:srgbClr val="002060"/>
                          </a:solidFill>
                          <a:latin typeface="Bookman Old Style" panose="02050604050505020204" pitchFamily="18" charset="0"/>
                        </a:rPr>
                        <a:t>A string with a maximum length of 65535 characters.</a:t>
                      </a:r>
                    </a:p>
                  </a:txBody>
                  <a:tcPr marL="90653" marR="90653" marT="45326" marB="45326" anchor="ctr"/>
                </a:tc>
              </a:tr>
              <a:tr h="362611">
                <a:tc>
                  <a:txBody>
                    <a:bodyPr/>
                    <a:lstStyle/>
                    <a:p>
                      <a:r>
                        <a:rPr lang="en-US" sz="2400" b="1" dirty="0">
                          <a:solidFill>
                            <a:srgbClr val="002060"/>
                          </a:solidFill>
                          <a:latin typeface="Bookman Old Style" panose="02050604050505020204" pitchFamily="18" charset="0"/>
                        </a:rPr>
                        <a:t>BLOB</a:t>
                      </a:r>
                    </a:p>
                  </a:txBody>
                  <a:tcPr marL="90653" marR="90653" marT="45326" marB="45326" anchor="ctr"/>
                </a:tc>
                <a:tc>
                  <a:txBody>
                    <a:bodyPr/>
                    <a:lstStyle/>
                    <a:p>
                      <a:r>
                        <a:rPr lang="en-US" sz="2400">
                          <a:solidFill>
                            <a:srgbClr val="002060"/>
                          </a:solidFill>
                          <a:latin typeface="Bookman Old Style" panose="02050604050505020204" pitchFamily="18" charset="0"/>
                        </a:rPr>
                        <a:t>A string with a maximum length of 65535 characters.</a:t>
                      </a:r>
                    </a:p>
                  </a:txBody>
                  <a:tcPr marL="90653" marR="90653" marT="45326" marB="45326" anchor="ctr"/>
                </a:tc>
              </a:tr>
              <a:tr h="634570">
                <a:tc>
                  <a:txBody>
                    <a:bodyPr/>
                    <a:lstStyle/>
                    <a:p>
                      <a:r>
                        <a:rPr lang="en-US" sz="2400" b="1" dirty="0">
                          <a:solidFill>
                            <a:srgbClr val="002060"/>
                          </a:solidFill>
                          <a:latin typeface="Bookman Old Style" panose="02050604050505020204" pitchFamily="18" charset="0"/>
                        </a:rPr>
                        <a:t>MEDIUMTEXT</a:t>
                      </a:r>
                    </a:p>
                  </a:txBody>
                  <a:tcPr marL="90653" marR="90653" marT="45326" marB="45326" anchor="ctr"/>
                </a:tc>
                <a:tc>
                  <a:txBody>
                    <a:bodyPr/>
                    <a:lstStyle/>
                    <a:p>
                      <a:r>
                        <a:rPr lang="en-US" sz="2400">
                          <a:solidFill>
                            <a:srgbClr val="002060"/>
                          </a:solidFill>
                          <a:latin typeface="Bookman Old Style" panose="02050604050505020204" pitchFamily="18" charset="0"/>
                        </a:rPr>
                        <a:t>A string with a maximum length of 16777215 characters.</a:t>
                      </a:r>
                    </a:p>
                  </a:txBody>
                  <a:tcPr marL="90653" marR="90653" marT="45326" marB="45326" anchor="ctr"/>
                </a:tc>
              </a:tr>
              <a:tr h="634570">
                <a:tc>
                  <a:txBody>
                    <a:bodyPr/>
                    <a:lstStyle/>
                    <a:p>
                      <a:r>
                        <a:rPr lang="en-US" sz="2400" b="1" dirty="0">
                          <a:solidFill>
                            <a:srgbClr val="002060"/>
                          </a:solidFill>
                          <a:latin typeface="Bookman Old Style" panose="02050604050505020204" pitchFamily="18" charset="0"/>
                        </a:rPr>
                        <a:t>MEDIUMBLOB</a:t>
                      </a:r>
                    </a:p>
                  </a:txBody>
                  <a:tcPr marL="90653" marR="90653" marT="45326" marB="45326" anchor="ctr"/>
                </a:tc>
                <a:tc>
                  <a:txBody>
                    <a:bodyPr/>
                    <a:lstStyle/>
                    <a:p>
                      <a:r>
                        <a:rPr lang="en-US" sz="2400">
                          <a:solidFill>
                            <a:srgbClr val="002060"/>
                          </a:solidFill>
                          <a:latin typeface="Bookman Old Style" panose="02050604050505020204" pitchFamily="18" charset="0"/>
                        </a:rPr>
                        <a:t>A string with a maximum length of 16777215 characters.</a:t>
                      </a:r>
                    </a:p>
                  </a:txBody>
                  <a:tcPr marL="90653" marR="90653" marT="45326" marB="45326" anchor="ctr"/>
                </a:tc>
              </a:tr>
              <a:tr h="634570">
                <a:tc>
                  <a:txBody>
                    <a:bodyPr/>
                    <a:lstStyle/>
                    <a:p>
                      <a:r>
                        <a:rPr lang="en-US" sz="2400" b="1" dirty="0">
                          <a:solidFill>
                            <a:srgbClr val="002060"/>
                          </a:solidFill>
                          <a:latin typeface="Bookman Old Style" panose="02050604050505020204" pitchFamily="18" charset="0"/>
                        </a:rPr>
                        <a:t>LONGTEXT</a:t>
                      </a:r>
                    </a:p>
                  </a:txBody>
                  <a:tcPr marL="90653" marR="90653" marT="45326" marB="45326" anchor="ctr"/>
                </a:tc>
                <a:tc>
                  <a:txBody>
                    <a:bodyPr/>
                    <a:lstStyle/>
                    <a:p>
                      <a:r>
                        <a:rPr lang="en-US" sz="2400">
                          <a:solidFill>
                            <a:srgbClr val="002060"/>
                          </a:solidFill>
                          <a:latin typeface="Bookman Old Style" panose="02050604050505020204" pitchFamily="18" charset="0"/>
                        </a:rPr>
                        <a:t>A string with a maximum length of 4294967295 characters.</a:t>
                      </a:r>
                    </a:p>
                  </a:txBody>
                  <a:tcPr marL="90653" marR="90653" marT="45326" marB="45326" anchor="ctr"/>
                </a:tc>
              </a:tr>
              <a:tr h="634570">
                <a:tc>
                  <a:txBody>
                    <a:bodyPr/>
                    <a:lstStyle/>
                    <a:p>
                      <a:r>
                        <a:rPr lang="en-US" sz="2400" b="1" dirty="0">
                          <a:solidFill>
                            <a:srgbClr val="002060"/>
                          </a:solidFill>
                          <a:latin typeface="Bookman Old Style" panose="02050604050505020204" pitchFamily="18" charset="0"/>
                        </a:rPr>
                        <a:t>LONGBLOB</a:t>
                      </a:r>
                    </a:p>
                  </a:txBody>
                  <a:tcPr marL="90653" marR="90653" marT="45326" marB="45326" anchor="ctr"/>
                </a:tc>
                <a:tc>
                  <a:txBody>
                    <a:bodyPr/>
                    <a:lstStyle/>
                    <a:p>
                      <a:r>
                        <a:rPr lang="en-US" sz="2400" dirty="0">
                          <a:solidFill>
                            <a:srgbClr val="002060"/>
                          </a:solidFill>
                          <a:latin typeface="Bookman Old Style" panose="02050604050505020204" pitchFamily="18" charset="0"/>
                        </a:rPr>
                        <a:t>A string with a maximum length of 4294967295 characters.</a:t>
                      </a:r>
                    </a:p>
                  </a:txBody>
                  <a:tcPr marL="90653" marR="90653" marT="45326" marB="45326" anchor="ctr"/>
                </a:tc>
              </a:tr>
            </a:tbl>
          </a:graphicData>
        </a:graphic>
      </p:graphicFrame>
    </p:spTree>
    <p:extLst>
      <p:ext uri="{BB962C8B-B14F-4D97-AF65-F5344CB8AC3E}">
        <p14:creationId xmlns:p14="http://schemas.microsoft.com/office/powerpoint/2010/main" val="202472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3902800" cy="584775"/>
          </a:xfrm>
          <a:prstGeom prst="rect">
            <a:avLst/>
          </a:prstGeom>
        </p:spPr>
        <p:txBody>
          <a:bodyPr wrap="none">
            <a:spAutoFit/>
          </a:bodyPr>
          <a:lstStyle/>
          <a:p>
            <a:r>
              <a:rPr lang="en-US" sz="3200" b="1" dirty="0" smtClean="0">
                <a:solidFill>
                  <a:srgbClr val="FF0000"/>
                </a:solidFill>
              </a:rPr>
              <a:t>SQL : Char Vs. </a:t>
            </a:r>
            <a:r>
              <a:rPr lang="en-US" sz="3200" b="1" dirty="0" err="1" smtClean="0">
                <a:solidFill>
                  <a:srgbClr val="FF0000"/>
                </a:solidFill>
              </a:rPr>
              <a:t>Varchar</a:t>
            </a:r>
            <a:endParaRPr lang="en-US" sz="3200" b="1" dirty="0">
              <a:solidFill>
                <a:srgbClr val="FF000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482539629"/>
              </p:ext>
            </p:extLst>
          </p:nvPr>
        </p:nvGraphicFramePr>
        <p:xfrm>
          <a:off x="373039" y="869496"/>
          <a:ext cx="11527809" cy="5750078"/>
        </p:xfrm>
        <a:graphic>
          <a:graphicData uri="http://schemas.openxmlformats.org/drawingml/2006/table">
            <a:tbl>
              <a:tblPr>
                <a:tableStyleId>{5940675A-B579-460E-94D1-54222C63F5DA}</a:tableStyleId>
              </a:tblPr>
              <a:tblGrid>
                <a:gridCol w="2206388"/>
                <a:gridCol w="4380931"/>
                <a:gridCol w="4940490"/>
              </a:tblGrid>
              <a:tr h="276275">
                <a:tc>
                  <a:txBody>
                    <a:bodyPr/>
                    <a:lstStyle/>
                    <a:p>
                      <a:pPr algn="ctr"/>
                      <a:r>
                        <a:rPr lang="en-US" sz="2400" b="1" dirty="0" smtClean="0">
                          <a:solidFill>
                            <a:srgbClr val="002060"/>
                          </a:solidFill>
                          <a:effectLst/>
                          <a:latin typeface="Bookman Old Style" panose="02050604050505020204" pitchFamily="18" charset="0"/>
                        </a:rPr>
                        <a:t>Type</a:t>
                      </a:r>
                      <a:endParaRPr lang="en-US" sz="2400" b="1" dirty="0">
                        <a:solidFill>
                          <a:srgbClr val="002060"/>
                        </a:solidFill>
                        <a:effectLst/>
                        <a:latin typeface="Bookman Old Style" panose="02050604050505020204" pitchFamily="18" charset="0"/>
                      </a:endParaRPr>
                    </a:p>
                  </a:txBody>
                  <a:tcPr marL="69069" marR="69069" marT="34534" marB="34534" anchor="ctr"/>
                </a:tc>
                <a:tc>
                  <a:txBody>
                    <a:bodyPr/>
                    <a:lstStyle/>
                    <a:p>
                      <a:pPr algn="ctr"/>
                      <a:r>
                        <a:rPr lang="en-US" sz="2400" b="1" dirty="0" smtClean="0">
                          <a:solidFill>
                            <a:srgbClr val="002060"/>
                          </a:solidFill>
                          <a:effectLst/>
                          <a:latin typeface="Bookman Old Style" panose="02050604050505020204" pitchFamily="18" charset="0"/>
                        </a:rPr>
                        <a:t>Char(n)</a:t>
                      </a:r>
                      <a:endParaRPr lang="en-US" sz="2400" b="1" dirty="0">
                        <a:solidFill>
                          <a:srgbClr val="002060"/>
                        </a:solidFill>
                        <a:effectLst/>
                        <a:latin typeface="Bookman Old Style" panose="02050604050505020204" pitchFamily="18" charset="0"/>
                      </a:endParaRPr>
                    </a:p>
                  </a:txBody>
                  <a:tcPr marL="69069" marR="69069" marT="34534" marB="34534" anchor="ctr"/>
                </a:tc>
                <a:tc>
                  <a:txBody>
                    <a:bodyPr/>
                    <a:lstStyle/>
                    <a:p>
                      <a:pPr algn="ctr"/>
                      <a:r>
                        <a:rPr lang="en-US" sz="2400" b="1" dirty="0" smtClean="0">
                          <a:solidFill>
                            <a:srgbClr val="002060"/>
                          </a:solidFill>
                          <a:effectLst/>
                          <a:latin typeface="Bookman Old Style" panose="02050604050505020204" pitchFamily="18" charset="0"/>
                        </a:rPr>
                        <a:t>Varchar2(n)</a:t>
                      </a:r>
                      <a:endParaRPr lang="en-US" sz="2400" b="1" dirty="0">
                        <a:solidFill>
                          <a:srgbClr val="002060"/>
                        </a:solidFill>
                        <a:effectLst/>
                        <a:latin typeface="Bookman Old Style" panose="02050604050505020204" pitchFamily="18" charset="0"/>
                      </a:endParaRPr>
                    </a:p>
                  </a:txBody>
                  <a:tcPr marL="69069" marR="69069" marT="34534" marB="34534" anchor="ctr"/>
                </a:tc>
              </a:tr>
              <a:tr h="483482">
                <a:tc>
                  <a:txBody>
                    <a:bodyPr/>
                    <a:lstStyle/>
                    <a:p>
                      <a:pPr algn="ctr"/>
                      <a:r>
                        <a:rPr lang="en-US" sz="2400" b="1" dirty="0" smtClean="0">
                          <a:solidFill>
                            <a:srgbClr val="002060"/>
                          </a:solidFill>
                          <a:latin typeface="Bookman Old Style" panose="02050604050505020204" pitchFamily="18" charset="0"/>
                        </a:rPr>
                        <a:t>Useful for</a:t>
                      </a:r>
                      <a:endParaRPr lang="en-US" sz="2400" b="1"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Storing characters having pre-determined length</a:t>
                      </a:r>
                      <a:endParaRPr lang="en-US" sz="2400"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Storing characters whose length vary a lot</a:t>
                      </a:r>
                    </a:p>
                  </a:txBody>
                  <a:tcPr marL="69069" marR="69069" marT="34534" marB="34534" anchor="ctr"/>
                </a:tc>
              </a:tr>
              <a:tr h="483482">
                <a:tc>
                  <a:txBody>
                    <a:bodyPr/>
                    <a:lstStyle/>
                    <a:p>
                      <a:pPr algn="ctr"/>
                      <a:r>
                        <a:rPr lang="en-US" sz="2400" b="1" dirty="0" smtClean="0">
                          <a:solidFill>
                            <a:srgbClr val="002060"/>
                          </a:solidFill>
                          <a:latin typeface="Bookman Old Style" panose="02050604050505020204" pitchFamily="18" charset="0"/>
                        </a:rPr>
                        <a:t>Storage size</a:t>
                      </a:r>
                      <a:endParaRPr lang="en-US" sz="2400" b="1"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Size for n characters</a:t>
                      </a:r>
                      <a:endParaRPr lang="en-US" sz="2400"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size for actual no. of characters + fixed size to store length </a:t>
                      </a:r>
                      <a:endParaRPr lang="en-US" sz="2400" dirty="0">
                        <a:solidFill>
                          <a:srgbClr val="002060"/>
                        </a:solidFill>
                        <a:latin typeface="Bookman Old Style" panose="02050604050505020204" pitchFamily="18" charset="0"/>
                      </a:endParaRPr>
                    </a:p>
                  </a:txBody>
                  <a:tcPr marL="69069" marR="69069" marT="34534" marB="34534" anchor="ctr"/>
                </a:tc>
              </a:tr>
              <a:tr h="483482">
                <a:tc>
                  <a:txBody>
                    <a:bodyPr/>
                    <a:lstStyle/>
                    <a:p>
                      <a:pPr algn="ctr"/>
                      <a:r>
                        <a:rPr lang="en-US" sz="2400" b="1" dirty="0" smtClean="0">
                          <a:solidFill>
                            <a:srgbClr val="002060"/>
                          </a:solidFill>
                          <a:latin typeface="Bookman Old Style" panose="02050604050505020204" pitchFamily="18" charset="0"/>
                        </a:rPr>
                        <a:t>Storage </a:t>
                      </a:r>
                      <a:endParaRPr lang="en-US" sz="2400" b="1"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Trailing spaces are applied if data to be stored has smaller length than n.</a:t>
                      </a:r>
                      <a:endParaRPr lang="en-US" sz="2400"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Trailing spaces are not applied.</a:t>
                      </a:r>
                    </a:p>
                    <a:p>
                      <a:endParaRPr lang="en-US" sz="2400" dirty="0">
                        <a:solidFill>
                          <a:srgbClr val="002060"/>
                        </a:solidFill>
                        <a:latin typeface="Bookman Old Style" panose="02050604050505020204" pitchFamily="18" charset="0"/>
                      </a:endParaRPr>
                    </a:p>
                  </a:txBody>
                  <a:tcPr marL="69069" marR="69069" marT="34534" marB="34534" anchor="ctr"/>
                </a:tc>
              </a:tr>
              <a:tr h="690689">
                <a:tc>
                  <a:txBody>
                    <a:bodyPr/>
                    <a:lstStyle/>
                    <a:p>
                      <a:pPr algn="ctr"/>
                      <a:r>
                        <a:rPr lang="en-US" sz="2400" b="1" dirty="0" smtClean="0">
                          <a:solidFill>
                            <a:srgbClr val="002060"/>
                          </a:solidFill>
                          <a:latin typeface="Bookman Old Style" panose="02050604050505020204" pitchFamily="18" charset="0"/>
                        </a:rPr>
                        <a:t>Max size</a:t>
                      </a:r>
                      <a:endParaRPr lang="en-US" sz="2400" b="1"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2000 Bytes</a:t>
                      </a:r>
                      <a:endParaRPr lang="en-US" sz="2400"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4000 Bytes</a:t>
                      </a:r>
                      <a:endParaRPr lang="en-US" sz="2400" dirty="0">
                        <a:solidFill>
                          <a:srgbClr val="002060"/>
                        </a:solidFill>
                        <a:latin typeface="Bookman Old Style" panose="02050604050505020204" pitchFamily="18" charset="0"/>
                      </a:endParaRPr>
                    </a:p>
                  </a:txBody>
                  <a:tcPr marL="69069" marR="69069" marT="34534" marB="34534" anchor="ctr"/>
                </a:tc>
              </a:tr>
              <a:tr h="690689">
                <a:tc>
                  <a:txBody>
                    <a:bodyPr/>
                    <a:lstStyle/>
                    <a:p>
                      <a:pPr algn="ctr"/>
                      <a:r>
                        <a:rPr lang="en-US" sz="2400" b="1" dirty="0" smtClean="0">
                          <a:solidFill>
                            <a:srgbClr val="002060"/>
                          </a:solidFill>
                          <a:latin typeface="Bookman Old Style" panose="02050604050505020204" pitchFamily="18" charset="0"/>
                        </a:rPr>
                        <a:t>Alt Name</a:t>
                      </a:r>
                      <a:endParaRPr lang="en-US" sz="2400" b="1"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Character(n)</a:t>
                      </a:r>
                      <a:endParaRPr lang="en-US" sz="2400"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Character varying(n)</a:t>
                      </a:r>
                      <a:endParaRPr lang="en-US" sz="2400" dirty="0">
                        <a:solidFill>
                          <a:srgbClr val="002060"/>
                        </a:solidFill>
                        <a:latin typeface="Bookman Old Style" panose="02050604050505020204" pitchFamily="18" charset="0"/>
                      </a:endParaRPr>
                    </a:p>
                  </a:txBody>
                  <a:tcPr marL="69069" marR="69069" marT="34534" marB="34534" anchor="ctr"/>
                </a:tc>
              </a:tr>
              <a:tr h="483482">
                <a:tc>
                  <a:txBody>
                    <a:bodyPr/>
                    <a:lstStyle/>
                    <a:p>
                      <a:pPr algn="ctr"/>
                      <a:r>
                        <a:rPr lang="en-US" sz="2400" b="1" dirty="0" smtClean="0">
                          <a:solidFill>
                            <a:srgbClr val="002060"/>
                          </a:solidFill>
                          <a:latin typeface="Bookman Old Style" panose="02050604050505020204" pitchFamily="18" charset="0"/>
                        </a:rPr>
                        <a:t>Example</a:t>
                      </a:r>
                      <a:endParaRPr lang="en-US" sz="2400" b="1"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A CHAR(10) field will store "Hello" as 10 bytes by appending 5 trailing spaces.</a:t>
                      </a:r>
                      <a:endParaRPr lang="en-US" sz="2400" dirty="0">
                        <a:solidFill>
                          <a:srgbClr val="002060"/>
                        </a:solidFill>
                        <a:latin typeface="Bookman Old Style" panose="02050604050505020204" pitchFamily="18" charset="0"/>
                      </a:endParaRPr>
                    </a:p>
                  </a:txBody>
                  <a:tcPr marL="69069" marR="69069" marT="34534" marB="34534" anchor="ctr"/>
                </a:tc>
                <a:tc>
                  <a:txBody>
                    <a:bodyPr/>
                    <a:lstStyle/>
                    <a:p>
                      <a:r>
                        <a:rPr lang="en-US" sz="2400" dirty="0" smtClean="0">
                          <a:solidFill>
                            <a:srgbClr val="002060"/>
                          </a:solidFill>
                          <a:latin typeface="Bookman Old Style" panose="02050604050505020204" pitchFamily="18" charset="0"/>
                        </a:rPr>
                        <a:t>A VARCHAR2(10) field will store “Hello” as 7 bytes (assuming 2 bytes to store length).</a:t>
                      </a:r>
                    </a:p>
                  </a:txBody>
                  <a:tcPr marL="69069" marR="69069" marT="34534" marB="34534" anchor="ctr"/>
                </a:tc>
              </a:tr>
            </a:tbl>
          </a:graphicData>
        </a:graphic>
      </p:graphicFrame>
    </p:spTree>
    <p:extLst>
      <p:ext uri="{BB962C8B-B14F-4D97-AF65-F5344CB8AC3E}">
        <p14:creationId xmlns:p14="http://schemas.microsoft.com/office/powerpoint/2010/main" val="2894857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73039" y="132644"/>
            <a:ext cx="4935390" cy="584775"/>
          </a:xfrm>
          <a:prstGeom prst="rect">
            <a:avLst/>
          </a:prstGeom>
        </p:spPr>
        <p:txBody>
          <a:bodyPr wrap="none">
            <a:spAutoFit/>
          </a:bodyPr>
          <a:lstStyle/>
          <a:p>
            <a:r>
              <a:rPr lang="en-US" sz="3200" b="1" dirty="0" smtClean="0">
                <a:solidFill>
                  <a:srgbClr val="FF0000"/>
                </a:solidFill>
              </a:rPr>
              <a:t>SQL : Date / Time Data Type</a:t>
            </a:r>
            <a:endParaRPr lang="en-US" sz="3200"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239446208"/>
              </p:ext>
            </p:extLst>
          </p:nvPr>
        </p:nvGraphicFramePr>
        <p:xfrm>
          <a:off x="2133600" y="1086133"/>
          <a:ext cx="7504430" cy="2286000"/>
        </p:xfrm>
        <a:graphic>
          <a:graphicData uri="http://schemas.openxmlformats.org/drawingml/2006/table">
            <a:tbl>
              <a:tblPr>
                <a:tableStyleId>{5940675A-B579-460E-94D1-54222C63F5DA}</a:tableStyleId>
              </a:tblPr>
              <a:tblGrid>
                <a:gridCol w="2246630"/>
                <a:gridCol w="5257800"/>
              </a:tblGrid>
              <a:tr h="0">
                <a:tc>
                  <a:txBody>
                    <a:bodyPr/>
                    <a:lstStyle/>
                    <a:p>
                      <a:r>
                        <a:rPr lang="en-US" sz="2400" b="1" dirty="0">
                          <a:solidFill>
                            <a:srgbClr val="002060"/>
                          </a:solidFill>
                          <a:latin typeface="Bookman Old Style" panose="02050604050505020204" pitchFamily="18" charset="0"/>
                        </a:rPr>
                        <a:t>DATE</a:t>
                      </a:r>
                    </a:p>
                  </a:txBody>
                  <a:tcPr anchor="ctr"/>
                </a:tc>
                <a:tc>
                  <a:txBody>
                    <a:bodyPr/>
                    <a:lstStyle/>
                    <a:p>
                      <a:r>
                        <a:rPr lang="en-US" sz="2400">
                          <a:solidFill>
                            <a:srgbClr val="002060"/>
                          </a:solidFill>
                          <a:latin typeface="Bookman Old Style" panose="02050604050505020204" pitchFamily="18" charset="0"/>
                        </a:rPr>
                        <a:t>YYYY-MM-DD</a:t>
                      </a:r>
                    </a:p>
                  </a:txBody>
                  <a:tcPr anchor="ctr"/>
                </a:tc>
              </a:tr>
              <a:tr h="0">
                <a:tc>
                  <a:txBody>
                    <a:bodyPr/>
                    <a:lstStyle/>
                    <a:p>
                      <a:r>
                        <a:rPr lang="en-US" sz="2400" b="1" dirty="0">
                          <a:solidFill>
                            <a:srgbClr val="002060"/>
                          </a:solidFill>
                          <a:latin typeface="Bookman Old Style" panose="02050604050505020204" pitchFamily="18" charset="0"/>
                        </a:rPr>
                        <a:t>DATETIME</a:t>
                      </a:r>
                    </a:p>
                  </a:txBody>
                  <a:tcPr anchor="ctr"/>
                </a:tc>
                <a:tc>
                  <a:txBody>
                    <a:bodyPr/>
                    <a:lstStyle/>
                    <a:p>
                      <a:r>
                        <a:rPr lang="en-US" sz="2400">
                          <a:solidFill>
                            <a:srgbClr val="002060"/>
                          </a:solidFill>
                          <a:latin typeface="Bookman Old Style" panose="02050604050505020204" pitchFamily="18" charset="0"/>
                        </a:rPr>
                        <a:t>YYYY-MM-DD HH:MM:SS</a:t>
                      </a:r>
                    </a:p>
                  </a:txBody>
                  <a:tcPr anchor="ctr"/>
                </a:tc>
              </a:tr>
              <a:tr h="0">
                <a:tc>
                  <a:txBody>
                    <a:bodyPr/>
                    <a:lstStyle/>
                    <a:p>
                      <a:r>
                        <a:rPr lang="en-US" sz="2400" b="1" dirty="0">
                          <a:solidFill>
                            <a:srgbClr val="002060"/>
                          </a:solidFill>
                          <a:latin typeface="Bookman Old Style" panose="02050604050505020204" pitchFamily="18" charset="0"/>
                        </a:rPr>
                        <a:t>TIMESTAMP</a:t>
                      </a:r>
                    </a:p>
                  </a:txBody>
                  <a:tcPr anchor="ctr"/>
                </a:tc>
                <a:tc>
                  <a:txBody>
                    <a:bodyPr/>
                    <a:lstStyle/>
                    <a:p>
                      <a:r>
                        <a:rPr lang="en-US" sz="2400" dirty="0" smtClean="0">
                          <a:solidFill>
                            <a:srgbClr val="002060"/>
                          </a:solidFill>
                          <a:latin typeface="Bookman Old Style" panose="02050604050505020204" pitchFamily="18" charset="0"/>
                        </a:rPr>
                        <a:t>YYYY-MM-DD HH:MM:SS</a:t>
                      </a:r>
                      <a:endParaRPr lang="en-US" sz="2400" dirty="0">
                        <a:solidFill>
                          <a:srgbClr val="002060"/>
                        </a:solidFill>
                        <a:latin typeface="Bookman Old Style" panose="02050604050505020204" pitchFamily="18" charset="0"/>
                      </a:endParaRPr>
                    </a:p>
                  </a:txBody>
                  <a:tcPr anchor="ctr"/>
                </a:tc>
              </a:tr>
              <a:tr h="0">
                <a:tc>
                  <a:txBody>
                    <a:bodyPr/>
                    <a:lstStyle/>
                    <a:p>
                      <a:r>
                        <a:rPr lang="en-US" sz="2400" b="1" dirty="0">
                          <a:solidFill>
                            <a:srgbClr val="002060"/>
                          </a:solidFill>
                          <a:latin typeface="Bookman Old Style" panose="02050604050505020204" pitchFamily="18" charset="0"/>
                        </a:rPr>
                        <a:t>TIME</a:t>
                      </a:r>
                    </a:p>
                  </a:txBody>
                  <a:tcPr anchor="ctr"/>
                </a:tc>
                <a:tc>
                  <a:txBody>
                    <a:bodyPr/>
                    <a:lstStyle/>
                    <a:p>
                      <a:r>
                        <a:rPr lang="en-US" sz="2400" dirty="0">
                          <a:solidFill>
                            <a:srgbClr val="002060"/>
                          </a:solidFill>
                          <a:latin typeface="Bookman Old Style" panose="02050604050505020204" pitchFamily="18" charset="0"/>
                        </a:rPr>
                        <a:t>HH:MM:SS</a:t>
                      </a:r>
                    </a:p>
                  </a:txBody>
                  <a:tcPr anchor="ctr"/>
                </a:tc>
              </a:tr>
              <a:tr h="0">
                <a:tc>
                  <a:txBody>
                    <a:bodyPr/>
                    <a:lstStyle/>
                    <a:p>
                      <a:r>
                        <a:rPr lang="en-US" sz="2400" b="1" dirty="0" smtClean="0">
                          <a:solidFill>
                            <a:srgbClr val="002060"/>
                          </a:solidFill>
                          <a:latin typeface="Bookman Old Style" panose="02050604050505020204" pitchFamily="18" charset="0"/>
                        </a:rPr>
                        <a:t>YEAR</a:t>
                      </a:r>
                      <a:endParaRPr lang="en-US" sz="2400" b="1" dirty="0">
                        <a:solidFill>
                          <a:srgbClr val="002060"/>
                        </a:solidFill>
                        <a:latin typeface="Bookman Old Style" panose="02050604050505020204" pitchFamily="18" charset="0"/>
                      </a:endParaRPr>
                    </a:p>
                  </a:txBody>
                  <a:tcPr anchor="ctr"/>
                </a:tc>
                <a:tc>
                  <a:txBody>
                    <a:bodyPr/>
                    <a:lstStyle/>
                    <a:p>
                      <a:r>
                        <a:rPr lang="en-US" sz="2400" dirty="0" smtClean="0">
                          <a:solidFill>
                            <a:srgbClr val="002060"/>
                          </a:solidFill>
                          <a:latin typeface="Bookman Old Style" panose="02050604050505020204" pitchFamily="18" charset="0"/>
                        </a:rPr>
                        <a:t>YYYY or YY</a:t>
                      </a:r>
                      <a:endParaRPr lang="en-US" sz="2400" dirty="0">
                        <a:solidFill>
                          <a:srgbClr val="002060"/>
                        </a:solidFill>
                        <a:latin typeface="Bookman Old Style" panose="02050604050505020204" pitchFamily="18" charset="0"/>
                      </a:endParaRPr>
                    </a:p>
                  </a:txBody>
                  <a:tcPr anchor="ctr"/>
                </a:tc>
              </a:tr>
            </a:tbl>
          </a:graphicData>
        </a:graphic>
      </p:graphicFrame>
    </p:spTree>
    <p:extLst>
      <p:ext uri="{BB962C8B-B14F-4D97-AF65-F5344CB8AC3E}">
        <p14:creationId xmlns:p14="http://schemas.microsoft.com/office/powerpoint/2010/main" val="66732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329058" y="2981819"/>
            <a:ext cx="9166070"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DDL Commands</a:t>
            </a:r>
            <a:endParaRPr lang="en-US" sz="6000" b="1" dirty="0">
              <a:solidFill>
                <a:srgbClr val="002060"/>
              </a:solidFill>
            </a:endParaRPr>
          </a:p>
        </p:txBody>
      </p:sp>
    </p:spTree>
    <p:extLst>
      <p:ext uri="{BB962C8B-B14F-4D97-AF65-F5344CB8AC3E}">
        <p14:creationId xmlns:p14="http://schemas.microsoft.com/office/powerpoint/2010/main" val="235405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524315"/>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CREATE</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This command is used to create the database or its </a:t>
            </a:r>
            <a:r>
              <a:rPr lang="en-US" sz="2400" dirty="0" smtClean="0">
                <a:solidFill>
                  <a:srgbClr val="002060"/>
                </a:solidFill>
                <a:latin typeface="Bookman Old Style" panose="02050604050505020204" pitchFamily="18" charset="0"/>
              </a:rPr>
              <a:t>objects like </a:t>
            </a:r>
            <a:r>
              <a:rPr lang="en-US" sz="2400" dirty="0">
                <a:solidFill>
                  <a:srgbClr val="002060"/>
                </a:solidFill>
                <a:latin typeface="Bookman Old Style" panose="02050604050505020204" pitchFamily="18" charset="0"/>
              </a:rPr>
              <a:t>table, index, function, views, store procedure, and </a:t>
            </a:r>
            <a:r>
              <a:rPr lang="en-US" sz="2400" dirty="0" smtClean="0">
                <a:solidFill>
                  <a:srgbClr val="002060"/>
                </a:solidFill>
                <a:latin typeface="Bookman Old Style" panose="02050604050505020204" pitchFamily="18" charset="0"/>
              </a:rPr>
              <a:t>triggers.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DROP</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This command is used to delete objects from the </a:t>
            </a:r>
            <a:r>
              <a:rPr lang="en-US" sz="2400" dirty="0" smtClean="0">
                <a:solidFill>
                  <a:srgbClr val="002060"/>
                </a:solidFill>
                <a:latin typeface="Bookman Old Style" panose="02050604050505020204" pitchFamily="18" charset="0"/>
              </a:rPr>
              <a:t>database object.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ALTER</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This is used to alter the structure of the </a:t>
            </a:r>
            <a:r>
              <a:rPr lang="en-US" sz="2400" dirty="0" smtClean="0">
                <a:solidFill>
                  <a:srgbClr val="002060"/>
                </a:solidFill>
                <a:latin typeface="Bookman Old Style" panose="02050604050505020204" pitchFamily="18" charset="0"/>
              </a:rPr>
              <a:t>database object.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TRUNCATE</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This is used to remove all records from a table, including all spaces allocated for the records are </a:t>
            </a:r>
            <a:r>
              <a:rPr lang="en-US" sz="2400" dirty="0" smtClean="0">
                <a:solidFill>
                  <a:srgbClr val="002060"/>
                </a:solidFill>
                <a:latin typeface="Bookman Old Style" panose="02050604050505020204" pitchFamily="18" charset="0"/>
              </a:rPr>
              <a:t>removed but structure of table remains same.</a:t>
            </a:r>
          </a:p>
          <a:p>
            <a:pPr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RENAME</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This is used to rename an object existing in the database.</a:t>
            </a:r>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4939365" cy="584775"/>
          </a:xfrm>
          <a:prstGeom prst="rect">
            <a:avLst/>
          </a:prstGeom>
        </p:spPr>
        <p:txBody>
          <a:bodyPr wrap="none">
            <a:spAutoFit/>
          </a:bodyPr>
          <a:lstStyle/>
          <a:p>
            <a:r>
              <a:rPr lang="en-US" sz="3200" b="1" dirty="0" smtClean="0">
                <a:solidFill>
                  <a:srgbClr val="FF0000"/>
                </a:solidFill>
              </a:rPr>
              <a:t>SQL : List of DDL Commands</a:t>
            </a:r>
            <a:endParaRPr lang="en-US" sz="3200" b="1" dirty="0">
              <a:solidFill>
                <a:srgbClr val="FF0000"/>
              </a:solidFill>
            </a:endParaRPr>
          </a:p>
        </p:txBody>
      </p:sp>
    </p:spTree>
    <p:extLst>
      <p:ext uri="{BB962C8B-B14F-4D97-AF65-F5344CB8AC3E}">
        <p14:creationId xmlns:p14="http://schemas.microsoft.com/office/powerpoint/2010/main" val="202676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94898"/>
            <a:ext cx="11404979" cy="2800767"/>
          </a:xfrm>
          <a:prstGeom prst="rect">
            <a:avLst/>
          </a:prstGeom>
        </p:spPr>
        <p:txBody>
          <a:bodyPr wrap="square">
            <a:spAutoFit/>
          </a:bodyPr>
          <a:lstStyle/>
          <a:p>
            <a:pPr algn="just"/>
            <a:r>
              <a:rPr lang="en-US" sz="2800" b="1" dirty="0" smtClean="0">
                <a:solidFill>
                  <a:srgbClr val="002060"/>
                </a:solidFill>
                <a:latin typeface="Bookman Old Style" panose="02050604050505020204" pitchFamily="18" charset="0"/>
              </a:rPr>
              <a:t>Definition: </a:t>
            </a:r>
            <a:endParaRPr lang="en-US" sz="2800" b="1" dirty="0">
              <a:solidFill>
                <a:srgbClr val="002060"/>
              </a:solidFill>
              <a:latin typeface="Bookman Old Style" panose="02050604050505020204" pitchFamily="18" charset="0"/>
            </a:endParaRP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A place where we stores data or information is known as data store</a:t>
            </a:r>
          </a:p>
          <a:p>
            <a:pPr lvl="1" algn="just"/>
            <a:endParaRPr lang="en-US" sz="2400" dirty="0" smtClean="0">
              <a:solidFill>
                <a:srgbClr val="002060"/>
              </a:solidFill>
              <a:latin typeface="Bookman Old Style" panose="02050604050505020204" pitchFamily="18" charset="0"/>
            </a:endParaRPr>
          </a:p>
          <a:p>
            <a:pPr algn="just"/>
            <a:r>
              <a:rPr lang="en-US" sz="2800" b="1" dirty="0" smtClean="0">
                <a:solidFill>
                  <a:srgbClr val="002060"/>
                </a:solidFill>
                <a:latin typeface="Bookman Old Style" panose="02050604050505020204" pitchFamily="18" charset="0"/>
              </a:rPr>
              <a:t>Types:</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Books and Papers</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Flat files</a:t>
            </a:r>
          </a:p>
          <a:p>
            <a:pPr marL="742950" lvl="1"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Database</a:t>
            </a:r>
          </a:p>
        </p:txBody>
      </p:sp>
      <p:sp>
        <p:nvSpPr>
          <p:cNvPr id="3" name="Rectangle 2"/>
          <p:cNvSpPr/>
          <p:nvPr/>
        </p:nvSpPr>
        <p:spPr>
          <a:xfrm>
            <a:off x="373039" y="132644"/>
            <a:ext cx="2069349" cy="584775"/>
          </a:xfrm>
          <a:prstGeom prst="rect">
            <a:avLst/>
          </a:prstGeom>
        </p:spPr>
        <p:txBody>
          <a:bodyPr wrap="none">
            <a:spAutoFit/>
          </a:bodyPr>
          <a:lstStyle/>
          <a:p>
            <a:r>
              <a:rPr lang="en-US" sz="3200" b="1" dirty="0" smtClean="0">
                <a:solidFill>
                  <a:srgbClr val="FF0000"/>
                </a:solidFill>
              </a:rPr>
              <a:t>Data Store </a:t>
            </a:r>
            <a:endParaRPr lang="en-US" sz="3200" b="1" dirty="0">
              <a:solidFill>
                <a:srgbClr val="FF0000"/>
              </a:solidFill>
            </a:endParaRPr>
          </a:p>
        </p:txBody>
      </p:sp>
      <p:sp>
        <p:nvSpPr>
          <p:cNvPr id="4" name="Rectangle 3"/>
          <p:cNvSpPr/>
          <p:nvPr/>
        </p:nvSpPr>
        <p:spPr>
          <a:xfrm>
            <a:off x="373038" y="3903921"/>
            <a:ext cx="5809397" cy="2000548"/>
          </a:xfrm>
          <a:prstGeom prst="rect">
            <a:avLst/>
          </a:prstGeom>
        </p:spPr>
        <p:txBody>
          <a:bodyPr wrap="square">
            <a:spAutoFit/>
          </a:bodyPr>
          <a:lstStyle/>
          <a:p>
            <a:r>
              <a:rPr lang="en-US" sz="2800" b="1" dirty="0" smtClean="0">
                <a:solidFill>
                  <a:srgbClr val="002060"/>
                </a:solidFill>
                <a:latin typeface="Bookman Old Style" panose="02050604050505020204" pitchFamily="18" charset="0"/>
              </a:rPr>
              <a:t>Drawbacks with Books:</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Physical storage space required</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Not secured</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Modification is tough</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Only short period of time</a:t>
            </a:r>
          </a:p>
        </p:txBody>
      </p:sp>
      <p:sp>
        <p:nvSpPr>
          <p:cNvPr id="5" name="Rectangle 4"/>
          <p:cNvSpPr/>
          <p:nvPr/>
        </p:nvSpPr>
        <p:spPr>
          <a:xfrm>
            <a:off x="6182435" y="3903921"/>
            <a:ext cx="5104264" cy="2369880"/>
          </a:xfrm>
          <a:prstGeom prst="rect">
            <a:avLst/>
          </a:prstGeom>
        </p:spPr>
        <p:txBody>
          <a:bodyPr wrap="square">
            <a:spAutoFit/>
          </a:bodyPr>
          <a:lstStyle/>
          <a:p>
            <a:r>
              <a:rPr lang="en-US" sz="2800" b="1" dirty="0" smtClean="0">
                <a:solidFill>
                  <a:srgbClr val="002060"/>
                </a:solidFill>
                <a:latin typeface="Bookman Old Style" panose="02050604050505020204" pitchFamily="18" charset="0"/>
              </a:rPr>
              <a:t>Drawbacks with flat files:</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Data retrieval</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Data redundancy</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Data security</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Data indexing</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Data integrity</a:t>
            </a:r>
          </a:p>
        </p:txBody>
      </p:sp>
    </p:spTree>
    <p:extLst>
      <p:ext uri="{BB962C8B-B14F-4D97-AF65-F5344CB8AC3E}">
        <p14:creationId xmlns:p14="http://schemas.microsoft.com/office/powerpoint/2010/main" val="148142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3477875"/>
          </a:xfrm>
          <a:prstGeom prst="rect">
            <a:avLst/>
          </a:prstGeom>
        </p:spPr>
        <p:txBody>
          <a:bodyPr wrap="square">
            <a:spAutoFit/>
          </a:bodyPr>
          <a:lstStyle/>
          <a:p>
            <a:pPr algn="just"/>
            <a:r>
              <a:rPr lang="en-US" sz="2400" b="1" dirty="0">
                <a:solidFill>
                  <a:srgbClr val="002060"/>
                </a:solidFill>
                <a:latin typeface="Bookman Old Style" panose="02050604050505020204" pitchFamily="18" charset="0"/>
              </a:rPr>
              <a:t>Creating a </a:t>
            </a:r>
            <a:r>
              <a:rPr lang="en-US" sz="2400" b="1" dirty="0" smtClean="0">
                <a:solidFill>
                  <a:srgbClr val="002060"/>
                </a:solidFill>
                <a:latin typeface="Bookman Old Style" panose="02050604050505020204" pitchFamily="18" charset="0"/>
              </a:rPr>
              <a:t>Database:</a:t>
            </a:r>
          </a:p>
          <a:p>
            <a:pPr algn="just"/>
            <a:endParaRPr lang="en-US" sz="2400" b="1"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To create a database in </a:t>
            </a:r>
            <a:r>
              <a:rPr lang="en-US" sz="2400" dirty="0" smtClean="0">
                <a:solidFill>
                  <a:srgbClr val="002060"/>
                </a:solidFill>
                <a:latin typeface="Bookman Old Style" panose="02050604050505020204" pitchFamily="18" charset="0"/>
              </a:rPr>
              <a:t>RDBMS</a:t>
            </a:r>
            <a:r>
              <a:rPr lang="en-US" sz="2400" dirty="0">
                <a:solidFill>
                  <a:srgbClr val="002060"/>
                </a:solidFill>
                <a:latin typeface="Bookman Old Style" panose="02050604050505020204" pitchFamily="18" charset="0"/>
              </a:rPr>
              <a:t>, create command is used</a:t>
            </a:r>
            <a:r>
              <a:rPr lang="en-US" sz="2400" dirty="0" smtClean="0">
                <a:solidFill>
                  <a:srgbClr val="002060"/>
                </a:solidFill>
                <a:latin typeface="Bookman Old Style" panose="02050604050505020204" pitchFamily="18" charset="0"/>
              </a:rPr>
              <a:t>.</a:t>
            </a:r>
          </a:p>
          <a:p>
            <a:pPr algn="just"/>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Syntax:</a:t>
            </a:r>
          </a:p>
          <a:p>
            <a:pPr lvl="1" algn="ctr"/>
            <a:r>
              <a:rPr lang="en-US" sz="2400" i="1" dirty="0">
                <a:solidFill>
                  <a:srgbClr val="002060"/>
                </a:solidFill>
                <a:latin typeface="Bookman Old Style" panose="02050604050505020204" pitchFamily="18" charset="0"/>
              </a:rPr>
              <a:t>CREATE DATABASE &lt;DB_NAME</a:t>
            </a:r>
            <a:r>
              <a:rPr lang="en-US" sz="2400" i="1" dirty="0" smtClean="0">
                <a:solidFill>
                  <a:srgbClr val="002060"/>
                </a:solidFill>
                <a:latin typeface="Bookman Old Style" panose="02050604050505020204" pitchFamily="18" charset="0"/>
              </a:rPr>
              <a:t>&gt;;</a:t>
            </a:r>
          </a:p>
          <a:p>
            <a:pPr marL="914400" lvl="1" indent="-457200">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457200" indent="-457200">
              <a:buFont typeface="Arial" panose="020B0604020202020204" pitchFamily="34" charset="0"/>
              <a:buChar char="•"/>
            </a:pPr>
            <a:r>
              <a:rPr lang="en-US" sz="2400" b="1" dirty="0" smtClean="0">
                <a:solidFill>
                  <a:srgbClr val="002060"/>
                </a:solidFill>
                <a:latin typeface="Bookman Old Style" panose="02050604050505020204" pitchFamily="18" charset="0"/>
              </a:rPr>
              <a:t>Example:</a:t>
            </a:r>
          </a:p>
          <a:p>
            <a:pPr algn="ctr"/>
            <a:r>
              <a:rPr lang="en-US" sz="2400" i="1" dirty="0">
                <a:solidFill>
                  <a:srgbClr val="002060"/>
                </a:solidFill>
                <a:latin typeface="Bookman Old Style" panose="02050604050505020204" pitchFamily="18" charset="0"/>
              </a:rPr>
              <a:t>CREATE DATABASE </a:t>
            </a:r>
            <a:r>
              <a:rPr lang="en-US" sz="2400" i="1" dirty="0" smtClean="0">
                <a:solidFill>
                  <a:srgbClr val="002060"/>
                </a:solidFill>
                <a:latin typeface="Bookman Old Style" panose="02050604050505020204" pitchFamily="18" charset="0"/>
              </a:rPr>
              <a:t>CCC;</a:t>
            </a:r>
            <a:r>
              <a:rPr lang="en-US" sz="2400" dirty="0">
                <a:solidFill>
                  <a:srgbClr val="002060"/>
                </a:solidFill>
                <a:latin typeface="Bookman Old Style" panose="02050604050505020204" pitchFamily="18" charset="0"/>
              </a:rPr>
              <a:t>	</a:t>
            </a:r>
            <a:r>
              <a:rPr lang="en-US" sz="2800" dirty="0" smtClean="0">
                <a:solidFill>
                  <a:srgbClr val="002060"/>
                </a:solidFill>
                <a:latin typeface="Bookman Old Style" panose="02050604050505020204" pitchFamily="18" charset="0"/>
              </a:rPr>
              <a:t>	</a:t>
            </a:r>
          </a:p>
        </p:txBody>
      </p:sp>
      <p:sp>
        <p:nvSpPr>
          <p:cNvPr id="3" name="Rectangle 2"/>
          <p:cNvSpPr/>
          <p:nvPr/>
        </p:nvSpPr>
        <p:spPr>
          <a:xfrm>
            <a:off x="373039" y="132644"/>
            <a:ext cx="4236865" cy="584775"/>
          </a:xfrm>
          <a:prstGeom prst="rect">
            <a:avLst/>
          </a:prstGeom>
        </p:spPr>
        <p:txBody>
          <a:bodyPr wrap="none">
            <a:spAutoFit/>
          </a:bodyPr>
          <a:lstStyle/>
          <a:p>
            <a:r>
              <a:rPr lang="en-US" sz="3200" b="1" dirty="0" smtClean="0">
                <a:solidFill>
                  <a:srgbClr val="FF0000"/>
                </a:solidFill>
              </a:rPr>
              <a:t>SQL : Creating Database</a:t>
            </a:r>
            <a:endParaRPr lang="en-US" sz="3200" b="1" dirty="0">
              <a:solidFill>
                <a:srgbClr val="FF0000"/>
              </a:solidFill>
            </a:endParaRPr>
          </a:p>
        </p:txBody>
      </p:sp>
    </p:spTree>
    <p:extLst>
      <p:ext uri="{BB962C8B-B14F-4D97-AF65-F5344CB8AC3E}">
        <p14:creationId xmlns:p14="http://schemas.microsoft.com/office/powerpoint/2010/main" val="163133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Effect transition="in" filter="fade">
                                      <p:cBhvr>
                                        <p:cTn id="15" dur="500"/>
                                        <p:tgtEl>
                                          <p:spTgt spid="2">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500"/>
                                        <p:tgtEl>
                                          <p:spTgt spid="2">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The CREATE TABLE statement is used to create a new table in a database. </a:t>
            </a: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Syntax:</a:t>
            </a:r>
          </a:p>
          <a:p>
            <a:pPr lvl="1" algn="just"/>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CREATE </a:t>
            </a:r>
            <a:r>
              <a:rPr lang="en-US" sz="2400" i="1" dirty="0">
                <a:solidFill>
                  <a:srgbClr val="002060"/>
                </a:solidFill>
                <a:latin typeface="Bookman Old Style" panose="02050604050505020204" pitchFamily="18" charset="0"/>
              </a:rPr>
              <a:t>TABLE </a:t>
            </a:r>
            <a:r>
              <a:rPr lang="en-US" sz="2400" i="1" dirty="0" smtClean="0">
                <a:solidFill>
                  <a:srgbClr val="002060"/>
                </a:solidFill>
                <a:latin typeface="Bookman Old Style" panose="02050604050505020204" pitchFamily="18" charset="0"/>
              </a:rPr>
              <a:t>[</a:t>
            </a:r>
            <a:r>
              <a:rPr lang="en-US" sz="2400" i="1" dirty="0" err="1" smtClean="0">
                <a:solidFill>
                  <a:srgbClr val="002060"/>
                </a:solidFill>
                <a:latin typeface="Bookman Old Style" panose="02050604050505020204" pitchFamily="18" charset="0"/>
              </a:rPr>
              <a:t>DB_Name</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tbl_Name</a:t>
            </a:r>
            <a:r>
              <a:rPr lang="en-US" sz="2400" i="1" dirty="0" smtClean="0">
                <a:solidFill>
                  <a:srgbClr val="002060"/>
                </a:solidFill>
                <a:latin typeface="Bookman Old Style" panose="02050604050505020204" pitchFamily="18" charset="0"/>
              </a:rPr>
              <a:t>]</a:t>
            </a:r>
          </a:p>
          <a:p>
            <a:pPr lvl="1" algn="just"/>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a:p>
            <a:pPr lvl="1" algn="just"/>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Col_Name_1] [</a:t>
            </a:r>
            <a:r>
              <a:rPr lang="en-US" sz="2400" i="1" dirty="0" err="1">
                <a:solidFill>
                  <a:srgbClr val="002060"/>
                </a:solidFill>
                <a:latin typeface="Bookman Old Style" panose="02050604050505020204" pitchFamily="18" charset="0"/>
              </a:rPr>
              <a:t>Datatype</a:t>
            </a:r>
            <a:r>
              <a:rPr lang="en-US" sz="2400" i="1" dirty="0">
                <a:solidFill>
                  <a:srgbClr val="002060"/>
                </a:solidFill>
                <a:latin typeface="Bookman Old Style" panose="02050604050505020204" pitchFamily="18" charset="0"/>
              </a:rPr>
              <a:t>](Length</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Constraint_Name</a:t>
            </a:r>
            <a:r>
              <a:rPr lang="en-US" sz="2400" i="1" dirty="0" smtClean="0">
                <a:solidFill>
                  <a:srgbClr val="002060"/>
                </a:solidFill>
                <a:latin typeface="Bookman Old Style" panose="02050604050505020204" pitchFamily="18" charset="0"/>
              </a:rPr>
              <a:t>],  </a:t>
            </a:r>
            <a:endParaRPr lang="en-US" sz="2400" i="1" dirty="0">
              <a:solidFill>
                <a:srgbClr val="002060"/>
              </a:solidFill>
              <a:latin typeface="Bookman Old Style" panose="02050604050505020204" pitchFamily="18" charset="0"/>
            </a:endParaRPr>
          </a:p>
          <a:p>
            <a:pPr lvl="1" algn="just"/>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Col_Name_2] [</a:t>
            </a:r>
            <a:r>
              <a:rPr lang="en-US" sz="2400" i="1" dirty="0" err="1">
                <a:solidFill>
                  <a:srgbClr val="002060"/>
                </a:solidFill>
                <a:latin typeface="Bookman Old Style" panose="02050604050505020204" pitchFamily="18" charset="0"/>
              </a:rPr>
              <a:t>Datatype</a:t>
            </a:r>
            <a:r>
              <a:rPr lang="en-US" sz="2400" i="1" dirty="0">
                <a:solidFill>
                  <a:srgbClr val="002060"/>
                </a:solidFill>
                <a:latin typeface="Bookman Old Style" panose="02050604050505020204" pitchFamily="18" charset="0"/>
              </a:rPr>
              <a:t>](Length) [</a:t>
            </a:r>
            <a:r>
              <a:rPr lang="en-US" sz="2400" i="1" dirty="0" err="1">
                <a:solidFill>
                  <a:srgbClr val="002060"/>
                </a:solidFill>
                <a:latin typeface="Bookman Old Style" panose="02050604050505020204" pitchFamily="18" charset="0"/>
              </a:rPr>
              <a:t>Constraint_Name</a:t>
            </a:r>
            <a:r>
              <a:rPr lang="en-US" sz="2400" i="1" dirty="0">
                <a:solidFill>
                  <a:srgbClr val="002060"/>
                </a:solidFill>
                <a:latin typeface="Bookman Old Style" panose="02050604050505020204" pitchFamily="18" charset="0"/>
              </a:rPr>
              <a:t>] ,</a:t>
            </a:r>
          </a:p>
          <a:p>
            <a:pPr lvl="1" algn="just"/>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Col_Name_3] [</a:t>
            </a:r>
            <a:r>
              <a:rPr lang="en-US" sz="2400" i="1" dirty="0" err="1">
                <a:solidFill>
                  <a:srgbClr val="002060"/>
                </a:solidFill>
                <a:latin typeface="Bookman Old Style" panose="02050604050505020204" pitchFamily="18" charset="0"/>
              </a:rPr>
              <a:t>Datatype</a:t>
            </a:r>
            <a:r>
              <a:rPr lang="en-US" sz="2400" i="1" dirty="0">
                <a:solidFill>
                  <a:srgbClr val="002060"/>
                </a:solidFill>
                <a:latin typeface="Bookman Old Style" panose="02050604050505020204" pitchFamily="18" charset="0"/>
              </a:rPr>
              <a:t>](Length),</a:t>
            </a:r>
          </a:p>
          <a:p>
            <a:pPr lvl="1" algn="just"/>
            <a:r>
              <a:rPr lang="en-US" sz="2400" i="1" dirty="0" smtClean="0">
                <a:solidFill>
                  <a:srgbClr val="002060"/>
                </a:solidFill>
                <a:latin typeface="Bookman Old Style" panose="02050604050505020204" pitchFamily="18" charset="0"/>
              </a:rPr>
              <a:t>		…. </a:t>
            </a:r>
            <a:r>
              <a:rPr lang="en-US" sz="2400" i="1" dirty="0">
                <a:solidFill>
                  <a:srgbClr val="002060"/>
                </a:solidFill>
                <a:latin typeface="Bookman Old Style" panose="02050604050505020204" pitchFamily="18" charset="0"/>
              </a:rPr>
              <a:t>. . . </a:t>
            </a:r>
            <a:r>
              <a:rPr lang="en-US" sz="2400" i="1" dirty="0" smtClean="0">
                <a:solidFill>
                  <a:srgbClr val="002060"/>
                </a:solidFill>
                <a:latin typeface="Bookman Old Style" panose="02050604050505020204" pitchFamily="18" charset="0"/>
              </a:rPr>
              <a:t>.</a:t>
            </a:r>
          </a:p>
          <a:p>
            <a:pPr lvl="1" algn="just"/>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a:t>
            </a:r>
          </a:p>
          <a:p>
            <a:pPr lvl="1"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a:t>
            </a:r>
          </a:p>
          <a:p>
            <a:pPr algn="just"/>
            <a:r>
              <a:rPr lang="en-US" sz="2400"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Create Table </a:t>
            </a:r>
            <a:r>
              <a:rPr lang="en-US" sz="2400" i="1" dirty="0" err="1" smtClean="0">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studentId</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studentName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varchar</a:t>
            </a:r>
            <a:r>
              <a:rPr lang="en-US" sz="2400" i="1" dirty="0" smtClean="0">
                <a:solidFill>
                  <a:srgbClr val="002060"/>
                </a:solidFill>
                <a:latin typeface="Bookman Old Style" panose="02050604050505020204" pitchFamily="18" charset="0"/>
              </a:rPr>
              <a:t>(30), </a:t>
            </a:r>
            <a:r>
              <a:rPr lang="en-US" sz="2400" i="1" dirty="0" err="1" smtClean="0">
                <a:solidFill>
                  <a:srgbClr val="002060"/>
                </a:solidFill>
                <a:latin typeface="Bookman Old Style" panose="02050604050505020204" pitchFamily="18" charset="0"/>
              </a:rPr>
              <a:t>contactNo</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emailId</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varchar</a:t>
            </a:r>
            <a:r>
              <a:rPr lang="en-US" sz="2400" i="1" dirty="0" smtClean="0">
                <a:solidFill>
                  <a:srgbClr val="002060"/>
                </a:solidFill>
                <a:latin typeface="Bookman Old Style" panose="02050604050505020204" pitchFamily="18" charset="0"/>
              </a:rPr>
              <a:t>(30), gender char(1) );</a:t>
            </a:r>
          </a:p>
        </p:txBody>
      </p:sp>
      <p:sp>
        <p:nvSpPr>
          <p:cNvPr id="3" name="Rectangle 2"/>
          <p:cNvSpPr/>
          <p:nvPr/>
        </p:nvSpPr>
        <p:spPr>
          <a:xfrm>
            <a:off x="373039" y="132644"/>
            <a:ext cx="3844963" cy="584775"/>
          </a:xfrm>
          <a:prstGeom prst="rect">
            <a:avLst/>
          </a:prstGeom>
        </p:spPr>
        <p:txBody>
          <a:bodyPr wrap="none">
            <a:spAutoFit/>
          </a:bodyPr>
          <a:lstStyle/>
          <a:p>
            <a:r>
              <a:rPr lang="en-US" sz="3200" b="1" dirty="0" smtClean="0">
                <a:solidFill>
                  <a:srgbClr val="FF0000"/>
                </a:solidFill>
              </a:rPr>
              <a:t>SQL : Creating a Table</a:t>
            </a:r>
            <a:endParaRPr lang="en-US" sz="3200" b="1" dirty="0">
              <a:solidFill>
                <a:srgbClr val="FF0000"/>
              </a:solidFill>
            </a:endParaRPr>
          </a:p>
        </p:txBody>
      </p:sp>
    </p:spTree>
    <p:extLst>
      <p:ext uri="{BB962C8B-B14F-4D97-AF65-F5344CB8AC3E}">
        <p14:creationId xmlns:p14="http://schemas.microsoft.com/office/powerpoint/2010/main" val="3690431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500"/>
                                        <p:tgtEl>
                                          <p:spTgt spid="2">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11" end="11"/>
                                            </p:txEl>
                                          </p:spTgt>
                                        </p:tgtEl>
                                        <p:attrNameLst>
                                          <p:attrName>style.visibility</p:attrName>
                                        </p:attrNameLst>
                                      </p:cBhvr>
                                      <p:to>
                                        <p:strVal val="visible"/>
                                      </p:to>
                                    </p:set>
                                    <p:animEffect transition="in" filter="fade">
                                      <p:cBhvr>
                                        <p:cTn id="38" dur="500"/>
                                        <p:tgtEl>
                                          <p:spTgt spid="2">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2" end="12"/>
                                            </p:txEl>
                                          </p:spTgt>
                                        </p:tgtEl>
                                        <p:attrNameLst>
                                          <p:attrName>style.visibility</p:attrName>
                                        </p:attrNameLst>
                                      </p:cBhvr>
                                      <p:to>
                                        <p:strVal val="visible"/>
                                      </p:to>
                                    </p:set>
                                    <p:animEffect transition="in" filter="fade">
                                      <p:cBhvr>
                                        <p:cTn id="41"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6357"/>
            <a:ext cx="11486865" cy="6001643"/>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SQL constraints are used to specify rules for the data in a </a:t>
            </a:r>
            <a:r>
              <a:rPr lang="en-US" sz="2400" dirty="0" smtClean="0">
                <a:solidFill>
                  <a:srgbClr val="002060"/>
                </a:solidFill>
                <a:latin typeface="Bookman Old Style" panose="02050604050505020204" pitchFamily="18" charset="0"/>
              </a:rPr>
              <a:t>table and </a:t>
            </a:r>
            <a:r>
              <a:rPr lang="en-US" sz="2400" dirty="0">
                <a:solidFill>
                  <a:srgbClr val="002060"/>
                </a:solidFill>
                <a:latin typeface="Bookman Old Style" panose="02050604050505020204" pitchFamily="18" charset="0"/>
              </a:rPr>
              <a:t>are used to limit the type of data that can go into a table.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If </a:t>
            </a:r>
            <a:r>
              <a:rPr lang="en-US" sz="2400" dirty="0">
                <a:solidFill>
                  <a:srgbClr val="002060"/>
                </a:solidFill>
                <a:latin typeface="Bookman Old Style" panose="02050604050505020204" pitchFamily="18" charset="0"/>
              </a:rPr>
              <a:t>there is any violation between the constraint and the data action, the action is aborted</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Constraints can be column level or table level.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following constraints are commonly used in SQL</a:t>
            </a:r>
            <a:r>
              <a:rPr lang="en-US" sz="2400"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NOT NULL: </a:t>
            </a:r>
            <a:r>
              <a:rPr lang="en-US" sz="2400" dirty="0">
                <a:solidFill>
                  <a:srgbClr val="002060"/>
                </a:solidFill>
                <a:latin typeface="Bookman Old Style" panose="02050604050505020204" pitchFamily="18" charset="0"/>
              </a:rPr>
              <a:t>Ensures that a column cannot have a NULL value</a:t>
            </a:r>
          </a:p>
          <a:p>
            <a:pPr marL="800100" lvl="1"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UNIQUE: </a:t>
            </a:r>
            <a:r>
              <a:rPr lang="en-US" sz="2400" dirty="0">
                <a:solidFill>
                  <a:srgbClr val="002060"/>
                </a:solidFill>
                <a:latin typeface="Bookman Old Style" panose="02050604050505020204" pitchFamily="18" charset="0"/>
              </a:rPr>
              <a:t>Ensures that all values in a column are different</a:t>
            </a:r>
          </a:p>
          <a:p>
            <a:pPr marL="800100" lvl="1"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PRIMARY KEY: </a:t>
            </a:r>
            <a:r>
              <a:rPr lang="en-US" sz="2400" dirty="0">
                <a:solidFill>
                  <a:srgbClr val="002060"/>
                </a:solidFill>
                <a:latin typeface="Bookman Old Style" panose="02050604050505020204" pitchFamily="18" charset="0"/>
              </a:rPr>
              <a:t>A combination of a NOT NULL and UNIQUE. </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FOREIGN KEY: </a:t>
            </a:r>
            <a:r>
              <a:rPr lang="en-US" sz="2400" dirty="0">
                <a:solidFill>
                  <a:srgbClr val="002060"/>
                </a:solidFill>
                <a:latin typeface="Bookman Old Style" panose="02050604050505020204" pitchFamily="18" charset="0"/>
              </a:rPr>
              <a:t>Prevents </a:t>
            </a:r>
            <a:r>
              <a:rPr lang="en-US" sz="2400" dirty="0" smtClean="0">
                <a:solidFill>
                  <a:srgbClr val="002060"/>
                </a:solidFill>
                <a:latin typeface="Bookman Old Style" panose="02050604050505020204" pitchFamily="18" charset="0"/>
              </a:rPr>
              <a:t>action </a:t>
            </a:r>
            <a:r>
              <a:rPr lang="en-US" sz="2400" dirty="0">
                <a:solidFill>
                  <a:srgbClr val="002060"/>
                </a:solidFill>
                <a:latin typeface="Bookman Old Style" panose="02050604050505020204" pitchFamily="18" charset="0"/>
              </a:rPr>
              <a:t>that would destroy links </a:t>
            </a:r>
            <a:r>
              <a:rPr lang="en-US" sz="2400" dirty="0" smtClean="0">
                <a:solidFill>
                  <a:srgbClr val="002060"/>
                </a:solidFill>
                <a:latin typeface="Bookman Old Style" panose="02050604050505020204" pitchFamily="18" charset="0"/>
              </a:rPr>
              <a:t>on </a:t>
            </a:r>
            <a:r>
              <a:rPr lang="en-US" sz="2400" dirty="0">
                <a:solidFill>
                  <a:srgbClr val="002060"/>
                </a:solidFill>
                <a:latin typeface="Bookman Old Style" panose="02050604050505020204" pitchFamily="18" charset="0"/>
              </a:rPr>
              <a:t>tables</a:t>
            </a:r>
          </a:p>
          <a:p>
            <a:pPr marL="800100" lvl="1"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CHECK: </a:t>
            </a:r>
            <a:r>
              <a:rPr lang="en-US" sz="2400" dirty="0">
                <a:solidFill>
                  <a:srgbClr val="002060"/>
                </a:solidFill>
                <a:latin typeface="Bookman Old Style" panose="02050604050505020204" pitchFamily="18" charset="0"/>
              </a:rPr>
              <a:t>Ensures that the values in a column satisfies a specific condition</a:t>
            </a:r>
          </a:p>
          <a:p>
            <a:pPr marL="800100" lvl="1"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DEFAULT: </a:t>
            </a:r>
            <a:r>
              <a:rPr lang="en-US" sz="2400" dirty="0">
                <a:solidFill>
                  <a:srgbClr val="002060"/>
                </a:solidFill>
                <a:latin typeface="Bookman Old Style" panose="02050604050505020204" pitchFamily="18" charset="0"/>
              </a:rPr>
              <a:t>Sets a default value for a column if no value is </a:t>
            </a:r>
            <a:r>
              <a:rPr lang="en-US" sz="2400" dirty="0" smtClean="0">
                <a:solidFill>
                  <a:srgbClr val="002060"/>
                </a:solidFill>
                <a:latin typeface="Bookman Old Style" panose="02050604050505020204" pitchFamily="18" charset="0"/>
              </a:rPr>
              <a:t>specified</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6505884" cy="584775"/>
          </a:xfrm>
          <a:prstGeom prst="rect">
            <a:avLst/>
          </a:prstGeom>
        </p:spPr>
        <p:txBody>
          <a:bodyPr wrap="none">
            <a:spAutoFit/>
          </a:bodyPr>
          <a:lstStyle/>
          <a:p>
            <a:r>
              <a:rPr lang="en-US" sz="3200" b="1" dirty="0" smtClean="0">
                <a:solidFill>
                  <a:srgbClr val="FF0000"/>
                </a:solidFill>
              </a:rPr>
              <a:t>SQL : Creation of table =&gt; Constraints</a:t>
            </a:r>
            <a:endParaRPr lang="en-US" sz="3200" b="1" dirty="0">
              <a:solidFill>
                <a:srgbClr val="FF0000"/>
              </a:solidFill>
            </a:endParaRPr>
          </a:p>
        </p:txBody>
      </p:sp>
    </p:spTree>
    <p:extLst>
      <p:ext uri="{BB962C8B-B14F-4D97-AF65-F5344CB8AC3E}">
        <p14:creationId xmlns:p14="http://schemas.microsoft.com/office/powerpoint/2010/main" val="29025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fade">
                                      <p:cBhvr>
                                        <p:cTn id="5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3046988"/>
          </a:xfrm>
          <a:prstGeom prst="rect">
            <a:avLst/>
          </a:prstGeom>
        </p:spPr>
        <p:txBody>
          <a:bodyPr wrap="square">
            <a:spAutoFit/>
          </a:bodyPr>
          <a:lstStyle/>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By default, a column can hold NULL values.</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The NOT NULL constraint enforces a column to NOT accept NULL </a:t>
            </a:r>
            <a:r>
              <a:rPr lang="en-US" sz="2400" dirty="0" smtClean="0">
                <a:solidFill>
                  <a:srgbClr val="002060"/>
                </a:solidFill>
                <a:latin typeface="Bookman Old Style" panose="02050604050505020204" pitchFamily="18" charset="0"/>
              </a:rPr>
              <a:t>values while performing insertion or update record in table.</a:t>
            </a: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a:t>
            </a:r>
          </a:p>
          <a:p>
            <a:pPr algn="just"/>
            <a:r>
              <a:rPr lang="en-US" sz="2400"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Create Table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 NOT NULL, </a:t>
            </a:r>
            <a:r>
              <a:rPr lang="en-US" sz="2400" i="1" dirty="0" err="1">
                <a:solidFill>
                  <a:srgbClr val="002060"/>
                </a:solidFill>
                <a:latin typeface="Bookman Old Style" panose="02050604050505020204" pitchFamily="18" charset="0"/>
              </a:rPr>
              <a:t>studentName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a:t>
            </a:r>
            <a:r>
              <a:rPr lang="en-US" sz="2400" i="1" dirty="0" smtClean="0">
                <a:solidFill>
                  <a:srgbClr val="002060"/>
                </a:solidFill>
                <a:latin typeface="Bookman Old Style" panose="02050604050505020204" pitchFamily="18" charset="0"/>
              </a:rPr>
              <a:t>) NOT NULL, </a:t>
            </a:r>
            <a:r>
              <a:rPr lang="en-US" sz="2400" i="1" dirty="0" err="1">
                <a:solidFill>
                  <a:srgbClr val="002060"/>
                </a:solidFill>
                <a:latin typeface="Bookman Old Style" panose="02050604050505020204" pitchFamily="18" charset="0"/>
              </a:rPr>
              <a:t>contactNo</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emailId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gender char(1) );</a:t>
            </a:r>
          </a:p>
        </p:txBody>
      </p:sp>
      <p:sp>
        <p:nvSpPr>
          <p:cNvPr id="3" name="Rectangle 2"/>
          <p:cNvSpPr/>
          <p:nvPr/>
        </p:nvSpPr>
        <p:spPr>
          <a:xfrm>
            <a:off x="373039" y="132644"/>
            <a:ext cx="4705904" cy="584775"/>
          </a:xfrm>
          <a:prstGeom prst="rect">
            <a:avLst/>
          </a:prstGeom>
        </p:spPr>
        <p:txBody>
          <a:bodyPr wrap="none">
            <a:spAutoFit/>
          </a:bodyPr>
          <a:lstStyle/>
          <a:p>
            <a:r>
              <a:rPr lang="en-US" sz="3200" b="1" dirty="0" smtClean="0">
                <a:solidFill>
                  <a:srgbClr val="FF0000"/>
                </a:solidFill>
              </a:rPr>
              <a:t>SQL : NOT NULL Constraint</a:t>
            </a:r>
            <a:endParaRPr lang="en-US" sz="3200" b="1" dirty="0">
              <a:solidFill>
                <a:srgbClr val="FF0000"/>
              </a:solidFill>
            </a:endParaRPr>
          </a:p>
        </p:txBody>
      </p:sp>
    </p:spTree>
    <p:extLst>
      <p:ext uri="{BB962C8B-B14F-4D97-AF65-F5344CB8AC3E}">
        <p14:creationId xmlns:p14="http://schemas.microsoft.com/office/powerpoint/2010/main" val="282416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The UNIQUE constraint ensures that all values in a column are different.</a:t>
            </a:r>
          </a:p>
          <a:p>
            <a:pPr algn="just"/>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We </a:t>
            </a:r>
            <a:r>
              <a:rPr lang="en-US" sz="2400" dirty="0">
                <a:solidFill>
                  <a:srgbClr val="002060"/>
                </a:solidFill>
                <a:latin typeface="Bookman Old Style" panose="02050604050505020204" pitchFamily="18" charset="0"/>
              </a:rPr>
              <a:t>can have many UNIQUE constraints per table, but only one PRIMARY KEY constraint per table</a:t>
            </a:r>
            <a:r>
              <a:rPr lang="en-US" sz="2400" dirty="0" smtClean="0">
                <a:solidFill>
                  <a:srgbClr val="002060"/>
                </a:solidFill>
                <a:latin typeface="Bookman Old Style" panose="02050604050505020204" pitchFamily="18" charset="0"/>
              </a:rPr>
              <a:t>.</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 </a:t>
            </a:r>
          </a:p>
          <a:p>
            <a:pPr algn="just"/>
            <a:r>
              <a:rPr lang="en-US" sz="2400"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Create Table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NOT </a:t>
            </a:r>
            <a:r>
              <a:rPr lang="en-US" sz="2400" i="1" dirty="0" smtClean="0">
                <a:solidFill>
                  <a:srgbClr val="002060"/>
                </a:solidFill>
                <a:latin typeface="Bookman Old Style" panose="02050604050505020204" pitchFamily="18" charset="0"/>
              </a:rPr>
              <a:t>NULL UNIQUE, </a:t>
            </a:r>
            <a:r>
              <a:rPr lang="en-US" sz="2400" i="1" dirty="0" err="1">
                <a:solidFill>
                  <a:srgbClr val="002060"/>
                </a:solidFill>
                <a:latin typeface="Bookman Old Style" panose="02050604050505020204" pitchFamily="18" charset="0"/>
              </a:rPr>
              <a:t>studentName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NOT NULL, </a:t>
            </a:r>
            <a:r>
              <a:rPr lang="en-US" sz="2400" i="1" dirty="0" err="1">
                <a:solidFill>
                  <a:srgbClr val="002060"/>
                </a:solidFill>
                <a:latin typeface="Bookman Old Style" panose="02050604050505020204" pitchFamily="18" charset="0"/>
              </a:rPr>
              <a:t>contactNo</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emailId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gender char(1) </a:t>
            </a:r>
            <a:r>
              <a:rPr lang="en-US" sz="2400" i="1" dirty="0" smtClean="0">
                <a:solidFill>
                  <a:srgbClr val="002060"/>
                </a:solidFill>
                <a:latin typeface="Bookman Old Style" panose="02050604050505020204" pitchFamily="18" charset="0"/>
              </a:rPr>
              <a:t>)</a:t>
            </a:r>
          </a:p>
          <a:p>
            <a:pPr algn="ctr"/>
            <a:r>
              <a:rPr lang="en-US" sz="2400" i="1" dirty="0" smtClean="0">
                <a:solidFill>
                  <a:srgbClr val="002060"/>
                </a:solidFill>
                <a:latin typeface="Bookman Old Style" panose="02050604050505020204" pitchFamily="18" charset="0"/>
              </a:rPr>
              <a:t>or</a:t>
            </a:r>
          </a:p>
          <a:p>
            <a:pPr algn="just"/>
            <a:endParaRPr lang="en-US" sz="2400" i="1" dirty="0">
              <a:solidFill>
                <a:srgbClr val="002060"/>
              </a:solidFill>
              <a:latin typeface="Bookman Old Style" panose="02050604050505020204" pitchFamily="18" charset="0"/>
            </a:endParaRPr>
          </a:p>
          <a:p>
            <a:pPr algn="just"/>
            <a:r>
              <a:rPr lang="en-US" sz="2400" i="1" dirty="0" smtClean="0">
                <a:solidFill>
                  <a:srgbClr val="002060"/>
                </a:solidFill>
                <a:latin typeface="Bookman Old Style" panose="02050604050505020204" pitchFamily="18" charset="0"/>
              </a:rPr>
              <a:t>	Create </a:t>
            </a:r>
            <a:r>
              <a:rPr lang="en-US" sz="2400" i="1" dirty="0">
                <a:solidFill>
                  <a:srgbClr val="002060"/>
                </a:solidFill>
                <a:latin typeface="Bookman Old Style" panose="02050604050505020204" pitchFamily="18" charset="0"/>
              </a:rPr>
              <a:t>Table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NOT </a:t>
            </a:r>
            <a:r>
              <a:rPr lang="en-US" sz="2400" i="1" dirty="0" smtClean="0">
                <a:solidFill>
                  <a:srgbClr val="002060"/>
                </a:solidFill>
                <a:latin typeface="Bookman Old Style" panose="02050604050505020204" pitchFamily="18" charset="0"/>
              </a:rPr>
              <a:t>NULL, </a:t>
            </a:r>
            <a:r>
              <a:rPr lang="en-US" sz="2400" i="1" dirty="0" err="1">
                <a:solidFill>
                  <a:srgbClr val="002060"/>
                </a:solidFill>
                <a:latin typeface="Bookman Old Style" panose="02050604050505020204" pitchFamily="18" charset="0"/>
              </a:rPr>
              <a:t>studentName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NOT NULL, </a:t>
            </a:r>
            <a:r>
              <a:rPr lang="en-US" sz="2400" i="1" dirty="0" err="1">
                <a:solidFill>
                  <a:srgbClr val="002060"/>
                </a:solidFill>
                <a:latin typeface="Bookman Old Style" panose="02050604050505020204" pitchFamily="18" charset="0"/>
              </a:rPr>
              <a:t>contactNo</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emailId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gender char(1</a:t>
            </a:r>
            <a:r>
              <a:rPr lang="en-US" sz="2400" i="1" dirty="0" smtClean="0">
                <a:solidFill>
                  <a:srgbClr val="002060"/>
                </a:solidFill>
                <a:latin typeface="Bookman Old Style" panose="02050604050505020204" pitchFamily="18" charset="0"/>
              </a:rPr>
              <a:t>), unique(</a:t>
            </a:r>
            <a:r>
              <a:rPr lang="en-US" sz="2400" i="1" dirty="0" err="1" smtClean="0">
                <a:solidFill>
                  <a:srgbClr val="002060"/>
                </a:solidFill>
                <a:latin typeface="Bookman Old Style" panose="02050604050505020204" pitchFamily="18" charset="0"/>
              </a:rPr>
              <a:t>studentId</a:t>
            </a:r>
            <a:r>
              <a:rPr lang="en-US" sz="2400" i="1" dirty="0" smtClean="0">
                <a:solidFill>
                  <a:srgbClr val="002060"/>
                </a:solidFill>
                <a:latin typeface="Bookman Old Style" panose="02050604050505020204" pitchFamily="18" charset="0"/>
              </a:rPr>
              <a:t>) );</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4546629" cy="584775"/>
          </a:xfrm>
          <a:prstGeom prst="rect">
            <a:avLst/>
          </a:prstGeom>
        </p:spPr>
        <p:txBody>
          <a:bodyPr wrap="none">
            <a:spAutoFit/>
          </a:bodyPr>
          <a:lstStyle/>
          <a:p>
            <a:r>
              <a:rPr lang="en-US" sz="3200" b="1" dirty="0" smtClean="0">
                <a:solidFill>
                  <a:srgbClr val="FF0000"/>
                </a:solidFill>
              </a:rPr>
              <a:t>SQL : UNIQUE Constraint</a:t>
            </a:r>
            <a:endParaRPr lang="en-US" sz="3200" b="1" dirty="0">
              <a:solidFill>
                <a:srgbClr val="FF0000"/>
              </a:solidFill>
            </a:endParaRPr>
          </a:p>
        </p:txBody>
      </p:sp>
    </p:spTree>
    <p:extLst>
      <p:ext uri="{BB962C8B-B14F-4D97-AF65-F5344CB8AC3E}">
        <p14:creationId xmlns:p14="http://schemas.microsoft.com/office/powerpoint/2010/main" val="156732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6001643"/>
          </a:xfrm>
          <a:prstGeom prst="rect">
            <a:avLst/>
          </a:prstGeom>
        </p:spPr>
        <p:txBody>
          <a:bodyPr wrap="square">
            <a:spAutoFit/>
          </a:bodyPr>
          <a:lstStyle/>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The PRIMARY KEY constraint uniquely identifies each record in a table.</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Primary keys must contain UNIQUE values, and cannot contain NULL values.</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A table can have only ONE primary key; and in the table, this primary key can consist of single or multiple columns (fields</a:t>
            </a:r>
            <a:r>
              <a:rPr lang="en-US" sz="2400" dirty="0" smtClean="0">
                <a:solidFill>
                  <a:srgbClr val="002060"/>
                </a:solidFill>
                <a:latin typeface="Bookman Old Style" panose="02050604050505020204" pitchFamily="18" charset="0"/>
              </a:rPr>
              <a:t>).</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a:solidFill>
                  <a:srgbClr val="002060"/>
                </a:solidFill>
                <a:latin typeface="Bookman Old Style" panose="02050604050505020204" pitchFamily="18" charset="0"/>
              </a:rPr>
              <a:t>Example: </a:t>
            </a:r>
          </a:p>
          <a:p>
            <a:pPr algn="just"/>
            <a:r>
              <a:rPr lang="en-US" sz="2400"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Create Table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 CONSTRAINT </a:t>
            </a:r>
            <a:r>
              <a:rPr lang="en-US" sz="2400" i="1" dirty="0" err="1" smtClean="0">
                <a:solidFill>
                  <a:srgbClr val="002060"/>
                </a:solidFill>
                <a:latin typeface="Bookman Old Style" panose="02050604050505020204" pitchFamily="18" charset="0"/>
              </a:rPr>
              <a:t>pk_Id</a:t>
            </a:r>
            <a:r>
              <a:rPr lang="en-US" sz="2400" i="1" dirty="0" smtClean="0">
                <a:solidFill>
                  <a:srgbClr val="002060"/>
                </a:solidFill>
                <a:latin typeface="Bookman Old Style" panose="02050604050505020204" pitchFamily="18" charset="0"/>
              </a:rPr>
              <a:t> PRIMARY KEY, </a:t>
            </a:r>
            <a:r>
              <a:rPr lang="en-US" sz="2400" i="1" dirty="0" err="1">
                <a:solidFill>
                  <a:srgbClr val="002060"/>
                </a:solidFill>
                <a:latin typeface="Bookman Old Style" panose="02050604050505020204" pitchFamily="18" charset="0"/>
              </a:rPr>
              <a:t>studentName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a:t>
            </a:r>
            <a:r>
              <a:rPr lang="en-US" sz="2400" i="1" dirty="0" smtClean="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contactNo</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emailId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gender char(1) </a:t>
            </a:r>
            <a:r>
              <a:rPr lang="en-US" sz="2400" i="1" dirty="0" smtClean="0">
                <a:solidFill>
                  <a:srgbClr val="002060"/>
                </a:solidFill>
                <a:latin typeface="Bookman Old Style" panose="02050604050505020204" pitchFamily="18" charset="0"/>
              </a:rPr>
              <a:t>)</a:t>
            </a:r>
          </a:p>
          <a:p>
            <a:pPr algn="ctr"/>
            <a:r>
              <a:rPr lang="en-US" sz="2400" i="1" dirty="0" smtClean="0">
                <a:solidFill>
                  <a:srgbClr val="002060"/>
                </a:solidFill>
                <a:latin typeface="Bookman Old Style" panose="02050604050505020204" pitchFamily="18" charset="0"/>
              </a:rPr>
              <a:t>or</a:t>
            </a:r>
          </a:p>
          <a:p>
            <a:pPr algn="just"/>
            <a:r>
              <a:rPr lang="en-US" sz="2400" i="1" dirty="0">
                <a:solidFill>
                  <a:srgbClr val="002060"/>
                </a:solidFill>
                <a:latin typeface="Bookman Old Style" panose="02050604050505020204" pitchFamily="18" charset="0"/>
              </a:rPr>
              <a:t>	Create Table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PRIMARY </a:t>
            </a:r>
            <a:r>
              <a:rPr lang="en-US" sz="2400" i="1" dirty="0">
                <a:solidFill>
                  <a:srgbClr val="002060"/>
                </a:solidFill>
                <a:latin typeface="Bookman Old Style" panose="02050604050505020204" pitchFamily="18" charset="0"/>
              </a:rPr>
              <a:t>KEY, </a:t>
            </a:r>
            <a:r>
              <a:rPr lang="en-US" sz="2400" i="1" dirty="0" err="1">
                <a:solidFill>
                  <a:srgbClr val="002060"/>
                </a:solidFill>
                <a:latin typeface="Bookman Old Style" panose="02050604050505020204" pitchFamily="18" charset="0"/>
              </a:rPr>
              <a:t>studentName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a:t>
            </a:r>
            <a:r>
              <a:rPr lang="en-US" sz="2400" i="1" dirty="0" smtClean="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contactNo</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emailId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gender char(1) </a:t>
            </a:r>
            <a:r>
              <a:rPr lang="en-US" sz="2400" i="1" dirty="0" smtClean="0">
                <a:solidFill>
                  <a:srgbClr val="002060"/>
                </a:solidFill>
                <a:latin typeface="Bookman Old Style" panose="02050604050505020204" pitchFamily="18" charset="0"/>
              </a:rPr>
              <a:t>);</a:t>
            </a:r>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5034135" cy="584775"/>
          </a:xfrm>
          <a:prstGeom prst="rect">
            <a:avLst/>
          </a:prstGeom>
        </p:spPr>
        <p:txBody>
          <a:bodyPr wrap="none">
            <a:spAutoFit/>
          </a:bodyPr>
          <a:lstStyle/>
          <a:p>
            <a:r>
              <a:rPr lang="en-US" sz="3200" b="1" dirty="0" smtClean="0">
                <a:solidFill>
                  <a:srgbClr val="FF0000"/>
                </a:solidFill>
              </a:rPr>
              <a:t>SQL : Primary Key Constraint</a:t>
            </a:r>
            <a:endParaRPr lang="en-US" sz="3200" b="1" dirty="0">
              <a:solidFill>
                <a:srgbClr val="FF0000"/>
              </a:solidFill>
            </a:endParaRPr>
          </a:p>
        </p:txBody>
      </p:sp>
    </p:spTree>
    <p:extLst>
      <p:ext uri="{BB962C8B-B14F-4D97-AF65-F5344CB8AC3E}">
        <p14:creationId xmlns:p14="http://schemas.microsoft.com/office/powerpoint/2010/main" val="269930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FOREIGN KEY constraint is used to prevent actions that would destroy links between tables.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A FOREIGN KEY is a field (or collection of fields) in one table, that refers to the PRIMARY KEY in another table.</a:t>
            </a:r>
          </a:p>
          <a:p>
            <a:pPr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FOREIGN KEY constraint prevents invalid data from being inserted into the foreign key column, because it has to be one of the values contained in the parent table</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Example:</a:t>
            </a:r>
          </a:p>
          <a:p>
            <a:pPr algn="just"/>
            <a:r>
              <a:rPr lang="en-US" sz="2400"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CREATE TABLE </a:t>
            </a:r>
            <a:r>
              <a:rPr lang="en-US" sz="2400" i="1" dirty="0" err="1">
                <a:solidFill>
                  <a:srgbClr val="002060"/>
                </a:solidFill>
                <a:latin typeface="Bookman Old Style" panose="02050604050505020204" pitchFamily="18" charset="0"/>
              </a:rPr>
              <a:t>CCC.Marks</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courseId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marks float, CGPA char(2), PRIMARY KEY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courseId</a:t>
            </a:r>
            <a:r>
              <a:rPr lang="en-US" sz="2400" i="1" dirty="0">
                <a:solidFill>
                  <a:srgbClr val="002060"/>
                </a:solidFill>
                <a:latin typeface="Bookman Old Style" panose="02050604050505020204" pitchFamily="18" charset="0"/>
              </a:rPr>
              <a:t>), FOREIGN KEY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REFERENCES Student(</a:t>
            </a:r>
            <a:r>
              <a:rPr lang="en-US" sz="2400" i="1" dirty="0" err="1">
                <a:solidFill>
                  <a:srgbClr val="002060"/>
                </a:solidFill>
                <a:latin typeface="Bookman Old Style" panose="02050604050505020204" pitchFamily="18" charset="0"/>
              </a:rPr>
              <a:t>studentId</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5123710" cy="584775"/>
          </a:xfrm>
          <a:prstGeom prst="rect">
            <a:avLst/>
          </a:prstGeom>
        </p:spPr>
        <p:txBody>
          <a:bodyPr wrap="none">
            <a:spAutoFit/>
          </a:bodyPr>
          <a:lstStyle/>
          <a:p>
            <a:r>
              <a:rPr lang="en-US" sz="3200" b="1" dirty="0" smtClean="0">
                <a:solidFill>
                  <a:srgbClr val="FF0000"/>
                </a:solidFill>
              </a:rPr>
              <a:t>SQL : Foreign Key Constraint</a:t>
            </a:r>
            <a:endParaRPr lang="en-US" sz="3200" b="1" dirty="0">
              <a:solidFill>
                <a:srgbClr val="FF0000"/>
              </a:solidFill>
            </a:endParaRPr>
          </a:p>
        </p:txBody>
      </p:sp>
    </p:spTree>
    <p:extLst>
      <p:ext uri="{BB962C8B-B14F-4D97-AF65-F5344CB8AC3E}">
        <p14:creationId xmlns:p14="http://schemas.microsoft.com/office/powerpoint/2010/main" val="3722376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524315"/>
          </a:xfrm>
          <a:prstGeom prst="rect">
            <a:avLst/>
          </a:prstGeom>
        </p:spPr>
        <p:txBody>
          <a:bodyPr wrap="square">
            <a:spAutoFit/>
          </a:bodyPr>
          <a:lstStyle/>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The CHECK constraint is used to limit the value range that can be placed in a column.</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If you define a CHECK constraint on a column it </a:t>
            </a:r>
            <a:endParaRPr lang="en-US" sz="2400" dirty="0" smtClean="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Will </a:t>
            </a:r>
            <a:r>
              <a:rPr lang="en-US" sz="2400" dirty="0">
                <a:solidFill>
                  <a:srgbClr val="002060"/>
                </a:solidFill>
                <a:latin typeface="Bookman Old Style" panose="02050604050505020204" pitchFamily="18" charset="0"/>
              </a:rPr>
              <a:t>allow only certain values for this </a:t>
            </a:r>
            <a:r>
              <a:rPr lang="en-US" sz="2400" dirty="0" smtClean="0">
                <a:solidFill>
                  <a:srgbClr val="002060"/>
                </a:solidFill>
                <a:latin typeface="Bookman Old Style" panose="02050604050505020204" pitchFamily="18" charset="0"/>
              </a:rPr>
              <a:t>column.</a:t>
            </a:r>
          </a:p>
          <a:p>
            <a:pPr marL="914400" lvl="1"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Can </a:t>
            </a:r>
            <a:r>
              <a:rPr lang="en-US" sz="2400" dirty="0">
                <a:solidFill>
                  <a:srgbClr val="002060"/>
                </a:solidFill>
                <a:latin typeface="Bookman Old Style" panose="02050604050505020204" pitchFamily="18" charset="0"/>
              </a:rPr>
              <a:t>limit the values in certain columns based on values in other columns in the row</a:t>
            </a:r>
            <a:r>
              <a:rPr lang="en-US" sz="2400" dirty="0" smtClean="0">
                <a:solidFill>
                  <a:srgbClr val="002060"/>
                </a:solidFill>
                <a:latin typeface="Bookman Old Style" panose="02050604050505020204" pitchFamily="18" charset="0"/>
              </a:rPr>
              <a:t>.</a:t>
            </a:r>
          </a:p>
          <a:p>
            <a:pPr marL="914400" lvl="1"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a:solidFill>
                  <a:srgbClr val="002060"/>
                </a:solidFill>
                <a:latin typeface="Bookman Old Style" panose="02050604050505020204" pitchFamily="18" charset="0"/>
              </a:rPr>
              <a:t>Example: </a:t>
            </a:r>
          </a:p>
          <a:p>
            <a:pPr algn="just"/>
            <a:r>
              <a:rPr lang="en-US" sz="2400"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Create Table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CONSTRAINT </a:t>
            </a:r>
            <a:r>
              <a:rPr lang="en-US" sz="2400" i="1" dirty="0" err="1">
                <a:solidFill>
                  <a:srgbClr val="002060"/>
                </a:solidFill>
                <a:latin typeface="Bookman Old Style" panose="02050604050505020204" pitchFamily="18" charset="0"/>
              </a:rPr>
              <a:t>pk_Id</a:t>
            </a:r>
            <a:r>
              <a:rPr lang="en-US" sz="2400" i="1" dirty="0">
                <a:solidFill>
                  <a:srgbClr val="002060"/>
                </a:solidFill>
                <a:latin typeface="Bookman Old Style" panose="02050604050505020204" pitchFamily="18" charset="0"/>
              </a:rPr>
              <a:t> PRIMARY KEY, </a:t>
            </a:r>
            <a:r>
              <a:rPr lang="en-US" sz="2400" i="1" dirty="0" err="1">
                <a:solidFill>
                  <a:srgbClr val="002060"/>
                </a:solidFill>
                <a:latin typeface="Bookman Old Style" panose="02050604050505020204" pitchFamily="18" charset="0"/>
              </a:rPr>
              <a:t>studentName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a:t>
            </a:r>
            <a:r>
              <a:rPr lang="en-US" sz="2400" i="1" dirty="0" err="1">
                <a:solidFill>
                  <a:srgbClr val="002060"/>
                </a:solidFill>
                <a:latin typeface="Bookman Old Style" panose="02050604050505020204" pitchFamily="18" charset="0"/>
              </a:rPr>
              <a:t>contactNo</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emailId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gender char(1</a:t>
            </a:r>
            <a:r>
              <a:rPr lang="en-US" sz="2400" i="1" dirty="0" smtClean="0">
                <a:solidFill>
                  <a:srgbClr val="002060"/>
                </a:solidFill>
                <a:latin typeface="Bookman Old Style" panose="02050604050505020204" pitchFamily="18" charset="0"/>
              </a:rPr>
              <a:t>), CHECK(gender in (‘M’,’F’)));</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3998402" cy="584775"/>
          </a:xfrm>
          <a:prstGeom prst="rect">
            <a:avLst/>
          </a:prstGeom>
        </p:spPr>
        <p:txBody>
          <a:bodyPr wrap="none">
            <a:spAutoFit/>
          </a:bodyPr>
          <a:lstStyle/>
          <a:p>
            <a:r>
              <a:rPr lang="en-US" sz="3200" b="1" dirty="0" smtClean="0">
                <a:solidFill>
                  <a:srgbClr val="FF0000"/>
                </a:solidFill>
              </a:rPr>
              <a:t>SQL : Check Constraint</a:t>
            </a:r>
            <a:endParaRPr lang="en-US" sz="3200" b="1" dirty="0">
              <a:solidFill>
                <a:srgbClr val="FF0000"/>
              </a:solidFill>
            </a:endParaRPr>
          </a:p>
        </p:txBody>
      </p:sp>
    </p:spTree>
    <p:extLst>
      <p:ext uri="{BB962C8B-B14F-4D97-AF65-F5344CB8AC3E}">
        <p14:creationId xmlns:p14="http://schemas.microsoft.com/office/powerpoint/2010/main" val="4122780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The DEFAULT constraint is used to set a default value for a column.</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The default value will be added to all new records, if no other value is specified</a:t>
            </a:r>
            <a:r>
              <a:rPr lang="en-US" sz="2400" dirty="0" smtClean="0">
                <a:solidFill>
                  <a:srgbClr val="002060"/>
                </a:solidFill>
                <a:latin typeface="Bookman Old Style" panose="02050604050505020204" pitchFamily="18" charset="0"/>
              </a:rPr>
              <a:t>.</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 Query: </a:t>
            </a:r>
            <a:r>
              <a:rPr lang="en-US" sz="2400" i="1" dirty="0" smtClean="0">
                <a:solidFill>
                  <a:srgbClr val="002060"/>
                </a:solidFill>
                <a:latin typeface="Bookman Old Style" panose="02050604050505020204" pitchFamily="18" charset="0"/>
              </a:rPr>
              <a:t>Create </a:t>
            </a:r>
            <a:r>
              <a:rPr lang="en-US" sz="2400" i="1" dirty="0">
                <a:solidFill>
                  <a:srgbClr val="002060"/>
                </a:solidFill>
                <a:latin typeface="Bookman Old Style" panose="02050604050505020204" pitchFamily="18" charset="0"/>
              </a:rPr>
              <a:t>Table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PRIMARY </a:t>
            </a:r>
            <a:r>
              <a:rPr lang="en-US" sz="2400" i="1" dirty="0">
                <a:solidFill>
                  <a:srgbClr val="002060"/>
                </a:solidFill>
                <a:latin typeface="Bookman Old Style" panose="02050604050505020204" pitchFamily="18" charset="0"/>
              </a:rPr>
              <a:t>KEY, </a:t>
            </a:r>
            <a:r>
              <a:rPr lang="en-US" sz="2400" i="1" dirty="0" err="1">
                <a:solidFill>
                  <a:srgbClr val="002060"/>
                </a:solidFill>
                <a:latin typeface="Bookman Old Style" panose="02050604050505020204" pitchFamily="18" charset="0"/>
              </a:rPr>
              <a:t>studentName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a:t>
            </a:r>
            <a:r>
              <a:rPr lang="en-US" sz="2400" i="1" dirty="0" err="1">
                <a:solidFill>
                  <a:srgbClr val="002060"/>
                </a:solidFill>
                <a:latin typeface="Bookman Old Style" panose="02050604050505020204" pitchFamily="18" charset="0"/>
              </a:rPr>
              <a:t>contactNo</a:t>
            </a:r>
            <a:r>
              <a:rPr lang="en-US" sz="2400" i="1" dirty="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 default 9999999999, </a:t>
            </a:r>
            <a:r>
              <a:rPr lang="en-US" sz="2400" i="1" dirty="0" err="1">
                <a:solidFill>
                  <a:srgbClr val="002060"/>
                </a:solidFill>
                <a:latin typeface="Bookman Old Style" panose="02050604050505020204" pitchFamily="18" charset="0"/>
              </a:rPr>
              <a:t>emailId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gender char(1</a:t>
            </a:r>
            <a:r>
              <a:rPr lang="en-US" sz="2400" i="1" dirty="0" smtClean="0">
                <a:solidFill>
                  <a:srgbClr val="002060"/>
                </a:solidFill>
                <a:latin typeface="Bookman Old Style" panose="02050604050505020204" pitchFamily="18" charset="0"/>
              </a:rPr>
              <a:t>));</a:t>
            </a:r>
          </a:p>
          <a:p>
            <a:pPr algn="just"/>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DEFAULT constraint can also be used to insert system values, by using functions like GETDATE</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 Query: </a:t>
            </a:r>
            <a:r>
              <a:rPr lang="en-US" sz="2400" i="1" dirty="0" smtClean="0">
                <a:solidFill>
                  <a:srgbClr val="002060"/>
                </a:solidFill>
                <a:latin typeface="Bookman Old Style" panose="02050604050505020204" pitchFamily="18" charset="0"/>
              </a:rPr>
              <a:t>Create table CCC.EMP (</a:t>
            </a:r>
            <a:r>
              <a:rPr lang="en-US" sz="2400" i="1" dirty="0" err="1" smtClean="0">
                <a:solidFill>
                  <a:srgbClr val="002060"/>
                </a:solidFill>
                <a:latin typeface="Bookman Old Style" panose="02050604050505020204" pitchFamily="18" charset="0"/>
              </a:rPr>
              <a:t>empId</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empName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varchar</a:t>
            </a:r>
            <a:r>
              <a:rPr lang="en-US" sz="2400" i="1" dirty="0" smtClean="0">
                <a:solidFill>
                  <a:srgbClr val="002060"/>
                </a:solidFill>
                <a:latin typeface="Bookman Old Style" panose="02050604050505020204" pitchFamily="18" charset="0"/>
              </a:rPr>
              <a:t>(30), </a:t>
            </a:r>
            <a:r>
              <a:rPr lang="en-US" sz="2400" i="1" dirty="0" err="1" smtClean="0">
                <a:solidFill>
                  <a:srgbClr val="002060"/>
                </a:solidFill>
                <a:latin typeface="Bookman Old Style" panose="02050604050505020204" pitchFamily="18" charset="0"/>
              </a:rPr>
              <a:t>deptNo</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dateOfJoin</a:t>
            </a:r>
            <a:r>
              <a:rPr lang="en-US" sz="2400" i="1" dirty="0" smtClean="0">
                <a:solidFill>
                  <a:srgbClr val="002060"/>
                </a:solidFill>
                <a:latin typeface="Bookman Old Style" panose="02050604050505020204" pitchFamily="18" charset="0"/>
              </a:rPr>
              <a:t> date default </a:t>
            </a:r>
            <a:r>
              <a:rPr lang="en-US" sz="2400" i="1" dirty="0" err="1" smtClean="0">
                <a:solidFill>
                  <a:srgbClr val="002060"/>
                </a:solidFill>
                <a:latin typeface="Bookman Old Style" panose="02050604050505020204" pitchFamily="18" charset="0"/>
              </a:rPr>
              <a:t>sysdate</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4399153" cy="584775"/>
          </a:xfrm>
          <a:prstGeom prst="rect">
            <a:avLst/>
          </a:prstGeom>
        </p:spPr>
        <p:txBody>
          <a:bodyPr wrap="none">
            <a:spAutoFit/>
          </a:bodyPr>
          <a:lstStyle/>
          <a:p>
            <a:r>
              <a:rPr lang="en-US" sz="3200" b="1" dirty="0" smtClean="0">
                <a:solidFill>
                  <a:srgbClr val="FF0000"/>
                </a:solidFill>
              </a:rPr>
              <a:t>SQL : Default Constraint</a:t>
            </a:r>
            <a:endParaRPr lang="en-US" sz="3200" b="1" dirty="0">
              <a:solidFill>
                <a:srgbClr val="FF0000"/>
              </a:solidFill>
            </a:endParaRPr>
          </a:p>
        </p:txBody>
      </p:sp>
    </p:spTree>
    <p:extLst>
      <p:ext uri="{BB962C8B-B14F-4D97-AF65-F5344CB8AC3E}">
        <p14:creationId xmlns:p14="http://schemas.microsoft.com/office/powerpoint/2010/main" val="149752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3046988"/>
          </a:xfrm>
          <a:prstGeom prst="rect">
            <a:avLst/>
          </a:prstGeom>
        </p:spPr>
        <p:txBody>
          <a:bodyPr wrap="square">
            <a:spAutoFit/>
          </a:bodyPr>
          <a:lstStyle/>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While creating a table that already exists, throws an error. To fix this issue, we can add the optional IF NOT EXISTS command while creating a table</a:t>
            </a:r>
            <a:r>
              <a:rPr lang="en-US" sz="2400" dirty="0" smtClean="0">
                <a:solidFill>
                  <a:srgbClr val="002060"/>
                </a:solidFill>
                <a:latin typeface="Bookman Old Style" panose="02050604050505020204" pitchFamily="18" charset="0"/>
              </a:rPr>
              <a:t>.</a:t>
            </a:r>
          </a:p>
          <a:p>
            <a:pPr algn="just"/>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a:t>
            </a:r>
          </a:p>
          <a:p>
            <a:pPr algn="just"/>
            <a:r>
              <a:rPr lang="en-US" sz="2400"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Create Table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 </a:t>
            </a:r>
            <a:r>
              <a:rPr lang="en-US" sz="2400" i="1" dirty="0" err="1">
                <a:solidFill>
                  <a:srgbClr val="002060"/>
                </a:solidFill>
                <a:latin typeface="Bookman Old Style" panose="02050604050505020204" pitchFamily="18" charset="0"/>
              </a:rPr>
              <a:t>studentId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studentName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a:t>
            </a:r>
            <a:r>
              <a:rPr lang="en-US" sz="2400" i="1" dirty="0" err="1">
                <a:solidFill>
                  <a:srgbClr val="002060"/>
                </a:solidFill>
                <a:latin typeface="Bookman Old Style" panose="02050604050505020204" pitchFamily="18" charset="0"/>
              </a:rPr>
              <a:t>contactNo</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int</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emailId</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varchar</a:t>
            </a:r>
            <a:r>
              <a:rPr lang="en-US" sz="2400" i="1" dirty="0">
                <a:solidFill>
                  <a:srgbClr val="002060"/>
                </a:solidFill>
                <a:latin typeface="Bookman Old Style" panose="02050604050505020204" pitchFamily="18" charset="0"/>
              </a:rPr>
              <a:t>(30), gender char(1) );</a:t>
            </a:r>
          </a:p>
          <a:p>
            <a:pPr algn="just"/>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5252143" cy="584775"/>
          </a:xfrm>
          <a:prstGeom prst="rect">
            <a:avLst/>
          </a:prstGeom>
        </p:spPr>
        <p:txBody>
          <a:bodyPr wrap="none">
            <a:spAutoFit/>
          </a:bodyPr>
          <a:lstStyle/>
          <a:p>
            <a:r>
              <a:rPr lang="en-US" sz="3200" b="1" dirty="0" smtClean="0">
                <a:solidFill>
                  <a:srgbClr val="FF0000"/>
                </a:solidFill>
              </a:rPr>
              <a:t>SQL : Create table if not exists</a:t>
            </a:r>
            <a:endParaRPr lang="en-US" sz="3200" b="1" dirty="0">
              <a:solidFill>
                <a:srgbClr val="FF0000"/>
              </a:solidFill>
            </a:endParaRPr>
          </a:p>
        </p:txBody>
      </p:sp>
    </p:spTree>
    <p:extLst>
      <p:ext uri="{BB962C8B-B14F-4D97-AF65-F5344CB8AC3E}">
        <p14:creationId xmlns:p14="http://schemas.microsoft.com/office/powerpoint/2010/main" val="10431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922193"/>
            <a:ext cx="11404979" cy="5632311"/>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Definition: </a:t>
            </a:r>
            <a:r>
              <a:rPr lang="en-US" sz="2400" dirty="0" smtClean="0">
                <a:solidFill>
                  <a:srgbClr val="002060"/>
                </a:solidFill>
                <a:latin typeface="Bookman Old Style" panose="02050604050505020204" pitchFamily="18" charset="0"/>
              </a:rPr>
              <a:t>An organized collection of structured information, or data</a:t>
            </a:r>
          </a:p>
          <a:p>
            <a:pPr marL="285750" indent="-285750" algn="just">
              <a:buFont typeface="Arial" panose="020B0604020202020204" pitchFamily="34" charset="0"/>
              <a:buChar char="•"/>
            </a:pPr>
            <a:endParaRPr lang="en-US" sz="2400" b="1"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Storage Type: </a:t>
            </a:r>
            <a:r>
              <a:rPr lang="en-US" sz="2400" dirty="0" smtClean="0">
                <a:solidFill>
                  <a:srgbClr val="002060"/>
                </a:solidFill>
                <a:latin typeface="Bookman Old Style" panose="02050604050505020204" pitchFamily="18" charset="0"/>
              </a:rPr>
              <a:t>Stored in rows and columns in a series of tables </a:t>
            </a:r>
          </a:p>
          <a:p>
            <a:pPr marL="285750"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Storage Location: </a:t>
            </a:r>
            <a:r>
              <a:rPr lang="en-US" sz="2400" dirty="0">
                <a:solidFill>
                  <a:srgbClr val="002060"/>
                </a:solidFill>
                <a:latin typeface="Bookman Old Style" panose="02050604050505020204" pitchFamily="18" charset="0"/>
              </a:rPr>
              <a:t>E</a:t>
            </a:r>
            <a:r>
              <a:rPr lang="en-US" sz="2400" dirty="0" smtClean="0">
                <a:solidFill>
                  <a:srgbClr val="002060"/>
                </a:solidFill>
                <a:latin typeface="Bookman Old Style" panose="02050604050505020204" pitchFamily="18" charset="0"/>
              </a:rPr>
              <a:t>lectronically in a computer system.</a:t>
            </a:r>
          </a:p>
          <a:p>
            <a:pPr algn="just"/>
            <a:endParaRPr lang="en-US" sz="2400"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Controlled by: </a:t>
            </a:r>
            <a:r>
              <a:rPr lang="en-US" sz="2400" dirty="0" smtClean="0">
                <a:solidFill>
                  <a:srgbClr val="002060"/>
                </a:solidFill>
                <a:latin typeface="Bookman Old Style" panose="02050604050505020204" pitchFamily="18" charset="0"/>
              </a:rPr>
              <a:t>Database management system (DBMS)</a:t>
            </a:r>
          </a:p>
          <a:p>
            <a:pPr marL="285750"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Purpose: </a:t>
            </a:r>
            <a:r>
              <a:rPr lang="en-US" sz="2400" dirty="0" smtClean="0">
                <a:solidFill>
                  <a:srgbClr val="002060"/>
                </a:solidFill>
                <a:latin typeface="Bookman Old Style" panose="02050604050505020204" pitchFamily="18" charset="0"/>
              </a:rPr>
              <a:t>Make processing and data querying efficient and faster. </a:t>
            </a:r>
          </a:p>
          <a:p>
            <a:pPr marL="285750"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Language: </a:t>
            </a:r>
            <a:r>
              <a:rPr lang="en-US" sz="2400" dirty="0" smtClean="0">
                <a:solidFill>
                  <a:srgbClr val="002060"/>
                </a:solidFill>
                <a:latin typeface="Bookman Old Style" panose="02050604050505020204" pitchFamily="18" charset="0"/>
              </a:rPr>
              <a:t>Most databases use structured query language (SQL) for writing and querying data.</a:t>
            </a:r>
            <a:endParaRPr lang="en-IN" sz="2400" dirty="0" smtClean="0">
              <a:solidFill>
                <a:srgbClr val="002060"/>
              </a:solidFill>
              <a:latin typeface="Bookman Old Style" panose="02050604050505020204" pitchFamily="18" charset="0"/>
            </a:endParaRPr>
          </a:p>
          <a:p>
            <a:pPr marL="285750"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Advantages: </a:t>
            </a:r>
            <a:r>
              <a:rPr lang="en-US" sz="2400" dirty="0" smtClean="0">
                <a:solidFill>
                  <a:srgbClr val="002060"/>
                </a:solidFill>
                <a:latin typeface="Bookman Old Style" panose="02050604050505020204" pitchFamily="18" charset="0"/>
              </a:rPr>
              <a:t>The data can then be easily accessed, managed, modified, updated, controlled, and organized. </a:t>
            </a:r>
          </a:p>
        </p:txBody>
      </p:sp>
      <p:sp>
        <p:nvSpPr>
          <p:cNvPr id="3" name="Rectangle 2"/>
          <p:cNvSpPr/>
          <p:nvPr/>
        </p:nvSpPr>
        <p:spPr>
          <a:xfrm>
            <a:off x="373039" y="132644"/>
            <a:ext cx="1866408" cy="584775"/>
          </a:xfrm>
          <a:prstGeom prst="rect">
            <a:avLst/>
          </a:prstGeom>
        </p:spPr>
        <p:txBody>
          <a:bodyPr wrap="none">
            <a:spAutoFit/>
          </a:bodyPr>
          <a:lstStyle/>
          <a:p>
            <a:r>
              <a:rPr lang="en-US" sz="3200" b="1" dirty="0" smtClean="0">
                <a:solidFill>
                  <a:srgbClr val="FF0000"/>
                </a:solidFill>
              </a:rPr>
              <a:t>Database </a:t>
            </a:r>
            <a:endParaRPr lang="en-US" sz="3200" b="1" dirty="0">
              <a:solidFill>
                <a:srgbClr val="FF0000"/>
              </a:solidFill>
            </a:endParaRPr>
          </a:p>
        </p:txBody>
      </p:sp>
    </p:spTree>
    <p:extLst>
      <p:ext uri="{BB962C8B-B14F-4D97-AF65-F5344CB8AC3E}">
        <p14:creationId xmlns:p14="http://schemas.microsoft.com/office/powerpoint/2010/main" val="92062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fade">
                                      <p:cBhvr>
                                        <p:cTn id="3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893647"/>
          </a:xfrm>
          <a:prstGeom prst="rect">
            <a:avLst/>
          </a:prstGeom>
        </p:spPr>
        <p:txBody>
          <a:bodyPr wrap="square">
            <a:spAutoFit/>
          </a:bodyPr>
          <a:lstStyle/>
          <a:p>
            <a:pPr marL="457200" indent="-457200" algn="just">
              <a:buFont typeface="Arial" panose="020B0604020202020204" pitchFamily="34" charset="0"/>
              <a:buChar char="•"/>
            </a:pPr>
            <a:r>
              <a:rPr lang="en-US" sz="2400" dirty="0">
                <a:solidFill>
                  <a:srgbClr val="002060"/>
                </a:solidFill>
                <a:latin typeface="Bookman Old Style" panose="02050604050505020204" pitchFamily="18" charset="0"/>
              </a:rPr>
              <a:t>We can also create a table using records from any other existing table using the CREATE TABLE AS command</a:t>
            </a:r>
            <a:r>
              <a:rPr lang="en-US" sz="2400" dirty="0" smtClean="0">
                <a:solidFill>
                  <a:srgbClr val="002060"/>
                </a:solidFill>
                <a:latin typeface="Bookman Old Style" panose="02050604050505020204" pitchFamily="18" charset="0"/>
              </a:rPr>
              <a:t>.</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p>
          <a:p>
            <a:pPr algn="just"/>
            <a:r>
              <a:rPr lang="en-US" sz="2400"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Create Table </a:t>
            </a:r>
            <a:r>
              <a:rPr lang="en-US" sz="2400" i="1" dirty="0" err="1" smtClean="0">
                <a:solidFill>
                  <a:srgbClr val="002060"/>
                </a:solidFill>
                <a:latin typeface="Bookman Old Style" panose="02050604050505020204" pitchFamily="18" charset="0"/>
              </a:rPr>
              <a:t>CCC.StudentDuplicate</a:t>
            </a:r>
            <a:r>
              <a:rPr lang="en-US" sz="2400" i="1" dirty="0" smtClean="0">
                <a:solidFill>
                  <a:srgbClr val="002060"/>
                </a:solidFill>
                <a:latin typeface="Bookman Old Style" panose="02050604050505020204" pitchFamily="18" charset="0"/>
              </a:rPr>
              <a:t> as Select * from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a:t>
            </a:r>
          </a:p>
          <a:p>
            <a:pPr algn="just"/>
            <a:endParaRPr lang="en-US" sz="2400" i="1"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Above SQL </a:t>
            </a:r>
            <a:r>
              <a:rPr lang="en-US" sz="2400" dirty="0">
                <a:solidFill>
                  <a:srgbClr val="002060"/>
                </a:solidFill>
                <a:latin typeface="Bookman Old Style" panose="02050604050505020204" pitchFamily="18" charset="0"/>
              </a:rPr>
              <a:t>command </a:t>
            </a:r>
            <a:endParaRPr lang="en-US" sz="2400" dirty="0" smtClean="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dirty="0">
                <a:solidFill>
                  <a:srgbClr val="002060"/>
                </a:solidFill>
                <a:latin typeface="Bookman Old Style" panose="02050604050505020204" pitchFamily="18" charset="0"/>
              </a:rPr>
              <a:t>C</a:t>
            </a:r>
            <a:r>
              <a:rPr lang="en-US" sz="2400" dirty="0" smtClean="0">
                <a:solidFill>
                  <a:srgbClr val="002060"/>
                </a:solidFill>
                <a:latin typeface="Bookman Old Style" panose="02050604050505020204" pitchFamily="18" charset="0"/>
              </a:rPr>
              <a:t>reates </a:t>
            </a:r>
            <a:r>
              <a:rPr lang="en-US" sz="2400" dirty="0">
                <a:solidFill>
                  <a:srgbClr val="002060"/>
                </a:solidFill>
                <a:latin typeface="Bookman Old Style" panose="02050604050505020204" pitchFamily="18" charset="0"/>
              </a:rPr>
              <a:t>a table named </a:t>
            </a:r>
            <a:r>
              <a:rPr lang="en-US" sz="2400" i="1" dirty="0" err="1">
                <a:solidFill>
                  <a:srgbClr val="002060"/>
                </a:solidFill>
                <a:latin typeface="Bookman Old Style" panose="02050604050505020204" pitchFamily="18" charset="0"/>
              </a:rPr>
              <a:t>CCC.StudentDuplicate</a:t>
            </a:r>
            <a:r>
              <a:rPr lang="en-US" sz="2400" i="1" dirty="0">
                <a:solidFill>
                  <a:srgbClr val="002060"/>
                </a:solidFill>
                <a:latin typeface="Bookman Old Style" panose="02050604050505020204" pitchFamily="18" charset="0"/>
              </a:rPr>
              <a:t> </a:t>
            </a:r>
            <a:endParaRPr lang="en-US" sz="2400" i="1" dirty="0" smtClean="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Don’t copy the constraints into new duplicate table</a:t>
            </a:r>
            <a:endParaRPr lang="en-US" sz="2400" dirty="0">
              <a:solidFill>
                <a:srgbClr val="002060"/>
              </a:solidFill>
              <a:latin typeface="Bookman Old Style" panose="02050604050505020204" pitchFamily="18" charset="0"/>
            </a:endParaRPr>
          </a:p>
          <a:p>
            <a:pPr marL="914400" lvl="1"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Copies </a:t>
            </a:r>
            <a:r>
              <a:rPr lang="en-US" sz="2400" dirty="0">
                <a:solidFill>
                  <a:srgbClr val="002060"/>
                </a:solidFill>
                <a:latin typeface="Bookman Old Style" panose="02050604050505020204" pitchFamily="18" charset="0"/>
              </a:rPr>
              <a:t>the records of the nested query into the new table</a:t>
            </a:r>
            <a:r>
              <a:rPr lang="en-US" sz="2400" dirty="0" smtClean="0">
                <a:solidFill>
                  <a:srgbClr val="002060"/>
                </a:solidFill>
                <a:latin typeface="Bookman Old Style" panose="02050604050505020204" pitchFamily="18" charset="0"/>
              </a:rPr>
              <a:t>.</a:t>
            </a:r>
          </a:p>
          <a:p>
            <a:pPr marL="457200" indent="-4572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457200" indent="-457200" algn="just">
              <a:buFont typeface="Arial" panose="020B0604020202020204" pitchFamily="34" charset="0"/>
              <a:buChar char="•"/>
            </a:pPr>
            <a:r>
              <a:rPr lang="en-US" sz="2400" dirty="0" smtClean="0">
                <a:solidFill>
                  <a:srgbClr val="002060"/>
                </a:solidFill>
                <a:latin typeface="Bookman Old Style" panose="02050604050505020204" pitchFamily="18" charset="0"/>
              </a:rPr>
              <a:t>In case you want get only structure of the table but not data of the table then you can use false condition in query.</a:t>
            </a:r>
          </a:p>
        </p:txBody>
      </p:sp>
      <p:sp>
        <p:nvSpPr>
          <p:cNvPr id="3" name="Rectangle 2"/>
          <p:cNvSpPr/>
          <p:nvPr/>
        </p:nvSpPr>
        <p:spPr>
          <a:xfrm>
            <a:off x="373039" y="132644"/>
            <a:ext cx="3661772" cy="584775"/>
          </a:xfrm>
          <a:prstGeom prst="rect">
            <a:avLst/>
          </a:prstGeom>
        </p:spPr>
        <p:txBody>
          <a:bodyPr wrap="none">
            <a:spAutoFit/>
          </a:bodyPr>
          <a:lstStyle/>
          <a:p>
            <a:r>
              <a:rPr lang="en-US" sz="3200" b="1" dirty="0" smtClean="0">
                <a:solidFill>
                  <a:srgbClr val="FF0000"/>
                </a:solidFill>
              </a:rPr>
              <a:t>SQL : Create table as</a:t>
            </a:r>
            <a:endParaRPr lang="en-US" sz="3200" b="1" dirty="0">
              <a:solidFill>
                <a:srgbClr val="FF0000"/>
              </a:solidFill>
            </a:endParaRPr>
          </a:p>
        </p:txBody>
      </p:sp>
    </p:spTree>
    <p:extLst>
      <p:ext uri="{BB962C8B-B14F-4D97-AF65-F5344CB8AC3E}">
        <p14:creationId xmlns:p14="http://schemas.microsoft.com/office/powerpoint/2010/main" val="374282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Removes one or more table definitions and all data, indexes, triggers, constraints, and permission specifications for those </a:t>
            </a:r>
            <a:r>
              <a:rPr lang="en-US" sz="2400" dirty="0" smtClean="0">
                <a:solidFill>
                  <a:srgbClr val="002060"/>
                </a:solidFill>
                <a:latin typeface="Bookman Old Style" panose="02050604050505020204" pitchFamily="18" charset="0"/>
              </a:rPr>
              <a:t>tables by using DROP command. </a:t>
            </a:r>
          </a:p>
          <a:p>
            <a:pPr algn="just"/>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Syntax:</a:t>
            </a:r>
            <a:endParaRPr lang="en-US" sz="2400" b="1" dirty="0">
              <a:solidFill>
                <a:srgbClr val="002060"/>
              </a:solidFill>
              <a:latin typeface="Bookman Old Style" panose="02050604050505020204" pitchFamily="18" charset="0"/>
            </a:endParaRPr>
          </a:p>
          <a:p>
            <a:pPr algn="just"/>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Drop table if exists </a:t>
            </a:r>
            <a:r>
              <a:rPr lang="en-US" sz="2400" i="1" dirty="0" err="1" smtClean="0">
                <a:solidFill>
                  <a:srgbClr val="002060"/>
                </a:solidFill>
                <a:latin typeface="Bookman Old Style" panose="02050604050505020204" pitchFamily="18" charset="0"/>
              </a:rPr>
              <a:t>DBname.TableName</a:t>
            </a:r>
            <a:r>
              <a:rPr lang="en-US" sz="2400" i="1" dirty="0" smtClean="0">
                <a:solidFill>
                  <a:srgbClr val="002060"/>
                </a:solidFill>
                <a:latin typeface="Bookman Old Style" panose="02050604050505020204" pitchFamily="18" charset="0"/>
              </a:rPr>
              <a:t>;</a:t>
            </a:r>
          </a:p>
          <a:p>
            <a:pPr algn="ctr"/>
            <a:r>
              <a:rPr lang="en-US" sz="2400" i="1" dirty="0" smtClean="0">
                <a:solidFill>
                  <a:srgbClr val="002060"/>
                </a:solidFill>
                <a:latin typeface="Bookman Old Style" panose="02050604050505020204" pitchFamily="18" charset="0"/>
              </a:rPr>
              <a:t>Or</a:t>
            </a:r>
          </a:p>
          <a:p>
            <a:r>
              <a:rPr lang="en-US" sz="2400" i="1" dirty="0" smtClean="0">
                <a:solidFill>
                  <a:srgbClr val="002060"/>
                </a:solidFill>
                <a:latin typeface="Bookman Old Style" panose="02050604050505020204" pitchFamily="18" charset="0"/>
              </a:rPr>
              <a:t>	Drop table </a:t>
            </a:r>
            <a:r>
              <a:rPr lang="en-US" sz="2400" i="1" dirty="0" err="1" smtClean="0">
                <a:solidFill>
                  <a:srgbClr val="002060"/>
                </a:solidFill>
                <a:latin typeface="Bookman Old Style" panose="02050604050505020204" pitchFamily="18" charset="0"/>
              </a:rPr>
              <a:t>tableName</a:t>
            </a:r>
            <a:endParaRPr lang="en-US" sz="2400" i="1" dirty="0" smtClean="0">
              <a:solidFill>
                <a:srgbClr val="002060"/>
              </a:solidFill>
              <a:latin typeface="Bookman Old Style" panose="02050604050505020204" pitchFamily="18" charset="0"/>
            </a:endParaRPr>
          </a:p>
          <a:p>
            <a:endParaRPr lang="en-US" sz="2400" i="1" dirty="0" smtClean="0">
              <a:solidFill>
                <a:srgbClr val="002060"/>
              </a:solidFill>
              <a:latin typeface="Bookman Old Style" panose="02050604050505020204" pitchFamily="18" charset="0"/>
            </a:endParaRPr>
          </a:p>
          <a:p>
            <a:pPr marL="342900" indent="-342900">
              <a:buFont typeface="Arial" panose="020B0604020202020204" pitchFamily="34" charset="0"/>
              <a:buChar char="•"/>
            </a:pPr>
            <a:r>
              <a:rPr lang="en-US" sz="2400" dirty="0">
                <a:solidFill>
                  <a:srgbClr val="002060"/>
                </a:solidFill>
                <a:latin typeface="Bookman Old Style" panose="02050604050505020204" pitchFamily="18" charset="0"/>
              </a:rPr>
              <a:t>Get it back from recycle bin. </a:t>
            </a:r>
            <a:endParaRPr lang="en-US" sz="2400" dirty="0" smtClean="0">
              <a:solidFill>
                <a:srgbClr val="002060"/>
              </a:solidFill>
              <a:latin typeface="Bookman Old Style" panose="02050604050505020204" pitchFamily="18" charset="0"/>
            </a:endParaRPr>
          </a:p>
          <a:p>
            <a:pPr marL="800100" lvl="1" indent="-342900">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flashback </a:t>
            </a:r>
            <a:r>
              <a:rPr lang="en-US" sz="2400" i="1" dirty="0">
                <a:solidFill>
                  <a:srgbClr val="002060"/>
                </a:solidFill>
                <a:latin typeface="Bookman Old Style" panose="02050604050505020204" pitchFamily="18" charset="0"/>
              </a:rPr>
              <a:t>table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to before drop</a:t>
            </a:r>
            <a:r>
              <a:rPr lang="en-US" sz="2400" i="1" dirty="0" smtClean="0">
                <a:solidFill>
                  <a:srgbClr val="002060"/>
                </a:solidFill>
                <a:latin typeface="Bookman Old Style" panose="02050604050505020204" pitchFamily="18" charset="0"/>
              </a:rPr>
              <a:t>;</a:t>
            </a:r>
          </a:p>
          <a:p>
            <a:endParaRPr lang="en-US" sz="2400" dirty="0">
              <a:solidFill>
                <a:srgbClr val="002060"/>
              </a:solidFill>
              <a:latin typeface="Bookman Old Style" panose="02050604050505020204" pitchFamily="18" charset="0"/>
            </a:endParaRPr>
          </a:p>
          <a:p>
            <a:pPr marL="342900" indent="-342900">
              <a:buFont typeface="Arial" panose="020B0604020202020204" pitchFamily="34" charset="0"/>
              <a:buChar char="•"/>
            </a:pPr>
            <a:r>
              <a:rPr lang="en-US" sz="2400" dirty="0">
                <a:solidFill>
                  <a:srgbClr val="002060"/>
                </a:solidFill>
                <a:latin typeface="Bookman Old Style" panose="02050604050505020204" pitchFamily="18" charset="0"/>
              </a:rPr>
              <a:t>To drop </a:t>
            </a:r>
            <a:r>
              <a:rPr lang="en-US" sz="2400" dirty="0" smtClean="0">
                <a:solidFill>
                  <a:srgbClr val="002060"/>
                </a:solidFill>
                <a:latin typeface="Bookman Old Style" panose="02050604050505020204" pitchFamily="18" charset="0"/>
              </a:rPr>
              <a:t>permanently, </a:t>
            </a:r>
          </a:p>
          <a:p>
            <a:pPr marL="800100" lvl="1" indent="-342900">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Drop </a:t>
            </a:r>
            <a:r>
              <a:rPr lang="en-US" sz="2400" i="1" dirty="0">
                <a:solidFill>
                  <a:srgbClr val="002060"/>
                </a:solidFill>
                <a:latin typeface="Bookman Old Style" panose="02050604050505020204" pitchFamily="18" charset="0"/>
              </a:rPr>
              <a:t>table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purge; </a:t>
            </a:r>
          </a:p>
        </p:txBody>
      </p:sp>
      <p:sp>
        <p:nvSpPr>
          <p:cNvPr id="3" name="Rectangle 2"/>
          <p:cNvSpPr/>
          <p:nvPr/>
        </p:nvSpPr>
        <p:spPr>
          <a:xfrm>
            <a:off x="373039" y="132644"/>
            <a:ext cx="4865819" cy="584775"/>
          </a:xfrm>
          <a:prstGeom prst="rect">
            <a:avLst/>
          </a:prstGeom>
        </p:spPr>
        <p:txBody>
          <a:bodyPr wrap="none">
            <a:spAutoFit/>
          </a:bodyPr>
          <a:lstStyle/>
          <a:p>
            <a:r>
              <a:rPr lang="en-US" sz="3200" b="1" dirty="0" smtClean="0">
                <a:solidFill>
                  <a:srgbClr val="FF0000"/>
                </a:solidFill>
              </a:rPr>
              <a:t>SQL : Deletion of DB object </a:t>
            </a:r>
            <a:endParaRPr lang="en-US" sz="3200" b="1" dirty="0">
              <a:solidFill>
                <a:srgbClr val="FF0000"/>
              </a:solidFill>
            </a:endParaRPr>
          </a:p>
        </p:txBody>
      </p:sp>
    </p:spTree>
    <p:extLst>
      <p:ext uri="{BB962C8B-B14F-4D97-AF65-F5344CB8AC3E}">
        <p14:creationId xmlns:p14="http://schemas.microsoft.com/office/powerpoint/2010/main" val="3240021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fade">
                                      <p:cBhvr>
                                        <p:cTn id="36" dur="500"/>
                                        <p:tgtEl>
                                          <p:spTgt spid="2">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animEffect transition="in" filter="fade">
                                      <p:cBhvr>
                                        <p:cTn id="39"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15498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Removes all rows from a table or specified partitions of a table, without logging the individual row deletions.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TRUNCATE </a:t>
            </a:r>
            <a:r>
              <a:rPr lang="en-US" sz="2400" dirty="0">
                <a:solidFill>
                  <a:srgbClr val="002060"/>
                </a:solidFill>
                <a:latin typeface="Bookman Old Style" panose="02050604050505020204" pitchFamily="18" charset="0"/>
              </a:rPr>
              <a:t>TABLE is similar to the DELETE statement with no WHERE </a:t>
            </a:r>
            <a:r>
              <a:rPr lang="en-US" sz="2400" dirty="0" smtClean="0">
                <a:solidFill>
                  <a:srgbClr val="002060"/>
                </a:solidFill>
                <a:latin typeface="Bookman Old Style" panose="02050604050505020204" pitchFamily="18" charset="0"/>
              </a:rPr>
              <a:t>clause</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TRUNCATE </a:t>
            </a:r>
            <a:r>
              <a:rPr lang="en-US" sz="2400" dirty="0">
                <a:solidFill>
                  <a:srgbClr val="002060"/>
                </a:solidFill>
                <a:latin typeface="Bookman Old Style" panose="02050604050505020204" pitchFamily="18" charset="0"/>
              </a:rPr>
              <a:t>TABLE is faster and uses fewer system and transaction log resources</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a:t>
            </a:r>
          </a:p>
          <a:p>
            <a:pPr algn="just"/>
            <a:r>
              <a:rPr lang="en-US" sz="2400"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Truncate table </a:t>
            </a:r>
            <a:r>
              <a:rPr lang="en-US" sz="2400" i="1" dirty="0" err="1" smtClean="0">
                <a:solidFill>
                  <a:srgbClr val="002060"/>
                </a:solidFill>
                <a:latin typeface="Bookman Old Style" panose="02050604050505020204" pitchFamily="18" charset="0"/>
              </a:rPr>
              <a:t>DBName.tableName</a:t>
            </a:r>
            <a:r>
              <a:rPr lang="en-US" sz="2400" i="1" dirty="0" smtClean="0">
                <a:solidFill>
                  <a:srgbClr val="002060"/>
                </a:solidFill>
                <a:latin typeface="Bookman Old Style" panose="02050604050505020204" pitchFamily="18" charset="0"/>
              </a:rPr>
              <a:t>;</a:t>
            </a:r>
          </a:p>
        </p:txBody>
      </p:sp>
      <p:sp>
        <p:nvSpPr>
          <p:cNvPr id="3" name="Rectangle 2"/>
          <p:cNvSpPr/>
          <p:nvPr/>
        </p:nvSpPr>
        <p:spPr>
          <a:xfrm>
            <a:off x="373039" y="132644"/>
            <a:ext cx="6071277" cy="584775"/>
          </a:xfrm>
          <a:prstGeom prst="rect">
            <a:avLst/>
          </a:prstGeom>
        </p:spPr>
        <p:txBody>
          <a:bodyPr wrap="none">
            <a:spAutoFit/>
          </a:bodyPr>
          <a:lstStyle/>
          <a:p>
            <a:r>
              <a:rPr lang="en-US" sz="3200" b="1" dirty="0" smtClean="0">
                <a:solidFill>
                  <a:srgbClr val="FF0000"/>
                </a:solidFill>
              </a:rPr>
              <a:t>SQL : Deleting data from DB object</a:t>
            </a:r>
            <a:endParaRPr lang="en-US" sz="3200" b="1" dirty="0">
              <a:solidFill>
                <a:srgbClr val="FF0000"/>
              </a:solidFill>
            </a:endParaRPr>
          </a:p>
        </p:txBody>
      </p:sp>
    </p:spTree>
    <p:extLst>
      <p:ext uri="{BB962C8B-B14F-4D97-AF65-F5344CB8AC3E}">
        <p14:creationId xmlns:p14="http://schemas.microsoft.com/office/powerpoint/2010/main" val="3310798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50240443"/>
              </p:ext>
            </p:extLst>
          </p:nvPr>
        </p:nvGraphicFramePr>
        <p:xfrm>
          <a:off x="497005" y="1030859"/>
          <a:ext cx="11130887" cy="4937760"/>
        </p:xfrm>
        <a:graphic>
          <a:graphicData uri="http://schemas.openxmlformats.org/drawingml/2006/table">
            <a:tbl>
              <a:tblPr>
                <a:tableStyleId>{5940675A-B579-460E-94D1-54222C63F5DA}</a:tableStyleId>
              </a:tblPr>
              <a:tblGrid>
                <a:gridCol w="5603543"/>
                <a:gridCol w="5527344"/>
              </a:tblGrid>
              <a:tr h="0">
                <a:tc>
                  <a:txBody>
                    <a:bodyPr/>
                    <a:lstStyle/>
                    <a:p>
                      <a:pPr algn="ctr"/>
                      <a:r>
                        <a:rPr lang="en-US" sz="2400" b="1" dirty="0">
                          <a:solidFill>
                            <a:srgbClr val="002060"/>
                          </a:solidFill>
                          <a:latin typeface="Bookman Old Style" panose="02050604050505020204" pitchFamily="18" charset="0"/>
                        </a:rPr>
                        <a:t>DROP</a:t>
                      </a:r>
                    </a:p>
                  </a:txBody>
                  <a:tcPr anchor="ctr"/>
                </a:tc>
                <a:tc>
                  <a:txBody>
                    <a:bodyPr/>
                    <a:lstStyle/>
                    <a:p>
                      <a:pPr algn="ctr"/>
                      <a:r>
                        <a:rPr lang="en-US" sz="2400" b="1" dirty="0">
                          <a:solidFill>
                            <a:srgbClr val="002060"/>
                          </a:solidFill>
                          <a:latin typeface="Bookman Old Style" panose="02050604050505020204" pitchFamily="18" charset="0"/>
                        </a:rPr>
                        <a:t>TRUNCATE</a:t>
                      </a:r>
                    </a:p>
                  </a:txBody>
                  <a:tcPr anchor="ctr"/>
                </a:tc>
              </a:tr>
              <a:tr h="0">
                <a:tc>
                  <a:txBody>
                    <a:bodyPr/>
                    <a:lstStyle/>
                    <a:p>
                      <a:pPr marL="342900" indent="-342900">
                        <a:buFont typeface="Arial" panose="020B0604020202020204" pitchFamily="34" charset="0"/>
                        <a:buChar char="•"/>
                      </a:pPr>
                      <a:r>
                        <a:rPr lang="en-US" sz="2400" dirty="0">
                          <a:solidFill>
                            <a:srgbClr val="002060"/>
                          </a:solidFill>
                          <a:latin typeface="Bookman Old Style" panose="02050604050505020204" pitchFamily="18" charset="0"/>
                        </a:rPr>
                        <a:t>It is used to eliminate the whole database from the table.</a:t>
                      </a:r>
                    </a:p>
                  </a:txBody>
                  <a:tcPr anchor="ctr"/>
                </a:tc>
                <a:tc>
                  <a:txBody>
                    <a:bodyPr/>
                    <a:lstStyle/>
                    <a:p>
                      <a:pPr marL="342900" indent="-342900">
                        <a:buFont typeface="Arial" panose="020B0604020202020204" pitchFamily="34" charset="0"/>
                        <a:buChar char="•"/>
                      </a:pPr>
                      <a:r>
                        <a:rPr lang="en-US" sz="2400">
                          <a:solidFill>
                            <a:srgbClr val="002060"/>
                          </a:solidFill>
                          <a:latin typeface="Bookman Old Style" panose="02050604050505020204" pitchFamily="18" charset="0"/>
                        </a:rPr>
                        <a:t>It is used to eliminate the tuples from the table.</a:t>
                      </a:r>
                    </a:p>
                  </a:txBody>
                  <a:tcPr anchor="ctr"/>
                </a:tc>
              </a:tr>
              <a:tr h="0">
                <a:tc>
                  <a:txBody>
                    <a:bodyPr/>
                    <a:lstStyle/>
                    <a:p>
                      <a:pPr marL="342900" indent="-342900">
                        <a:buFont typeface="Arial" panose="020B0604020202020204" pitchFamily="34" charset="0"/>
                        <a:buChar char="•"/>
                      </a:pPr>
                      <a:r>
                        <a:rPr lang="en-US" sz="2400" dirty="0">
                          <a:solidFill>
                            <a:srgbClr val="002060"/>
                          </a:solidFill>
                          <a:latin typeface="Bookman Old Style" panose="02050604050505020204" pitchFamily="18" charset="0"/>
                        </a:rPr>
                        <a:t>Integrity constraints get removed in the DROP command.</a:t>
                      </a:r>
                    </a:p>
                  </a:txBody>
                  <a:tcPr anchor="ctr"/>
                </a:tc>
                <a:tc>
                  <a:txBody>
                    <a:bodyPr/>
                    <a:lstStyle/>
                    <a:p>
                      <a:pPr marL="342900" indent="-342900">
                        <a:buFont typeface="Arial" panose="020B0604020202020204" pitchFamily="34" charset="0"/>
                        <a:buChar char="•"/>
                      </a:pPr>
                      <a:r>
                        <a:rPr lang="en-US" sz="2400" dirty="0">
                          <a:solidFill>
                            <a:srgbClr val="002060"/>
                          </a:solidFill>
                          <a:latin typeface="Bookman Old Style" panose="02050604050505020204" pitchFamily="18" charset="0"/>
                        </a:rPr>
                        <a:t>Integrity constraint doesn’t get removed in the Truncate command.</a:t>
                      </a:r>
                    </a:p>
                  </a:txBody>
                  <a:tcPr anchor="ctr"/>
                </a:tc>
              </a:tr>
              <a:tr h="0">
                <a:tc>
                  <a:txBody>
                    <a:bodyPr/>
                    <a:lstStyle/>
                    <a:p>
                      <a:pPr marL="342900" indent="-342900">
                        <a:buFont typeface="Arial" panose="020B0604020202020204" pitchFamily="34" charset="0"/>
                        <a:buChar char="•"/>
                      </a:pPr>
                      <a:r>
                        <a:rPr lang="en-US" sz="2400">
                          <a:solidFill>
                            <a:srgbClr val="002060"/>
                          </a:solidFill>
                          <a:latin typeface="Bookman Old Style" panose="02050604050505020204" pitchFamily="18" charset="0"/>
                        </a:rPr>
                        <a:t>The structure of the table does not exist.</a:t>
                      </a:r>
                    </a:p>
                  </a:txBody>
                  <a:tcPr anchor="ctr"/>
                </a:tc>
                <a:tc>
                  <a:txBody>
                    <a:bodyPr/>
                    <a:lstStyle/>
                    <a:p>
                      <a:pPr marL="342900" indent="-342900">
                        <a:buFont typeface="Arial" panose="020B0604020202020204" pitchFamily="34" charset="0"/>
                        <a:buChar char="•"/>
                      </a:pPr>
                      <a:r>
                        <a:rPr lang="en-US" sz="2400" dirty="0">
                          <a:solidFill>
                            <a:srgbClr val="002060"/>
                          </a:solidFill>
                          <a:latin typeface="Bookman Old Style" panose="02050604050505020204" pitchFamily="18" charset="0"/>
                        </a:rPr>
                        <a:t>The structure of the table exists.</a:t>
                      </a:r>
                    </a:p>
                  </a:txBody>
                  <a:tcPr anchor="ctr"/>
                </a:tc>
              </a:tr>
              <a:tr h="0">
                <a:tc>
                  <a:txBody>
                    <a:bodyPr/>
                    <a:lstStyle/>
                    <a:p>
                      <a:pPr marL="342900" indent="-342900">
                        <a:buFont typeface="Arial" panose="020B0604020202020204" pitchFamily="34" charset="0"/>
                        <a:buChar char="•"/>
                      </a:pPr>
                      <a:r>
                        <a:rPr lang="en-US" sz="2400">
                          <a:solidFill>
                            <a:srgbClr val="002060"/>
                          </a:solidFill>
                          <a:latin typeface="Bookman Old Style" panose="02050604050505020204" pitchFamily="18" charset="0"/>
                        </a:rPr>
                        <a:t>Here the table is free from memory.</a:t>
                      </a:r>
                    </a:p>
                  </a:txBody>
                  <a:tcPr anchor="ctr"/>
                </a:tc>
                <a:tc>
                  <a:txBody>
                    <a:bodyPr/>
                    <a:lstStyle/>
                    <a:p>
                      <a:pPr marL="342900" indent="-342900">
                        <a:buFont typeface="Arial" panose="020B0604020202020204" pitchFamily="34" charset="0"/>
                        <a:buChar char="•"/>
                      </a:pPr>
                      <a:r>
                        <a:rPr lang="en-US" sz="2400" dirty="0">
                          <a:solidFill>
                            <a:srgbClr val="002060"/>
                          </a:solidFill>
                          <a:latin typeface="Bookman Old Style" panose="02050604050505020204" pitchFamily="18" charset="0"/>
                        </a:rPr>
                        <a:t>Here, the table is not free from memory.</a:t>
                      </a:r>
                    </a:p>
                  </a:txBody>
                  <a:tcPr anchor="ctr"/>
                </a:tc>
              </a:tr>
              <a:tr h="0">
                <a:tc>
                  <a:txBody>
                    <a:bodyPr/>
                    <a:lstStyle/>
                    <a:p>
                      <a:pPr marL="342900" indent="-342900">
                        <a:buFont typeface="Arial" panose="020B0604020202020204" pitchFamily="34" charset="0"/>
                        <a:buChar char="•"/>
                      </a:pPr>
                      <a:r>
                        <a:rPr lang="en-US" sz="2400">
                          <a:solidFill>
                            <a:srgbClr val="002060"/>
                          </a:solidFill>
                          <a:latin typeface="Bookman Old Style" panose="02050604050505020204" pitchFamily="18" charset="0"/>
                        </a:rPr>
                        <a:t>It is slow as compared to the TRUNCATE command.</a:t>
                      </a:r>
                    </a:p>
                  </a:txBody>
                  <a:tcPr anchor="ctr"/>
                </a:tc>
                <a:tc>
                  <a:txBody>
                    <a:bodyPr/>
                    <a:lstStyle/>
                    <a:p>
                      <a:pPr marL="342900" indent="-342900">
                        <a:buFont typeface="Arial" panose="020B0604020202020204" pitchFamily="34" charset="0"/>
                        <a:buChar char="•"/>
                      </a:pPr>
                      <a:r>
                        <a:rPr lang="en-US" sz="2400" dirty="0">
                          <a:solidFill>
                            <a:srgbClr val="002060"/>
                          </a:solidFill>
                          <a:latin typeface="Bookman Old Style" panose="02050604050505020204" pitchFamily="18" charset="0"/>
                        </a:rPr>
                        <a:t>It is fast as compared to the DROP command.</a:t>
                      </a:r>
                    </a:p>
                  </a:txBody>
                  <a:tcPr anchor="ctr"/>
                </a:tc>
              </a:tr>
            </a:tbl>
          </a:graphicData>
        </a:graphic>
      </p:graphicFrame>
      <p:sp>
        <p:nvSpPr>
          <p:cNvPr id="5" name="Rectangle 4"/>
          <p:cNvSpPr/>
          <p:nvPr/>
        </p:nvSpPr>
        <p:spPr>
          <a:xfrm>
            <a:off x="373039" y="132644"/>
            <a:ext cx="4608506" cy="584775"/>
          </a:xfrm>
          <a:prstGeom prst="rect">
            <a:avLst/>
          </a:prstGeom>
        </p:spPr>
        <p:txBody>
          <a:bodyPr wrap="none">
            <a:spAutoFit/>
          </a:bodyPr>
          <a:lstStyle/>
          <a:p>
            <a:r>
              <a:rPr lang="en-US" sz="3200" b="1" dirty="0" smtClean="0">
                <a:solidFill>
                  <a:srgbClr val="FF0000"/>
                </a:solidFill>
              </a:rPr>
              <a:t>SQL : DROP Vs. TRUNCATE</a:t>
            </a:r>
            <a:endParaRPr lang="en-US" sz="3200" b="1" dirty="0">
              <a:solidFill>
                <a:srgbClr val="FF0000"/>
              </a:solidFill>
            </a:endParaRPr>
          </a:p>
        </p:txBody>
      </p:sp>
    </p:spTree>
    <p:extLst>
      <p:ext uri="{BB962C8B-B14F-4D97-AF65-F5344CB8AC3E}">
        <p14:creationId xmlns:p14="http://schemas.microsoft.com/office/powerpoint/2010/main" val="1848364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230832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ALTER TABLE statement in </a:t>
            </a:r>
            <a:r>
              <a:rPr lang="en-US" sz="2400" dirty="0" smtClean="0">
                <a:solidFill>
                  <a:srgbClr val="002060"/>
                </a:solidFill>
                <a:latin typeface="Bookman Old Style" panose="02050604050505020204" pitchFamily="18" charset="0"/>
              </a:rPr>
              <a:t>SQL allows </a:t>
            </a:r>
            <a:r>
              <a:rPr lang="en-US" sz="2400" dirty="0">
                <a:solidFill>
                  <a:srgbClr val="002060"/>
                </a:solidFill>
                <a:latin typeface="Bookman Old Style" panose="02050604050505020204" pitchFamily="18" charset="0"/>
              </a:rPr>
              <a:t>you to </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Add new column(s) (ADD)</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Modify the existing column structure (MODIFY)</a:t>
            </a: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Delete </a:t>
            </a:r>
            <a:r>
              <a:rPr lang="en-US" sz="2400" dirty="0">
                <a:solidFill>
                  <a:srgbClr val="002060"/>
                </a:solidFill>
                <a:latin typeface="Bookman Old Style" panose="02050604050505020204" pitchFamily="18" charset="0"/>
              </a:rPr>
              <a:t>columns </a:t>
            </a:r>
            <a:r>
              <a:rPr lang="en-US" sz="2400" dirty="0" smtClean="0">
                <a:solidFill>
                  <a:srgbClr val="002060"/>
                </a:solidFill>
                <a:latin typeface="Bookman Old Style" panose="02050604050505020204" pitchFamily="18" charset="0"/>
              </a:rPr>
              <a:t>of </a:t>
            </a:r>
            <a:r>
              <a:rPr lang="en-US" sz="2400" dirty="0">
                <a:solidFill>
                  <a:srgbClr val="002060"/>
                </a:solidFill>
                <a:latin typeface="Bookman Old Style" panose="02050604050505020204" pitchFamily="18" charset="0"/>
              </a:rPr>
              <a:t>an existing </a:t>
            </a:r>
            <a:r>
              <a:rPr lang="en-US" sz="2400" dirty="0" smtClean="0">
                <a:solidFill>
                  <a:srgbClr val="002060"/>
                </a:solidFill>
                <a:latin typeface="Bookman Old Style" panose="02050604050505020204" pitchFamily="18" charset="0"/>
              </a:rPr>
              <a:t>table (DROP)</a:t>
            </a: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Add / Delete constraints of column(s)</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Rename the columns / database object</a:t>
            </a:r>
          </a:p>
        </p:txBody>
      </p:sp>
      <p:sp>
        <p:nvSpPr>
          <p:cNvPr id="3" name="Rectangle 2"/>
          <p:cNvSpPr/>
          <p:nvPr/>
        </p:nvSpPr>
        <p:spPr>
          <a:xfrm>
            <a:off x="373039" y="132644"/>
            <a:ext cx="7321363" cy="584775"/>
          </a:xfrm>
          <a:prstGeom prst="rect">
            <a:avLst/>
          </a:prstGeom>
        </p:spPr>
        <p:txBody>
          <a:bodyPr wrap="none">
            <a:spAutoFit/>
          </a:bodyPr>
          <a:lstStyle/>
          <a:p>
            <a:r>
              <a:rPr lang="en-US" sz="3200" b="1" dirty="0" smtClean="0">
                <a:solidFill>
                  <a:srgbClr val="FF0000"/>
                </a:solidFill>
              </a:rPr>
              <a:t>SQL : Modifying of existing table structure</a:t>
            </a:r>
            <a:endParaRPr lang="en-US" sz="3200" b="1" dirty="0">
              <a:solidFill>
                <a:srgbClr val="FF0000"/>
              </a:solidFill>
            </a:endParaRPr>
          </a:p>
        </p:txBody>
      </p:sp>
    </p:spTree>
    <p:extLst>
      <p:ext uri="{BB962C8B-B14F-4D97-AF65-F5344CB8AC3E}">
        <p14:creationId xmlns:p14="http://schemas.microsoft.com/office/powerpoint/2010/main" val="3473485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Add new column(s) into an existing table:</a:t>
            </a:r>
          </a:p>
          <a:p>
            <a:pPr algn="just"/>
            <a:r>
              <a:rPr lang="en-US" sz="2400" b="1" dirty="0" smtClean="0">
                <a:solidFill>
                  <a:srgbClr val="002060"/>
                </a:solidFill>
                <a:latin typeface="Bookman Old Style" panose="02050604050505020204" pitchFamily="18" charset="0"/>
              </a:rPr>
              <a:t>Adding one column:</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ADD </a:t>
            </a:r>
            <a:r>
              <a:rPr lang="en-US" sz="2400" i="1" dirty="0" err="1" smtClean="0">
                <a:solidFill>
                  <a:srgbClr val="002060"/>
                </a:solidFill>
                <a:latin typeface="Bookman Old Style" panose="02050604050505020204" pitchFamily="18" charset="0"/>
              </a:rPr>
              <a:t>columnName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dataType</a:t>
            </a:r>
            <a:r>
              <a:rPr lang="en-US" sz="2400" i="1" dirty="0" smtClean="0">
                <a:solidFill>
                  <a:srgbClr val="002060"/>
                </a:solidFill>
                <a:latin typeface="Bookman Old Style" panose="02050604050505020204" pitchFamily="18" charset="0"/>
              </a:rPr>
              <a:t>;</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ADD address varchar2(30);</a:t>
            </a: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Adding multiple columns:</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ADD (colName1 </a:t>
            </a:r>
            <a:r>
              <a:rPr lang="en-US" sz="2400" i="1" dirty="0" err="1" smtClean="0">
                <a:solidFill>
                  <a:srgbClr val="002060"/>
                </a:solidFill>
                <a:latin typeface="Bookman Old Style" panose="02050604050505020204" pitchFamily="18" charset="0"/>
              </a:rPr>
              <a:t>dataType</a:t>
            </a:r>
            <a:r>
              <a:rPr lang="en-US" sz="2400" i="1" dirty="0" smtClean="0">
                <a:solidFill>
                  <a:srgbClr val="002060"/>
                </a:solidFill>
                <a:latin typeface="Bookman Old Style" panose="02050604050505020204" pitchFamily="18" charset="0"/>
              </a:rPr>
              <a:t>, colName2 </a:t>
            </a:r>
            <a:r>
              <a:rPr lang="en-US" sz="2400" i="1" dirty="0" err="1" smtClean="0">
                <a:solidFill>
                  <a:srgbClr val="002060"/>
                </a:solidFill>
                <a:latin typeface="Bookman Old Style" panose="02050604050505020204" pitchFamily="18" charset="0"/>
              </a:rPr>
              <a:t>dataType</a:t>
            </a:r>
            <a:r>
              <a:rPr lang="en-US" sz="2400" i="1" dirty="0" smtClean="0">
                <a:solidFill>
                  <a:srgbClr val="002060"/>
                </a:solidFill>
                <a:latin typeface="Bookman Old Style" panose="02050604050505020204" pitchFamily="18" charset="0"/>
              </a:rPr>
              <a:t>, …… , </a:t>
            </a:r>
            <a:r>
              <a:rPr lang="en-US" sz="2400" i="1" dirty="0" err="1" smtClean="0">
                <a:solidFill>
                  <a:srgbClr val="002060"/>
                </a:solidFill>
                <a:latin typeface="Bookman Old Style" panose="02050604050505020204" pitchFamily="18" charset="0"/>
              </a:rPr>
              <a:t>colNameN</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dataType</a:t>
            </a:r>
            <a:r>
              <a:rPr lang="en-US" sz="2400" i="1" dirty="0" smtClean="0">
                <a:solidFill>
                  <a:srgbClr val="002060"/>
                </a:solidFill>
                <a:latin typeface="Bookman Old Style" panose="02050604050505020204" pitchFamily="18" charset="0"/>
              </a:rPr>
              <a:t>);</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ADD (CGPA float, rank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a:t>
            </a:r>
          </a:p>
          <a:p>
            <a:pPr lvl="1" algn="just"/>
            <a:endParaRPr lang="en-US" sz="2400" i="1" dirty="0">
              <a:solidFill>
                <a:srgbClr val="002060"/>
              </a:solidFill>
              <a:latin typeface="Bookman Old Style" panose="02050604050505020204" pitchFamily="18" charset="0"/>
            </a:endParaRPr>
          </a:p>
          <a:p>
            <a:pPr algn="just"/>
            <a:endParaRPr lang="en-US" sz="2400" b="1"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Modifying existing column structure: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MODIFY </a:t>
            </a:r>
            <a:r>
              <a:rPr lang="en-US" sz="2400" i="1" dirty="0" err="1" smtClean="0">
                <a:solidFill>
                  <a:srgbClr val="002060"/>
                </a:solidFill>
                <a:latin typeface="Bookman Old Style" panose="02050604050505020204" pitchFamily="18" charset="0"/>
              </a:rPr>
              <a:t>columnName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dataType</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MODIFY address </a:t>
            </a:r>
            <a:r>
              <a:rPr lang="en-US" sz="2400" i="1" dirty="0" err="1" smtClean="0">
                <a:solidFill>
                  <a:srgbClr val="002060"/>
                </a:solidFill>
                <a:latin typeface="Bookman Old Style" panose="02050604050505020204" pitchFamily="18" charset="0"/>
              </a:rPr>
              <a:t>varchar</a:t>
            </a:r>
            <a:r>
              <a:rPr lang="en-US" sz="2400" i="1" dirty="0" smtClean="0">
                <a:solidFill>
                  <a:srgbClr val="002060"/>
                </a:solidFill>
                <a:latin typeface="Bookman Old Style" panose="02050604050505020204" pitchFamily="18" charset="0"/>
              </a:rPr>
              <a:t>(50);</a:t>
            </a:r>
          </a:p>
        </p:txBody>
      </p:sp>
      <p:sp>
        <p:nvSpPr>
          <p:cNvPr id="3" name="Rectangle 2"/>
          <p:cNvSpPr/>
          <p:nvPr/>
        </p:nvSpPr>
        <p:spPr>
          <a:xfrm>
            <a:off x="373039" y="132644"/>
            <a:ext cx="7321363" cy="584775"/>
          </a:xfrm>
          <a:prstGeom prst="rect">
            <a:avLst/>
          </a:prstGeom>
        </p:spPr>
        <p:txBody>
          <a:bodyPr wrap="none">
            <a:spAutoFit/>
          </a:bodyPr>
          <a:lstStyle/>
          <a:p>
            <a:r>
              <a:rPr lang="en-US" sz="3200" b="1" dirty="0" smtClean="0">
                <a:solidFill>
                  <a:srgbClr val="FF0000"/>
                </a:solidFill>
              </a:rPr>
              <a:t>SQL : Modifying of existing table structure</a:t>
            </a:r>
            <a:endParaRPr lang="en-US" sz="3200" b="1" dirty="0">
              <a:solidFill>
                <a:srgbClr val="FF0000"/>
              </a:solidFill>
            </a:endParaRPr>
          </a:p>
        </p:txBody>
      </p:sp>
    </p:spTree>
    <p:extLst>
      <p:ext uri="{BB962C8B-B14F-4D97-AF65-F5344CB8AC3E}">
        <p14:creationId xmlns:p14="http://schemas.microsoft.com/office/powerpoint/2010/main" val="157715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animEffect transition="in" filter="fade">
                                      <p:cBhvr>
                                        <p:cTn id="29" dur="500"/>
                                        <p:tgtEl>
                                          <p:spTgt spid="2">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11" end="11"/>
                                            </p:txEl>
                                          </p:spTgt>
                                        </p:tgtEl>
                                        <p:attrNameLst>
                                          <p:attrName>style.visibility</p:attrName>
                                        </p:attrNameLst>
                                      </p:cBhvr>
                                      <p:to>
                                        <p:strVal val="visible"/>
                                      </p:to>
                                    </p:set>
                                    <p:animEffect transition="in" filter="fade">
                                      <p:cBhvr>
                                        <p:cTn id="32" dur="500"/>
                                        <p:tgtEl>
                                          <p:spTgt spid="2">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524315"/>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Deleting column(s) from an existing table:</a:t>
            </a:r>
          </a:p>
          <a:p>
            <a:pPr algn="just"/>
            <a:r>
              <a:rPr lang="en-US" sz="2400" b="1" dirty="0" smtClean="0">
                <a:solidFill>
                  <a:srgbClr val="002060"/>
                </a:solidFill>
                <a:latin typeface="Bookman Old Style" panose="02050604050505020204" pitchFamily="18" charset="0"/>
              </a:rPr>
              <a:t>Deleting single column:</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alter table drop (</a:t>
            </a:r>
            <a:r>
              <a:rPr lang="en-US" sz="2400" i="1" dirty="0" err="1" smtClean="0">
                <a:solidFill>
                  <a:srgbClr val="002060"/>
                </a:solidFill>
                <a:latin typeface="Bookman Old Style" panose="02050604050505020204" pitchFamily="18" charset="0"/>
              </a:rPr>
              <a:t>columnName</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table drop (CGPA);</a:t>
            </a:r>
          </a:p>
          <a:p>
            <a:pPr lvl="1" algn="ctr"/>
            <a:r>
              <a:rPr lang="en-US" sz="2400" i="1" dirty="0" smtClean="0">
                <a:solidFill>
                  <a:srgbClr val="002060"/>
                </a:solidFill>
                <a:latin typeface="Bookman Old Style" panose="02050604050505020204" pitchFamily="18" charset="0"/>
              </a:rPr>
              <a:t>Or</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alter </a:t>
            </a:r>
            <a:r>
              <a:rPr lang="en-US" sz="2400" i="1" dirty="0">
                <a:solidFill>
                  <a:srgbClr val="002060"/>
                </a:solidFill>
                <a:latin typeface="Bookman Old Style" panose="02050604050505020204" pitchFamily="18" charset="0"/>
              </a:rPr>
              <a:t>table drop column </a:t>
            </a:r>
            <a:r>
              <a:rPr lang="en-US" sz="2400" i="1" dirty="0" err="1">
                <a:solidFill>
                  <a:srgbClr val="002060"/>
                </a:solidFill>
                <a:latin typeface="Bookman Old Style" panose="02050604050505020204" pitchFamily="18" charset="0"/>
              </a:rPr>
              <a:t>columnName</a:t>
            </a:r>
            <a:r>
              <a:rPr lang="en-US" sz="2400" i="1" dirty="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a:t>
            </a:r>
            <a:r>
              <a:rPr lang="en-US" sz="2400" i="1" dirty="0">
                <a:solidFill>
                  <a:srgbClr val="002060"/>
                </a:solidFill>
                <a:latin typeface="Bookman Old Style" panose="02050604050505020204" pitchFamily="18" charset="0"/>
              </a:rPr>
              <a:t>table drop column CGPA</a:t>
            </a:r>
          </a:p>
          <a:p>
            <a:pPr lvl="1" algn="just"/>
            <a:endParaRPr lang="en-US" sz="2400" i="1" dirty="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Delete Multiple columns:</a:t>
            </a:r>
            <a:endParaRPr lang="en-US" sz="2400" b="1"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a:t>
            </a:r>
            <a:r>
              <a:rPr lang="en-US" sz="2400" i="1" dirty="0" smtClean="0">
                <a:solidFill>
                  <a:srgbClr val="002060"/>
                </a:solidFill>
                <a:latin typeface="Bookman Old Style" panose="02050604050505020204" pitchFamily="18" charset="0"/>
              </a:rPr>
              <a:t>lter table drop (columnName1, columnName2);</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table drop (CGPA, rank)</a:t>
            </a:r>
          </a:p>
          <a:p>
            <a:pPr marL="800100" lvl="1"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7321363" cy="584775"/>
          </a:xfrm>
          <a:prstGeom prst="rect">
            <a:avLst/>
          </a:prstGeom>
        </p:spPr>
        <p:txBody>
          <a:bodyPr wrap="none">
            <a:spAutoFit/>
          </a:bodyPr>
          <a:lstStyle/>
          <a:p>
            <a:r>
              <a:rPr lang="en-US" sz="3200" b="1" dirty="0" smtClean="0">
                <a:solidFill>
                  <a:srgbClr val="FF0000"/>
                </a:solidFill>
              </a:rPr>
              <a:t>SQL : Modifying of existing table structure</a:t>
            </a:r>
            <a:endParaRPr lang="en-US" sz="3200" b="1" dirty="0">
              <a:solidFill>
                <a:srgbClr val="FF0000"/>
              </a:solidFill>
            </a:endParaRPr>
          </a:p>
        </p:txBody>
      </p:sp>
    </p:spTree>
    <p:extLst>
      <p:ext uri="{BB962C8B-B14F-4D97-AF65-F5344CB8AC3E}">
        <p14:creationId xmlns:p14="http://schemas.microsoft.com/office/powerpoint/2010/main" val="1101882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5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893647"/>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Add constraint to an existing table: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ADD constraint </a:t>
            </a:r>
            <a:r>
              <a:rPr lang="en-US" sz="2400" i="1" dirty="0" err="1" smtClean="0">
                <a:solidFill>
                  <a:srgbClr val="002060"/>
                </a:solidFill>
                <a:latin typeface="Bookman Old Style" panose="02050604050505020204" pitchFamily="18" charset="0"/>
              </a:rPr>
              <a:t>nameOfConstraint</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constraintType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columnName</a:t>
            </a:r>
            <a:r>
              <a:rPr lang="en-US" sz="2400" i="1" dirty="0" smtClean="0">
                <a:solidFill>
                  <a:srgbClr val="002060"/>
                </a:solidFill>
                <a:latin typeface="Bookman Old Style" panose="02050604050505020204" pitchFamily="18" charset="0"/>
              </a:rPr>
              <a:t>(s));</a:t>
            </a:r>
          </a:p>
          <a:p>
            <a:pPr marL="800100" lvl="1"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ADD CONSTRAINT </a:t>
            </a:r>
            <a:r>
              <a:rPr lang="en-US" sz="2400" i="1" dirty="0" err="1" smtClean="0">
                <a:solidFill>
                  <a:srgbClr val="002060"/>
                </a:solidFill>
                <a:latin typeface="Bookman Old Style" panose="02050604050505020204" pitchFamily="18" charset="0"/>
              </a:rPr>
              <a:t>pk_SID</a:t>
            </a:r>
            <a:r>
              <a:rPr lang="en-US" sz="2400" i="1" dirty="0" smtClean="0">
                <a:solidFill>
                  <a:srgbClr val="002060"/>
                </a:solidFill>
                <a:latin typeface="Bookman Old Style" panose="02050604050505020204" pitchFamily="18" charset="0"/>
              </a:rPr>
              <a:t> PRIMARY KEY (</a:t>
            </a:r>
            <a:r>
              <a:rPr lang="en-US" sz="2400" i="1" dirty="0" err="1" smtClean="0">
                <a:solidFill>
                  <a:srgbClr val="002060"/>
                </a:solidFill>
                <a:latin typeface="Bookman Old Style" panose="02050604050505020204" pitchFamily="18" charset="0"/>
              </a:rPr>
              <a:t>studentId</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a:p>
            <a:pPr lvl="1" algn="just"/>
            <a:endParaRPr lang="en-US" sz="2400" i="1"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Drop constraint from an existing table: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DROP constraint </a:t>
            </a:r>
            <a:r>
              <a:rPr lang="en-US" sz="2400" i="1" dirty="0" err="1" smtClean="0">
                <a:solidFill>
                  <a:srgbClr val="002060"/>
                </a:solidFill>
                <a:latin typeface="Bookman Old Style" panose="02050604050505020204" pitchFamily="18" charset="0"/>
              </a:rPr>
              <a:t>nameOfConstraint</a:t>
            </a:r>
            <a:endParaRPr lang="en-US" sz="2400" i="1"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DROP constraint </a:t>
            </a:r>
            <a:r>
              <a:rPr lang="en-US" sz="2400" i="1" dirty="0" err="1" smtClean="0">
                <a:solidFill>
                  <a:srgbClr val="002060"/>
                </a:solidFill>
                <a:latin typeface="Bookman Old Style" panose="02050604050505020204" pitchFamily="18" charset="0"/>
              </a:rPr>
              <a:t>pk_SID</a:t>
            </a:r>
            <a:r>
              <a:rPr lang="en-US" sz="2400" i="1" dirty="0" smtClean="0">
                <a:solidFill>
                  <a:srgbClr val="002060"/>
                </a:solidFill>
                <a:latin typeface="Bookman Old Style" panose="02050604050505020204" pitchFamily="18" charset="0"/>
              </a:rPr>
              <a:t>;</a:t>
            </a:r>
          </a:p>
          <a:p>
            <a:pPr lvl="1" algn="just"/>
            <a:endParaRPr lang="en-US" sz="2400" dirty="0">
              <a:solidFill>
                <a:srgbClr val="002060"/>
              </a:solidFill>
              <a:latin typeface="Bookman Old Style" panose="02050604050505020204" pitchFamily="18" charset="0"/>
            </a:endParaRPr>
          </a:p>
          <a:p>
            <a:pPr algn="just"/>
            <a:r>
              <a:rPr lang="en-US" sz="2400" b="1" dirty="0">
                <a:solidFill>
                  <a:srgbClr val="002060"/>
                </a:solidFill>
                <a:latin typeface="Bookman Old Style" panose="02050604050505020204" pitchFamily="18" charset="0"/>
              </a:rPr>
              <a:t>Note: </a:t>
            </a:r>
            <a:r>
              <a:rPr lang="en-US" sz="2400" dirty="0" smtClean="0">
                <a:solidFill>
                  <a:srgbClr val="002060"/>
                </a:solidFill>
                <a:latin typeface="Bookman Old Style" panose="02050604050505020204" pitchFamily="18" charset="0"/>
              </a:rPr>
              <a:t>We can’t </a:t>
            </a:r>
            <a:r>
              <a:rPr lang="en-US" sz="2400" dirty="0">
                <a:solidFill>
                  <a:srgbClr val="002060"/>
                </a:solidFill>
                <a:latin typeface="Bookman Old Style" panose="02050604050505020204" pitchFamily="18" charset="0"/>
              </a:rPr>
              <a:t>alter constraints ever </a:t>
            </a:r>
            <a:r>
              <a:rPr lang="en-US" sz="2400" dirty="0" smtClean="0">
                <a:solidFill>
                  <a:srgbClr val="002060"/>
                </a:solidFill>
                <a:latin typeface="Bookman Old Style" panose="02050604050505020204" pitchFamily="18" charset="0"/>
              </a:rPr>
              <a:t>but </a:t>
            </a:r>
            <a:r>
              <a:rPr lang="en-US" sz="2400" dirty="0">
                <a:solidFill>
                  <a:srgbClr val="002060"/>
                </a:solidFill>
                <a:latin typeface="Bookman Old Style" panose="02050604050505020204" pitchFamily="18" charset="0"/>
              </a:rPr>
              <a:t>can drop them and then recreate.</a:t>
            </a:r>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7321363" cy="584775"/>
          </a:xfrm>
          <a:prstGeom prst="rect">
            <a:avLst/>
          </a:prstGeom>
        </p:spPr>
        <p:txBody>
          <a:bodyPr wrap="none">
            <a:spAutoFit/>
          </a:bodyPr>
          <a:lstStyle/>
          <a:p>
            <a:r>
              <a:rPr lang="en-US" sz="3200" b="1" dirty="0" smtClean="0">
                <a:solidFill>
                  <a:srgbClr val="FF0000"/>
                </a:solidFill>
              </a:rPr>
              <a:t>SQL : Modifying of existing table structure</a:t>
            </a:r>
            <a:endParaRPr lang="en-US" sz="3200" b="1" dirty="0">
              <a:solidFill>
                <a:srgbClr val="FF0000"/>
              </a:solidFill>
            </a:endParaRPr>
          </a:p>
        </p:txBody>
      </p:sp>
    </p:spTree>
    <p:extLst>
      <p:ext uri="{BB962C8B-B14F-4D97-AF65-F5344CB8AC3E}">
        <p14:creationId xmlns:p14="http://schemas.microsoft.com/office/powerpoint/2010/main" val="129453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animEffect transition="in" filter="fade">
                                      <p:cBhvr>
                                        <p:cTn id="2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Rename existing table: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Rename table </a:t>
            </a:r>
            <a:r>
              <a:rPr lang="en-US" sz="2400" i="1" dirty="0" err="1" smtClean="0">
                <a:solidFill>
                  <a:srgbClr val="002060"/>
                </a:solidFill>
                <a:latin typeface="Bookman Old Style" panose="02050604050505020204" pitchFamily="18" charset="0"/>
              </a:rPr>
              <a:t>oldTableName</a:t>
            </a:r>
            <a:r>
              <a:rPr lang="en-US" sz="2400" i="1" dirty="0" smtClean="0">
                <a:solidFill>
                  <a:srgbClr val="002060"/>
                </a:solidFill>
                <a:latin typeface="Bookman Old Style" panose="02050604050505020204" pitchFamily="18" charset="0"/>
              </a:rPr>
              <a:t> TO </a:t>
            </a:r>
            <a:r>
              <a:rPr lang="en-US" sz="2400" i="1" dirty="0" err="1" smtClean="0">
                <a:solidFill>
                  <a:srgbClr val="002060"/>
                </a:solidFill>
                <a:latin typeface="Bookman Old Style" panose="02050604050505020204" pitchFamily="18" charset="0"/>
              </a:rPr>
              <a:t>newTableName</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Rename table </a:t>
            </a:r>
            <a:r>
              <a:rPr lang="en-US" sz="2400" i="1" dirty="0" err="1" smtClean="0">
                <a:solidFill>
                  <a:srgbClr val="002060"/>
                </a:solidFill>
                <a:latin typeface="Bookman Old Style" panose="02050604050505020204" pitchFamily="18" charset="0"/>
              </a:rPr>
              <a:t>CCC.Marks</a:t>
            </a:r>
            <a:r>
              <a:rPr lang="en-US" sz="2400" i="1" dirty="0" smtClean="0">
                <a:solidFill>
                  <a:srgbClr val="002060"/>
                </a:solidFill>
                <a:latin typeface="Bookman Old Style" panose="02050604050505020204" pitchFamily="18" charset="0"/>
              </a:rPr>
              <a:t> TO </a:t>
            </a:r>
            <a:r>
              <a:rPr lang="en-US" sz="2400" i="1" dirty="0" err="1" smtClean="0">
                <a:solidFill>
                  <a:srgbClr val="002060"/>
                </a:solidFill>
                <a:latin typeface="Bookman Old Style" panose="02050604050505020204" pitchFamily="18" charset="0"/>
              </a:rPr>
              <a:t>CCC.studentMarks</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a:t>
            </a:r>
            <a:r>
              <a:rPr lang="en-US" sz="2400"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ALTER </a:t>
            </a:r>
            <a:r>
              <a:rPr lang="en-US" sz="2400" i="1" dirty="0">
                <a:solidFill>
                  <a:srgbClr val="002060"/>
                </a:solidFill>
                <a:latin typeface="Bookman Old Style" panose="02050604050505020204" pitchFamily="18" charset="0"/>
              </a:rPr>
              <a:t>TABLE </a:t>
            </a:r>
            <a:r>
              <a:rPr lang="en-US" sz="2400" i="1" dirty="0" err="1">
                <a:solidFill>
                  <a:srgbClr val="002060"/>
                </a:solidFill>
                <a:latin typeface="Bookman Old Style" panose="02050604050505020204" pitchFamily="18" charset="0"/>
              </a:rPr>
              <a:t>old_table_name</a:t>
            </a:r>
            <a:r>
              <a:rPr lang="en-US" sz="2400" i="1" dirty="0">
                <a:solidFill>
                  <a:srgbClr val="002060"/>
                </a:solidFill>
                <a:latin typeface="Bookman Old Style" panose="02050604050505020204" pitchFamily="18" charset="0"/>
              </a:rPr>
              <a:t> RENAME </a:t>
            </a:r>
            <a:r>
              <a:rPr lang="en-US" sz="2400" i="1" dirty="0" err="1">
                <a:solidFill>
                  <a:srgbClr val="002060"/>
                </a:solidFill>
                <a:latin typeface="Bookman Old Style" panose="02050604050505020204" pitchFamily="18" charset="0"/>
              </a:rPr>
              <a:t>new_table_name</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ALTER </a:t>
            </a:r>
            <a:r>
              <a:rPr lang="en-US" sz="2400" i="1" dirty="0">
                <a:solidFill>
                  <a:srgbClr val="002060"/>
                </a:solidFill>
                <a:latin typeface="Bookman Old Style" panose="02050604050505020204" pitchFamily="18" charset="0"/>
              </a:rPr>
              <a:t>TABLE </a:t>
            </a:r>
            <a:r>
              <a:rPr lang="en-US" sz="2400" i="1" dirty="0" err="1" smtClean="0">
                <a:solidFill>
                  <a:srgbClr val="002060"/>
                </a:solidFill>
                <a:latin typeface="Bookman Old Style" panose="02050604050505020204" pitchFamily="18" charset="0"/>
              </a:rPr>
              <a:t>CCC.Marks</a:t>
            </a:r>
            <a:r>
              <a:rPr lang="en-US" sz="2400" i="1" dirty="0" smtClean="0">
                <a:solidFill>
                  <a:srgbClr val="002060"/>
                </a:solidFill>
                <a:latin typeface="Bookman Old Style" panose="02050604050505020204" pitchFamily="18" charset="0"/>
              </a:rPr>
              <a:t> RENAME </a:t>
            </a:r>
            <a:r>
              <a:rPr lang="en-US" sz="2400" i="1" dirty="0" err="1" smtClean="0">
                <a:solidFill>
                  <a:srgbClr val="002060"/>
                </a:solidFill>
                <a:latin typeface="Bookman Old Style" panose="02050604050505020204" pitchFamily="18" charset="0"/>
              </a:rPr>
              <a:t>CCC.studentMarks</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Rename column(s) names of an existing table:</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ALTER TABLE </a:t>
            </a:r>
            <a:r>
              <a:rPr lang="en-US" sz="2400" i="1" dirty="0" err="1">
                <a:solidFill>
                  <a:srgbClr val="002060"/>
                </a:solidFill>
                <a:latin typeface="Bookman Old Style" panose="02050604050505020204" pitchFamily="18" charset="0"/>
              </a:rPr>
              <a:t>t</a:t>
            </a:r>
            <a:r>
              <a:rPr lang="en-US" sz="2400" i="1" dirty="0" err="1" smtClean="0">
                <a:solidFill>
                  <a:srgbClr val="002060"/>
                </a:solidFill>
                <a:latin typeface="Bookman Old Style" panose="02050604050505020204" pitchFamily="18" charset="0"/>
              </a:rPr>
              <a:t>ableName</a:t>
            </a:r>
            <a:r>
              <a:rPr lang="en-US" sz="2400" i="1" dirty="0" smtClean="0">
                <a:solidFill>
                  <a:srgbClr val="002060"/>
                </a:solidFill>
                <a:latin typeface="Bookman Old Style" panose="02050604050505020204" pitchFamily="18" charset="0"/>
              </a:rPr>
              <a:t> RENAME </a:t>
            </a:r>
            <a:r>
              <a:rPr lang="en-US" sz="2400" i="1" dirty="0">
                <a:solidFill>
                  <a:srgbClr val="002060"/>
                </a:solidFill>
                <a:latin typeface="Bookman Old Style" panose="02050604050505020204" pitchFamily="18" charset="0"/>
              </a:rPr>
              <a:t>COLUMN </a:t>
            </a:r>
            <a:r>
              <a:rPr lang="en-US" sz="2400" i="1" dirty="0" err="1" smtClean="0">
                <a:solidFill>
                  <a:srgbClr val="002060"/>
                </a:solidFill>
                <a:latin typeface="Bookman Old Style" panose="02050604050505020204" pitchFamily="18" charset="0"/>
              </a:rPr>
              <a:t>OldColName</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TO </a:t>
            </a:r>
            <a:r>
              <a:rPr lang="en-US" sz="2400" i="1" dirty="0" err="1" smtClean="0">
                <a:solidFill>
                  <a:srgbClr val="002060"/>
                </a:solidFill>
                <a:latin typeface="Bookman Old Style" panose="02050604050505020204" pitchFamily="18" charset="0"/>
              </a:rPr>
              <a:t>NewColName</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CCC.Marks</a:t>
            </a:r>
            <a:r>
              <a:rPr lang="en-US" sz="2400" i="1" dirty="0" smtClean="0">
                <a:solidFill>
                  <a:srgbClr val="002060"/>
                </a:solidFill>
                <a:latin typeface="Bookman Old Style" panose="02050604050505020204" pitchFamily="18" charset="0"/>
              </a:rPr>
              <a:t> RENAME </a:t>
            </a:r>
            <a:r>
              <a:rPr lang="en-US" sz="2400" i="1" dirty="0">
                <a:solidFill>
                  <a:srgbClr val="002060"/>
                </a:solidFill>
                <a:latin typeface="Bookman Old Style" panose="02050604050505020204" pitchFamily="18" charset="0"/>
              </a:rPr>
              <a:t>COLUMN </a:t>
            </a:r>
            <a:r>
              <a:rPr lang="en-US" sz="2400" i="1" dirty="0" err="1" smtClean="0">
                <a:solidFill>
                  <a:srgbClr val="002060"/>
                </a:solidFill>
                <a:latin typeface="Bookman Old Style" panose="02050604050505020204" pitchFamily="18" charset="0"/>
              </a:rPr>
              <a:t>sId</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TO </a:t>
            </a:r>
            <a:r>
              <a:rPr lang="en-US" sz="2400" i="1" dirty="0" err="1" smtClean="0">
                <a:solidFill>
                  <a:srgbClr val="002060"/>
                </a:solidFill>
                <a:latin typeface="Bookman Old Style" panose="02050604050505020204" pitchFamily="18" charset="0"/>
              </a:rPr>
              <a:t>stId</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CHANGE </a:t>
            </a:r>
            <a:r>
              <a:rPr lang="en-US" sz="2400" i="1" dirty="0">
                <a:solidFill>
                  <a:srgbClr val="002060"/>
                </a:solidFill>
                <a:latin typeface="Bookman Old Style" panose="02050604050505020204" pitchFamily="18" charset="0"/>
              </a:rPr>
              <a:t>COLUMN </a:t>
            </a:r>
            <a:r>
              <a:rPr lang="en-US" sz="2400" i="1" dirty="0" err="1" smtClean="0">
                <a:solidFill>
                  <a:srgbClr val="002060"/>
                </a:solidFill>
                <a:latin typeface="Bookman Old Style" panose="02050604050505020204" pitchFamily="18" charset="0"/>
              </a:rPr>
              <a:t>OldColName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NewColName</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Data Type</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a:solidFill>
                  <a:srgbClr val="002060"/>
                </a:solidFill>
                <a:latin typeface="Bookman Old Style" panose="02050604050505020204" pitchFamily="18" charset="0"/>
              </a:rPr>
              <a:t>ALTER TABLE </a:t>
            </a:r>
            <a:r>
              <a:rPr lang="en-US" sz="2400" i="1" dirty="0" err="1" smtClean="0">
                <a:solidFill>
                  <a:srgbClr val="002060"/>
                </a:solidFill>
                <a:latin typeface="Bookman Old Style" panose="02050604050505020204" pitchFamily="18" charset="0"/>
              </a:rPr>
              <a:t>CCC.Marks</a:t>
            </a:r>
            <a:r>
              <a:rPr lang="en-US" sz="2400" i="1" dirty="0" smtClean="0">
                <a:solidFill>
                  <a:srgbClr val="002060"/>
                </a:solidFill>
                <a:latin typeface="Bookman Old Style" panose="02050604050505020204" pitchFamily="18" charset="0"/>
              </a:rPr>
              <a:t> CHANGE </a:t>
            </a:r>
            <a:r>
              <a:rPr lang="en-US" sz="2400" i="1" dirty="0">
                <a:solidFill>
                  <a:srgbClr val="002060"/>
                </a:solidFill>
                <a:latin typeface="Bookman Old Style" panose="02050604050505020204" pitchFamily="18" charset="0"/>
              </a:rPr>
              <a:t>COLUMN </a:t>
            </a:r>
            <a:r>
              <a:rPr lang="en-US" sz="2400" i="1" dirty="0" err="1" smtClean="0">
                <a:solidFill>
                  <a:srgbClr val="002060"/>
                </a:solidFill>
                <a:latin typeface="Bookman Old Style" panose="02050604050505020204" pitchFamily="18" charset="0"/>
              </a:rPr>
              <a:t>sId</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StutId</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a:t>
            </a:r>
          </a:p>
        </p:txBody>
      </p:sp>
      <p:sp>
        <p:nvSpPr>
          <p:cNvPr id="3" name="Rectangle 2"/>
          <p:cNvSpPr/>
          <p:nvPr/>
        </p:nvSpPr>
        <p:spPr>
          <a:xfrm>
            <a:off x="373039" y="132644"/>
            <a:ext cx="7321363" cy="584775"/>
          </a:xfrm>
          <a:prstGeom prst="rect">
            <a:avLst/>
          </a:prstGeom>
        </p:spPr>
        <p:txBody>
          <a:bodyPr wrap="none">
            <a:spAutoFit/>
          </a:bodyPr>
          <a:lstStyle/>
          <a:p>
            <a:r>
              <a:rPr lang="en-US" sz="3200" b="1" dirty="0" smtClean="0">
                <a:solidFill>
                  <a:srgbClr val="FF0000"/>
                </a:solidFill>
              </a:rPr>
              <a:t>SQL : Modifying of existing table structure</a:t>
            </a:r>
            <a:endParaRPr lang="en-US" sz="3200" b="1" dirty="0">
              <a:solidFill>
                <a:srgbClr val="FF0000"/>
              </a:solidFill>
            </a:endParaRPr>
          </a:p>
        </p:txBody>
      </p:sp>
    </p:spTree>
    <p:extLst>
      <p:ext uri="{BB962C8B-B14F-4D97-AF65-F5344CB8AC3E}">
        <p14:creationId xmlns:p14="http://schemas.microsoft.com/office/powerpoint/2010/main" val="531132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Effect transition="in" filter="fade">
                                      <p:cBhvr>
                                        <p:cTn id="29" dur="500"/>
                                        <p:tgtEl>
                                          <p:spTgt spid="2">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fade">
                                      <p:cBhvr>
                                        <p:cTn id="40"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383648" y="2968172"/>
            <a:ext cx="9370787"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DML Commands</a:t>
            </a:r>
            <a:endParaRPr lang="en-US" sz="6000" b="1" dirty="0">
              <a:solidFill>
                <a:srgbClr val="002060"/>
              </a:solidFill>
            </a:endParaRPr>
          </a:p>
        </p:txBody>
      </p:sp>
    </p:spTree>
    <p:extLst>
      <p:ext uri="{BB962C8B-B14F-4D97-AF65-F5344CB8AC3E}">
        <p14:creationId xmlns:p14="http://schemas.microsoft.com/office/powerpoint/2010/main" val="424698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3908762"/>
          </a:xfrm>
          <a:prstGeom prst="rect">
            <a:avLst/>
          </a:prstGeom>
        </p:spPr>
        <p:txBody>
          <a:bodyPr wrap="square">
            <a:spAutoFit/>
          </a:bodyPr>
          <a:lstStyle/>
          <a:p>
            <a:r>
              <a:rPr lang="en-US" sz="2800" b="1" dirty="0" smtClean="0">
                <a:solidFill>
                  <a:srgbClr val="002060"/>
                </a:solidFill>
                <a:latin typeface="Bookman Old Style" panose="02050604050505020204" pitchFamily="18" charset="0"/>
              </a:rPr>
              <a:t>Definition: </a:t>
            </a:r>
            <a:endParaRPr lang="en-US" sz="2800" b="1" dirty="0">
              <a:solidFill>
                <a:srgbClr val="002060"/>
              </a:solidFill>
              <a:latin typeface="Bookman Old Style" panose="02050604050505020204" pitchFamily="18" charset="0"/>
            </a:endParaRP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Operations which we can perform on database is known as database management</a:t>
            </a:r>
          </a:p>
          <a:p>
            <a:pPr lvl="1"/>
            <a:endParaRPr lang="en-US" sz="2400" dirty="0" smtClean="0">
              <a:solidFill>
                <a:srgbClr val="002060"/>
              </a:solidFill>
              <a:latin typeface="Bookman Old Style" panose="02050604050505020204" pitchFamily="18" charset="0"/>
            </a:endParaRPr>
          </a:p>
          <a:p>
            <a:pPr lvl="1"/>
            <a:endParaRPr lang="en-US" sz="2400" dirty="0" smtClean="0">
              <a:solidFill>
                <a:srgbClr val="002060"/>
              </a:solidFill>
              <a:latin typeface="Bookman Old Style" panose="02050604050505020204" pitchFamily="18" charset="0"/>
            </a:endParaRPr>
          </a:p>
          <a:p>
            <a:r>
              <a:rPr lang="en-US" sz="2800" b="1" dirty="0" smtClean="0">
                <a:solidFill>
                  <a:srgbClr val="002060"/>
                </a:solidFill>
                <a:latin typeface="Bookman Old Style" panose="02050604050505020204" pitchFamily="18" charset="0"/>
              </a:rPr>
              <a:t>Types of operations or CRUD operations:</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Create [ </a:t>
            </a:r>
            <a:r>
              <a:rPr lang="en-US" sz="2400" b="1" dirty="0" smtClean="0">
                <a:solidFill>
                  <a:srgbClr val="002060"/>
                </a:solidFill>
                <a:latin typeface="Bookman Old Style" panose="02050604050505020204" pitchFamily="18" charset="0"/>
              </a:rPr>
              <a:t>C</a:t>
            </a:r>
            <a:r>
              <a:rPr lang="en-US" sz="2400" dirty="0" smtClean="0">
                <a:solidFill>
                  <a:srgbClr val="002060"/>
                </a:solidFill>
                <a:latin typeface="Bookman Old Style" panose="02050604050505020204" pitchFamily="18" charset="0"/>
              </a:rPr>
              <a:t> ]</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Retrieval / Read [ </a:t>
            </a:r>
            <a:r>
              <a:rPr lang="en-US" sz="2400" b="1" dirty="0" smtClean="0">
                <a:solidFill>
                  <a:srgbClr val="002060"/>
                </a:solidFill>
                <a:latin typeface="Bookman Old Style" panose="02050604050505020204" pitchFamily="18" charset="0"/>
              </a:rPr>
              <a:t>R</a:t>
            </a:r>
            <a:r>
              <a:rPr lang="en-US" sz="2400" dirty="0" smtClean="0">
                <a:solidFill>
                  <a:srgbClr val="002060"/>
                </a:solidFill>
                <a:latin typeface="Bookman Old Style" panose="02050604050505020204" pitchFamily="18" charset="0"/>
              </a:rPr>
              <a:t> ]</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Update [ </a:t>
            </a:r>
            <a:r>
              <a:rPr lang="en-US" sz="2400" b="1" dirty="0" smtClean="0">
                <a:solidFill>
                  <a:srgbClr val="002060"/>
                </a:solidFill>
                <a:latin typeface="Bookman Old Style" panose="02050604050505020204" pitchFamily="18" charset="0"/>
              </a:rPr>
              <a:t>U</a:t>
            </a:r>
            <a:r>
              <a:rPr lang="en-US" sz="2400" dirty="0" smtClean="0">
                <a:solidFill>
                  <a:srgbClr val="002060"/>
                </a:solidFill>
                <a:latin typeface="Bookman Old Style" panose="02050604050505020204" pitchFamily="18" charset="0"/>
              </a:rPr>
              <a:t> ]</a:t>
            </a:r>
          </a:p>
          <a:p>
            <a:pPr marL="742950" lvl="1" indent="-285750">
              <a:buFont typeface="Arial" panose="020B0604020202020204" pitchFamily="34" charset="0"/>
              <a:buChar char="•"/>
            </a:pPr>
            <a:r>
              <a:rPr lang="en-US" sz="2400" dirty="0" smtClean="0">
                <a:solidFill>
                  <a:srgbClr val="002060"/>
                </a:solidFill>
                <a:latin typeface="Bookman Old Style" panose="02050604050505020204" pitchFamily="18" charset="0"/>
              </a:rPr>
              <a:t>Delete [ </a:t>
            </a:r>
            <a:r>
              <a:rPr lang="en-US" sz="2400" b="1" dirty="0" smtClean="0">
                <a:solidFill>
                  <a:srgbClr val="002060"/>
                </a:solidFill>
                <a:latin typeface="Bookman Old Style" panose="02050604050505020204" pitchFamily="18" charset="0"/>
              </a:rPr>
              <a:t>D</a:t>
            </a:r>
            <a:r>
              <a:rPr lang="en-US" sz="2400" dirty="0" smtClean="0">
                <a:solidFill>
                  <a:srgbClr val="002060"/>
                </a:solidFill>
                <a:latin typeface="Bookman Old Style" panose="02050604050505020204" pitchFamily="18" charset="0"/>
              </a:rPr>
              <a:t> ]</a:t>
            </a:r>
          </a:p>
        </p:txBody>
      </p:sp>
      <p:sp>
        <p:nvSpPr>
          <p:cNvPr id="3" name="Rectangle 2"/>
          <p:cNvSpPr/>
          <p:nvPr/>
        </p:nvSpPr>
        <p:spPr>
          <a:xfrm>
            <a:off x="373039" y="132644"/>
            <a:ext cx="4237057" cy="584775"/>
          </a:xfrm>
          <a:prstGeom prst="rect">
            <a:avLst/>
          </a:prstGeom>
        </p:spPr>
        <p:txBody>
          <a:bodyPr wrap="none">
            <a:spAutoFit/>
          </a:bodyPr>
          <a:lstStyle/>
          <a:p>
            <a:r>
              <a:rPr lang="en-US" sz="3200" b="1" dirty="0" smtClean="0">
                <a:solidFill>
                  <a:srgbClr val="FF0000"/>
                </a:solidFill>
              </a:rPr>
              <a:t>Database Management </a:t>
            </a:r>
            <a:endParaRPr lang="en-US" sz="3200" b="1" dirty="0">
              <a:solidFill>
                <a:srgbClr val="FF0000"/>
              </a:solidFill>
            </a:endParaRPr>
          </a:p>
        </p:txBody>
      </p:sp>
    </p:spTree>
    <p:extLst>
      <p:ext uri="{BB962C8B-B14F-4D97-AF65-F5344CB8AC3E}">
        <p14:creationId xmlns:p14="http://schemas.microsoft.com/office/powerpoint/2010/main" val="3258534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Once </a:t>
            </a:r>
            <a:r>
              <a:rPr lang="en-US" sz="2400" dirty="0">
                <a:solidFill>
                  <a:srgbClr val="002060"/>
                </a:solidFill>
                <a:latin typeface="Bookman Old Style" panose="02050604050505020204" pitchFamily="18" charset="0"/>
              </a:rPr>
              <a:t>a table is created the most natural thing to do is load this table with data to be manipulated later</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Syntax:</a:t>
            </a:r>
          </a:p>
          <a:p>
            <a:pPr algn="just"/>
            <a:r>
              <a:rPr lang="en-US" sz="2400"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Insert into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(col1, col2, … , </a:t>
            </a:r>
            <a:r>
              <a:rPr lang="en-US" sz="2400" i="1" dirty="0" err="1" smtClean="0">
                <a:solidFill>
                  <a:srgbClr val="002060"/>
                </a:solidFill>
                <a:latin typeface="Bookman Old Style" panose="02050604050505020204" pitchFamily="18" charset="0"/>
              </a:rPr>
              <a:t>colN</a:t>
            </a:r>
            <a:r>
              <a:rPr lang="en-US" sz="2400" i="1" dirty="0" smtClean="0">
                <a:solidFill>
                  <a:srgbClr val="002060"/>
                </a:solidFill>
                <a:latin typeface="Bookman Old Style" panose="02050604050505020204" pitchFamily="18" charset="0"/>
              </a:rPr>
              <a:t>) values (v1, v2, … , </a:t>
            </a:r>
            <a:r>
              <a:rPr lang="en-US" sz="2400" i="1" dirty="0" err="1" smtClean="0">
                <a:solidFill>
                  <a:srgbClr val="002060"/>
                </a:solidFill>
                <a:latin typeface="Bookman Old Style" panose="02050604050505020204" pitchFamily="18" charset="0"/>
              </a:rPr>
              <a:t>vN</a:t>
            </a:r>
            <a:r>
              <a:rPr lang="en-US" sz="2400" i="1" dirty="0" smtClean="0">
                <a:solidFill>
                  <a:srgbClr val="002060"/>
                </a:solidFill>
                <a:latin typeface="Bookman Old Style" panose="02050604050505020204" pitchFamily="18" charset="0"/>
              </a:rPr>
              <a:t>);</a:t>
            </a:r>
          </a:p>
          <a:p>
            <a:pPr lvl="1" algn="ctr"/>
            <a:r>
              <a:rPr lang="en-US" sz="2400" i="1" dirty="0" smtClean="0">
                <a:solidFill>
                  <a:srgbClr val="002060"/>
                </a:solidFill>
                <a:latin typeface="Bookman Old Style" panose="02050604050505020204" pitchFamily="18" charset="0"/>
              </a:rPr>
              <a:t>Or</a:t>
            </a:r>
          </a:p>
          <a:p>
            <a:pPr lvl="1"/>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Insert into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values (v1, v2, v3, …. , </a:t>
            </a:r>
            <a:r>
              <a:rPr lang="en-US" sz="2400" i="1" dirty="0" err="1" smtClean="0">
                <a:solidFill>
                  <a:srgbClr val="002060"/>
                </a:solidFill>
                <a:latin typeface="Bookman Old Style" panose="02050604050505020204" pitchFamily="18" charset="0"/>
              </a:rPr>
              <a:t>vN</a:t>
            </a:r>
            <a:r>
              <a:rPr lang="en-US" sz="2400" i="1" dirty="0" smtClean="0">
                <a:solidFill>
                  <a:srgbClr val="002060"/>
                </a:solidFill>
                <a:latin typeface="Bookman Old Style" panose="02050604050505020204" pitchFamily="18" charset="0"/>
              </a:rPr>
              <a:t>);</a:t>
            </a:r>
          </a:p>
          <a:p>
            <a:pPr lvl="1"/>
            <a:endParaRPr lang="en-US" sz="2400" dirty="0" smtClean="0">
              <a:solidFill>
                <a:srgbClr val="002060"/>
              </a:solidFill>
              <a:latin typeface="Bookman Old Style" panose="02050604050505020204" pitchFamily="18" charset="0"/>
            </a:endParaRPr>
          </a:p>
          <a:p>
            <a:pPr marL="342900" indent="-342900">
              <a:buFont typeface="Arial" panose="020B0604020202020204" pitchFamily="34" charset="0"/>
              <a:buChar char="•"/>
            </a:pPr>
            <a:r>
              <a:rPr lang="en-US" sz="2400" b="1" dirty="0" smtClean="0">
                <a:solidFill>
                  <a:srgbClr val="002060"/>
                </a:solidFill>
                <a:latin typeface="Bookman Old Style" panose="02050604050505020204" pitchFamily="18" charset="0"/>
              </a:rPr>
              <a:t>Examples:</a:t>
            </a:r>
          </a:p>
          <a:p>
            <a:pPr lvl="1"/>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Insert into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studentId</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studentName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contactNo</a:t>
            </a:r>
            <a:r>
              <a:rPr lang="en-US" sz="2400" i="1" dirty="0" smtClean="0">
                <a:solidFill>
                  <a:srgbClr val="002060"/>
                </a:solidFill>
                <a:latin typeface="Bookman Old Style" panose="02050604050505020204" pitchFamily="18" charset="0"/>
              </a:rPr>
              <a:t>, gender) values (1227, ‘Ravi Kumar’, 9999900000, ‘M’);</a:t>
            </a:r>
          </a:p>
          <a:p>
            <a:pPr lvl="1"/>
            <a:endParaRPr lang="en-US" sz="2400" i="1" dirty="0" smtClean="0">
              <a:solidFill>
                <a:srgbClr val="002060"/>
              </a:solidFill>
              <a:latin typeface="Bookman Old Style" panose="02050604050505020204" pitchFamily="18" charset="0"/>
            </a:endParaRPr>
          </a:p>
          <a:p>
            <a:pPr lvl="1"/>
            <a:r>
              <a:rPr lang="en-US" sz="2400" i="1" dirty="0" smtClean="0">
                <a:solidFill>
                  <a:srgbClr val="002060"/>
                </a:solidFill>
                <a:latin typeface="Bookman Old Style" panose="02050604050505020204" pitchFamily="18" charset="0"/>
              </a:rPr>
              <a:t>	Insert into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(1227, ‘Ravi Kumar’, 9999900000, ‘Ravi@gmail.com’, ‘M’);</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5319085" cy="584775"/>
          </a:xfrm>
          <a:prstGeom prst="rect">
            <a:avLst/>
          </a:prstGeom>
        </p:spPr>
        <p:txBody>
          <a:bodyPr wrap="none">
            <a:spAutoFit/>
          </a:bodyPr>
          <a:lstStyle/>
          <a:p>
            <a:r>
              <a:rPr lang="en-US" sz="3200" b="1" dirty="0" smtClean="0">
                <a:solidFill>
                  <a:srgbClr val="FF0000"/>
                </a:solidFill>
              </a:rPr>
              <a:t>SQL : DML operations – Insert</a:t>
            </a:r>
            <a:endParaRPr lang="en-US" sz="3200" b="1" dirty="0">
              <a:solidFill>
                <a:srgbClr val="FF0000"/>
              </a:solidFill>
            </a:endParaRPr>
          </a:p>
        </p:txBody>
      </p:sp>
    </p:spTree>
    <p:extLst>
      <p:ext uri="{BB962C8B-B14F-4D97-AF65-F5344CB8AC3E}">
        <p14:creationId xmlns:p14="http://schemas.microsoft.com/office/powerpoint/2010/main" val="207260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0" end="10"/>
                                            </p:txEl>
                                          </p:spTgt>
                                        </p:tgtEl>
                                        <p:attrNameLst>
                                          <p:attrName>style.visibility</p:attrName>
                                        </p:attrNameLst>
                                      </p:cBhvr>
                                      <p:to>
                                        <p:strVal val="visible"/>
                                      </p:to>
                                    </p:set>
                                    <p:animEffect transition="in" filter="fade">
                                      <p:cBhvr>
                                        <p:cTn id="3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89364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DELETE statement is used to delete existing records in a table</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Deleting single / group of record(s):</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d</a:t>
            </a:r>
            <a:r>
              <a:rPr lang="en-US" sz="2400" i="1" dirty="0" smtClean="0">
                <a:solidFill>
                  <a:srgbClr val="002060"/>
                </a:solidFill>
                <a:latin typeface="Bookman Old Style" panose="02050604050505020204" pitchFamily="18" charset="0"/>
              </a:rPr>
              <a:t>elete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where condition;</a:t>
            </a:r>
          </a:p>
          <a:p>
            <a:pPr marL="800100" lvl="1"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Examples: </a:t>
            </a:r>
          </a:p>
          <a:p>
            <a:pPr lvl="1" algn="just"/>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delete from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studentId</a:t>
            </a:r>
            <a:r>
              <a:rPr lang="en-US" sz="2400" i="1" dirty="0" smtClean="0">
                <a:solidFill>
                  <a:srgbClr val="002060"/>
                </a:solidFill>
                <a:latin typeface="Bookman Old Style" panose="02050604050505020204" pitchFamily="18" charset="0"/>
              </a:rPr>
              <a:t> = 1227;</a:t>
            </a:r>
          </a:p>
          <a:p>
            <a:pPr lvl="1" algn="just"/>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	delete from </a:t>
            </a:r>
            <a:r>
              <a:rPr lang="en-US" sz="2400" i="1" dirty="0" err="1" smtClean="0">
                <a:solidFill>
                  <a:srgbClr val="002060"/>
                </a:solidFill>
                <a:latin typeface="Bookman Old Style" panose="02050604050505020204" pitchFamily="18" charset="0"/>
              </a:rPr>
              <a:t>CCC.Marks</a:t>
            </a:r>
            <a:r>
              <a:rPr lang="en-US" sz="2400" i="1" dirty="0" smtClean="0">
                <a:solidFill>
                  <a:srgbClr val="002060"/>
                </a:solidFill>
                <a:latin typeface="Bookman Old Style" panose="02050604050505020204" pitchFamily="18" charset="0"/>
              </a:rPr>
              <a:t> where marks = 90; </a:t>
            </a:r>
          </a:p>
          <a:p>
            <a:pPr marL="342900" indent="-342900" algn="just">
              <a:buFont typeface="Arial" panose="020B0604020202020204" pitchFamily="34" charset="0"/>
              <a:buChar char="•"/>
            </a:pPr>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Deleting all of the records from table: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delete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delete from </a:t>
            </a:r>
            <a:r>
              <a:rPr lang="en-US" sz="2400" i="1" dirty="0" err="1" smtClean="0">
                <a:solidFill>
                  <a:srgbClr val="002060"/>
                </a:solidFill>
                <a:latin typeface="Bookman Old Style" panose="02050604050505020204" pitchFamily="18" charset="0"/>
              </a:rPr>
              <a:t>CCC.Marks</a:t>
            </a:r>
            <a:r>
              <a:rPr lang="en-US" sz="2400" i="1" dirty="0" smtClean="0">
                <a:solidFill>
                  <a:srgbClr val="002060"/>
                </a:solidFill>
                <a:latin typeface="Bookman Old Style" panose="02050604050505020204" pitchFamily="18" charset="0"/>
              </a:rPr>
              <a:t>;</a:t>
            </a:r>
          </a:p>
        </p:txBody>
      </p:sp>
      <p:sp>
        <p:nvSpPr>
          <p:cNvPr id="3" name="Rectangle 2"/>
          <p:cNvSpPr/>
          <p:nvPr/>
        </p:nvSpPr>
        <p:spPr>
          <a:xfrm>
            <a:off x="373039" y="132644"/>
            <a:ext cx="5409045" cy="584775"/>
          </a:xfrm>
          <a:prstGeom prst="rect">
            <a:avLst/>
          </a:prstGeom>
        </p:spPr>
        <p:txBody>
          <a:bodyPr wrap="none">
            <a:spAutoFit/>
          </a:bodyPr>
          <a:lstStyle/>
          <a:p>
            <a:r>
              <a:rPr lang="en-US" sz="3200" b="1" dirty="0" smtClean="0">
                <a:solidFill>
                  <a:srgbClr val="FF0000"/>
                </a:solidFill>
              </a:rPr>
              <a:t>SQL : DML Operations – Delete</a:t>
            </a:r>
            <a:endParaRPr lang="en-US" sz="3200" b="1" dirty="0">
              <a:solidFill>
                <a:srgbClr val="FF0000"/>
              </a:solidFill>
            </a:endParaRPr>
          </a:p>
        </p:txBody>
      </p:sp>
    </p:spTree>
    <p:extLst>
      <p:ext uri="{BB962C8B-B14F-4D97-AF65-F5344CB8AC3E}">
        <p14:creationId xmlns:p14="http://schemas.microsoft.com/office/powerpoint/2010/main" val="4146791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5" end="5"/>
                                            </p:txEl>
                                          </p:spTgt>
                                        </p:tgtEl>
                                        <p:attrNameLst>
                                          <p:attrName>style.visibility</p:attrName>
                                        </p:attrNameLst>
                                      </p:cBhvr>
                                      <p:to>
                                        <p:strVal val="visible"/>
                                      </p:to>
                                    </p:set>
                                    <p:animEffect transition="in" filter="fade">
                                      <p:cBhvr>
                                        <p:cTn id="18" dur="500"/>
                                        <p:tgtEl>
                                          <p:spTgt spid="2">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Effect transition="in" filter="fade">
                                      <p:cBhvr>
                                        <p:cTn id="21" dur="500"/>
                                        <p:tgtEl>
                                          <p:spTgt spid="2">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7" end="7"/>
                                            </p:txEl>
                                          </p:spTgt>
                                        </p:tgtEl>
                                        <p:attrNameLst>
                                          <p:attrName>style.visibility</p:attrName>
                                        </p:attrNameLst>
                                      </p:cBhvr>
                                      <p:to>
                                        <p:strVal val="visible"/>
                                      </p:to>
                                    </p:set>
                                    <p:animEffect transition="in" filter="fade">
                                      <p:cBhvr>
                                        <p:cTn id="24" dur="500"/>
                                        <p:tgtEl>
                                          <p:spTgt spid="2">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animEffect transition="in" filter="fade">
                                      <p:cBhvr>
                                        <p:cTn id="29" dur="500"/>
                                        <p:tgtEl>
                                          <p:spTgt spid="2">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86865" cy="4893647"/>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UPDATE statement is used to modify the existing records in a table</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Updating single or multiple column(s) in existing table:</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UPDATE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SET col1 </a:t>
            </a:r>
            <a:r>
              <a:rPr lang="en-US" sz="2400" i="1" dirty="0">
                <a:solidFill>
                  <a:srgbClr val="002060"/>
                </a:solidFill>
                <a:latin typeface="Bookman Old Style" panose="02050604050505020204" pitchFamily="18" charset="0"/>
              </a:rPr>
              <a:t>= value1, </a:t>
            </a:r>
            <a:r>
              <a:rPr lang="en-US" sz="2400" i="1" dirty="0" smtClean="0">
                <a:solidFill>
                  <a:srgbClr val="002060"/>
                </a:solidFill>
                <a:latin typeface="Bookman Old Style" panose="02050604050505020204" pitchFamily="18" charset="0"/>
              </a:rPr>
              <a:t>col2 </a:t>
            </a:r>
            <a:r>
              <a:rPr lang="en-US" sz="2400" i="1" dirty="0">
                <a:solidFill>
                  <a:srgbClr val="002060"/>
                </a:solidFill>
                <a:latin typeface="Bookman Old Style" panose="02050604050505020204" pitchFamily="18" charset="0"/>
              </a:rPr>
              <a:t>= value2, </a:t>
            </a:r>
            <a:r>
              <a:rPr lang="en-US" sz="2400" i="1" dirty="0" smtClean="0">
                <a:solidFill>
                  <a:srgbClr val="002060"/>
                </a:solidFill>
                <a:latin typeface="Bookman Old Style" panose="02050604050505020204" pitchFamily="18" charset="0"/>
              </a:rPr>
              <a:t>... WHERE </a:t>
            </a:r>
            <a:r>
              <a:rPr lang="en-US" sz="2400" i="1" dirty="0">
                <a:solidFill>
                  <a:srgbClr val="002060"/>
                </a:solidFill>
                <a:latin typeface="Bookman Old Style" panose="02050604050505020204" pitchFamily="18" charset="0"/>
              </a:rPr>
              <a:t>condition; </a:t>
            </a:r>
            <a:endParaRPr lang="en-US" sz="2400" i="1"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Examples: </a:t>
            </a:r>
          </a:p>
          <a:p>
            <a:pPr lvl="1" algn="just"/>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Update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set </a:t>
            </a:r>
            <a:r>
              <a:rPr lang="en-US" sz="2400" i="1" dirty="0" err="1" smtClean="0">
                <a:solidFill>
                  <a:srgbClr val="002060"/>
                </a:solidFill>
                <a:latin typeface="Bookman Old Style" panose="02050604050505020204" pitchFamily="18" charset="0"/>
              </a:rPr>
              <a:t>studentName</a:t>
            </a:r>
            <a:r>
              <a:rPr lang="en-US" sz="2400" i="1" dirty="0" smtClean="0">
                <a:solidFill>
                  <a:srgbClr val="002060"/>
                </a:solidFill>
                <a:latin typeface="Bookman Old Style" panose="02050604050505020204" pitchFamily="18" charset="0"/>
              </a:rPr>
              <a:t> = ‘Ravi Kumar P’ where </a:t>
            </a:r>
            <a:r>
              <a:rPr lang="en-US" sz="2400" i="1" dirty="0" err="1" smtClean="0">
                <a:solidFill>
                  <a:srgbClr val="002060"/>
                </a:solidFill>
                <a:latin typeface="Bookman Old Style" panose="02050604050505020204" pitchFamily="18" charset="0"/>
              </a:rPr>
              <a:t>studentId</a:t>
            </a:r>
            <a:r>
              <a:rPr lang="en-US" sz="2400" i="1" dirty="0" smtClean="0">
                <a:solidFill>
                  <a:srgbClr val="002060"/>
                </a:solidFill>
                <a:latin typeface="Bookman Old Style" panose="02050604050505020204" pitchFamily="18" charset="0"/>
              </a:rPr>
              <a:t> = 1227; </a:t>
            </a:r>
          </a:p>
          <a:p>
            <a:pPr lvl="1" algn="just"/>
            <a:r>
              <a:rPr lang="en-US" sz="2400" i="1" dirty="0">
                <a:solidFill>
                  <a:srgbClr val="002060"/>
                </a:solidFill>
                <a:latin typeface="Bookman Old Style" panose="02050604050505020204" pitchFamily="18" charset="0"/>
              </a:rPr>
              <a:t>		Update </a:t>
            </a:r>
            <a:r>
              <a:rPr lang="en-US" sz="2400" i="1" dirty="0" err="1">
                <a:solidFill>
                  <a:srgbClr val="002060"/>
                </a:solidFill>
                <a:latin typeface="Bookman Old Style" panose="02050604050505020204" pitchFamily="18" charset="0"/>
              </a:rPr>
              <a:t>CCC.Marks</a:t>
            </a:r>
            <a:r>
              <a:rPr lang="en-US" sz="2400" i="1" dirty="0">
                <a:solidFill>
                  <a:srgbClr val="002060"/>
                </a:solidFill>
                <a:latin typeface="Bookman Old Style" panose="02050604050505020204" pitchFamily="18" charset="0"/>
              </a:rPr>
              <a:t> set </a:t>
            </a:r>
            <a:r>
              <a:rPr lang="en-US" sz="2400" i="1" dirty="0" smtClean="0">
                <a:solidFill>
                  <a:srgbClr val="002060"/>
                </a:solidFill>
                <a:latin typeface="Bookman Old Style" panose="02050604050505020204" pitchFamily="18" charset="0"/>
              </a:rPr>
              <a:t>marks = 90 </a:t>
            </a:r>
            <a:r>
              <a:rPr lang="en-US" sz="2400" i="1" dirty="0">
                <a:solidFill>
                  <a:srgbClr val="002060"/>
                </a:solidFill>
                <a:latin typeface="Bookman Old Style" panose="02050604050505020204" pitchFamily="18" charset="0"/>
              </a:rPr>
              <a:t>where </a:t>
            </a:r>
            <a:r>
              <a:rPr lang="en-US" sz="2400" i="1" dirty="0" smtClean="0">
                <a:solidFill>
                  <a:srgbClr val="002060"/>
                </a:solidFill>
                <a:latin typeface="Bookman Old Style" panose="02050604050505020204" pitchFamily="18" charset="0"/>
              </a:rPr>
              <a:t>marks &lt;= 75; </a:t>
            </a:r>
          </a:p>
          <a:p>
            <a:pPr lvl="1" algn="just"/>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Update all of the records of the table: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Update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set col1 = v1, col2 = v2, … , </a:t>
            </a:r>
            <a:r>
              <a:rPr lang="en-US" sz="2400" i="1" dirty="0" err="1" smtClean="0">
                <a:solidFill>
                  <a:srgbClr val="002060"/>
                </a:solidFill>
                <a:latin typeface="Bookman Old Style" panose="02050604050505020204" pitchFamily="18" charset="0"/>
              </a:rPr>
              <a:t>cN</a:t>
            </a:r>
            <a:r>
              <a:rPr lang="en-US" sz="2400" i="1" dirty="0" smtClean="0">
                <a:solidFill>
                  <a:srgbClr val="002060"/>
                </a:solidFill>
                <a:latin typeface="Bookman Old Style" panose="02050604050505020204" pitchFamily="18" charset="0"/>
              </a:rPr>
              <a:t> = </a:t>
            </a:r>
            <a:r>
              <a:rPr lang="en-US" sz="2400" i="1" dirty="0" err="1" smtClean="0">
                <a:solidFill>
                  <a:srgbClr val="002060"/>
                </a:solidFill>
                <a:latin typeface="Bookman Old Style" panose="02050604050505020204" pitchFamily="18" charset="0"/>
              </a:rPr>
              <a:t>vN</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Update </a:t>
            </a:r>
            <a:r>
              <a:rPr lang="en-US" sz="2400" i="1" dirty="0" err="1" smtClean="0">
                <a:solidFill>
                  <a:srgbClr val="002060"/>
                </a:solidFill>
                <a:latin typeface="Bookman Old Style" panose="02050604050505020204" pitchFamily="18" charset="0"/>
              </a:rPr>
              <a:t>CCC.Marks</a:t>
            </a:r>
            <a:r>
              <a:rPr lang="en-US" sz="2400" i="1" dirty="0" smtClean="0">
                <a:solidFill>
                  <a:srgbClr val="002060"/>
                </a:solidFill>
                <a:latin typeface="Bookman Old Style" panose="02050604050505020204" pitchFamily="18" charset="0"/>
              </a:rPr>
              <a:t> set marks = 95;</a:t>
            </a:r>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5658152" cy="584775"/>
          </a:xfrm>
          <a:prstGeom prst="rect">
            <a:avLst/>
          </a:prstGeom>
        </p:spPr>
        <p:txBody>
          <a:bodyPr wrap="none">
            <a:spAutoFit/>
          </a:bodyPr>
          <a:lstStyle/>
          <a:p>
            <a:r>
              <a:rPr lang="en-US" sz="3200" b="1" dirty="0" smtClean="0">
                <a:solidFill>
                  <a:srgbClr val="FF0000"/>
                </a:solidFill>
              </a:rPr>
              <a:t>SQL : DML Operations – Update</a:t>
            </a:r>
            <a:endParaRPr lang="en-US" sz="3200" b="1" dirty="0">
              <a:solidFill>
                <a:srgbClr val="FF0000"/>
              </a:solidFill>
            </a:endParaRPr>
          </a:p>
        </p:txBody>
      </p:sp>
    </p:spTree>
    <p:extLst>
      <p:ext uri="{BB962C8B-B14F-4D97-AF65-F5344CB8AC3E}">
        <p14:creationId xmlns:p14="http://schemas.microsoft.com/office/powerpoint/2010/main" val="4214876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fade">
                                      <p:cBhvr>
                                        <p:cTn id="36" dur="500"/>
                                        <p:tgtEl>
                                          <p:spTgt spid="2">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animEffect transition="in" filter="fade">
                                      <p:cBhvr>
                                        <p:cTn id="39"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506478" y="2995468"/>
            <a:ext cx="9370787"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DCL Commands</a:t>
            </a:r>
            <a:endParaRPr lang="en-US" sz="6000" b="1" dirty="0">
              <a:solidFill>
                <a:srgbClr val="002060"/>
              </a:solidFill>
            </a:endParaRPr>
          </a:p>
        </p:txBody>
      </p:sp>
    </p:spTree>
    <p:extLst>
      <p:ext uri="{BB962C8B-B14F-4D97-AF65-F5344CB8AC3E}">
        <p14:creationId xmlns:p14="http://schemas.microsoft.com/office/powerpoint/2010/main" val="360075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The DCL commands are normally available to database administrator </a:t>
            </a:r>
            <a:r>
              <a:rPr lang="en-US" sz="2400" dirty="0">
                <a:solidFill>
                  <a:srgbClr val="002060"/>
                </a:solidFill>
                <a:latin typeface="Bookman Old Style" panose="02050604050505020204" pitchFamily="18" charset="0"/>
              </a:rPr>
              <a:t>that </a:t>
            </a:r>
            <a:r>
              <a:rPr lang="en-US" sz="2400" dirty="0" smtClean="0">
                <a:solidFill>
                  <a:srgbClr val="002060"/>
                </a:solidFill>
                <a:latin typeface="Bookman Old Style" panose="02050604050505020204" pitchFamily="18" charset="0"/>
              </a:rPr>
              <a:t>allows </a:t>
            </a:r>
            <a:r>
              <a:rPr lang="en-US" sz="2400" dirty="0">
                <a:solidFill>
                  <a:srgbClr val="002060"/>
                </a:solidFill>
                <a:latin typeface="Bookman Old Style" panose="02050604050505020204" pitchFamily="18" charset="0"/>
              </a:rPr>
              <a:t>system and data privileges to be passed to various users</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Creating a new user:</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Create user username identified by password;</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a:t>
            </a:r>
            <a:r>
              <a:rPr lang="en-US" sz="2400" i="1" dirty="0" smtClean="0">
                <a:solidFill>
                  <a:srgbClr val="002060"/>
                </a:solidFill>
                <a:latin typeface="Bookman Old Style" panose="02050604050505020204" pitchFamily="18" charset="0"/>
              </a:rPr>
              <a:t>Create user CCC101 identified by CCC123;</a:t>
            </a: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GRANT Command:</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GRANT </a:t>
            </a:r>
            <a:r>
              <a:rPr lang="en-US" sz="2400" dirty="0">
                <a:solidFill>
                  <a:srgbClr val="002060"/>
                </a:solidFill>
                <a:latin typeface="Bookman Old Style" panose="02050604050505020204" pitchFamily="18" charset="0"/>
              </a:rPr>
              <a:t>is a very powerful statement </a:t>
            </a:r>
            <a:r>
              <a:rPr lang="en-US" sz="2400" dirty="0" smtClean="0">
                <a:solidFill>
                  <a:srgbClr val="002060"/>
                </a:solidFill>
                <a:latin typeface="Bookman Old Style" panose="02050604050505020204" pitchFamily="18" charset="0"/>
              </a:rPr>
              <a:t>used to </a:t>
            </a:r>
            <a:r>
              <a:rPr lang="en-US" sz="2400" dirty="0">
                <a:solidFill>
                  <a:srgbClr val="002060"/>
                </a:solidFill>
                <a:latin typeface="Bookman Old Style" panose="02050604050505020204" pitchFamily="18" charset="0"/>
              </a:rPr>
              <a:t>manage the privileges of both users and roles throughout the </a:t>
            </a:r>
            <a:r>
              <a:rPr lang="en-US" sz="2400" dirty="0" smtClean="0">
                <a:solidFill>
                  <a:srgbClr val="002060"/>
                </a:solidFill>
                <a:latin typeface="Bookman Old Style" panose="02050604050505020204" pitchFamily="18" charset="0"/>
              </a:rPr>
              <a:t>data base.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It </a:t>
            </a:r>
            <a:r>
              <a:rPr lang="en-US" sz="2400" dirty="0">
                <a:solidFill>
                  <a:srgbClr val="002060"/>
                </a:solidFill>
                <a:latin typeface="Bookman Old Style" panose="02050604050505020204" pitchFamily="18" charset="0"/>
              </a:rPr>
              <a:t>is of two </a:t>
            </a:r>
            <a:r>
              <a:rPr lang="en-US" sz="2400" dirty="0" smtClean="0">
                <a:solidFill>
                  <a:srgbClr val="002060"/>
                </a:solidFill>
                <a:latin typeface="Bookman Old Style" panose="02050604050505020204" pitchFamily="18" charset="0"/>
              </a:rPr>
              <a:t>types</a:t>
            </a:r>
          </a:p>
          <a:p>
            <a:pPr marL="1257300" lvl="2" indent="-342900" algn="just">
              <a:buFont typeface="Arial" panose="020B0604020202020204" pitchFamily="34" charset="0"/>
              <a:buChar char="•"/>
            </a:pPr>
            <a:r>
              <a:rPr lang="en-US" sz="2400" dirty="0">
                <a:solidFill>
                  <a:srgbClr val="002060"/>
                </a:solidFill>
                <a:latin typeface="Bookman Old Style" panose="02050604050505020204" pitchFamily="18" charset="0"/>
              </a:rPr>
              <a:t>S</a:t>
            </a:r>
            <a:r>
              <a:rPr lang="en-US" sz="2400" dirty="0" smtClean="0">
                <a:solidFill>
                  <a:srgbClr val="002060"/>
                </a:solidFill>
                <a:latin typeface="Bookman Old Style" panose="02050604050505020204" pitchFamily="18" charset="0"/>
              </a:rPr>
              <a:t>ystem </a:t>
            </a:r>
            <a:r>
              <a:rPr lang="en-US" sz="2400" dirty="0">
                <a:solidFill>
                  <a:srgbClr val="002060"/>
                </a:solidFill>
                <a:latin typeface="Bookman Old Style" panose="02050604050505020204" pitchFamily="18" charset="0"/>
              </a:rPr>
              <a:t>level </a:t>
            </a:r>
            <a:r>
              <a:rPr lang="en-US" sz="2400" dirty="0" smtClean="0">
                <a:solidFill>
                  <a:srgbClr val="002060"/>
                </a:solidFill>
                <a:latin typeface="Bookman Old Style" panose="02050604050505020204" pitchFamily="18" charset="0"/>
              </a:rPr>
              <a:t>permission</a:t>
            </a:r>
          </a:p>
          <a:p>
            <a:pPr marL="1257300" lvl="2"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Object </a:t>
            </a:r>
            <a:r>
              <a:rPr lang="en-US" sz="2400" dirty="0">
                <a:solidFill>
                  <a:srgbClr val="002060"/>
                </a:solidFill>
                <a:latin typeface="Bookman Old Style" panose="02050604050505020204" pitchFamily="18" charset="0"/>
              </a:rPr>
              <a:t>level permission</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3786614" cy="584775"/>
          </a:xfrm>
          <a:prstGeom prst="rect">
            <a:avLst/>
          </a:prstGeom>
        </p:spPr>
        <p:txBody>
          <a:bodyPr wrap="none">
            <a:spAutoFit/>
          </a:bodyPr>
          <a:lstStyle/>
          <a:p>
            <a:r>
              <a:rPr lang="en-US" sz="3200" b="1" dirty="0" smtClean="0">
                <a:solidFill>
                  <a:srgbClr val="FF0000"/>
                </a:solidFill>
              </a:rPr>
              <a:t>SQL : DCL Commands</a:t>
            </a:r>
            <a:endParaRPr lang="en-US" sz="3200" b="1" dirty="0">
              <a:solidFill>
                <a:srgbClr val="FF0000"/>
              </a:solidFill>
            </a:endParaRPr>
          </a:p>
        </p:txBody>
      </p:sp>
    </p:spTree>
    <p:extLst>
      <p:ext uri="{BB962C8B-B14F-4D97-AF65-F5344CB8AC3E}">
        <p14:creationId xmlns:p14="http://schemas.microsoft.com/office/powerpoint/2010/main" val="2627230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fade">
                                      <p:cBhvr>
                                        <p:cTn id="4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Providing Roles:</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p>
          <a:p>
            <a:pPr lvl="1" algn="just"/>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GRANT </a:t>
            </a:r>
            <a:r>
              <a:rPr lang="en-US" sz="2400" i="1" dirty="0">
                <a:solidFill>
                  <a:srgbClr val="002060"/>
                </a:solidFill>
                <a:latin typeface="Bookman Old Style" panose="02050604050505020204" pitchFamily="18" charset="0"/>
              </a:rPr>
              <a:t>CONNECT TO </a:t>
            </a:r>
            <a:r>
              <a:rPr lang="en-US" sz="2400" i="1" dirty="0" err="1" smtClean="0">
                <a:solidFill>
                  <a:srgbClr val="002060"/>
                </a:solidFill>
                <a:latin typeface="Bookman Old Style" panose="02050604050505020204" pitchFamily="18" charset="0"/>
              </a:rPr>
              <a:t>userName</a:t>
            </a:r>
            <a:r>
              <a:rPr lang="en-US" sz="2400" i="1" dirty="0" smtClean="0">
                <a:solidFill>
                  <a:srgbClr val="002060"/>
                </a:solidFill>
                <a:latin typeface="Bookman Old Style" panose="02050604050505020204" pitchFamily="18" charset="0"/>
              </a:rPr>
              <a:t>;</a:t>
            </a:r>
          </a:p>
          <a:p>
            <a:pPr lvl="1" algn="just"/>
            <a:r>
              <a:rPr lang="en-US" sz="2400" i="1" dirty="0">
                <a:solidFill>
                  <a:srgbClr val="002060"/>
                </a:solidFill>
                <a:latin typeface="Bookman Old Style" panose="02050604050505020204" pitchFamily="18" charset="0"/>
              </a:rPr>
              <a:t>		GRANT CONNECT, RESOURCE, DBA TO </a:t>
            </a:r>
            <a:r>
              <a:rPr lang="en-US" sz="2400" i="1" dirty="0" err="1" smtClean="0">
                <a:solidFill>
                  <a:srgbClr val="002060"/>
                </a:solidFill>
                <a:latin typeface="Bookman Old Style" panose="02050604050505020204" pitchFamily="18" charset="0"/>
              </a:rPr>
              <a:t>userName</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Examples: </a:t>
            </a:r>
          </a:p>
          <a:p>
            <a:pPr lvl="3" algn="just"/>
            <a:r>
              <a:rPr lang="en-US" sz="2400"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Grant Connect To CCC101;</a:t>
            </a:r>
          </a:p>
          <a:p>
            <a:pPr lvl="3" algn="just"/>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Grant Connect, RESOURCE, DBA to CCC101;</a:t>
            </a:r>
          </a:p>
          <a:p>
            <a:pPr lvl="3" algn="just"/>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Assigning privileges:</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p>
          <a:p>
            <a:pPr marL="1714500" lvl="3" indent="-342900" algn="just">
              <a:buFont typeface="Arial" panose="020B0604020202020204" pitchFamily="34" charset="0"/>
              <a:buChar char="•"/>
            </a:pPr>
            <a:r>
              <a:rPr lang="en-US" sz="2400" i="1" dirty="0">
                <a:solidFill>
                  <a:srgbClr val="002060"/>
                </a:solidFill>
                <a:latin typeface="Bookman Old Style" panose="02050604050505020204" pitchFamily="18" charset="0"/>
              </a:rPr>
              <a:t>Grant Create Session </a:t>
            </a:r>
            <a:r>
              <a:rPr lang="en-US" sz="2400" i="1" dirty="0" smtClean="0">
                <a:solidFill>
                  <a:srgbClr val="002060"/>
                </a:solidFill>
                <a:latin typeface="Bookman Old Style" panose="02050604050505020204" pitchFamily="18" charset="0"/>
              </a:rPr>
              <a:t>To Username</a:t>
            </a:r>
            <a:r>
              <a:rPr lang="en-US" sz="2400" i="1" dirty="0">
                <a:solidFill>
                  <a:srgbClr val="002060"/>
                </a:solidFill>
                <a:latin typeface="Bookman Old Style" panose="02050604050505020204" pitchFamily="18" charset="0"/>
              </a:rPr>
              <a:t>;</a:t>
            </a:r>
            <a:endParaRPr lang="en-US" sz="2400" i="1" dirty="0" smtClean="0">
              <a:solidFill>
                <a:srgbClr val="002060"/>
              </a:solidFill>
              <a:latin typeface="Bookman Old Style" panose="02050604050505020204" pitchFamily="18" charset="0"/>
            </a:endParaRPr>
          </a:p>
          <a:p>
            <a:pPr marL="1714500" lvl="3" indent="-342900" algn="just">
              <a:buFont typeface="Arial" panose="020B0604020202020204" pitchFamily="34" charset="0"/>
              <a:buChar char="•"/>
            </a:pPr>
            <a:r>
              <a:rPr lang="en-US" sz="2400" i="1" dirty="0" smtClean="0">
                <a:solidFill>
                  <a:srgbClr val="002060"/>
                </a:solidFill>
                <a:latin typeface="Bookman Old Style" panose="02050604050505020204" pitchFamily="18" charset="0"/>
              </a:rPr>
              <a:t>Grant Create Session Grant Any Privilege To Username;</a:t>
            </a:r>
          </a:p>
          <a:p>
            <a:pPr marL="1714500" lvl="3" indent="-342900" algn="just">
              <a:buFont typeface="Arial" panose="020B0604020202020204" pitchFamily="34" charset="0"/>
              <a:buChar char="•"/>
            </a:pPr>
            <a:r>
              <a:rPr lang="en-US" sz="2400" i="1" dirty="0" smtClean="0">
                <a:solidFill>
                  <a:srgbClr val="002060"/>
                </a:solidFill>
                <a:latin typeface="Bookman Old Style" panose="02050604050505020204" pitchFamily="18" charset="0"/>
              </a:rPr>
              <a:t>Grant Unlimited </a:t>
            </a:r>
            <a:r>
              <a:rPr lang="en-US" sz="2400" i="1" dirty="0" err="1" smtClean="0">
                <a:solidFill>
                  <a:srgbClr val="002060"/>
                </a:solidFill>
                <a:latin typeface="Bookman Old Style" panose="02050604050505020204" pitchFamily="18" charset="0"/>
              </a:rPr>
              <a:t>Tablespace</a:t>
            </a:r>
            <a:r>
              <a:rPr lang="en-US" sz="2400" i="1" dirty="0" smtClean="0">
                <a:solidFill>
                  <a:srgbClr val="002060"/>
                </a:solidFill>
                <a:latin typeface="Bookman Old Style" panose="02050604050505020204" pitchFamily="18" charset="0"/>
              </a:rPr>
              <a:t> To Username;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a:t>
            </a:r>
          </a:p>
          <a:p>
            <a:pPr marL="1714500" lvl="3" indent="-342900" algn="just">
              <a:buFont typeface="Arial" panose="020B0604020202020204" pitchFamily="34" charset="0"/>
              <a:buChar char="•"/>
            </a:pPr>
            <a:r>
              <a:rPr lang="en-US" sz="2400" i="1" dirty="0">
                <a:solidFill>
                  <a:srgbClr val="002060"/>
                </a:solidFill>
                <a:latin typeface="Bookman Old Style" panose="02050604050505020204" pitchFamily="18" charset="0"/>
              </a:rPr>
              <a:t>Grant Create Session Grant Any Privilege To </a:t>
            </a:r>
            <a:r>
              <a:rPr lang="en-US" sz="2400" i="1" dirty="0" smtClean="0">
                <a:solidFill>
                  <a:srgbClr val="002060"/>
                </a:solidFill>
                <a:latin typeface="Bookman Old Style" panose="02050604050505020204" pitchFamily="18" charset="0"/>
              </a:rPr>
              <a:t>CCC101;</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8323112" cy="584775"/>
          </a:xfrm>
          <a:prstGeom prst="rect">
            <a:avLst/>
          </a:prstGeom>
        </p:spPr>
        <p:txBody>
          <a:bodyPr wrap="none">
            <a:spAutoFit/>
          </a:bodyPr>
          <a:lstStyle/>
          <a:p>
            <a:r>
              <a:rPr lang="en-US" sz="3200" b="1" dirty="0" smtClean="0">
                <a:solidFill>
                  <a:srgbClr val="FF0000"/>
                </a:solidFill>
              </a:rPr>
              <a:t>SQL : DCL Commands – System Level Permission</a:t>
            </a:r>
            <a:endParaRPr lang="en-US" sz="3200" b="1" dirty="0">
              <a:solidFill>
                <a:srgbClr val="FF0000"/>
              </a:solidFill>
            </a:endParaRPr>
          </a:p>
        </p:txBody>
      </p:sp>
    </p:spTree>
    <p:extLst>
      <p:ext uri="{BB962C8B-B14F-4D97-AF65-F5344CB8AC3E}">
        <p14:creationId xmlns:p14="http://schemas.microsoft.com/office/powerpoint/2010/main" val="3798836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fade">
                                      <p:cBhvr>
                                        <p:cTn id="35" dur="500"/>
                                        <p:tgtEl>
                                          <p:spTgt spid="2">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0" end="10"/>
                                            </p:txEl>
                                          </p:spTgt>
                                        </p:tgtEl>
                                        <p:attrNameLst>
                                          <p:attrName>style.visibility</p:attrName>
                                        </p:attrNameLst>
                                      </p:cBhvr>
                                      <p:to>
                                        <p:strVal val="visible"/>
                                      </p:to>
                                    </p:set>
                                    <p:animEffect transition="in" filter="fade">
                                      <p:cBhvr>
                                        <p:cTn id="38" dur="500"/>
                                        <p:tgtEl>
                                          <p:spTgt spid="2">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Effect transition="in" filter="fade">
                                      <p:cBhvr>
                                        <p:cTn id="41" dur="500"/>
                                        <p:tgtEl>
                                          <p:spTgt spid="2">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
                                            <p:txEl>
                                              <p:pRg st="12" end="12"/>
                                            </p:txEl>
                                          </p:spTgt>
                                        </p:tgtEl>
                                        <p:attrNameLst>
                                          <p:attrName>style.visibility</p:attrName>
                                        </p:attrNameLst>
                                      </p:cBhvr>
                                      <p:to>
                                        <p:strVal val="visible"/>
                                      </p:to>
                                    </p:set>
                                    <p:animEffect transition="in" filter="fade">
                                      <p:cBhvr>
                                        <p:cTn id="44" dur="500"/>
                                        <p:tgtEl>
                                          <p:spTgt spid="2">
                                            <p:txEl>
                                              <p:pRg st="12" end="1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animEffect transition="in" filter="fade">
                                      <p:cBhvr>
                                        <p:cTn id="49" dur="500"/>
                                        <p:tgtEl>
                                          <p:spTgt spid="2">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4" end="14"/>
                                            </p:txEl>
                                          </p:spTgt>
                                        </p:tgtEl>
                                        <p:attrNameLst>
                                          <p:attrName>style.visibility</p:attrName>
                                        </p:attrNameLst>
                                      </p:cBhvr>
                                      <p:to>
                                        <p:strVal val="visible"/>
                                      </p:to>
                                    </p:set>
                                    <p:animEffect transition="in" filter="fade">
                                      <p:cBhvr>
                                        <p:cTn id="5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If </a:t>
            </a:r>
            <a:r>
              <a:rPr lang="en-US" sz="2400" dirty="0">
                <a:solidFill>
                  <a:srgbClr val="002060"/>
                </a:solidFill>
                <a:latin typeface="Bookman Old Style" panose="02050604050505020204" pitchFamily="18" charset="0"/>
              </a:rPr>
              <a:t>we want our </a:t>
            </a:r>
            <a:r>
              <a:rPr lang="en-US" sz="2400" dirty="0" smtClean="0">
                <a:solidFill>
                  <a:srgbClr val="002060"/>
                </a:solidFill>
                <a:latin typeface="Bookman Old Style" panose="02050604050505020204" pitchFamily="18" charset="0"/>
              </a:rPr>
              <a:t>user </a:t>
            </a:r>
            <a:r>
              <a:rPr lang="en-US" sz="2400" dirty="0">
                <a:solidFill>
                  <a:srgbClr val="002060"/>
                </a:solidFill>
                <a:latin typeface="Bookman Old Style" panose="02050604050505020204" pitchFamily="18" charset="0"/>
              </a:rPr>
              <a:t>to have the ability to perform SELECT, UPDATE, INSERT, and DELETE </a:t>
            </a:r>
            <a:r>
              <a:rPr lang="en-US" sz="2400" dirty="0" smtClean="0">
                <a:solidFill>
                  <a:srgbClr val="002060"/>
                </a:solidFill>
                <a:latin typeface="Bookman Old Style" panose="02050604050505020204" pitchFamily="18" charset="0"/>
              </a:rPr>
              <a:t>operations on </a:t>
            </a:r>
            <a:r>
              <a:rPr lang="en-US" sz="2400" dirty="0">
                <a:solidFill>
                  <a:srgbClr val="002060"/>
                </a:solidFill>
                <a:latin typeface="Bookman Old Style" panose="02050604050505020204" pitchFamily="18" charset="0"/>
              </a:rPr>
              <a:t>the </a:t>
            </a:r>
            <a:r>
              <a:rPr lang="en-US" sz="2400" dirty="0" smtClean="0">
                <a:solidFill>
                  <a:srgbClr val="002060"/>
                </a:solidFill>
                <a:latin typeface="Bookman Old Style" panose="02050604050505020204" pitchFamily="18" charset="0"/>
              </a:rPr>
              <a:t>table</a:t>
            </a:r>
            <a:r>
              <a:rPr lang="en-US" sz="2400" dirty="0">
                <a:solidFill>
                  <a:srgbClr val="002060"/>
                </a:solidFill>
                <a:latin typeface="Bookman Old Style" panose="02050604050505020204" pitchFamily="18" charset="0"/>
              </a:rPr>
              <a:t>, we might execute the following GRANT </a:t>
            </a:r>
            <a:r>
              <a:rPr lang="en-US" sz="2400" dirty="0" smtClean="0">
                <a:solidFill>
                  <a:srgbClr val="002060"/>
                </a:solidFill>
                <a:latin typeface="Bookman Old Style" panose="02050604050505020204" pitchFamily="18" charset="0"/>
              </a:rPr>
              <a:t>statement.</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Grant command will be executed by Data Base Administrator.</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Grant </a:t>
            </a:r>
            <a:r>
              <a:rPr lang="en-US" sz="2400" i="1" dirty="0" err="1" smtClean="0">
                <a:solidFill>
                  <a:srgbClr val="002060"/>
                </a:solidFill>
                <a:latin typeface="Bookman Old Style" panose="02050604050505020204" pitchFamily="18" charset="0"/>
              </a:rPr>
              <a:t>TypeOfOperation</a:t>
            </a:r>
            <a:r>
              <a:rPr lang="en-US" sz="2400" i="1" dirty="0" smtClean="0">
                <a:solidFill>
                  <a:srgbClr val="002060"/>
                </a:solidFill>
                <a:latin typeface="Bookman Old Style" panose="02050604050505020204" pitchFamily="18" charset="0"/>
              </a:rPr>
              <a:t> on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to username;</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Examples:</a:t>
            </a:r>
          </a:p>
          <a:p>
            <a:pPr marL="800100" lvl="1" indent="-342900" algn="just">
              <a:buFont typeface="Arial" panose="020B0604020202020204" pitchFamily="34" charset="0"/>
              <a:buChar char="•"/>
            </a:pPr>
            <a:r>
              <a:rPr lang="en-US" sz="2400" i="1" dirty="0">
                <a:solidFill>
                  <a:srgbClr val="002060"/>
                </a:solidFill>
                <a:latin typeface="Bookman Old Style" panose="02050604050505020204" pitchFamily="18" charset="0"/>
              </a:rPr>
              <a:t>GRANT SELECT ON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TO CCC101;</a:t>
            </a:r>
            <a:endParaRPr lang="en-US" sz="2400" i="1"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i="1" dirty="0" smtClean="0">
                <a:solidFill>
                  <a:srgbClr val="002060"/>
                </a:solidFill>
                <a:latin typeface="Bookman Old Style" panose="02050604050505020204" pitchFamily="18" charset="0"/>
              </a:rPr>
              <a:t>GRANT </a:t>
            </a:r>
            <a:r>
              <a:rPr lang="en-US" sz="2400" i="1" dirty="0">
                <a:solidFill>
                  <a:srgbClr val="002060"/>
                </a:solidFill>
                <a:latin typeface="Bookman Old Style" panose="02050604050505020204" pitchFamily="18" charset="0"/>
              </a:rPr>
              <a:t>SELECT, INSERT, </a:t>
            </a:r>
            <a:r>
              <a:rPr lang="en-US" sz="2400" i="1" dirty="0" smtClean="0">
                <a:solidFill>
                  <a:srgbClr val="002060"/>
                </a:solidFill>
                <a:latin typeface="Bookman Old Style" panose="02050604050505020204" pitchFamily="18" charset="0"/>
              </a:rPr>
              <a:t>UPDATE </a:t>
            </a:r>
            <a:r>
              <a:rPr lang="en-US" sz="2400" i="1" dirty="0">
                <a:solidFill>
                  <a:srgbClr val="002060"/>
                </a:solidFill>
                <a:latin typeface="Bookman Old Style" panose="02050604050505020204" pitchFamily="18" charset="0"/>
              </a:rPr>
              <a:t>ON </a:t>
            </a:r>
            <a:r>
              <a:rPr lang="en-US" sz="2400" i="1" dirty="0" err="1" smtClean="0">
                <a:solidFill>
                  <a:srgbClr val="002060"/>
                </a:solidFill>
                <a:latin typeface="Bookman Old Style" panose="02050604050505020204" pitchFamily="18" charset="0"/>
              </a:rPr>
              <a:t>CCC.Marks</a:t>
            </a:r>
            <a:r>
              <a:rPr lang="en-US" sz="2400" i="1" dirty="0" smtClean="0">
                <a:solidFill>
                  <a:srgbClr val="002060"/>
                </a:solidFill>
                <a:latin typeface="Bookman Old Style" panose="02050604050505020204" pitchFamily="18" charset="0"/>
              </a:rPr>
              <a:t> TO CCC101;</a:t>
            </a:r>
            <a:endParaRPr lang="en-US" sz="2400" i="1"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i="1" dirty="0">
                <a:solidFill>
                  <a:srgbClr val="002060"/>
                </a:solidFill>
                <a:latin typeface="Bookman Old Style" panose="02050604050505020204" pitchFamily="18" charset="0"/>
              </a:rPr>
              <a:t>GRANT SELECT, UPDATE ON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TO </a:t>
            </a:r>
            <a:r>
              <a:rPr lang="en-US" sz="2400" i="1" dirty="0" smtClean="0">
                <a:solidFill>
                  <a:srgbClr val="002060"/>
                </a:solidFill>
                <a:latin typeface="Bookman Old Style" panose="02050604050505020204" pitchFamily="18" charset="0"/>
              </a:rPr>
              <a:t>CCC101, CCC102;</a:t>
            </a:r>
          </a:p>
          <a:p>
            <a:pPr marL="800100" lvl="1" indent="-342900" algn="just">
              <a:buFont typeface="Arial" panose="020B0604020202020204" pitchFamily="34" charset="0"/>
              <a:buChar char="•"/>
            </a:pPr>
            <a:r>
              <a:rPr lang="en-US" sz="2400" i="1" dirty="0" smtClean="0">
                <a:solidFill>
                  <a:srgbClr val="002060"/>
                </a:solidFill>
                <a:latin typeface="Bookman Old Style" panose="02050604050505020204" pitchFamily="18" charset="0"/>
              </a:rPr>
              <a:t>GRANT </a:t>
            </a:r>
            <a:r>
              <a:rPr lang="en-US" sz="2400" i="1" dirty="0">
                <a:solidFill>
                  <a:srgbClr val="002060"/>
                </a:solidFill>
                <a:latin typeface="Bookman Old Style" panose="02050604050505020204" pitchFamily="18" charset="0"/>
              </a:rPr>
              <a:t>ALL ON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TO </a:t>
            </a:r>
            <a:r>
              <a:rPr lang="en-US" sz="2400" i="1" dirty="0">
                <a:solidFill>
                  <a:srgbClr val="002060"/>
                </a:solidFill>
                <a:latin typeface="Bookman Old Style" panose="02050604050505020204" pitchFamily="18" charset="0"/>
              </a:rPr>
              <a:t>PUBLIC;</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Note: All </a:t>
            </a:r>
            <a:r>
              <a:rPr lang="en-US" sz="2400" dirty="0">
                <a:solidFill>
                  <a:srgbClr val="002060"/>
                </a:solidFill>
                <a:latin typeface="Bookman Old Style" panose="02050604050505020204" pitchFamily="18" charset="0"/>
              </a:rPr>
              <a:t>permission to all users, do not use it. It is very dangerous </a:t>
            </a:r>
            <a:r>
              <a:rPr lang="en-US" sz="2400" dirty="0" smtClean="0">
                <a:solidFill>
                  <a:srgbClr val="002060"/>
                </a:solidFill>
                <a:latin typeface="Bookman Old Style" panose="02050604050505020204" pitchFamily="18" charset="0"/>
              </a:rPr>
              <a:t>for database</a:t>
            </a:r>
          </a:p>
        </p:txBody>
      </p:sp>
      <p:sp>
        <p:nvSpPr>
          <p:cNvPr id="3" name="Rectangle 2"/>
          <p:cNvSpPr/>
          <p:nvPr/>
        </p:nvSpPr>
        <p:spPr>
          <a:xfrm>
            <a:off x="373039" y="132644"/>
            <a:ext cx="8228984" cy="584775"/>
          </a:xfrm>
          <a:prstGeom prst="rect">
            <a:avLst/>
          </a:prstGeom>
        </p:spPr>
        <p:txBody>
          <a:bodyPr wrap="none">
            <a:spAutoFit/>
          </a:bodyPr>
          <a:lstStyle/>
          <a:p>
            <a:r>
              <a:rPr lang="en-US" sz="3200" b="1" dirty="0" smtClean="0">
                <a:solidFill>
                  <a:srgbClr val="FF0000"/>
                </a:solidFill>
              </a:rPr>
              <a:t>SQL : DCL Commands – Object Level Permission</a:t>
            </a:r>
            <a:endParaRPr lang="en-US" sz="3200" b="1" dirty="0">
              <a:solidFill>
                <a:srgbClr val="FF0000"/>
              </a:solidFill>
            </a:endParaRPr>
          </a:p>
        </p:txBody>
      </p:sp>
    </p:spTree>
    <p:extLst>
      <p:ext uri="{BB962C8B-B14F-4D97-AF65-F5344CB8AC3E}">
        <p14:creationId xmlns:p14="http://schemas.microsoft.com/office/powerpoint/2010/main" val="2908314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fade">
                                      <p:cBhvr>
                                        <p:cTn id="35" dur="500"/>
                                        <p:tgtEl>
                                          <p:spTgt spid="2">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fade">
                                      <p:cBhvr>
                                        <p:cTn id="40" dur="500"/>
                                        <p:tgtEl>
                                          <p:spTgt spid="2">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animEffect transition="in" filter="fade">
                                      <p:cBhvr>
                                        <p:cTn id="45"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3046988"/>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REVOKE: </a:t>
            </a:r>
            <a:r>
              <a:rPr lang="en-US" sz="2400" dirty="0">
                <a:solidFill>
                  <a:srgbClr val="002060"/>
                </a:solidFill>
                <a:latin typeface="Bookman Old Style" panose="02050604050505020204" pitchFamily="18" charset="0"/>
              </a:rPr>
              <a:t>It is used to cancel the permission granted</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Syntax: </a:t>
            </a:r>
          </a:p>
          <a:p>
            <a:pPr algn="just"/>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 REVOKE </a:t>
            </a:r>
            <a:r>
              <a:rPr lang="en-US" sz="2400" dirty="0" err="1" smtClean="0">
                <a:solidFill>
                  <a:srgbClr val="002060"/>
                </a:solidFill>
                <a:latin typeface="Bookman Old Style" panose="02050604050505020204" pitchFamily="18" charset="0"/>
              </a:rPr>
              <a:t>typeOfOperation</a:t>
            </a:r>
            <a:r>
              <a:rPr lang="en-US" sz="2400" dirty="0" smtClean="0">
                <a:solidFill>
                  <a:srgbClr val="002060"/>
                </a:solidFill>
                <a:latin typeface="Bookman Old Style" panose="02050604050505020204" pitchFamily="18" charset="0"/>
              </a:rPr>
              <a:t> on </a:t>
            </a:r>
            <a:r>
              <a:rPr lang="en-US" sz="2400" dirty="0" err="1" smtClean="0">
                <a:solidFill>
                  <a:srgbClr val="002060"/>
                </a:solidFill>
                <a:latin typeface="Bookman Old Style" panose="02050604050505020204" pitchFamily="18" charset="0"/>
              </a:rPr>
              <a:t>tableName</a:t>
            </a:r>
            <a:r>
              <a:rPr lang="en-US" sz="2400" dirty="0" smtClean="0">
                <a:solidFill>
                  <a:srgbClr val="002060"/>
                </a:solidFill>
                <a:latin typeface="Bookman Old Style" panose="02050604050505020204" pitchFamily="18" charset="0"/>
              </a:rPr>
              <a:t> from username;</a:t>
            </a:r>
          </a:p>
          <a:p>
            <a:pPr algn="just"/>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Examples:</a:t>
            </a:r>
          </a:p>
          <a:p>
            <a:pPr lvl="1" algn="just"/>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REVOKE UPDATE </a:t>
            </a:r>
            <a:r>
              <a:rPr lang="en-US" sz="2400" i="1" dirty="0">
                <a:solidFill>
                  <a:srgbClr val="002060"/>
                </a:solidFill>
                <a:latin typeface="Bookman Old Style" panose="02050604050505020204" pitchFamily="18" charset="0"/>
              </a:rPr>
              <a:t>ON </a:t>
            </a:r>
            <a:r>
              <a:rPr lang="en-US" sz="2400" i="1" dirty="0" err="1" smtClean="0">
                <a:solidFill>
                  <a:srgbClr val="002060"/>
                </a:solidFill>
                <a:latin typeface="Bookman Old Style" panose="02050604050505020204" pitchFamily="18" charset="0"/>
              </a:rPr>
              <a:t>CCC.Student</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FROM </a:t>
            </a:r>
            <a:r>
              <a:rPr lang="en-US" sz="2400" i="1" dirty="0" smtClean="0">
                <a:solidFill>
                  <a:srgbClr val="002060"/>
                </a:solidFill>
                <a:latin typeface="Bookman Old Style" panose="02050604050505020204" pitchFamily="18" charset="0"/>
              </a:rPr>
              <a:t>CCC101; </a:t>
            </a:r>
          </a:p>
          <a:p>
            <a:pPr lvl="1" algn="just"/>
            <a:r>
              <a:rPr lang="en-US" sz="2400" i="1" dirty="0" smtClean="0">
                <a:solidFill>
                  <a:srgbClr val="002060"/>
                </a:solidFill>
                <a:latin typeface="Bookman Old Style" panose="02050604050505020204" pitchFamily="18" charset="0"/>
              </a:rPr>
              <a:t>		REVOKE </a:t>
            </a:r>
            <a:r>
              <a:rPr lang="en-US" sz="2400" i="1" dirty="0">
                <a:solidFill>
                  <a:srgbClr val="002060"/>
                </a:solidFill>
                <a:latin typeface="Bookman Old Style" panose="02050604050505020204" pitchFamily="18" charset="0"/>
              </a:rPr>
              <a:t>ALL ON </a:t>
            </a:r>
            <a:r>
              <a:rPr lang="en-US" sz="2400" i="1" dirty="0" err="1">
                <a:solidFill>
                  <a:srgbClr val="002060"/>
                </a:solidFill>
                <a:latin typeface="Bookman Old Style" panose="02050604050505020204" pitchFamily="18" charset="0"/>
              </a:rPr>
              <a:t>CCC.Student</a:t>
            </a:r>
            <a:r>
              <a:rPr lang="en-US" sz="2400" i="1" dirty="0">
                <a:solidFill>
                  <a:srgbClr val="002060"/>
                </a:solidFill>
                <a:latin typeface="Bookman Old Style" panose="02050604050505020204" pitchFamily="18" charset="0"/>
              </a:rPr>
              <a:t> FROM CCC101</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7831567" cy="584775"/>
          </a:xfrm>
          <a:prstGeom prst="rect">
            <a:avLst/>
          </a:prstGeom>
        </p:spPr>
        <p:txBody>
          <a:bodyPr wrap="none">
            <a:spAutoFit/>
          </a:bodyPr>
          <a:lstStyle/>
          <a:p>
            <a:r>
              <a:rPr lang="en-US" sz="3200" b="1" dirty="0" smtClean="0">
                <a:solidFill>
                  <a:srgbClr val="FF0000"/>
                </a:solidFill>
              </a:rPr>
              <a:t>SQL : DCL Commands – Removing Permission</a:t>
            </a:r>
            <a:endParaRPr lang="en-US" sz="3200" b="1" dirty="0">
              <a:solidFill>
                <a:srgbClr val="FF0000"/>
              </a:solidFill>
            </a:endParaRPr>
          </a:p>
        </p:txBody>
      </p:sp>
    </p:spTree>
    <p:extLst>
      <p:ext uri="{BB962C8B-B14F-4D97-AF65-F5344CB8AC3E}">
        <p14:creationId xmlns:p14="http://schemas.microsoft.com/office/powerpoint/2010/main" val="216750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547422" y="2981820"/>
            <a:ext cx="9370787"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TCL Commands</a:t>
            </a:r>
            <a:endParaRPr lang="en-US" sz="6000" b="1" dirty="0">
              <a:solidFill>
                <a:srgbClr val="002060"/>
              </a:solidFill>
            </a:endParaRPr>
          </a:p>
        </p:txBody>
      </p:sp>
    </p:spTree>
    <p:extLst>
      <p:ext uri="{BB962C8B-B14F-4D97-AF65-F5344CB8AC3E}">
        <p14:creationId xmlns:p14="http://schemas.microsoft.com/office/powerpoint/2010/main" val="390941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154984"/>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Transaction Control Language specifies commands for beginning and ending a transaction.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A transaction consists of a sequence of SQL statements that are applied in an atomic (all or </a:t>
            </a:r>
            <a:r>
              <a:rPr lang="en-US" sz="2400" dirty="0" smtClean="0">
                <a:solidFill>
                  <a:srgbClr val="002060"/>
                </a:solidFill>
                <a:latin typeface="Bookman Old Style" panose="02050604050505020204" pitchFamily="18" charset="0"/>
              </a:rPr>
              <a:t>none</a:t>
            </a:r>
            <a:r>
              <a:rPr lang="en-US" sz="2400" dirty="0">
                <a:solidFill>
                  <a:srgbClr val="002060"/>
                </a:solidFill>
                <a:latin typeface="Bookman Old Style" panose="02050604050505020204" pitchFamily="18" charset="0"/>
              </a:rPr>
              <a:t>) manner.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The Commands In </a:t>
            </a:r>
            <a:r>
              <a:rPr lang="en-US" sz="2400" b="1" dirty="0" smtClean="0">
                <a:solidFill>
                  <a:srgbClr val="002060"/>
                </a:solidFill>
                <a:latin typeface="Bookman Old Style" panose="02050604050505020204" pitchFamily="18" charset="0"/>
              </a:rPr>
              <a:t>TCL:</a:t>
            </a:r>
          </a:p>
          <a:p>
            <a:pPr marL="800100" lvl="1"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Commit: </a:t>
            </a:r>
            <a:r>
              <a:rPr lang="en-US" sz="2400" dirty="0" smtClean="0">
                <a:solidFill>
                  <a:srgbClr val="002060"/>
                </a:solidFill>
                <a:latin typeface="Bookman Old Style" panose="02050604050505020204" pitchFamily="18" charset="0"/>
              </a:rPr>
              <a:t>Used to save </a:t>
            </a:r>
            <a:r>
              <a:rPr lang="en-US" sz="2400" dirty="0">
                <a:solidFill>
                  <a:srgbClr val="002060"/>
                </a:solidFill>
                <a:latin typeface="Bookman Old Style" panose="02050604050505020204" pitchFamily="18" charset="0"/>
              </a:rPr>
              <a:t>database </a:t>
            </a:r>
            <a:r>
              <a:rPr lang="en-US" sz="2400" dirty="0" smtClean="0">
                <a:solidFill>
                  <a:srgbClr val="002060"/>
                </a:solidFill>
                <a:latin typeface="Bookman Old Style" panose="02050604050505020204" pitchFamily="18" charset="0"/>
              </a:rPr>
              <a:t>changes permanently </a:t>
            </a:r>
          </a:p>
          <a:p>
            <a:pPr marL="800100" lvl="1" indent="-342900" algn="just">
              <a:buFont typeface="Arial" panose="020B0604020202020204" pitchFamily="34" charset="0"/>
              <a:buChar char="•"/>
            </a:pPr>
            <a:r>
              <a:rPr lang="en-US" sz="2400" b="1" dirty="0" err="1" smtClean="0">
                <a:solidFill>
                  <a:srgbClr val="002060"/>
                </a:solidFill>
                <a:latin typeface="Bookman Old Style" panose="02050604050505020204" pitchFamily="18" charset="0"/>
              </a:rPr>
              <a:t>Savepoint</a:t>
            </a:r>
            <a:r>
              <a:rPr lang="en-US" sz="2400" b="1"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Used to save different </a:t>
            </a:r>
            <a:r>
              <a:rPr lang="en-US" sz="2400" dirty="0">
                <a:solidFill>
                  <a:srgbClr val="002060"/>
                </a:solidFill>
                <a:latin typeface="Bookman Old Style" panose="02050604050505020204" pitchFamily="18" charset="0"/>
              </a:rPr>
              <a:t>parts of the same transaction using different names.</a:t>
            </a:r>
          </a:p>
          <a:p>
            <a:pPr marL="800100" lvl="1"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Rollback: </a:t>
            </a:r>
            <a:r>
              <a:rPr lang="en-US" sz="2400" dirty="0" smtClean="0">
                <a:solidFill>
                  <a:srgbClr val="002060"/>
                </a:solidFill>
                <a:latin typeface="Bookman Old Style" panose="02050604050505020204" pitchFamily="18" charset="0"/>
              </a:rPr>
              <a:t>Used to undo </a:t>
            </a:r>
            <a:r>
              <a:rPr lang="en-US" sz="2400" dirty="0">
                <a:solidFill>
                  <a:srgbClr val="002060"/>
                </a:solidFill>
                <a:latin typeface="Bookman Old Style" panose="02050604050505020204" pitchFamily="18" charset="0"/>
              </a:rPr>
              <a:t>the changes that are not committed </a:t>
            </a:r>
          </a:p>
        </p:txBody>
      </p:sp>
      <p:sp>
        <p:nvSpPr>
          <p:cNvPr id="3" name="Rectangle 2"/>
          <p:cNvSpPr/>
          <p:nvPr/>
        </p:nvSpPr>
        <p:spPr>
          <a:xfrm>
            <a:off x="373039" y="132644"/>
            <a:ext cx="3723070" cy="584775"/>
          </a:xfrm>
          <a:prstGeom prst="rect">
            <a:avLst/>
          </a:prstGeom>
        </p:spPr>
        <p:txBody>
          <a:bodyPr wrap="none">
            <a:spAutoFit/>
          </a:bodyPr>
          <a:lstStyle/>
          <a:p>
            <a:r>
              <a:rPr lang="en-US" sz="3200" b="1" dirty="0" smtClean="0">
                <a:solidFill>
                  <a:srgbClr val="FF0000"/>
                </a:solidFill>
              </a:rPr>
              <a:t>SQL : TCL Commands</a:t>
            </a:r>
            <a:endParaRPr lang="en-US" sz="3200" b="1" dirty="0">
              <a:solidFill>
                <a:srgbClr val="FF0000"/>
              </a:solidFill>
            </a:endParaRPr>
          </a:p>
        </p:txBody>
      </p:sp>
    </p:spTree>
    <p:extLst>
      <p:ext uri="{BB962C8B-B14F-4D97-AF65-F5344CB8AC3E}">
        <p14:creationId xmlns:p14="http://schemas.microsoft.com/office/powerpoint/2010/main" val="115700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893647"/>
          </a:xfrm>
          <a:prstGeom prst="rect">
            <a:avLst/>
          </a:prstGeom>
        </p:spPr>
        <p:txBody>
          <a:bodyPr wrap="square">
            <a:spAutoFit/>
          </a:bodyPr>
          <a:lstStyle/>
          <a:p>
            <a:pPr marL="285750"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A database requires a comprehensive database software program known as a database management system (DBMS). </a:t>
            </a:r>
          </a:p>
          <a:p>
            <a:pPr marL="285750"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A DBMS serves as an interface between the database and its end users.</a:t>
            </a:r>
          </a:p>
          <a:p>
            <a:pPr marL="285750" indent="-28575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DBMS allows users to perform CRUD operations and manage how the information is organized and optimized. </a:t>
            </a:r>
          </a:p>
          <a:p>
            <a:pPr marL="285750"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A DBMS also facilitates oversight and control of databases, performance monitoring, tuning, and backup and recovery.</a:t>
            </a:r>
          </a:p>
          <a:p>
            <a:pPr marL="285750" indent="-28575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285750" indent="-285750" algn="just">
              <a:buFont typeface="Arial" panose="020B0604020202020204" pitchFamily="34" charset="0"/>
              <a:buChar char="•"/>
            </a:pPr>
            <a:r>
              <a:rPr lang="en-US" sz="2400" dirty="0" smtClean="0">
                <a:solidFill>
                  <a:srgbClr val="002060"/>
                </a:solidFill>
                <a:latin typeface="Bookman Old Style" panose="02050604050505020204" pitchFamily="18" charset="0"/>
              </a:rPr>
              <a:t>Some examples of DBMS: MySQL, Microsoft Access, Microsoft SQL Server, FileMaker Pro, Oracle Database, and </a:t>
            </a:r>
            <a:r>
              <a:rPr lang="en-US" sz="2400" dirty="0" err="1" smtClean="0">
                <a:solidFill>
                  <a:srgbClr val="002060"/>
                </a:solidFill>
                <a:latin typeface="Bookman Old Style" panose="02050604050505020204" pitchFamily="18" charset="0"/>
              </a:rPr>
              <a:t>dBASE</a:t>
            </a:r>
            <a:r>
              <a:rPr lang="en-US" sz="2400" dirty="0" smtClean="0">
                <a:solidFill>
                  <a:srgbClr val="002060"/>
                </a:solidFill>
                <a:latin typeface="Bookman Old Style" panose="02050604050505020204" pitchFamily="18" charset="0"/>
              </a:rPr>
              <a:t>.</a:t>
            </a:r>
            <a:endParaRPr lang="en-IN" sz="2400" dirty="0" smtClean="0">
              <a:solidFill>
                <a:srgbClr val="002060"/>
              </a:solidFill>
              <a:latin typeface="Bookman Old Style" panose="02050604050505020204" pitchFamily="18" charset="0"/>
            </a:endParaRPr>
          </a:p>
        </p:txBody>
      </p:sp>
      <p:sp>
        <p:nvSpPr>
          <p:cNvPr id="3" name="Rectangle 2"/>
          <p:cNvSpPr/>
          <p:nvPr/>
        </p:nvSpPr>
        <p:spPr>
          <a:xfrm>
            <a:off x="373039" y="132644"/>
            <a:ext cx="5577385" cy="584775"/>
          </a:xfrm>
          <a:prstGeom prst="rect">
            <a:avLst/>
          </a:prstGeom>
        </p:spPr>
        <p:txBody>
          <a:bodyPr wrap="square">
            <a:spAutoFit/>
          </a:bodyPr>
          <a:lstStyle/>
          <a:p>
            <a:r>
              <a:rPr lang="en-US" sz="3200" b="1" dirty="0" smtClean="0">
                <a:solidFill>
                  <a:srgbClr val="FF0000"/>
                </a:solidFill>
              </a:rPr>
              <a:t>Database Management Systems</a:t>
            </a:r>
            <a:endParaRPr lang="en-US" sz="3200" b="1" dirty="0">
              <a:solidFill>
                <a:srgbClr val="FF0000"/>
              </a:solidFill>
            </a:endParaRPr>
          </a:p>
        </p:txBody>
      </p:sp>
    </p:spTree>
    <p:extLst>
      <p:ext uri="{BB962C8B-B14F-4D97-AF65-F5344CB8AC3E}">
        <p14:creationId xmlns:p14="http://schemas.microsoft.com/office/powerpoint/2010/main" val="4049778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524315"/>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COMMIT command in SQL is used to save all the transaction-related changes permanently to the disk.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smtClean="0">
                <a:solidFill>
                  <a:srgbClr val="002060"/>
                </a:solidFill>
                <a:latin typeface="Bookman Old Style" panose="02050604050505020204" pitchFamily="18" charset="0"/>
              </a:rPr>
              <a:t>Whenever DML commands </a:t>
            </a:r>
            <a:r>
              <a:rPr lang="en-US" sz="2400" dirty="0">
                <a:solidFill>
                  <a:srgbClr val="002060"/>
                </a:solidFill>
                <a:latin typeface="Bookman Old Style" panose="02050604050505020204" pitchFamily="18" charset="0"/>
              </a:rPr>
              <a:t>such as INSERT, UPDATE and DELETE are used, the changes made by these commands are permanent only after closing the current session.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If </a:t>
            </a:r>
            <a:r>
              <a:rPr lang="en-US" sz="2400" dirty="0">
                <a:solidFill>
                  <a:srgbClr val="002060"/>
                </a:solidFill>
                <a:latin typeface="Bookman Old Style" panose="02050604050505020204" pitchFamily="18" charset="0"/>
              </a:rPr>
              <a:t>we want the changes to be saved permanently to the disk without closing the session, we will use the commit command</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a:t>
            </a:r>
          </a:p>
          <a:p>
            <a:pPr marL="800100" lvl="1" indent="-342900" algn="just">
              <a:buFont typeface="Arial" panose="020B0604020202020204" pitchFamily="34" charset="0"/>
              <a:buChar char="•"/>
            </a:pPr>
            <a:r>
              <a:rPr lang="en-US" sz="2400" i="1" dirty="0" smtClean="0">
                <a:solidFill>
                  <a:srgbClr val="002060"/>
                </a:solidFill>
                <a:latin typeface="Bookman Old Style" panose="02050604050505020204" pitchFamily="18" charset="0"/>
              </a:rPr>
              <a:t>Commit;</a:t>
            </a:r>
          </a:p>
        </p:txBody>
      </p:sp>
      <p:sp>
        <p:nvSpPr>
          <p:cNvPr id="3" name="Rectangle 2"/>
          <p:cNvSpPr/>
          <p:nvPr/>
        </p:nvSpPr>
        <p:spPr>
          <a:xfrm>
            <a:off x="373039" y="132644"/>
            <a:ext cx="3553152" cy="584775"/>
          </a:xfrm>
          <a:prstGeom prst="rect">
            <a:avLst/>
          </a:prstGeom>
        </p:spPr>
        <p:txBody>
          <a:bodyPr wrap="none">
            <a:spAutoFit/>
          </a:bodyPr>
          <a:lstStyle/>
          <a:p>
            <a:r>
              <a:rPr lang="en-US" sz="3200" b="1" dirty="0" smtClean="0">
                <a:solidFill>
                  <a:srgbClr val="FF0000"/>
                </a:solidFill>
              </a:rPr>
              <a:t>SQL : TCL – Commit</a:t>
            </a:r>
            <a:endParaRPr lang="en-US" sz="3200" b="1" dirty="0">
              <a:solidFill>
                <a:srgbClr val="FF0000"/>
              </a:solidFill>
            </a:endParaRPr>
          </a:p>
        </p:txBody>
      </p:sp>
    </p:spTree>
    <p:extLst>
      <p:ext uri="{BB962C8B-B14F-4D97-AF65-F5344CB8AC3E}">
        <p14:creationId xmlns:p14="http://schemas.microsoft.com/office/powerpoint/2010/main" val="3364596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524315"/>
          </a:xfrm>
          <a:prstGeom prst="rect">
            <a:avLst/>
          </a:prstGeom>
        </p:spPr>
        <p:txBody>
          <a:bodyPr wrap="square">
            <a:spAutoFit/>
          </a:bodyPr>
          <a:lstStyle/>
          <a:p>
            <a:pPr algn="just"/>
            <a:r>
              <a:rPr lang="en-US" sz="2400" i="1" dirty="0" smtClean="0">
                <a:solidFill>
                  <a:srgbClr val="002060"/>
                </a:solidFill>
                <a:latin typeface="Bookman Old Style" panose="02050604050505020204" pitchFamily="18" charset="0"/>
              </a:rPr>
              <a:t>	Create table </a:t>
            </a:r>
            <a:r>
              <a:rPr lang="en-US" sz="2400" i="1" dirty="0" err="1" smtClean="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first_name</a:t>
            </a:r>
            <a:r>
              <a:rPr lang="en-US" sz="2400" i="1" dirty="0" smtClean="0">
                <a:solidFill>
                  <a:srgbClr val="002060"/>
                </a:solidFill>
                <a:latin typeface="Bookman Old Style" panose="02050604050505020204" pitchFamily="18" charset="0"/>
              </a:rPr>
              <a:t> char(20) not null, </a:t>
            </a:r>
            <a:r>
              <a:rPr lang="en-US" sz="2400" i="1" dirty="0" err="1" smtClean="0">
                <a:solidFill>
                  <a:srgbClr val="002060"/>
                </a:solidFill>
                <a:latin typeface="Bookman Old Style" panose="02050604050505020204" pitchFamily="18" charset="0"/>
              </a:rPr>
              <a:t>last_name</a:t>
            </a:r>
            <a:r>
              <a:rPr lang="en-US" sz="2400" i="1" dirty="0" smtClean="0">
                <a:solidFill>
                  <a:srgbClr val="002060"/>
                </a:solidFill>
                <a:latin typeface="Bookman Old Style" panose="02050604050505020204" pitchFamily="18" charset="0"/>
              </a:rPr>
              <a:t> char(20), age </a:t>
            </a:r>
            <a:r>
              <a:rPr lang="en-US" sz="2400" i="1" dirty="0" err="1" smtClean="0">
                <a:solidFill>
                  <a:srgbClr val="002060"/>
                </a:solidFill>
                <a:latin typeface="Bookman Old Style" panose="02050604050505020204" pitchFamily="18" charset="0"/>
              </a:rPr>
              <a:t>int</a:t>
            </a:r>
            <a:r>
              <a:rPr lang="en-US" sz="2400" i="1" dirty="0" smtClean="0">
                <a:solidFill>
                  <a:srgbClr val="002060"/>
                </a:solidFill>
                <a:latin typeface="Bookman Old Style" panose="02050604050505020204" pitchFamily="18" charset="0"/>
              </a:rPr>
              <a:t>, sex char(1), income float);</a:t>
            </a:r>
          </a:p>
          <a:p>
            <a:pPr algn="just"/>
            <a:endParaRPr lang="en-US" sz="2400" i="1" dirty="0" smtClean="0">
              <a:solidFill>
                <a:srgbClr val="002060"/>
              </a:solidFill>
              <a:latin typeface="Bookman Old Style" panose="02050604050505020204" pitchFamily="18" charset="0"/>
            </a:endParaRPr>
          </a:p>
          <a:p>
            <a:pPr algn="just"/>
            <a:endParaRPr lang="en-US" sz="2400" i="1" dirty="0">
              <a:solidFill>
                <a:srgbClr val="002060"/>
              </a:solidFill>
              <a:latin typeface="Bookman Old Style" panose="02050604050505020204" pitchFamily="18" charset="0"/>
            </a:endParaRPr>
          </a:p>
          <a:p>
            <a:pPr algn="just"/>
            <a:r>
              <a:rPr lang="en-US" sz="2400" i="1" dirty="0" smtClean="0">
                <a:solidFill>
                  <a:srgbClr val="002060"/>
                </a:solidFill>
                <a:latin typeface="Bookman Old Style" panose="02050604050505020204" pitchFamily="18" charset="0"/>
              </a:rPr>
              <a:t>	INSERT </a:t>
            </a:r>
            <a:r>
              <a:rPr lang="en-US" sz="2400" i="1" dirty="0">
                <a:solidFill>
                  <a:srgbClr val="002060"/>
                </a:solidFill>
                <a:latin typeface="Bookman Old Style" panose="02050604050505020204" pitchFamily="18" charset="0"/>
              </a:rPr>
              <a:t>INTO EMP </a:t>
            </a:r>
            <a:r>
              <a:rPr lang="en-US" sz="2400" i="1" dirty="0" smtClean="0">
                <a:solidFill>
                  <a:srgbClr val="002060"/>
                </a:solidFill>
                <a:latin typeface="Bookman Old Style" panose="02050604050505020204" pitchFamily="18" charset="0"/>
              </a:rPr>
              <a:t>VALUES (</a:t>
            </a:r>
            <a:r>
              <a:rPr lang="en-US" sz="2400" i="1" dirty="0">
                <a:solidFill>
                  <a:srgbClr val="002060"/>
                </a:solidFill>
                <a:latin typeface="Bookman Old Style" panose="02050604050505020204" pitchFamily="18" charset="0"/>
              </a:rPr>
              <a:t>'Krishna', 'Sharma', 19, 'M', 2000</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'Raj', '</a:t>
            </a:r>
            <a:r>
              <a:rPr lang="en-US" sz="2400" i="1" dirty="0" err="1">
                <a:solidFill>
                  <a:srgbClr val="002060"/>
                </a:solidFill>
                <a:latin typeface="Bookman Old Style" panose="02050604050505020204" pitchFamily="18" charset="0"/>
              </a:rPr>
              <a:t>Kandukuri</a:t>
            </a:r>
            <a:r>
              <a:rPr lang="en-US" sz="2400" i="1" dirty="0">
                <a:solidFill>
                  <a:srgbClr val="002060"/>
                </a:solidFill>
                <a:latin typeface="Bookman Old Style" panose="02050604050505020204" pitchFamily="18" charset="0"/>
              </a:rPr>
              <a:t>', 20, 'M', 7000</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Ramya</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Ramapriya</a:t>
            </a:r>
            <a:r>
              <a:rPr lang="en-US" sz="2400" i="1" dirty="0">
                <a:solidFill>
                  <a:srgbClr val="002060"/>
                </a:solidFill>
                <a:latin typeface="Bookman Old Style" panose="02050604050505020204" pitchFamily="18" charset="0"/>
              </a:rPr>
              <a:t>', 25, 'F', 5000</a:t>
            </a:r>
            <a:r>
              <a:rPr lang="en-US" sz="2400" i="1" dirty="0" smtClean="0">
                <a:solidFill>
                  <a:srgbClr val="002060"/>
                </a:solidFill>
                <a:latin typeface="Bookman Old Style" panose="02050604050505020204" pitchFamily="18" charset="0"/>
              </a:rPr>
              <a:t>);</a:t>
            </a:r>
          </a:p>
          <a:p>
            <a:pPr algn="just"/>
            <a:endParaRPr lang="en-US" sz="2400" i="1" dirty="0" smtClean="0">
              <a:solidFill>
                <a:srgbClr val="002060"/>
              </a:solidFill>
              <a:latin typeface="Bookman Old Style" panose="02050604050505020204" pitchFamily="18" charset="0"/>
            </a:endParaRPr>
          </a:p>
          <a:p>
            <a:pPr algn="just"/>
            <a:endParaRPr lang="en-US" sz="2400" i="1" dirty="0">
              <a:solidFill>
                <a:srgbClr val="002060"/>
              </a:solidFill>
              <a:latin typeface="Bookman Old Style" panose="02050604050505020204" pitchFamily="18" charset="0"/>
            </a:endParaRPr>
          </a:p>
          <a:p>
            <a:pPr algn="just"/>
            <a:r>
              <a:rPr lang="en-US" sz="2400" i="1" dirty="0" smtClean="0">
                <a:solidFill>
                  <a:srgbClr val="002060"/>
                </a:solidFill>
                <a:latin typeface="Bookman Old Style" panose="02050604050505020204" pitchFamily="18" charset="0"/>
              </a:rPr>
              <a:t>	START </a:t>
            </a:r>
            <a:r>
              <a:rPr lang="en-US" sz="2400" i="1" dirty="0">
                <a:solidFill>
                  <a:srgbClr val="002060"/>
                </a:solidFill>
                <a:latin typeface="Bookman Old Style" panose="02050604050505020204" pitchFamily="18" charset="0"/>
              </a:rPr>
              <a:t>TRANSACTION</a:t>
            </a:r>
            <a:r>
              <a:rPr lang="en-US" sz="2400" i="1" dirty="0" smtClean="0">
                <a:solidFill>
                  <a:srgbClr val="002060"/>
                </a:solidFill>
                <a:latin typeface="Bookman Old Style" panose="02050604050505020204" pitchFamily="18" charset="0"/>
              </a:rPr>
              <a:t>;</a:t>
            </a:r>
          </a:p>
          <a:p>
            <a:pPr algn="just"/>
            <a:endParaRPr lang="en-US" sz="2400" i="1" dirty="0">
              <a:solidFill>
                <a:srgbClr val="002060"/>
              </a:solidFill>
              <a:latin typeface="Bookman Old Style" panose="02050604050505020204" pitchFamily="18" charset="0"/>
            </a:endParaRPr>
          </a:p>
          <a:p>
            <a:pPr algn="just"/>
            <a:endParaRPr lang="en-US" sz="2400" i="1" dirty="0" smtClean="0">
              <a:solidFill>
                <a:srgbClr val="002060"/>
              </a:solidFill>
              <a:latin typeface="Bookman Old Style" panose="02050604050505020204" pitchFamily="18" charset="0"/>
            </a:endParaRPr>
          </a:p>
          <a:p>
            <a:pPr algn="just"/>
            <a:r>
              <a:rPr lang="en-US" sz="2400" i="1" dirty="0" smtClean="0">
                <a:solidFill>
                  <a:srgbClr val="002060"/>
                </a:solidFill>
                <a:latin typeface="Bookman Old Style" panose="02050604050505020204" pitchFamily="18" charset="0"/>
              </a:rPr>
              <a:t>	UPDATE </a:t>
            </a:r>
            <a:r>
              <a:rPr lang="en-US" sz="2400" i="1" dirty="0">
                <a:solidFill>
                  <a:srgbClr val="002060"/>
                </a:solidFill>
                <a:latin typeface="Bookman Old Style" panose="02050604050505020204" pitchFamily="18" charset="0"/>
              </a:rPr>
              <a:t>EMP SET AGE = AGE + 1</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4999061" cy="584775"/>
          </a:xfrm>
          <a:prstGeom prst="rect">
            <a:avLst/>
          </a:prstGeom>
        </p:spPr>
        <p:txBody>
          <a:bodyPr wrap="none">
            <a:spAutoFit/>
          </a:bodyPr>
          <a:lstStyle/>
          <a:p>
            <a:r>
              <a:rPr lang="en-US" sz="3200" b="1" dirty="0" smtClean="0">
                <a:solidFill>
                  <a:srgbClr val="FF0000"/>
                </a:solidFill>
              </a:rPr>
              <a:t>SQL : TCL – Commit Example</a:t>
            </a:r>
            <a:endParaRPr lang="en-US" sz="3200" b="1" dirty="0">
              <a:solidFill>
                <a:srgbClr val="FF0000"/>
              </a:solidFill>
            </a:endParaRPr>
          </a:p>
        </p:txBody>
      </p:sp>
    </p:spTree>
    <p:extLst>
      <p:ext uri="{BB962C8B-B14F-4D97-AF65-F5344CB8AC3E}">
        <p14:creationId xmlns:p14="http://schemas.microsoft.com/office/powerpoint/2010/main" val="8097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We can divide the database operations into parts.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For example:</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W</a:t>
            </a:r>
            <a:r>
              <a:rPr lang="en-US" sz="2400" dirty="0" smtClean="0">
                <a:solidFill>
                  <a:srgbClr val="002060"/>
                </a:solidFill>
                <a:latin typeface="Bookman Old Style" panose="02050604050505020204" pitchFamily="18" charset="0"/>
              </a:rPr>
              <a:t>e </a:t>
            </a:r>
            <a:r>
              <a:rPr lang="en-US" sz="2400" dirty="0">
                <a:solidFill>
                  <a:srgbClr val="002060"/>
                </a:solidFill>
                <a:latin typeface="Bookman Old Style" panose="02050604050505020204" pitchFamily="18" charset="0"/>
              </a:rPr>
              <a:t>can consider all the insert related queries that we will execute consecutively as one part of the transaction and the delete command as the other part of the transaction. </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Using </a:t>
            </a:r>
            <a:r>
              <a:rPr lang="en-US" sz="2400" dirty="0">
                <a:solidFill>
                  <a:srgbClr val="002060"/>
                </a:solidFill>
                <a:latin typeface="Bookman Old Style" panose="02050604050505020204" pitchFamily="18" charset="0"/>
              </a:rPr>
              <a:t>the SAVEPOINT command in SQL, we can save these different parts of the same transaction using different names.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For example:</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We </a:t>
            </a:r>
            <a:r>
              <a:rPr lang="en-US" sz="2400" dirty="0">
                <a:solidFill>
                  <a:srgbClr val="002060"/>
                </a:solidFill>
                <a:latin typeface="Bookman Old Style" panose="02050604050505020204" pitchFamily="18" charset="0"/>
              </a:rPr>
              <a:t>can save all the insert related queries with the </a:t>
            </a:r>
            <a:r>
              <a:rPr lang="en-US" sz="2400" dirty="0" err="1">
                <a:solidFill>
                  <a:srgbClr val="002060"/>
                </a:solidFill>
                <a:latin typeface="Bookman Old Style" panose="02050604050505020204" pitchFamily="18" charset="0"/>
              </a:rPr>
              <a:t>savepoint</a:t>
            </a:r>
            <a:r>
              <a:rPr lang="en-US" sz="2400" dirty="0">
                <a:solidFill>
                  <a:srgbClr val="002060"/>
                </a:solidFill>
                <a:latin typeface="Bookman Old Style" panose="02050604050505020204" pitchFamily="18" charset="0"/>
              </a:rPr>
              <a:t> named </a:t>
            </a:r>
            <a:r>
              <a:rPr lang="en-US" sz="2400" dirty="0" smtClean="0">
                <a:solidFill>
                  <a:srgbClr val="002060"/>
                </a:solidFill>
                <a:latin typeface="Bookman Old Style" panose="02050604050505020204" pitchFamily="18" charset="0"/>
              </a:rPr>
              <a:t>INS, </a:t>
            </a:r>
            <a:r>
              <a:rPr lang="en-US" sz="2400" dirty="0">
                <a:solidFill>
                  <a:srgbClr val="002060"/>
                </a:solidFill>
                <a:latin typeface="Bookman Old Style" panose="02050604050505020204" pitchFamily="18" charset="0"/>
              </a:rPr>
              <a:t>insert related queries with the </a:t>
            </a:r>
            <a:r>
              <a:rPr lang="en-US" sz="2400" dirty="0" err="1">
                <a:solidFill>
                  <a:srgbClr val="002060"/>
                </a:solidFill>
                <a:latin typeface="Bookman Old Style" panose="02050604050505020204" pitchFamily="18" charset="0"/>
              </a:rPr>
              <a:t>savepoint</a:t>
            </a:r>
            <a:r>
              <a:rPr lang="en-US" sz="2400" dirty="0">
                <a:solidFill>
                  <a:srgbClr val="002060"/>
                </a:solidFill>
                <a:latin typeface="Bookman Old Style" panose="02050604050505020204" pitchFamily="18" charset="0"/>
              </a:rPr>
              <a:t> named </a:t>
            </a:r>
            <a:r>
              <a:rPr lang="en-US" sz="2400" dirty="0" smtClean="0">
                <a:solidFill>
                  <a:srgbClr val="002060"/>
                </a:solidFill>
                <a:latin typeface="Bookman Old Style" panose="02050604050505020204" pitchFamily="18" charset="0"/>
              </a:rPr>
              <a:t>DEL.</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SAVEPOINT </a:t>
            </a:r>
            <a:r>
              <a:rPr lang="en-US" sz="2400" i="1" dirty="0" err="1" smtClean="0">
                <a:solidFill>
                  <a:srgbClr val="002060"/>
                </a:solidFill>
                <a:latin typeface="Bookman Old Style" panose="02050604050505020204" pitchFamily="18" charset="0"/>
              </a:rPr>
              <a:t>savePointName</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 </a:t>
            </a:r>
            <a:r>
              <a:rPr lang="en-US" sz="2400" i="1" dirty="0">
                <a:solidFill>
                  <a:srgbClr val="002060"/>
                </a:solidFill>
                <a:latin typeface="Bookman Old Style" panose="02050604050505020204" pitchFamily="18" charset="0"/>
              </a:rPr>
              <a:t>SAVEPOINT </a:t>
            </a:r>
            <a:r>
              <a:rPr lang="en-US" sz="2400" i="1" dirty="0" err="1">
                <a:solidFill>
                  <a:srgbClr val="002060"/>
                </a:solidFill>
                <a:latin typeface="Bookman Old Style" panose="02050604050505020204" pitchFamily="18" charset="0"/>
              </a:rPr>
              <a:t>samplesavepoint</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3797835" cy="584775"/>
          </a:xfrm>
          <a:prstGeom prst="rect">
            <a:avLst/>
          </a:prstGeom>
        </p:spPr>
        <p:txBody>
          <a:bodyPr wrap="none">
            <a:spAutoFit/>
          </a:bodyPr>
          <a:lstStyle/>
          <a:p>
            <a:r>
              <a:rPr lang="en-US" sz="3200" b="1" dirty="0" smtClean="0">
                <a:solidFill>
                  <a:srgbClr val="FF0000"/>
                </a:solidFill>
              </a:rPr>
              <a:t>SQL : TCL – </a:t>
            </a:r>
            <a:r>
              <a:rPr lang="en-US" sz="3200" b="1" dirty="0" err="1" smtClean="0">
                <a:solidFill>
                  <a:srgbClr val="FF0000"/>
                </a:solidFill>
              </a:rPr>
              <a:t>Savepoint</a:t>
            </a:r>
            <a:endParaRPr lang="en-US" sz="3200" b="1" dirty="0">
              <a:solidFill>
                <a:srgbClr val="FF0000"/>
              </a:solidFill>
            </a:endParaRPr>
          </a:p>
        </p:txBody>
      </p:sp>
    </p:spTree>
    <p:extLst>
      <p:ext uri="{BB962C8B-B14F-4D97-AF65-F5344CB8AC3E}">
        <p14:creationId xmlns:p14="http://schemas.microsoft.com/office/powerpoint/2010/main" val="356718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fade">
                                      <p:cBhvr>
                                        <p:cTn id="28" dur="500"/>
                                        <p:tgtEl>
                                          <p:spTgt spid="2">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fade">
                                      <p:cBhvr>
                                        <p:cTn id="33" dur="500"/>
                                        <p:tgtEl>
                                          <p:spTgt spid="2">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According </a:t>
            </a:r>
            <a:r>
              <a:rPr lang="en-US" sz="2400" dirty="0">
                <a:solidFill>
                  <a:srgbClr val="002060"/>
                </a:solidFill>
                <a:latin typeface="Bookman Old Style" panose="02050604050505020204" pitchFamily="18" charset="0"/>
              </a:rPr>
              <a:t>to the user's changing requirements, he/she can roll back the transaction to different </a:t>
            </a:r>
            <a:r>
              <a:rPr lang="en-US" sz="2400" dirty="0" err="1">
                <a:solidFill>
                  <a:srgbClr val="002060"/>
                </a:solidFill>
                <a:latin typeface="Bookman Old Style" panose="02050604050505020204" pitchFamily="18" charset="0"/>
              </a:rPr>
              <a:t>savepoints</a:t>
            </a:r>
            <a:r>
              <a:rPr lang="en-US" sz="2400" dirty="0" smtClean="0">
                <a:solidFill>
                  <a:srgbClr val="002060"/>
                </a:solidFill>
                <a:latin typeface="Bookman Old Style" panose="02050604050505020204" pitchFamily="18" charset="0"/>
              </a:rPr>
              <a:t>.</a:t>
            </a:r>
          </a:p>
          <a:p>
            <a:pPr algn="just"/>
            <a:r>
              <a:rPr lang="en-US" sz="2400" dirty="0" smtClean="0">
                <a:solidFill>
                  <a:srgbClr val="002060"/>
                </a:solidFill>
                <a:latin typeface="Bookman Old Style" panose="02050604050505020204" pitchFamily="18" charset="0"/>
              </a:rPr>
              <a:t>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Consider a scenario: </a:t>
            </a:r>
          </a:p>
          <a:p>
            <a:pPr marL="800100" lvl="1" indent="-342900" algn="just">
              <a:buFont typeface="Arial" panose="020B0604020202020204" pitchFamily="34" charset="0"/>
              <a:buChar char="•"/>
            </a:pPr>
            <a:r>
              <a:rPr lang="en-US" sz="2400" i="1" dirty="0" smtClean="0">
                <a:solidFill>
                  <a:srgbClr val="002060"/>
                </a:solidFill>
                <a:latin typeface="Bookman Old Style" panose="02050604050505020204" pitchFamily="18" charset="0"/>
              </a:rPr>
              <a:t>We have initiated a transaction followed by the table creation and record insertion into the table. After inserting records, we have created a </a:t>
            </a:r>
            <a:r>
              <a:rPr lang="en-US" sz="2400" i="1" dirty="0" err="1" smtClean="0">
                <a:solidFill>
                  <a:srgbClr val="002060"/>
                </a:solidFill>
                <a:latin typeface="Bookman Old Style" panose="02050604050505020204" pitchFamily="18" charset="0"/>
              </a:rPr>
              <a:t>savepoint</a:t>
            </a:r>
            <a:r>
              <a:rPr lang="en-US" sz="2400" i="1" dirty="0" smtClean="0">
                <a:solidFill>
                  <a:srgbClr val="002060"/>
                </a:solidFill>
                <a:latin typeface="Bookman Old Style" panose="02050604050505020204" pitchFamily="18" charset="0"/>
              </a:rPr>
              <a:t> INS. Then we executed a delete query, but later we thought that mistakenly we had removed the useful record. </a:t>
            </a:r>
          </a:p>
          <a:p>
            <a:pPr lvl="1" algn="just"/>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To </a:t>
            </a:r>
            <a:r>
              <a:rPr lang="en-US" sz="2400" dirty="0">
                <a:solidFill>
                  <a:srgbClr val="002060"/>
                </a:solidFill>
                <a:latin typeface="Bookman Old Style" panose="02050604050505020204" pitchFamily="18" charset="0"/>
              </a:rPr>
              <a:t>roll back our </a:t>
            </a:r>
            <a:r>
              <a:rPr lang="en-US" sz="2400" dirty="0" smtClean="0">
                <a:solidFill>
                  <a:srgbClr val="002060"/>
                </a:solidFill>
                <a:latin typeface="Bookman Old Style" panose="02050604050505020204" pitchFamily="18" charset="0"/>
              </a:rPr>
              <a:t>transaction we can use the </a:t>
            </a:r>
            <a:r>
              <a:rPr lang="en-US" sz="2400" dirty="0">
                <a:solidFill>
                  <a:srgbClr val="002060"/>
                </a:solidFill>
                <a:latin typeface="Bookman Old Style" panose="02050604050505020204" pitchFamily="18" charset="0"/>
              </a:rPr>
              <a:t>ROLLBACK command to the </a:t>
            </a:r>
            <a:r>
              <a:rPr lang="en-US" sz="2400" dirty="0" err="1" smtClean="0">
                <a:solidFill>
                  <a:srgbClr val="002060"/>
                </a:solidFill>
                <a:latin typeface="Bookman Old Style" panose="02050604050505020204" pitchFamily="18" charset="0"/>
              </a:rPr>
              <a:t>savepoint</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ROLLBACK TO SAVEPOINT </a:t>
            </a:r>
            <a:r>
              <a:rPr lang="en-US" sz="2400" i="1" dirty="0" err="1" smtClean="0">
                <a:solidFill>
                  <a:srgbClr val="002060"/>
                </a:solidFill>
                <a:latin typeface="Bookman Old Style" panose="02050604050505020204" pitchFamily="18" charset="0"/>
              </a:rPr>
              <a:t>NameOfSavePoint</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Example: </a:t>
            </a:r>
            <a:r>
              <a:rPr lang="en-US" sz="2400" i="1" dirty="0">
                <a:solidFill>
                  <a:srgbClr val="002060"/>
                </a:solidFill>
                <a:latin typeface="Bookman Old Style" panose="02050604050505020204" pitchFamily="18" charset="0"/>
              </a:rPr>
              <a:t>ROLLBACK TO SAVEPOINT </a:t>
            </a:r>
            <a:r>
              <a:rPr lang="en-US" sz="2400" i="1" dirty="0" err="1">
                <a:solidFill>
                  <a:srgbClr val="002060"/>
                </a:solidFill>
                <a:latin typeface="Bookman Old Style" panose="02050604050505020204" pitchFamily="18" charset="0"/>
              </a:rPr>
              <a:t>samplesavepoint</a:t>
            </a:r>
            <a:r>
              <a:rPr lang="en-US" sz="2400" i="1" dirty="0">
                <a:solidFill>
                  <a:srgbClr val="002060"/>
                </a:solidFill>
                <a:latin typeface="Bookman Old Style" panose="02050604050505020204" pitchFamily="18" charset="0"/>
              </a:rPr>
              <a:t>;</a:t>
            </a:r>
          </a:p>
        </p:txBody>
      </p:sp>
      <p:sp>
        <p:nvSpPr>
          <p:cNvPr id="3" name="Rectangle 2"/>
          <p:cNvSpPr/>
          <p:nvPr/>
        </p:nvSpPr>
        <p:spPr>
          <a:xfrm>
            <a:off x="373039" y="132644"/>
            <a:ext cx="3547510" cy="584775"/>
          </a:xfrm>
          <a:prstGeom prst="rect">
            <a:avLst/>
          </a:prstGeom>
        </p:spPr>
        <p:txBody>
          <a:bodyPr wrap="none">
            <a:spAutoFit/>
          </a:bodyPr>
          <a:lstStyle/>
          <a:p>
            <a:r>
              <a:rPr lang="en-US" sz="3200" b="1" dirty="0" smtClean="0">
                <a:solidFill>
                  <a:srgbClr val="FF0000"/>
                </a:solidFill>
              </a:rPr>
              <a:t>SQL : TCL – Rollback</a:t>
            </a:r>
            <a:endParaRPr lang="en-US" sz="3200" b="1" dirty="0">
              <a:solidFill>
                <a:srgbClr val="FF0000"/>
              </a:solidFill>
            </a:endParaRPr>
          </a:p>
        </p:txBody>
      </p:sp>
    </p:spTree>
    <p:extLst>
      <p:ext uri="{BB962C8B-B14F-4D97-AF65-F5344CB8AC3E}">
        <p14:creationId xmlns:p14="http://schemas.microsoft.com/office/powerpoint/2010/main" val="2542169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500"/>
                                        <p:tgtEl>
                                          <p:spTgt spid="2">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683899" y="2981820"/>
            <a:ext cx="9370787"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DQL Command</a:t>
            </a:r>
            <a:endParaRPr lang="en-US" sz="6000" b="1" dirty="0">
              <a:solidFill>
                <a:srgbClr val="002060"/>
              </a:solidFill>
            </a:endParaRPr>
          </a:p>
        </p:txBody>
      </p:sp>
    </p:spTree>
    <p:extLst>
      <p:ext uri="{BB962C8B-B14F-4D97-AF65-F5344CB8AC3E}">
        <p14:creationId xmlns:p14="http://schemas.microsoft.com/office/powerpoint/2010/main" val="1895708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Query: </a:t>
            </a:r>
            <a:r>
              <a:rPr lang="en-US" sz="2400" dirty="0">
                <a:solidFill>
                  <a:srgbClr val="002060"/>
                </a:solidFill>
                <a:latin typeface="Bookman Old Style" panose="02050604050505020204" pitchFamily="18" charset="0"/>
              </a:rPr>
              <a:t>It is an operation that retrieves data from one or more tables or views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Select statement </a:t>
            </a:r>
            <a:r>
              <a:rPr lang="en-US" sz="2400" dirty="0">
                <a:solidFill>
                  <a:srgbClr val="002060"/>
                </a:solidFill>
                <a:latin typeface="Bookman Old Style" panose="02050604050505020204" pitchFamily="18" charset="0"/>
              </a:rPr>
              <a:t>is used for retrieving information from the databases. </a:t>
            </a:r>
            <a:endParaRPr lang="en-US" sz="2400" dirty="0" smtClean="0">
              <a:solidFill>
                <a:srgbClr val="002060"/>
              </a:solidFill>
              <a:latin typeface="Bookman Old Style" panose="02050604050505020204" pitchFamily="18" charset="0"/>
            </a:endParaRPr>
          </a:p>
          <a:p>
            <a:pPr algn="just"/>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Operators Used in </a:t>
            </a:r>
            <a:r>
              <a:rPr lang="en-US" sz="2400" b="1" dirty="0" smtClean="0">
                <a:solidFill>
                  <a:srgbClr val="002060"/>
                </a:solidFill>
                <a:latin typeface="Bookman Old Style" panose="02050604050505020204" pitchFamily="18" charset="0"/>
              </a:rPr>
              <a:t>“Select” </a:t>
            </a:r>
            <a:r>
              <a:rPr lang="en-US" sz="2400" b="1" dirty="0">
                <a:solidFill>
                  <a:srgbClr val="002060"/>
                </a:solidFill>
                <a:latin typeface="Bookman Old Style" panose="02050604050505020204" pitchFamily="18" charset="0"/>
              </a:rPr>
              <a:t>statement: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Arithmetic </a:t>
            </a:r>
            <a:r>
              <a:rPr lang="en-US" sz="2400" dirty="0">
                <a:solidFill>
                  <a:srgbClr val="002060"/>
                </a:solidFill>
                <a:latin typeface="Bookman Old Style" panose="02050604050505020204" pitchFamily="18" charset="0"/>
              </a:rPr>
              <a:t>operator(+,-,*,/)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Relational </a:t>
            </a:r>
            <a:r>
              <a:rPr lang="en-US" sz="2400" dirty="0">
                <a:solidFill>
                  <a:srgbClr val="002060"/>
                </a:solidFill>
                <a:latin typeface="Bookman Old Style" panose="02050604050505020204" pitchFamily="18" charset="0"/>
              </a:rPr>
              <a:t>operator(=,&lt;,&lt;=,&gt;,&gt;=,[&lt;&gt; or!=]not equal).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Logical </a:t>
            </a:r>
            <a:r>
              <a:rPr lang="en-US" sz="2400" dirty="0">
                <a:solidFill>
                  <a:srgbClr val="002060"/>
                </a:solidFill>
                <a:latin typeface="Bookman Old Style" panose="02050604050505020204" pitchFamily="18" charset="0"/>
              </a:rPr>
              <a:t>operator (AND,OR,NOT) </a:t>
            </a:r>
            <a:endParaRPr lang="en-US" sz="2400" dirty="0" smtClean="0">
              <a:solidFill>
                <a:srgbClr val="002060"/>
              </a:solidFill>
              <a:latin typeface="Bookman Old Style" panose="02050604050505020204" pitchFamily="18" charset="0"/>
            </a:endParaRPr>
          </a:p>
          <a:p>
            <a:pPr lvl="1"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Operator </a:t>
            </a:r>
            <a:r>
              <a:rPr lang="en-US" sz="2400" b="1" dirty="0" smtClean="0">
                <a:solidFill>
                  <a:srgbClr val="002060"/>
                </a:solidFill>
                <a:latin typeface="Bookman Old Style" panose="02050604050505020204" pitchFamily="18" charset="0"/>
              </a:rPr>
              <a:t>Precedence:</a:t>
            </a:r>
            <a:endParaRPr lang="en-US" sz="2400" b="1"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The basic operators used in SQL are * / + -</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Operators of the same priority are evaluated From Left to right</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Parentheses are used to force prioritized evaluation.</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3353803" cy="584775"/>
          </a:xfrm>
          <a:prstGeom prst="rect">
            <a:avLst/>
          </a:prstGeom>
        </p:spPr>
        <p:txBody>
          <a:bodyPr wrap="none">
            <a:spAutoFit/>
          </a:bodyPr>
          <a:lstStyle/>
          <a:p>
            <a:r>
              <a:rPr lang="en-US" sz="3200" b="1" dirty="0" smtClean="0">
                <a:solidFill>
                  <a:srgbClr val="FF0000"/>
                </a:solidFill>
              </a:rPr>
              <a:t>SQL : DQL – Select</a:t>
            </a:r>
            <a:endParaRPr lang="en-US" sz="3200" b="1" dirty="0">
              <a:solidFill>
                <a:srgbClr val="FF0000"/>
              </a:solidFill>
            </a:endParaRPr>
          </a:p>
        </p:txBody>
      </p:sp>
    </p:spTree>
    <p:extLst>
      <p:ext uri="{BB962C8B-B14F-4D97-AF65-F5344CB8AC3E}">
        <p14:creationId xmlns:p14="http://schemas.microsoft.com/office/powerpoint/2010/main" val="218872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500"/>
                                        <p:tgtEl>
                                          <p:spTgt spid="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2" end="12"/>
                                            </p:txEl>
                                          </p:spTgt>
                                        </p:tgtEl>
                                        <p:attrNameLst>
                                          <p:attrName>style.visibility</p:attrName>
                                        </p:attrNameLst>
                                      </p:cBhvr>
                                      <p:to>
                                        <p:strVal val="visible"/>
                                      </p:to>
                                    </p:set>
                                    <p:animEffect transition="in" filter="fade">
                                      <p:cBhvr>
                                        <p:cTn id="5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6001643"/>
          </a:xfrm>
          <a:prstGeom prst="rect">
            <a:avLst/>
          </a:prstGeom>
        </p:spPr>
        <p:txBody>
          <a:bodyPr wrap="square">
            <a:spAutoFit/>
          </a:bodyPr>
          <a:lstStyle/>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Syntax:</a:t>
            </a:r>
          </a:p>
          <a:p>
            <a:pPr algn="just"/>
            <a:r>
              <a:rPr lang="en-US" sz="2400"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Select col1, col2, … , </a:t>
            </a:r>
            <a:r>
              <a:rPr lang="en-US" sz="2400" i="1" dirty="0" err="1" smtClean="0">
                <a:solidFill>
                  <a:srgbClr val="002060"/>
                </a:solidFill>
                <a:latin typeface="Bookman Old Style" panose="02050604050505020204" pitchFamily="18" charset="0"/>
              </a:rPr>
              <a:t>colN</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--To get only few cols</a:t>
            </a:r>
          </a:p>
          <a:p>
            <a:pPr algn="just"/>
            <a:endParaRPr lang="en-US" sz="2400" i="1" dirty="0" smtClean="0">
              <a:solidFill>
                <a:srgbClr val="002060"/>
              </a:solidFill>
              <a:latin typeface="Bookman Old Style" panose="02050604050505020204" pitchFamily="18" charset="0"/>
            </a:endParaRPr>
          </a:p>
          <a:p>
            <a:pPr algn="just"/>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Select *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--To get all cols of record</a:t>
            </a:r>
          </a:p>
          <a:p>
            <a:pPr algn="just"/>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Examples:</a:t>
            </a:r>
          </a:p>
          <a:p>
            <a:pPr marL="800100" lvl="1" indent="-342900" algn="just">
              <a:buFont typeface="Arial" panose="020B0604020202020204" pitchFamily="34" charset="0"/>
              <a:buChar char="•"/>
            </a:pPr>
            <a:r>
              <a:rPr lang="en-US" sz="2400" i="1" dirty="0">
                <a:solidFill>
                  <a:srgbClr val="002060"/>
                </a:solidFill>
                <a:latin typeface="Bookman Old Style" panose="02050604050505020204" pitchFamily="18" charset="0"/>
              </a:rPr>
              <a:t>SELECT ENAME, SAL, </a:t>
            </a:r>
            <a:r>
              <a:rPr lang="en-US" sz="2400" i="1" dirty="0" smtClean="0">
                <a:solidFill>
                  <a:srgbClr val="002060"/>
                </a:solidFill>
                <a:latin typeface="Bookman Old Style" panose="02050604050505020204" pitchFamily="18" charset="0"/>
              </a:rPr>
              <a:t>SAL+300 FROM </a:t>
            </a:r>
            <a:r>
              <a:rPr lang="en-US" sz="2400" i="1" dirty="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endParaRPr lang="en-US" sz="2400" i="1"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i="1" dirty="0">
                <a:solidFill>
                  <a:srgbClr val="002060"/>
                </a:solidFill>
                <a:latin typeface="Bookman Old Style" panose="02050604050505020204" pitchFamily="18" charset="0"/>
              </a:rPr>
              <a:t>SELECT ENAME, SAL, 12*SAL+100 FROM EMP;</a:t>
            </a:r>
          </a:p>
          <a:p>
            <a:pPr marL="800100" lvl="1"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i="1" dirty="0">
                <a:solidFill>
                  <a:srgbClr val="002060"/>
                </a:solidFill>
                <a:latin typeface="Bookman Old Style" panose="02050604050505020204" pitchFamily="18" charset="0"/>
              </a:rPr>
              <a:t>SELECT ENAME, SAL, </a:t>
            </a:r>
            <a:r>
              <a:rPr lang="en-US" sz="2400" i="1" dirty="0" smtClean="0">
                <a:solidFill>
                  <a:srgbClr val="002060"/>
                </a:solidFill>
                <a:latin typeface="Bookman Old Style" panose="02050604050505020204" pitchFamily="18" charset="0"/>
              </a:rPr>
              <a:t>12*(SAL+100) </a:t>
            </a:r>
            <a:r>
              <a:rPr lang="en-US" sz="2400" i="1" dirty="0">
                <a:solidFill>
                  <a:srgbClr val="002060"/>
                </a:solidFill>
                <a:latin typeface="Bookman Old Style" panose="02050604050505020204" pitchFamily="18" charset="0"/>
              </a:rPr>
              <a:t>FROM EMP</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endParaRPr lang="en-US" sz="2400" i="1"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i="1" dirty="0">
                <a:solidFill>
                  <a:srgbClr val="002060"/>
                </a:solidFill>
                <a:latin typeface="Bookman Old Style" panose="02050604050505020204" pitchFamily="18" charset="0"/>
              </a:rPr>
              <a:t>SELECT </a:t>
            </a:r>
            <a:r>
              <a:rPr lang="en-US" sz="2400" i="1" dirty="0" smtClean="0">
                <a:solidFill>
                  <a:srgbClr val="002060"/>
                </a:solidFill>
                <a:latin typeface="Bookman Old Style" panose="02050604050505020204" pitchFamily="18" charset="0"/>
              </a:rPr>
              <a:t>* FROM </a:t>
            </a:r>
            <a:r>
              <a:rPr lang="en-US" sz="2400" i="1" dirty="0">
                <a:solidFill>
                  <a:srgbClr val="002060"/>
                </a:solidFill>
                <a:latin typeface="Bookman Old Style" panose="02050604050505020204" pitchFamily="18" charset="0"/>
              </a:rPr>
              <a:t>EMP;</a:t>
            </a:r>
          </a:p>
          <a:p>
            <a:pPr marL="800100" lvl="1"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p:txBody>
      </p:sp>
      <p:sp>
        <p:nvSpPr>
          <p:cNvPr id="3" name="Rectangle 2"/>
          <p:cNvSpPr/>
          <p:nvPr/>
        </p:nvSpPr>
        <p:spPr>
          <a:xfrm>
            <a:off x="373039" y="132644"/>
            <a:ext cx="3353803" cy="584775"/>
          </a:xfrm>
          <a:prstGeom prst="rect">
            <a:avLst/>
          </a:prstGeom>
        </p:spPr>
        <p:txBody>
          <a:bodyPr wrap="none">
            <a:spAutoFit/>
          </a:bodyPr>
          <a:lstStyle/>
          <a:p>
            <a:r>
              <a:rPr lang="en-US" sz="3200" b="1" dirty="0" smtClean="0">
                <a:solidFill>
                  <a:srgbClr val="FF0000"/>
                </a:solidFill>
              </a:rPr>
              <a:t>SQL : DQL – Select</a:t>
            </a:r>
            <a:endParaRPr lang="en-US" sz="3200" b="1" dirty="0">
              <a:solidFill>
                <a:srgbClr val="FF0000"/>
              </a:solidFill>
            </a:endParaRPr>
          </a:p>
        </p:txBody>
      </p:sp>
    </p:spTree>
    <p:extLst>
      <p:ext uri="{BB962C8B-B14F-4D97-AF65-F5344CB8AC3E}">
        <p14:creationId xmlns:p14="http://schemas.microsoft.com/office/powerpoint/2010/main" val="175171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animEffect transition="in" filter="fade">
                                      <p:cBhvr>
                                        <p:cTn id="33" dur="500"/>
                                        <p:tgtEl>
                                          <p:spTgt spid="2">
                                            <p:txEl>
                                              <p:pRg st="10" end="1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12" end="12"/>
                                            </p:txEl>
                                          </p:spTgt>
                                        </p:tgtEl>
                                        <p:attrNameLst>
                                          <p:attrName>style.visibility</p:attrName>
                                        </p:attrNameLst>
                                      </p:cBhvr>
                                      <p:to>
                                        <p:strVal val="visible"/>
                                      </p:to>
                                    </p:set>
                                    <p:animEffect transition="in" filter="fade">
                                      <p:cBhvr>
                                        <p:cTn id="38"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C</a:t>
            </a:r>
            <a:r>
              <a:rPr lang="en-US" sz="2400" b="1" dirty="0" smtClean="0">
                <a:solidFill>
                  <a:srgbClr val="002060"/>
                </a:solidFill>
                <a:latin typeface="Bookman Old Style" panose="02050604050505020204" pitchFamily="18" charset="0"/>
              </a:rPr>
              <a:t>olumn alias:</a:t>
            </a:r>
          </a:p>
          <a:p>
            <a:pPr marL="800100" lvl="1" indent="-342900" algn="just">
              <a:buFont typeface="Arial" panose="020B0604020202020204" pitchFamily="34" charset="0"/>
              <a:buChar char="•"/>
            </a:pPr>
            <a:r>
              <a:rPr lang="en-US" sz="2400" b="1" dirty="0" smtClean="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Print </a:t>
            </a:r>
            <a:r>
              <a:rPr lang="en-US" sz="2400" dirty="0">
                <a:solidFill>
                  <a:srgbClr val="C00000"/>
                </a:solidFill>
                <a:latin typeface="Bookman Old Style" panose="02050604050505020204" pitchFamily="18" charset="0"/>
              </a:rPr>
              <a:t>column names as NAME </a:t>
            </a:r>
            <a:r>
              <a:rPr lang="en-US" sz="2400" dirty="0" smtClean="0">
                <a:solidFill>
                  <a:srgbClr val="C00000"/>
                </a:solidFill>
                <a:latin typeface="Bookman Old Style" panose="02050604050505020204" pitchFamily="18" charset="0"/>
              </a:rPr>
              <a:t>and SAL*12 as </a:t>
            </a:r>
            <a:r>
              <a:rPr lang="en-US" sz="2400" dirty="0">
                <a:solidFill>
                  <a:srgbClr val="C00000"/>
                </a:solidFill>
                <a:latin typeface="Bookman Old Style" panose="02050604050505020204" pitchFamily="18" charset="0"/>
              </a:rPr>
              <a:t>ANNUAL SALARY</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ename</a:t>
            </a:r>
            <a:r>
              <a:rPr lang="en-US" sz="2400" i="1" dirty="0" smtClean="0">
                <a:solidFill>
                  <a:srgbClr val="002060"/>
                </a:solidFill>
                <a:latin typeface="Bookman Old Style" panose="02050604050505020204" pitchFamily="18" charset="0"/>
              </a:rPr>
              <a:t> “NAME”, </a:t>
            </a:r>
            <a:r>
              <a:rPr lang="en-US" sz="2400" i="1" dirty="0" err="1" smtClean="0">
                <a:solidFill>
                  <a:srgbClr val="002060"/>
                </a:solidFill>
                <a:latin typeface="Bookman Old Style" panose="02050604050505020204" pitchFamily="18" charset="0"/>
              </a:rPr>
              <a:t>sal</a:t>
            </a:r>
            <a:r>
              <a:rPr lang="en-US" sz="2400" i="1" dirty="0" smtClean="0">
                <a:solidFill>
                  <a:srgbClr val="002060"/>
                </a:solidFill>
                <a:latin typeface="Bookman Old Style" panose="02050604050505020204" pitchFamily="18" charset="0"/>
              </a:rPr>
              <a:t>*12  as ANNUALSALARY from </a:t>
            </a:r>
            <a:r>
              <a:rPr lang="en-US" sz="2400" i="1" dirty="0" err="1" smtClean="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a:t>
            </a:r>
          </a:p>
          <a:p>
            <a:pPr marL="800100" lvl="1"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lvl="1" algn="just"/>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Concatenation </a:t>
            </a:r>
            <a:r>
              <a:rPr lang="en-US" sz="2400" b="1" dirty="0" smtClean="0">
                <a:solidFill>
                  <a:srgbClr val="002060"/>
                </a:solidFill>
                <a:latin typeface="Bookman Old Style" panose="02050604050505020204" pitchFamily="18" charset="0"/>
              </a:rPr>
              <a:t>operator:</a:t>
            </a:r>
            <a:endParaRPr lang="en-US" sz="2400" b="1"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b="1" dirty="0" smtClean="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Print </a:t>
            </a:r>
            <a:r>
              <a:rPr lang="en-US" sz="2400" dirty="0">
                <a:solidFill>
                  <a:srgbClr val="C00000"/>
                </a:solidFill>
                <a:latin typeface="Bookman Old Style" panose="02050604050505020204" pitchFamily="18" charset="0"/>
              </a:rPr>
              <a:t>name and job as one string </a:t>
            </a:r>
            <a:r>
              <a:rPr lang="en-US" sz="2400" dirty="0" smtClean="0">
                <a:solidFill>
                  <a:srgbClr val="C00000"/>
                </a:solidFill>
                <a:latin typeface="Bookman Old Style" panose="02050604050505020204" pitchFamily="18" charset="0"/>
              </a:rPr>
              <a:t>column named as </a:t>
            </a:r>
            <a:r>
              <a:rPr lang="en-US" sz="2400" dirty="0">
                <a:solidFill>
                  <a:srgbClr val="C00000"/>
                </a:solidFill>
                <a:latin typeface="Bookman Old Style" panose="02050604050505020204" pitchFamily="18" charset="0"/>
              </a:rPr>
              <a:t>employees: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Query:</a:t>
            </a:r>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SELECT ENAME || JOB </a:t>
            </a:r>
            <a:r>
              <a:rPr lang="en-US" sz="2400" i="1" dirty="0">
                <a:solidFill>
                  <a:srgbClr val="002060"/>
                </a:solidFill>
                <a:latin typeface="Bookman Old Style" panose="02050604050505020204" pitchFamily="18" charset="0"/>
              </a:rPr>
              <a:t>“EMPLOYEES</a:t>
            </a:r>
            <a:r>
              <a:rPr lang="en-US" sz="2400" i="1" dirty="0" smtClean="0">
                <a:solidFill>
                  <a:srgbClr val="002060"/>
                </a:solidFill>
                <a:latin typeface="Bookman Old Style" panose="02050604050505020204" pitchFamily="18" charset="0"/>
              </a:rPr>
              <a:t>” FROM </a:t>
            </a:r>
            <a:r>
              <a:rPr lang="en-US" sz="2400" i="1" dirty="0">
                <a:solidFill>
                  <a:srgbClr val="002060"/>
                </a:solidFill>
                <a:latin typeface="Bookman Old Style" panose="02050604050505020204" pitchFamily="18" charset="0"/>
              </a:rPr>
              <a:t>EMP;</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3353803" cy="584775"/>
          </a:xfrm>
          <a:prstGeom prst="rect">
            <a:avLst/>
          </a:prstGeom>
        </p:spPr>
        <p:txBody>
          <a:bodyPr wrap="none">
            <a:spAutoFit/>
          </a:bodyPr>
          <a:lstStyle/>
          <a:p>
            <a:r>
              <a:rPr lang="en-US" sz="3200" b="1" dirty="0" smtClean="0">
                <a:solidFill>
                  <a:srgbClr val="FF0000"/>
                </a:solidFill>
              </a:rPr>
              <a:t>SQL : DQL – Select</a:t>
            </a:r>
            <a:endParaRPr lang="en-US" sz="3200" b="1" dirty="0">
              <a:solidFill>
                <a:srgbClr val="FF0000"/>
              </a:solidFill>
            </a:endParaRPr>
          </a:p>
        </p:txBody>
      </p:sp>
    </p:spTree>
    <p:extLst>
      <p:ext uri="{BB962C8B-B14F-4D97-AF65-F5344CB8AC3E}">
        <p14:creationId xmlns:p14="http://schemas.microsoft.com/office/powerpoint/2010/main" val="666054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683899" y="2981820"/>
            <a:ext cx="9370787"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Special Operators </a:t>
            </a:r>
            <a:endParaRPr lang="en-US" sz="6000" b="1" dirty="0">
              <a:solidFill>
                <a:srgbClr val="002060"/>
              </a:solidFill>
            </a:endParaRPr>
          </a:p>
        </p:txBody>
      </p:sp>
    </p:spTree>
    <p:extLst>
      <p:ext uri="{BB962C8B-B14F-4D97-AF65-F5344CB8AC3E}">
        <p14:creationId xmlns:p14="http://schemas.microsoft.com/office/powerpoint/2010/main" val="308103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3416320"/>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SQL supports various special operators. Few of them are</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IN opposite is NOT IN</a:t>
            </a: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BETWEEN opposite is NOT BETWEEN</a:t>
            </a: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IS NULL opposite is </a:t>
            </a:r>
            <a:r>
              <a:rPr lang="en-US" sz="2400" dirty="0" err="1" smtClean="0">
                <a:solidFill>
                  <a:srgbClr val="002060"/>
                </a:solidFill>
                <a:latin typeface="Bookman Old Style" panose="02050604050505020204" pitchFamily="18" charset="0"/>
              </a:rPr>
              <a:t>IS</a:t>
            </a:r>
            <a:r>
              <a:rPr lang="en-US" sz="2400" dirty="0" smtClean="0">
                <a:solidFill>
                  <a:srgbClr val="002060"/>
                </a:solidFill>
                <a:latin typeface="Bookman Old Style" panose="02050604050505020204" pitchFamily="18" charset="0"/>
              </a:rPr>
              <a:t> NOT NULL</a:t>
            </a: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LIKE opposite is NOT LIKE </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4125425" cy="584775"/>
          </a:xfrm>
          <a:prstGeom prst="rect">
            <a:avLst/>
          </a:prstGeom>
        </p:spPr>
        <p:txBody>
          <a:bodyPr wrap="none">
            <a:spAutoFit/>
          </a:bodyPr>
          <a:lstStyle/>
          <a:p>
            <a:r>
              <a:rPr lang="en-US" sz="3200" b="1" dirty="0" smtClean="0">
                <a:solidFill>
                  <a:srgbClr val="FF0000"/>
                </a:solidFill>
              </a:rPr>
              <a:t>SQL : Special Operators</a:t>
            </a:r>
            <a:endParaRPr lang="en-US" sz="3200" b="1" dirty="0">
              <a:solidFill>
                <a:srgbClr val="FF0000"/>
              </a:solidFill>
            </a:endParaRPr>
          </a:p>
        </p:txBody>
      </p:sp>
    </p:spTree>
    <p:extLst>
      <p:ext uri="{BB962C8B-B14F-4D97-AF65-F5344CB8AC3E}">
        <p14:creationId xmlns:p14="http://schemas.microsoft.com/office/powerpoint/2010/main" val="1405606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154984"/>
          </a:xfrm>
          <a:prstGeom prst="rect">
            <a:avLst/>
          </a:prstGeom>
        </p:spPr>
        <p:txBody>
          <a:bodyPr wrap="square">
            <a:spAutoFit/>
          </a:bodyPr>
          <a:lstStyle/>
          <a:p>
            <a:pPr marL="457200" indent="-457200" algn="just">
              <a:buFont typeface="+mj-lt"/>
              <a:buAutoNum type="arabicPeriod"/>
            </a:pPr>
            <a:r>
              <a:rPr lang="en-US" sz="2400" dirty="0" smtClean="0">
                <a:solidFill>
                  <a:srgbClr val="002060"/>
                </a:solidFill>
                <a:latin typeface="Bookman Old Style" panose="02050604050505020204" pitchFamily="18" charset="0"/>
              </a:rPr>
              <a:t>Absorbing significant increases in data volume</a:t>
            </a:r>
          </a:p>
          <a:p>
            <a:pPr marL="457200" indent="-457200" algn="just">
              <a:buFont typeface="+mj-lt"/>
              <a:buAutoNum type="arabicPeriod"/>
            </a:pPr>
            <a:endParaRPr lang="en-US" sz="2400" dirty="0" smtClean="0">
              <a:solidFill>
                <a:srgbClr val="002060"/>
              </a:solidFill>
              <a:latin typeface="Bookman Old Style" panose="02050604050505020204" pitchFamily="18" charset="0"/>
            </a:endParaRPr>
          </a:p>
          <a:p>
            <a:pPr marL="457200" indent="-457200" algn="just">
              <a:buFont typeface="+mj-lt"/>
              <a:buAutoNum type="arabicPeriod"/>
            </a:pPr>
            <a:r>
              <a:rPr lang="en-US" sz="2400" dirty="0" smtClean="0">
                <a:solidFill>
                  <a:srgbClr val="002060"/>
                </a:solidFill>
                <a:latin typeface="Bookman Old Style" panose="02050604050505020204" pitchFamily="18" charset="0"/>
              </a:rPr>
              <a:t>Ensuring data security</a:t>
            </a:r>
          </a:p>
          <a:p>
            <a:pPr marL="457200" indent="-457200" algn="just">
              <a:buFont typeface="+mj-lt"/>
              <a:buAutoNum type="arabicPeriod"/>
            </a:pPr>
            <a:endParaRPr lang="en-US" sz="2400" dirty="0" smtClean="0">
              <a:solidFill>
                <a:srgbClr val="002060"/>
              </a:solidFill>
              <a:latin typeface="Bookman Old Style" panose="02050604050505020204" pitchFamily="18" charset="0"/>
            </a:endParaRPr>
          </a:p>
          <a:p>
            <a:pPr marL="457200" indent="-457200" algn="just">
              <a:buFont typeface="+mj-lt"/>
              <a:buAutoNum type="arabicPeriod"/>
            </a:pPr>
            <a:r>
              <a:rPr lang="en-US" sz="2400" dirty="0" smtClean="0">
                <a:solidFill>
                  <a:srgbClr val="002060"/>
                </a:solidFill>
                <a:latin typeface="Bookman Old Style" panose="02050604050505020204" pitchFamily="18" charset="0"/>
              </a:rPr>
              <a:t>Keeping up with demand   </a:t>
            </a:r>
          </a:p>
          <a:p>
            <a:pPr marL="457200" indent="-457200" algn="just">
              <a:buFont typeface="+mj-lt"/>
              <a:buAutoNum type="arabicPeriod"/>
            </a:pPr>
            <a:endParaRPr lang="en-US" sz="2400" dirty="0" smtClean="0">
              <a:solidFill>
                <a:srgbClr val="002060"/>
              </a:solidFill>
              <a:latin typeface="Bookman Old Style" panose="02050604050505020204" pitchFamily="18" charset="0"/>
            </a:endParaRPr>
          </a:p>
          <a:p>
            <a:pPr marL="457200" indent="-457200" algn="just">
              <a:buFont typeface="+mj-lt"/>
              <a:buAutoNum type="arabicPeriod"/>
            </a:pPr>
            <a:r>
              <a:rPr lang="en-US" sz="2400" dirty="0" smtClean="0">
                <a:solidFill>
                  <a:srgbClr val="002060"/>
                </a:solidFill>
                <a:latin typeface="Bookman Old Style" panose="02050604050505020204" pitchFamily="18" charset="0"/>
              </a:rPr>
              <a:t>Managing and maintaining the database and infrastructure </a:t>
            </a:r>
          </a:p>
          <a:p>
            <a:pPr marL="457200" indent="-457200" algn="just">
              <a:buFont typeface="+mj-lt"/>
              <a:buAutoNum type="arabicPeriod"/>
            </a:pPr>
            <a:endParaRPr lang="en-US" sz="2400" dirty="0" smtClean="0">
              <a:solidFill>
                <a:srgbClr val="002060"/>
              </a:solidFill>
              <a:latin typeface="Bookman Old Style" panose="02050604050505020204" pitchFamily="18" charset="0"/>
            </a:endParaRPr>
          </a:p>
          <a:p>
            <a:pPr marL="457200" indent="-457200" algn="just">
              <a:buFont typeface="+mj-lt"/>
              <a:buAutoNum type="arabicPeriod"/>
            </a:pPr>
            <a:r>
              <a:rPr lang="en-US" sz="2400" dirty="0" smtClean="0">
                <a:solidFill>
                  <a:srgbClr val="002060"/>
                </a:solidFill>
                <a:latin typeface="Bookman Old Style" panose="02050604050505020204" pitchFamily="18" charset="0"/>
              </a:rPr>
              <a:t>Removing limits on scalability    </a:t>
            </a:r>
          </a:p>
          <a:p>
            <a:pPr marL="457200" indent="-457200" algn="just">
              <a:buFont typeface="+mj-lt"/>
              <a:buAutoNum type="arabicPeriod"/>
            </a:pPr>
            <a:endParaRPr lang="en-US" sz="2400" dirty="0" smtClean="0">
              <a:solidFill>
                <a:srgbClr val="002060"/>
              </a:solidFill>
              <a:latin typeface="Bookman Old Style" panose="02050604050505020204" pitchFamily="18" charset="0"/>
            </a:endParaRPr>
          </a:p>
          <a:p>
            <a:pPr marL="457200" indent="-457200" algn="just">
              <a:buFont typeface="+mj-lt"/>
              <a:buAutoNum type="arabicPeriod"/>
            </a:pPr>
            <a:r>
              <a:rPr lang="en-US" sz="2400" dirty="0" smtClean="0">
                <a:solidFill>
                  <a:srgbClr val="002060"/>
                </a:solidFill>
                <a:latin typeface="Bookman Old Style" panose="02050604050505020204" pitchFamily="18" charset="0"/>
              </a:rPr>
              <a:t>Ensuring data residency, data authority, or latency requirements</a:t>
            </a:r>
          </a:p>
        </p:txBody>
      </p:sp>
      <p:sp>
        <p:nvSpPr>
          <p:cNvPr id="3" name="Rectangle 2"/>
          <p:cNvSpPr/>
          <p:nvPr/>
        </p:nvSpPr>
        <p:spPr>
          <a:xfrm>
            <a:off x="373039" y="132644"/>
            <a:ext cx="3803221" cy="584775"/>
          </a:xfrm>
          <a:prstGeom prst="rect">
            <a:avLst/>
          </a:prstGeom>
        </p:spPr>
        <p:txBody>
          <a:bodyPr wrap="none">
            <a:spAutoFit/>
          </a:bodyPr>
          <a:lstStyle/>
          <a:p>
            <a:r>
              <a:rPr lang="en-US" sz="3200" b="1" dirty="0" smtClean="0">
                <a:solidFill>
                  <a:srgbClr val="FF0000"/>
                </a:solidFill>
              </a:rPr>
              <a:t>Database Challenges:</a:t>
            </a:r>
            <a:endParaRPr lang="en-US" sz="3200" b="1" dirty="0">
              <a:solidFill>
                <a:srgbClr val="FF0000"/>
              </a:solidFill>
            </a:endParaRPr>
          </a:p>
        </p:txBody>
      </p:sp>
    </p:spTree>
    <p:extLst>
      <p:ext uri="{BB962C8B-B14F-4D97-AF65-F5344CB8AC3E}">
        <p14:creationId xmlns:p14="http://schemas.microsoft.com/office/powerpoint/2010/main" val="2493276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The IN operator is a shorthand for multiple OR conditions </a:t>
            </a:r>
            <a:r>
              <a:rPr lang="en-US" sz="2400" dirty="0">
                <a:solidFill>
                  <a:srgbClr val="002060"/>
                </a:solidFill>
                <a:latin typeface="Bookman Old Style" panose="02050604050505020204" pitchFamily="18" charset="0"/>
              </a:rPr>
              <a:t>allows you to specify multiple values in a WHERE clause</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colname</a:t>
            </a:r>
            <a:r>
              <a:rPr lang="en-US" sz="2400" i="1" dirty="0" smtClean="0">
                <a:solidFill>
                  <a:srgbClr val="002060"/>
                </a:solidFill>
                <a:latin typeface="Bookman Old Style" panose="02050604050505020204" pitchFamily="18" charset="0"/>
              </a:rPr>
              <a:t>(s)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colname</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IN (value1, value2, ...); </a:t>
            </a:r>
            <a:endParaRPr lang="en-US" sz="2400" i="1"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customers that are located in "Germany", "France" or "UK</a:t>
            </a:r>
            <a:r>
              <a:rPr lang="en-US" sz="2400" dirty="0" smtClean="0">
                <a:solidFill>
                  <a:srgbClr val="C00000"/>
                </a:solidFill>
                <a:latin typeface="Bookman Old Style" panose="02050604050505020204" pitchFamily="18" charset="0"/>
              </a:rPr>
              <a: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a:t>
            </a:r>
            <a:r>
              <a:rPr lang="en-US" sz="2400" i="1" dirty="0" smtClean="0">
                <a:solidFill>
                  <a:srgbClr val="002060"/>
                </a:solidFill>
                <a:latin typeface="Bookman Old Style" panose="02050604050505020204" pitchFamily="18" charset="0"/>
              </a:rPr>
              <a:t>Customers WHERE </a:t>
            </a:r>
            <a:r>
              <a:rPr lang="en-US" sz="2400" i="1" dirty="0">
                <a:solidFill>
                  <a:srgbClr val="002060"/>
                </a:solidFill>
                <a:latin typeface="Bookman Old Style" panose="02050604050505020204" pitchFamily="18" charset="0"/>
              </a:rPr>
              <a:t>Country IN ('Germany', 'France', 'UK</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Select list of employees whose </a:t>
            </a:r>
            <a:r>
              <a:rPr lang="en-US" sz="2400" dirty="0" err="1" smtClean="0">
                <a:solidFill>
                  <a:srgbClr val="C00000"/>
                </a:solidFill>
                <a:latin typeface="Bookman Old Style" panose="02050604050505020204" pitchFamily="18" charset="0"/>
              </a:rPr>
              <a:t>managerId</a:t>
            </a:r>
            <a:r>
              <a:rPr lang="en-US" sz="2400" dirty="0" smtClean="0">
                <a:solidFill>
                  <a:srgbClr val="C00000"/>
                </a:solidFill>
                <a:latin typeface="Bookman Old Style" panose="02050604050505020204" pitchFamily="18" charset="0"/>
              </a:rPr>
              <a:t> value is 7902, 7566 and 7788</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empno</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ename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sal</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mgr</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mgr</a:t>
            </a:r>
            <a:r>
              <a:rPr lang="en-US" sz="2400" i="1" dirty="0" smtClean="0">
                <a:solidFill>
                  <a:srgbClr val="002060"/>
                </a:solidFill>
                <a:latin typeface="Bookman Old Style" panose="02050604050505020204" pitchFamily="18" charset="0"/>
              </a:rPr>
              <a:t> in (7902, 7566, 7788);</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4886851" cy="584775"/>
          </a:xfrm>
          <a:prstGeom prst="rect">
            <a:avLst/>
          </a:prstGeom>
        </p:spPr>
        <p:txBody>
          <a:bodyPr wrap="none">
            <a:spAutoFit/>
          </a:bodyPr>
          <a:lstStyle/>
          <a:p>
            <a:r>
              <a:rPr lang="en-US" sz="3200" b="1" dirty="0" smtClean="0">
                <a:solidFill>
                  <a:srgbClr val="FF0000"/>
                </a:solidFill>
              </a:rPr>
              <a:t>SQL : Special Operators | IN</a:t>
            </a:r>
            <a:endParaRPr lang="en-US" sz="3200" b="1" dirty="0">
              <a:solidFill>
                <a:srgbClr val="FF0000"/>
              </a:solidFill>
            </a:endParaRPr>
          </a:p>
        </p:txBody>
      </p:sp>
    </p:spTree>
    <p:extLst>
      <p:ext uri="{BB962C8B-B14F-4D97-AF65-F5344CB8AC3E}">
        <p14:creationId xmlns:p14="http://schemas.microsoft.com/office/powerpoint/2010/main" val="1001374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The NOT IN operator is a shorthand for multiple OR conditions not </a:t>
            </a:r>
            <a:r>
              <a:rPr lang="en-US" sz="2400" dirty="0">
                <a:solidFill>
                  <a:srgbClr val="002060"/>
                </a:solidFill>
                <a:latin typeface="Bookman Old Style" panose="02050604050505020204" pitchFamily="18" charset="0"/>
              </a:rPr>
              <a:t>allows you to specify multiple values in a WHERE clause</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colname</a:t>
            </a:r>
            <a:r>
              <a:rPr lang="en-US" sz="2400" i="1" dirty="0" smtClean="0">
                <a:solidFill>
                  <a:srgbClr val="002060"/>
                </a:solidFill>
                <a:latin typeface="Bookman Old Style" panose="02050604050505020204" pitchFamily="18" charset="0"/>
              </a:rPr>
              <a:t>(s)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colname</a:t>
            </a:r>
            <a:r>
              <a:rPr lang="en-US" sz="2400" i="1" dirty="0" smtClean="0">
                <a:solidFill>
                  <a:srgbClr val="002060"/>
                </a:solidFill>
                <a:latin typeface="Bookman Old Style" panose="02050604050505020204" pitchFamily="18" charset="0"/>
              </a:rPr>
              <a:t> NOT </a:t>
            </a:r>
            <a:r>
              <a:rPr lang="en-US" sz="2400" i="1" dirty="0">
                <a:solidFill>
                  <a:srgbClr val="002060"/>
                </a:solidFill>
                <a:latin typeface="Bookman Old Style" panose="02050604050505020204" pitchFamily="18" charset="0"/>
              </a:rPr>
              <a:t>IN (value1, value2, ...); </a:t>
            </a:r>
            <a:endParaRPr lang="en-US" sz="2400" i="1"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customers that </a:t>
            </a:r>
            <a:r>
              <a:rPr lang="en-US" sz="2400" dirty="0" smtClean="0">
                <a:solidFill>
                  <a:srgbClr val="C00000"/>
                </a:solidFill>
                <a:latin typeface="Bookman Old Style" panose="02050604050505020204" pitchFamily="18" charset="0"/>
              </a:rPr>
              <a:t>are not </a:t>
            </a:r>
            <a:r>
              <a:rPr lang="en-US" sz="2400" dirty="0">
                <a:solidFill>
                  <a:srgbClr val="C00000"/>
                </a:solidFill>
                <a:latin typeface="Bookman Old Style" panose="02050604050505020204" pitchFamily="18" charset="0"/>
              </a:rPr>
              <a:t>located in "Germany", "France" or "UK</a:t>
            </a:r>
            <a:r>
              <a:rPr lang="en-US" sz="2400" dirty="0" smtClean="0">
                <a:solidFill>
                  <a:srgbClr val="C00000"/>
                </a:solidFill>
                <a:latin typeface="Bookman Old Style" panose="02050604050505020204" pitchFamily="18" charset="0"/>
              </a:rPr>
              <a: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a:t>
            </a:r>
            <a:r>
              <a:rPr lang="en-US" sz="2400" i="1" dirty="0" smtClean="0">
                <a:solidFill>
                  <a:srgbClr val="002060"/>
                </a:solidFill>
                <a:latin typeface="Bookman Old Style" panose="02050604050505020204" pitchFamily="18" charset="0"/>
              </a:rPr>
              <a:t>Customers WHERE Country NOT </a:t>
            </a:r>
            <a:r>
              <a:rPr lang="en-US" sz="2400" i="1" dirty="0">
                <a:solidFill>
                  <a:srgbClr val="002060"/>
                </a:solidFill>
                <a:latin typeface="Bookman Old Style" panose="02050604050505020204" pitchFamily="18" charset="0"/>
              </a:rPr>
              <a:t>IN ('Germany', 'France', 'UK</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Select list of employees whose </a:t>
            </a:r>
            <a:r>
              <a:rPr lang="en-US" sz="2400" dirty="0" err="1" smtClean="0">
                <a:solidFill>
                  <a:srgbClr val="C00000"/>
                </a:solidFill>
                <a:latin typeface="Bookman Old Style" panose="02050604050505020204" pitchFamily="18" charset="0"/>
              </a:rPr>
              <a:t>managerId</a:t>
            </a:r>
            <a:r>
              <a:rPr lang="en-US" sz="2400" dirty="0" smtClean="0">
                <a:solidFill>
                  <a:srgbClr val="C00000"/>
                </a:solidFill>
                <a:latin typeface="Bookman Old Style" panose="02050604050505020204" pitchFamily="18" charset="0"/>
              </a:rPr>
              <a:t> value is not 7902, 7566 and 7788</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empno</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ename</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sal</a:t>
            </a:r>
            <a:r>
              <a:rPr lang="en-US" sz="2400" i="1" dirty="0" smtClean="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mgr</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mgr</a:t>
            </a:r>
            <a:r>
              <a:rPr lang="en-US" sz="2400" i="1" dirty="0" smtClean="0">
                <a:solidFill>
                  <a:srgbClr val="002060"/>
                </a:solidFill>
                <a:latin typeface="Bookman Old Style" panose="02050604050505020204" pitchFamily="18" charset="0"/>
              </a:rPr>
              <a:t> not in (7902, 7566, 7788);</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5722592" cy="584775"/>
          </a:xfrm>
          <a:prstGeom prst="rect">
            <a:avLst/>
          </a:prstGeom>
        </p:spPr>
        <p:txBody>
          <a:bodyPr wrap="none">
            <a:spAutoFit/>
          </a:bodyPr>
          <a:lstStyle/>
          <a:p>
            <a:r>
              <a:rPr lang="en-US" sz="3200" b="1" dirty="0" smtClean="0">
                <a:solidFill>
                  <a:srgbClr val="FF0000"/>
                </a:solidFill>
              </a:rPr>
              <a:t>SQL : Special Operators | NOT IN</a:t>
            </a:r>
            <a:endParaRPr lang="en-US" sz="3200" b="1" dirty="0">
              <a:solidFill>
                <a:srgbClr val="FF0000"/>
              </a:solidFill>
            </a:endParaRPr>
          </a:p>
        </p:txBody>
      </p:sp>
    </p:spTree>
    <p:extLst>
      <p:ext uri="{BB962C8B-B14F-4D97-AF65-F5344CB8AC3E}">
        <p14:creationId xmlns:p14="http://schemas.microsoft.com/office/powerpoint/2010/main" val="253793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BETWEEN operator selects values within a given range. The values can be numbers, text, or dates.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BETWEEN operator is inclusive: begin and end values are included.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smtClean="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columname</a:t>
            </a:r>
            <a:r>
              <a:rPr lang="en-US" sz="2400" i="1" dirty="0" smtClean="0">
                <a:solidFill>
                  <a:srgbClr val="002060"/>
                </a:solidFill>
                <a:latin typeface="Bookman Old Style" panose="02050604050505020204" pitchFamily="18" charset="0"/>
              </a:rPr>
              <a:t>(s)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columnName</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BETWEEN value1 AND value2</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products with a price between 10 and 20</a:t>
            </a:r>
            <a:r>
              <a:rPr lang="en-US" sz="2400" dirty="0" smtClean="0">
                <a:solidFill>
                  <a:srgbClr val="C00000"/>
                </a:solidFill>
                <a:latin typeface="Bookman Old Style" panose="02050604050505020204" pitchFamily="18" charset="0"/>
              </a:rPr>
              <a: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a:t>
            </a:r>
            <a:r>
              <a:rPr lang="en-US" sz="2400" i="1" dirty="0" smtClean="0">
                <a:solidFill>
                  <a:srgbClr val="002060"/>
                </a:solidFill>
                <a:latin typeface="Bookman Old Style" panose="02050604050505020204" pitchFamily="18" charset="0"/>
              </a:rPr>
              <a:t>Products WHERE </a:t>
            </a:r>
            <a:r>
              <a:rPr lang="en-US" sz="2400" i="1" dirty="0">
                <a:solidFill>
                  <a:srgbClr val="002060"/>
                </a:solidFill>
                <a:latin typeface="Bookman Old Style" panose="02050604050505020204" pitchFamily="18" charset="0"/>
              </a:rPr>
              <a:t>Price BETWEEN 10 AND 20</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a:t>
            </a:r>
            <a:r>
              <a:rPr lang="en-US" sz="2400" dirty="0" smtClean="0">
                <a:solidFill>
                  <a:srgbClr val="C00000"/>
                </a:solidFill>
                <a:latin typeface="Bookman Old Style" panose="02050604050505020204" pitchFamily="18" charset="0"/>
              </a:rPr>
              <a:t>employees with </a:t>
            </a:r>
            <a:r>
              <a:rPr lang="en-US" sz="2400" dirty="0">
                <a:solidFill>
                  <a:srgbClr val="C00000"/>
                </a:solidFill>
                <a:latin typeface="Bookman Old Style" panose="02050604050505020204" pitchFamily="18" charset="0"/>
              </a:rPr>
              <a:t>a </a:t>
            </a:r>
            <a:r>
              <a:rPr lang="en-US" sz="2400" dirty="0" err="1" smtClean="0">
                <a:solidFill>
                  <a:srgbClr val="C00000"/>
                </a:solidFill>
                <a:latin typeface="Bookman Old Style" panose="02050604050505020204" pitchFamily="18" charset="0"/>
              </a:rPr>
              <a:t>cityNames</a:t>
            </a:r>
            <a:r>
              <a:rPr lang="en-US" sz="2400" dirty="0" smtClean="0">
                <a:solidFill>
                  <a:srgbClr val="C00000"/>
                </a:solidFill>
                <a:latin typeface="Bookman Old Style" panose="02050604050505020204" pitchFamily="18" charset="0"/>
              </a:rPr>
              <a:t> </a:t>
            </a:r>
            <a:r>
              <a:rPr lang="en-US" sz="2400" dirty="0">
                <a:solidFill>
                  <a:srgbClr val="C00000"/>
                </a:solidFill>
                <a:latin typeface="Bookman Old Style" panose="02050604050505020204" pitchFamily="18" charset="0"/>
              </a:rPr>
              <a:t>between </a:t>
            </a:r>
            <a:r>
              <a:rPr lang="en-US" sz="2400" dirty="0" smtClean="0">
                <a:solidFill>
                  <a:srgbClr val="C00000"/>
                </a:solidFill>
                <a:latin typeface="Bookman Old Style" panose="02050604050505020204" pitchFamily="18" charset="0"/>
              </a:rPr>
              <a:t>Chennai </a:t>
            </a:r>
            <a:r>
              <a:rPr lang="en-US" sz="2400" dirty="0">
                <a:solidFill>
                  <a:srgbClr val="C00000"/>
                </a:solidFill>
                <a:latin typeface="Bookman Old Style" panose="02050604050505020204" pitchFamily="18" charset="0"/>
              </a:rPr>
              <a:t>and </a:t>
            </a:r>
            <a:r>
              <a:rPr lang="en-US" sz="2400" dirty="0" smtClean="0">
                <a:solidFill>
                  <a:srgbClr val="C00000"/>
                </a:solidFill>
                <a:latin typeface="Bookman Old Style" panose="02050604050505020204" pitchFamily="18" charset="0"/>
              </a:rPr>
              <a:t>Hyderabad</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a:t>
            </a:r>
            <a:r>
              <a:rPr lang="en-US" sz="2400" i="1" dirty="0" smtClean="0">
                <a:solidFill>
                  <a:srgbClr val="002060"/>
                </a:solidFill>
                <a:latin typeface="Bookman Old Style" panose="02050604050505020204" pitchFamily="18" charset="0"/>
              </a:rPr>
              <a:t>EMP WHERE </a:t>
            </a:r>
            <a:r>
              <a:rPr lang="en-US" sz="2400" i="1" dirty="0" err="1" smtClean="0">
                <a:solidFill>
                  <a:srgbClr val="002060"/>
                </a:solidFill>
                <a:latin typeface="Bookman Old Style" panose="02050604050505020204" pitchFamily="18" charset="0"/>
              </a:rPr>
              <a:t>cityName</a:t>
            </a:r>
            <a:r>
              <a:rPr lang="en-US" sz="2400" i="1" dirty="0" smtClean="0">
                <a:solidFill>
                  <a:srgbClr val="002060"/>
                </a:solidFill>
                <a:latin typeface="Bookman Old Style" panose="02050604050505020204" pitchFamily="18" charset="0"/>
              </a:rPr>
              <a:t> BETWEEN ‘Chennai' </a:t>
            </a:r>
            <a:r>
              <a:rPr lang="en-US" sz="2400" i="1" dirty="0">
                <a:solidFill>
                  <a:srgbClr val="002060"/>
                </a:solidFill>
                <a:latin typeface="Bookman Old Style" panose="02050604050505020204" pitchFamily="18" charset="0"/>
              </a:rPr>
              <a:t>AND </a:t>
            </a:r>
            <a:r>
              <a:rPr lang="en-US" sz="2400" i="1" dirty="0" smtClean="0">
                <a:solidFill>
                  <a:srgbClr val="002060"/>
                </a:solidFill>
                <a:latin typeface="Bookman Old Style" panose="02050604050505020204" pitchFamily="18" charset="0"/>
              </a:rPr>
              <a:t>‘Hyderabad'</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6185283" cy="584775"/>
          </a:xfrm>
          <a:prstGeom prst="rect">
            <a:avLst/>
          </a:prstGeom>
        </p:spPr>
        <p:txBody>
          <a:bodyPr wrap="none">
            <a:spAutoFit/>
          </a:bodyPr>
          <a:lstStyle/>
          <a:p>
            <a:r>
              <a:rPr lang="en-US" sz="3200" b="1" dirty="0" smtClean="0">
                <a:solidFill>
                  <a:srgbClr val="FF0000"/>
                </a:solidFill>
              </a:rPr>
              <a:t>SQL : Special Operators | BETWEEN</a:t>
            </a:r>
            <a:endParaRPr lang="en-US" sz="3200" b="1" dirty="0">
              <a:solidFill>
                <a:srgbClr val="FF0000"/>
              </a:solidFill>
            </a:endParaRPr>
          </a:p>
        </p:txBody>
      </p:sp>
    </p:spTree>
    <p:extLst>
      <p:ext uri="{BB962C8B-B14F-4D97-AF65-F5344CB8AC3E}">
        <p14:creationId xmlns:p14="http://schemas.microsoft.com/office/powerpoint/2010/main" val="3036412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To display the products outside the </a:t>
            </a:r>
            <a:r>
              <a:rPr lang="en-US" sz="2400" dirty="0" smtClean="0">
                <a:solidFill>
                  <a:srgbClr val="002060"/>
                </a:solidFill>
                <a:latin typeface="Bookman Old Style" panose="02050604050505020204" pitchFamily="18" charset="0"/>
              </a:rPr>
              <a:t>range we can use </a:t>
            </a:r>
            <a:r>
              <a:rPr lang="en-US" sz="2400" dirty="0">
                <a:solidFill>
                  <a:srgbClr val="002060"/>
                </a:solidFill>
                <a:latin typeface="Bookman Old Style" panose="02050604050505020204" pitchFamily="18" charset="0"/>
              </a:rPr>
              <a:t>NOT BETWEEN</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columname</a:t>
            </a:r>
            <a:r>
              <a:rPr lang="en-US" sz="2400" i="1" dirty="0">
                <a:solidFill>
                  <a:srgbClr val="002060"/>
                </a:solidFill>
                <a:latin typeface="Bookman Old Style" panose="02050604050505020204" pitchFamily="18" charset="0"/>
              </a:rPr>
              <a:t>(s) FROM </a:t>
            </a:r>
            <a:r>
              <a:rPr lang="en-US" sz="2400" i="1" dirty="0" err="1">
                <a:solidFill>
                  <a:srgbClr val="002060"/>
                </a:solidFill>
                <a:latin typeface="Bookman Old Style" panose="02050604050505020204" pitchFamily="18" charset="0"/>
              </a:rPr>
              <a:t>tableName</a:t>
            </a:r>
            <a:r>
              <a:rPr lang="en-US" sz="2400" i="1" dirty="0">
                <a:solidFill>
                  <a:srgbClr val="002060"/>
                </a:solidFill>
                <a:latin typeface="Bookman Old Style" panose="02050604050505020204" pitchFamily="18" charset="0"/>
              </a:rPr>
              <a:t> WHERE </a:t>
            </a:r>
            <a:r>
              <a:rPr lang="en-US" sz="2400" i="1" dirty="0" err="1">
                <a:solidFill>
                  <a:srgbClr val="002060"/>
                </a:solidFill>
                <a:latin typeface="Bookman Old Style" panose="02050604050505020204" pitchFamily="18" charset="0"/>
              </a:rPr>
              <a:t>columnName</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NOT BETWEEN </a:t>
            </a:r>
            <a:r>
              <a:rPr lang="en-US" sz="2400" i="1" dirty="0">
                <a:solidFill>
                  <a:srgbClr val="002060"/>
                </a:solidFill>
                <a:latin typeface="Bookman Old Style" panose="02050604050505020204" pitchFamily="18" charset="0"/>
              </a:rPr>
              <a:t>value1 AND value2;</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products with a </a:t>
            </a:r>
            <a:r>
              <a:rPr lang="en-US" sz="2400" dirty="0" smtClean="0">
                <a:solidFill>
                  <a:srgbClr val="C00000"/>
                </a:solidFill>
                <a:latin typeface="Bookman Old Style" panose="02050604050505020204" pitchFamily="18" charset="0"/>
              </a:rPr>
              <a:t>price not </a:t>
            </a:r>
            <a:r>
              <a:rPr lang="en-US" sz="2400" dirty="0">
                <a:solidFill>
                  <a:srgbClr val="C00000"/>
                </a:solidFill>
                <a:latin typeface="Bookman Old Style" panose="02050604050505020204" pitchFamily="18" charset="0"/>
              </a:rPr>
              <a:t>between 10 and 20. In addition; do not show products with a </a:t>
            </a:r>
            <a:r>
              <a:rPr lang="en-US" sz="2400" dirty="0" err="1">
                <a:solidFill>
                  <a:srgbClr val="C00000"/>
                </a:solidFill>
                <a:latin typeface="Bookman Old Style" panose="02050604050505020204" pitchFamily="18" charset="0"/>
              </a:rPr>
              <a:t>CategoryID</a:t>
            </a:r>
            <a:r>
              <a:rPr lang="en-US" sz="2400" dirty="0">
                <a:solidFill>
                  <a:srgbClr val="C00000"/>
                </a:solidFill>
                <a:latin typeface="Bookman Old Style" panose="02050604050505020204" pitchFamily="18" charset="0"/>
              </a:rPr>
              <a:t> of 1,2, or </a:t>
            </a:r>
            <a:r>
              <a:rPr lang="en-US" sz="2400" dirty="0" smtClean="0">
                <a:solidFill>
                  <a:srgbClr val="C00000"/>
                </a:solidFill>
                <a:latin typeface="Bookman Old Style" panose="02050604050505020204" pitchFamily="18" charset="0"/>
              </a:rPr>
              <a:t>3</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a:t>
            </a:r>
            <a:r>
              <a:rPr lang="en-US" sz="2400" i="1" dirty="0" smtClean="0">
                <a:solidFill>
                  <a:srgbClr val="002060"/>
                </a:solidFill>
                <a:latin typeface="Bookman Old Style" panose="02050604050505020204" pitchFamily="18" charset="0"/>
              </a:rPr>
              <a:t>Products WHERE Price NOT </a:t>
            </a:r>
            <a:r>
              <a:rPr lang="en-US" sz="2400" i="1" dirty="0">
                <a:solidFill>
                  <a:srgbClr val="002060"/>
                </a:solidFill>
                <a:latin typeface="Bookman Old Style" panose="02050604050505020204" pitchFamily="18" charset="0"/>
              </a:rPr>
              <a:t>BETWEEN 10 AND </a:t>
            </a:r>
            <a:r>
              <a:rPr lang="en-US" sz="2400" i="1" dirty="0" smtClean="0">
                <a:solidFill>
                  <a:srgbClr val="002060"/>
                </a:solidFill>
                <a:latin typeface="Bookman Old Style" panose="02050604050505020204" pitchFamily="18" charset="0"/>
              </a:rPr>
              <a:t>20 AND </a:t>
            </a:r>
            <a:r>
              <a:rPr lang="en-US" sz="2400" i="1" dirty="0" err="1">
                <a:solidFill>
                  <a:srgbClr val="002060"/>
                </a:solidFill>
                <a:latin typeface="Bookman Old Style" panose="02050604050505020204" pitchFamily="18" charset="0"/>
              </a:rPr>
              <a:t>CategoryID</a:t>
            </a:r>
            <a:r>
              <a:rPr lang="en-US" sz="2400" i="1" dirty="0">
                <a:solidFill>
                  <a:srgbClr val="002060"/>
                </a:solidFill>
                <a:latin typeface="Bookman Old Style" panose="02050604050505020204" pitchFamily="18" charset="0"/>
              </a:rPr>
              <a:t> NOT IN (1,2,3</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a:t>
            </a:r>
            <a:r>
              <a:rPr lang="en-US" sz="2400" dirty="0" smtClean="0">
                <a:solidFill>
                  <a:srgbClr val="C00000"/>
                </a:solidFill>
                <a:latin typeface="Bookman Old Style" panose="02050604050505020204" pitchFamily="18" charset="0"/>
              </a:rPr>
              <a:t>employees whose joining date is not between '01-July-1994' </a:t>
            </a:r>
            <a:r>
              <a:rPr lang="en-US" sz="2400" dirty="0">
                <a:solidFill>
                  <a:srgbClr val="C00000"/>
                </a:solidFill>
                <a:latin typeface="Bookman Old Style" panose="02050604050505020204" pitchFamily="18" charset="0"/>
              </a:rPr>
              <a:t>and '31-July-1996</a:t>
            </a:r>
            <a:r>
              <a:rPr lang="en-US" sz="2400" dirty="0" smtClean="0">
                <a:solidFill>
                  <a:srgbClr val="C00000"/>
                </a:solidFill>
                <a:latin typeface="Bookman Old Style" panose="02050604050505020204" pitchFamily="18" charset="0"/>
              </a:rPr>
              <a: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a:t>
            </a:r>
            <a:r>
              <a:rPr lang="en-US" sz="2400" i="1" dirty="0" smtClean="0">
                <a:solidFill>
                  <a:srgbClr val="002060"/>
                </a:solidFill>
                <a:latin typeface="Bookman Old Style" panose="02050604050505020204" pitchFamily="18" charset="0"/>
              </a:rPr>
              <a:t>EMP WHERE DOJ NOT BETWEEN '1994-07-01</a:t>
            </a:r>
            <a:r>
              <a:rPr lang="en-US" sz="2400" i="1" dirty="0">
                <a:solidFill>
                  <a:srgbClr val="002060"/>
                </a:solidFill>
                <a:latin typeface="Bookman Old Style" panose="02050604050505020204" pitchFamily="18" charset="0"/>
              </a:rPr>
              <a:t>' AND '1996-07-31';</a:t>
            </a:r>
          </a:p>
        </p:txBody>
      </p:sp>
      <p:sp>
        <p:nvSpPr>
          <p:cNvPr id="3" name="Rectangle 2"/>
          <p:cNvSpPr/>
          <p:nvPr/>
        </p:nvSpPr>
        <p:spPr>
          <a:xfrm>
            <a:off x="373039" y="132644"/>
            <a:ext cx="7021025" cy="584775"/>
          </a:xfrm>
          <a:prstGeom prst="rect">
            <a:avLst/>
          </a:prstGeom>
        </p:spPr>
        <p:txBody>
          <a:bodyPr wrap="none">
            <a:spAutoFit/>
          </a:bodyPr>
          <a:lstStyle/>
          <a:p>
            <a:r>
              <a:rPr lang="en-US" sz="3200" b="1" dirty="0" smtClean="0">
                <a:solidFill>
                  <a:srgbClr val="FF0000"/>
                </a:solidFill>
              </a:rPr>
              <a:t>SQL : Special Operators | NOT BETWEEN</a:t>
            </a:r>
            <a:endParaRPr lang="en-US" sz="3200" b="1" dirty="0">
              <a:solidFill>
                <a:srgbClr val="FF0000"/>
              </a:solidFill>
            </a:endParaRPr>
          </a:p>
        </p:txBody>
      </p:sp>
    </p:spTree>
    <p:extLst>
      <p:ext uri="{BB962C8B-B14F-4D97-AF65-F5344CB8AC3E}">
        <p14:creationId xmlns:p14="http://schemas.microsoft.com/office/powerpoint/2010/main" val="2538025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A field with a NULL value is a field with no </a:t>
            </a:r>
            <a:r>
              <a:rPr lang="en-US" sz="2400" dirty="0" smtClean="0">
                <a:solidFill>
                  <a:srgbClr val="002060"/>
                </a:solidFill>
                <a:latin typeface="Bookman Old Style" panose="02050604050505020204" pitchFamily="18" charset="0"/>
              </a:rPr>
              <a:t>value</a:t>
            </a: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and not </a:t>
            </a:r>
            <a:r>
              <a:rPr lang="en-US" sz="2400" dirty="0">
                <a:solidFill>
                  <a:srgbClr val="002060"/>
                </a:solidFill>
                <a:latin typeface="Bookman Old Style" panose="02050604050505020204" pitchFamily="18" charset="0"/>
              </a:rPr>
              <a:t>possible to test for NULL values with comparison operators, such as =, &lt;, or </a:t>
            </a:r>
            <a:r>
              <a:rPr lang="en-US" sz="2400" dirty="0" smtClean="0">
                <a:solidFill>
                  <a:srgbClr val="002060"/>
                </a:solidFill>
                <a:latin typeface="Bookman Old Style" panose="02050604050505020204" pitchFamily="18" charset="0"/>
              </a:rPr>
              <a:t>&lt;&gt;. </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columnnames</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columnname</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IS NULL</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Lists </a:t>
            </a:r>
            <a:r>
              <a:rPr lang="en-US" sz="2400" dirty="0">
                <a:solidFill>
                  <a:srgbClr val="C00000"/>
                </a:solidFill>
                <a:latin typeface="Bookman Old Style" panose="02050604050505020204" pitchFamily="18" charset="0"/>
              </a:rPr>
              <a:t>all </a:t>
            </a:r>
            <a:r>
              <a:rPr lang="en-US" sz="2400" dirty="0" smtClean="0">
                <a:solidFill>
                  <a:srgbClr val="C00000"/>
                </a:solidFill>
                <a:latin typeface="Bookman Old Style" panose="02050604050505020204" pitchFamily="18" charset="0"/>
              </a:rPr>
              <a:t>employees </a:t>
            </a:r>
            <a:r>
              <a:rPr lang="en-US" sz="2400" dirty="0">
                <a:solidFill>
                  <a:srgbClr val="C00000"/>
                </a:solidFill>
                <a:latin typeface="Bookman Old Style" panose="02050604050505020204" pitchFamily="18" charset="0"/>
              </a:rPr>
              <a:t>with a NULL value in the "Address" </a:t>
            </a:r>
            <a:r>
              <a:rPr lang="en-US" sz="2400" dirty="0" smtClean="0">
                <a:solidFill>
                  <a:srgbClr val="C00000"/>
                </a:solidFill>
                <a:latin typeface="Bookman Old Style" panose="02050604050505020204" pitchFamily="18" charset="0"/>
              </a:rPr>
              <a:t>field</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EMP where address IS NULL;</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Write </a:t>
            </a:r>
            <a:r>
              <a:rPr lang="en-US" sz="2400" dirty="0">
                <a:solidFill>
                  <a:srgbClr val="C00000"/>
                </a:solidFill>
                <a:latin typeface="Bookman Old Style" panose="02050604050505020204" pitchFamily="18" charset="0"/>
              </a:rPr>
              <a:t>a query to display the employees who are not getting commission from </a:t>
            </a:r>
            <a:r>
              <a:rPr lang="en-US" sz="2400" dirty="0" err="1">
                <a:solidFill>
                  <a:srgbClr val="C00000"/>
                </a:solidFill>
                <a:latin typeface="Bookman Old Style" panose="02050604050505020204" pitchFamily="18" charset="0"/>
              </a:rPr>
              <a:t>emp</a:t>
            </a:r>
            <a:r>
              <a:rPr lang="en-US" sz="2400" dirty="0">
                <a:solidFill>
                  <a:srgbClr val="C00000"/>
                </a:solidFill>
                <a:latin typeface="Bookman Old Style" panose="02050604050505020204" pitchFamily="18" charset="0"/>
              </a:rPr>
              <a:t> table. </a:t>
            </a:r>
            <a:endParaRPr lang="en-US" sz="2400" dirty="0" smtClean="0">
              <a:solidFill>
                <a:srgbClr val="C0000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EMP WHERE </a:t>
            </a:r>
            <a:r>
              <a:rPr lang="en-US" sz="2400" i="1" dirty="0" err="1" smtClean="0">
                <a:solidFill>
                  <a:srgbClr val="002060"/>
                </a:solidFill>
                <a:latin typeface="Bookman Old Style" panose="02050604050505020204" pitchFamily="18" charset="0"/>
              </a:rPr>
              <a:t>comm</a:t>
            </a:r>
            <a:r>
              <a:rPr lang="en-US" sz="2400" i="1" dirty="0" smtClean="0">
                <a:solidFill>
                  <a:srgbClr val="002060"/>
                </a:solidFill>
                <a:latin typeface="Bookman Old Style" panose="02050604050505020204" pitchFamily="18" charset="0"/>
              </a:rPr>
              <a:t> IS NULL; </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Find </a:t>
            </a:r>
            <a:r>
              <a:rPr lang="en-US" sz="2400" dirty="0" err="1" smtClean="0">
                <a:solidFill>
                  <a:srgbClr val="C00000"/>
                </a:solidFill>
                <a:latin typeface="Bookman Old Style" panose="02050604050505020204" pitchFamily="18" charset="0"/>
              </a:rPr>
              <a:t>emp</a:t>
            </a:r>
            <a:r>
              <a:rPr lang="en-US" sz="2400" dirty="0" smtClean="0">
                <a:solidFill>
                  <a:srgbClr val="C00000"/>
                </a:solidFill>
                <a:latin typeface="Bookman Old Style" panose="02050604050505020204" pitchFamily="18" charset="0"/>
              </a:rPr>
              <a:t> </a:t>
            </a:r>
            <a:r>
              <a:rPr lang="en-US" sz="2400" dirty="0">
                <a:solidFill>
                  <a:srgbClr val="C00000"/>
                </a:solidFill>
                <a:latin typeface="Bookman Old Style" panose="02050604050505020204" pitchFamily="18" charset="0"/>
              </a:rPr>
              <a:t>whose </a:t>
            </a:r>
            <a:r>
              <a:rPr lang="en-US" sz="2400" dirty="0" smtClean="0">
                <a:solidFill>
                  <a:srgbClr val="C00000"/>
                </a:solidFill>
                <a:latin typeface="Bookman Old Style" panose="02050604050505020204" pitchFamily="18" charset="0"/>
              </a:rPr>
              <a:t>manager-id </a:t>
            </a:r>
            <a:r>
              <a:rPr lang="en-US" sz="2400" dirty="0">
                <a:solidFill>
                  <a:srgbClr val="C00000"/>
                </a:solidFill>
                <a:latin typeface="Bookman Old Style" panose="02050604050505020204" pitchFamily="18" charset="0"/>
              </a:rPr>
              <a:t>is not specified from </a:t>
            </a:r>
            <a:r>
              <a:rPr lang="en-US" sz="2400" dirty="0" err="1">
                <a:solidFill>
                  <a:srgbClr val="C00000"/>
                </a:solidFill>
                <a:latin typeface="Bookman Old Style" panose="02050604050505020204" pitchFamily="18" charset="0"/>
              </a:rPr>
              <a:t>emp</a:t>
            </a:r>
            <a:r>
              <a:rPr lang="en-US" sz="2400" dirty="0">
                <a:solidFill>
                  <a:srgbClr val="C00000"/>
                </a:solidFill>
                <a:latin typeface="Bookman Old Style" panose="02050604050505020204" pitchFamily="18" charset="0"/>
              </a:rPr>
              <a:t> table</a:t>
            </a:r>
            <a:r>
              <a:rPr lang="en-US" sz="2400" dirty="0" smtClean="0">
                <a:solidFill>
                  <a:srgbClr val="C00000"/>
                </a:solidFill>
                <a:latin typeface="Bookman Old Style" panose="02050604050505020204" pitchFamily="18" charset="0"/>
              </a:rPr>
              <a:t>.</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ENAME, MGR FROM </a:t>
            </a:r>
            <a:r>
              <a:rPr lang="en-US" sz="2400" i="1" dirty="0" smtClean="0">
                <a:solidFill>
                  <a:srgbClr val="002060"/>
                </a:solidFill>
                <a:latin typeface="Bookman Old Style" panose="02050604050505020204" pitchFamily="18" charset="0"/>
              </a:rPr>
              <a:t>EMP WHERE </a:t>
            </a:r>
            <a:r>
              <a:rPr lang="en-US" sz="2400" i="1" dirty="0">
                <a:solidFill>
                  <a:srgbClr val="002060"/>
                </a:solidFill>
                <a:latin typeface="Bookman Old Style" panose="02050604050505020204" pitchFamily="18" charset="0"/>
              </a:rPr>
              <a:t>MGR IS NULL</a:t>
            </a:r>
            <a:r>
              <a:rPr lang="en-US" sz="2400" i="1" dirty="0" smtClean="0">
                <a:solidFill>
                  <a:srgbClr val="002060"/>
                </a:solidFill>
                <a:latin typeface="Bookman Old Style" panose="02050604050505020204" pitchFamily="18" charset="0"/>
              </a:rPr>
              <a:t>;</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5391797" cy="584775"/>
          </a:xfrm>
          <a:prstGeom prst="rect">
            <a:avLst/>
          </a:prstGeom>
        </p:spPr>
        <p:txBody>
          <a:bodyPr wrap="none">
            <a:spAutoFit/>
          </a:bodyPr>
          <a:lstStyle/>
          <a:p>
            <a:r>
              <a:rPr lang="en-US" sz="3200" b="1" dirty="0" smtClean="0">
                <a:solidFill>
                  <a:srgbClr val="FF0000"/>
                </a:solidFill>
              </a:rPr>
              <a:t>SQL : Special Operators | NULL</a:t>
            </a:r>
            <a:endParaRPr lang="en-US" sz="3200" b="1" dirty="0">
              <a:solidFill>
                <a:srgbClr val="FF0000"/>
              </a:solidFill>
            </a:endParaRPr>
          </a:p>
        </p:txBody>
      </p:sp>
    </p:spTree>
    <p:extLst>
      <p:ext uri="{BB962C8B-B14F-4D97-AF65-F5344CB8AC3E}">
        <p14:creationId xmlns:p14="http://schemas.microsoft.com/office/powerpoint/2010/main" val="3204937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1" end="11"/>
                                            </p:txEl>
                                          </p:spTgt>
                                        </p:tgtEl>
                                        <p:attrNameLst>
                                          <p:attrName>style.visibility</p:attrName>
                                        </p:attrNameLst>
                                      </p:cBhvr>
                                      <p:to>
                                        <p:strVal val="visible"/>
                                      </p:to>
                                    </p:set>
                                    <p:animEffect transition="in" filter="fade">
                                      <p:cBhvr>
                                        <p:cTn id="42"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IS NOT NULL operator is used to test for non-empty </a:t>
            </a:r>
            <a:r>
              <a:rPr lang="en-US" sz="2400" dirty="0" smtClean="0">
                <a:solidFill>
                  <a:srgbClr val="002060"/>
                </a:solidFill>
                <a:latin typeface="Bookman Old Style" panose="02050604050505020204" pitchFamily="18" charset="0"/>
              </a:rPr>
              <a:t>values.</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SELECT </a:t>
            </a:r>
            <a:r>
              <a:rPr lang="en-US" sz="2400" i="1" dirty="0" err="1" smtClean="0">
                <a:solidFill>
                  <a:srgbClr val="002060"/>
                </a:solidFill>
                <a:latin typeface="Bookman Old Style" panose="02050604050505020204" pitchFamily="18" charset="0"/>
              </a:rPr>
              <a:t>columnnames</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columnname</a:t>
            </a:r>
            <a:r>
              <a:rPr lang="en-US" sz="2400" i="1"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IS NOT NULL</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D</a:t>
            </a:r>
            <a:r>
              <a:rPr lang="en-US" sz="2400" dirty="0" smtClean="0">
                <a:solidFill>
                  <a:srgbClr val="C00000"/>
                </a:solidFill>
                <a:latin typeface="Bookman Old Style" panose="02050604050505020204" pitchFamily="18" charset="0"/>
              </a:rPr>
              <a:t>isplay all the </a:t>
            </a:r>
            <a:r>
              <a:rPr lang="en-US" sz="2400" dirty="0">
                <a:solidFill>
                  <a:srgbClr val="C00000"/>
                </a:solidFill>
                <a:latin typeface="Bookman Old Style" panose="02050604050505020204" pitchFamily="18" charset="0"/>
              </a:rPr>
              <a:t>employees who are getting commission from </a:t>
            </a:r>
            <a:r>
              <a:rPr lang="en-US" sz="2400" dirty="0" err="1">
                <a:solidFill>
                  <a:srgbClr val="C00000"/>
                </a:solidFill>
                <a:latin typeface="Bookman Old Style" panose="02050604050505020204" pitchFamily="18" charset="0"/>
              </a:rPr>
              <a:t>emp</a:t>
            </a:r>
            <a:r>
              <a:rPr lang="en-US" sz="2400" dirty="0">
                <a:solidFill>
                  <a:srgbClr val="C00000"/>
                </a:solidFill>
                <a:latin typeface="Bookman Old Style" panose="02050604050505020204" pitchFamily="18" charset="0"/>
              </a:rPr>
              <a:t> </a:t>
            </a:r>
            <a:r>
              <a:rPr lang="en-US" sz="2400" dirty="0" smtClean="0">
                <a:solidFill>
                  <a:srgbClr val="C00000"/>
                </a:solidFill>
                <a:latin typeface="Bookman Old Style" panose="02050604050505020204" pitchFamily="18" charset="0"/>
              </a:rPr>
              <a:t>table</a:t>
            </a:r>
            <a:endParaRPr lang="en-US" sz="2400" dirty="0">
              <a:solidFill>
                <a:srgbClr val="C0000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 from </a:t>
            </a:r>
            <a:r>
              <a:rPr lang="en-US" sz="2400" i="1" dirty="0" err="1">
                <a:solidFill>
                  <a:srgbClr val="002060"/>
                </a:solidFill>
                <a:latin typeface="Bookman Old Style" panose="02050604050505020204" pitchFamily="18" charset="0"/>
              </a:rPr>
              <a:t>emp</a:t>
            </a:r>
            <a:r>
              <a:rPr lang="en-US" sz="2400" i="1" dirty="0">
                <a:solidFill>
                  <a:srgbClr val="002060"/>
                </a:solidFill>
                <a:latin typeface="Bookman Old Style" panose="02050604050505020204" pitchFamily="18" charset="0"/>
              </a:rPr>
              <a:t> where </a:t>
            </a:r>
            <a:r>
              <a:rPr lang="en-US" sz="2400" i="1" dirty="0" err="1">
                <a:solidFill>
                  <a:srgbClr val="002060"/>
                </a:solidFill>
                <a:latin typeface="Bookman Old Style" panose="02050604050505020204" pitchFamily="18" charset="0"/>
              </a:rPr>
              <a:t>comm</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IS NOT NULL;</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a:t>
            </a:r>
            <a:r>
              <a:rPr lang="en-US" sz="2400" dirty="0" smtClean="0">
                <a:solidFill>
                  <a:srgbClr val="C00000"/>
                </a:solidFill>
                <a:latin typeface="Bookman Old Style" panose="02050604050505020204" pitchFamily="18" charset="0"/>
              </a:rPr>
              <a:t>: Lists </a:t>
            </a:r>
            <a:r>
              <a:rPr lang="en-US" sz="2400" dirty="0">
                <a:solidFill>
                  <a:srgbClr val="C00000"/>
                </a:solidFill>
                <a:latin typeface="Bookman Old Style" panose="02050604050505020204" pitchFamily="18" charset="0"/>
              </a:rPr>
              <a:t>all </a:t>
            </a:r>
            <a:r>
              <a:rPr lang="en-US" sz="2400" dirty="0" smtClean="0">
                <a:solidFill>
                  <a:srgbClr val="C00000"/>
                </a:solidFill>
                <a:latin typeface="Bookman Old Style" panose="02050604050505020204" pitchFamily="18" charset="0"/>
              </a:rPr>
              <a:t>employees with </a:t>
            </a:r>
            <a:r>
              <a:rPr lang="en-US" sz="2400" dirty="0">
                <a:solidFill>
                  <a:srgbClr val="C00000"/>
                </a:solidFill>
                <a:latin typeface="Bookman Old Style" panose="02050604050505020204" pitchFamily="18" charset="0"/>
              </a:rPr>
              <a:t>a value in the "Address" </a:t>
            </a:r>
            <a:r>
              <a:rPr lang="en-US" sz="2400" dirty="0" smtClean="0">
                <a:solidFill>
                  <a:srgbClr val="C00000"/>
                </a:solidFill>
                <a:latin typeface="Bookman Old Style" panose="02050604050505020204" pitchFamily="18" charset="0"/>
              </a:rPr>
              <a:t>field</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a:t>
            </a:r>
            <a:r>
              <a:rPr lang="en-US" sz="2400" i="1" dirty="0" err="1" smtClean="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 where address IS NOT NULL; </a:t>
            </a:r>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6227539" cy="584775"/>
          </a:xfrm>
          <a:prstGeom prst="rect">
            <a:avLst/>
          </a:prstGeom>
        </p:spPr>
        <p:txBody>
          <a:bodyPr wrap="none">
            <a:spAutoFit/>
          </a:bodyPr>
          <a:lstStyle/>
          <a:p>
            <a:r>
              <a:rPr lang="en-US" sz="3200" b="1" dirty="0" smtClean="0">
                <a:solidFill>
                  <a:srgbClr val="FF0000"/>
                </a:solidFill>
              </a:rPr>
              <a:t>SQL : Special Operators | NOT NULL</a:t>
            </a:r>
            <a:endParaRPr lang="en-US" sz="3200" b="1" dirty="0">
              <a:solidFill>
                <a:srgbClr val="FF0000"/>
              </a:solidFill>
            </a:endParaRPr>
          </a:p>
        </p:txBody>
      </p:sp>
    </p:spTree>
    <p:extLst>
      <p:ext uri="{BB962C8B-B14F-4D97-AF65-F5344CB8AC3E}">
        <p14:creationId xmlns:p14="http://schemas.microsoft.com/office/powerpoint/2010/main" val="28554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6001643"/>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Write </a:t>
            </a:r>
            <a:r>
              <a:rPr lang="en-US" sz="2400" dirty="0">
                <a:solidFill>
                  <a:srgbClr val="C00000"/>
                </a:solidFill>
                <a:latin typeface="Bookman Old Style" panose="02050604050505020204" pitchFamily="18" charset="0"/>
              </a:rPr>
              <a:t>a query to display </a:t>
            </a:r>
            <a:r>
              <a:rPr lang="en-US" sz="2400" dirty="0" err="1">
                <a:solidFill>
                  <a:srgbClr val="C00000"/>
                </a:solidFill>
                <a:latin typeface="Bookman Old Style" panose="02050604050505020204" pitchFamily="18" charset="0"/>
              </a:rPr>
              <a:t>ename</a:t>
            </a:r>
            <a:r>
              <a:rPr lang="en-US" sz="2400" dirty="0">
                <a:solidFill>
                  <a:srgbClr val="C00000"/>
                </a:solidFill>
                <a:latin typeface="Bookman Old Style" panose="02050604050505020204" pitchFamily="18" charset="0"/>
              </a:rPr>
              <a:t>, </a:t>
            </a:r>
            <a:r>
              <a:rPr lang="en-US" sz="2400" dirty="0" err="1">
                <a:solidFill>
                  <a:srgbClr val="C00000"/>
                </a:solidFill>
                <a:latin typeface="Bookman Old Style" panose="02050604050505020204" pitchFamily="18" charset="0"/>
              </a:rPr>
              <a:t>sal</a:t>
            </a:r>
            <a:r>
              <a:rPr lang="en-US" sz="2400" dirty="0">
                <a:solidFill>
                  <a:srgbClr val="C00000"/>
                </a:solidFill>
                <a:latin typeface="Bookman Old Style" panose="02050604050505020204" pitchFamily="18" charset="0"/>
              </a:rPr>
              <a:t>, </a:t>
            </a:r>
            <a:r>
              <a:rPr lang="en-US" sz="2400" dirty="0" err="1">
                <a:solidFill>
                  <a:srgbClr val="C00000"/>
                </a:solidFill>
                <a:latin typeface="Bookman Old Style" panose="02050604050505020204" pitchFamily="18" charset="0"/>
              </a:rPr>
              <a:t>comm</a:t>
            </a:r>
            <a:r>
              <a:rPr lang="en-US" sz="2400" dirty="0">
                <a:solidFill>
                  <a:srgbClr val="C00000"/>
                </a:solidFill>
                <a:latin typeface="Bookman Old Style" panose="02050604050505020204" pitchFamily="18" charset="0"/>
              </a:rPr>
              <a:t>, </a:t>
            </a:r>
            <a:r>
              <a:rPr lang="en-US" sz="2400" dirty="0" err="1">
                <a:solidFill>
                  <a:srgbClr val="C00000"/>
                </a:solidFill>
                <a:latin typeface="Bookman Old Style" panose="02050604050505020204" pitchFamily="18" charset="0"/>
              </a:rPr>
              <a:t>sal+comm</a:t>
            </a:r>
            <a:r>
              <a:rPr lang="en-US" sz="2400" dirty="0">
                <a:solidFill>
                  <a:srgbClr val="C00000"/>
                </a:solidFill>
                <a:latin typeface="Bookman Old Style" panose="02050604050505020204" pitchFamily="18" charset="0"/>
              </a:rPr>
              <a:t> of the </a:t>
            </a:r>
            <a:r>
              <a:rPr lang="en-US" sz="2400" dirty="0" smtClean="0">
                <a:solidFill>
                  <a:srgbClr val="C00000"/>
                </a:solidFill>
                <a:latin typeface="Bookman Old Style" panose="02050604050505020204" pitchFamily="18" charset="0"/>
              </a:rPr>
              <a:t>employee, Whose </a:t>
            </a:r>
            <a:r>
              <a:rPr lang="en-US" sz="2400" dirty="0" err="1" smtClean="0">
                <a:solidFill>
                  <a:srgbClr val="C00000"/>
                </a:solidFill>
                <a:latin typeface="Bookman Old Style" panose="02050604050505020204" pitchFamily="18" charset="0"/>
              </a:rPr>
              <a:t>empId</a:t>
            </a:r>
            <a:r>
              <a:rPr lang="en-US" sz="2400" dirty="0" smtClean="0">
                <a:solidFill>
                  <a:srgbClr val="C00000"/>
                </a:solidFill>
                <a:latin typeface="Bookman Old Style" panose="02050604050505020204" pitchFamily="18" charset="0"/>
              </a:rPr>
              <a:t> is 1201 </a:t>
            </a:r>
            <a:r>
              <a:rPr lang="en-US" sz="2400" dirty="0">
                <a:solidFill>
                  <a:srgbClr val="C00000"/>
                </a:solidFill>
                <a:latin typeface="Bookman Old Style" panose="02050604050505020204" pitchFamily="18" charset="0"/>
              </a:rPr>
              <a:t>from </a:t>
            </a:r>
            <a:r>
              <a:rPr lang="en-US" sz="2400" dirty="0" err="1">
                <a:solidFill>
                  <a:srgbClr val="C00000"/>
                </a:solidFill>
                <a:latin typeface="Bookman Old Style" panose="02050604050505020204" pitchFamily="18" charset="0"/>
              </a:rPr>
              <a:t>emp</a:t>
            </a:r>
            <a:r>
              <a:rPr lang="en-US" sz="2400" dirty="0">
                <a:solidFill>
                  <a:srgbClr val="C00000"/>
                </a:solidFill>
                <a:latin typeface="Bookman Old Style" panose="02050604050505020204" pitchFamily="18" charset="0"/>
              </a:rPr>
              <a:t> table.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sal</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comm</a:t>
            </a:r>
            <a:r>
              <a:rPr lang="en-US" sz="2400" i="1" dirty="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sal+comm</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 where </a:t>
            </a:r>
            <a:r>
              <a:rPr lang="en-US" sz="2400" i="1" dirty="0" err="1" smtClean="0">
                <a:solidFill>
                  <a:srgbClr val="002060"/>
                </a:solidFill>
                <a:latin typeface="Bookman Old Style" panose="02050604050505020204" pitchFamily="18" charset="0"/>
              </a:rPr>
              <a:t>empid</a:t>
            </a:r>
            <a:r>
              <a:rPr lang="en-US" sz="2400" i="1" dirty="0" smtClean="0">
                <a:solidFill>
                  <a:srgbClr val="002060"/>
                </a:solidFill>
                <a:latin typeface="Bookman Old Style" panose="02050604050505020204" pitchFamily="18" charset="0"/>
              </a:rPr>
              <a:t> = 1201;</a:t>
            </a:r>
          </a:p>
          <a:p>
            <a:pPr marL="342900" indent="-342900" algn="just">
              <a:buFont typeface="Arial" panose="020B0604020202020204" pitchFamily="34" charset="0"/>
              <a:buChar char="•"/>
            </a:pPr>
            <a:endParaRPr lang="en-US" sz="2400" i="1"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Output:</a:t>
            </a:r>
          </a:p>
          <a:p>
            <a:pPr algn="just"/>
            <a:r>
              <a:rPr lang="en-US" sz="2400" dirty="0">
                <a:solidFill>
                  <a:srgbClr val="002060"/>
                </a:solidFill>
                <a:latin typeface="Bookman Old Style" panose="02050604050505020204" pitchFamily="18" charset="0"/>
              </a:rPr>
              <a:t>	</a:t>
            </a:r>
            <a:r>
              <a:rPr lang="en-US" sz="2400" dirty="0" err="1" smtClean="0">
                <a:solidFill>
                  <a:srgbClr val="002060"/>
                </a:solidFill>
                <a:latin typeface="Bookman Old Style" panose="02050604050505020204" pitchFamily="18" charset="0"/>
              </a:rPr>
              <a:t>ename</a:t>
            </a:r>
            <a:r>
              <a:rPr lang="en-US" sz="2400" dirty="0" smtClean="0">
                <a:solidFill>
                  <a:srgbClr val="002060"/>
                </a:solidFill>
                <a:latin typeface="Bookman Old Style" panose="02050604050505020204" pitchFamily="18" charset="0"/>
              </a:rPr>
              <a:t>		</a:t>
            </a:r>
            <a:r>
              <a:rPr lang="en-US" sz="2400" dirty="0" err="1" smtClean="0">
                <a:solidFill>
                  <a:srgbClr val="002060"/>
                </a:solidFill>
                <a:latin typeface="Bookman Old Style" panose="02050604050505020204" pitchFamily="18" charset="0"/>
              </a:rPr>
              <a:t>sal</a:t>
            </a:r>
            <a:r>
              <a:rPr lang="en-US" sz="2400" dirty="0" smtClean="0">
                <a:solidFill>
                  <a:srgbClr val="002060"/>
                </a:solidFill>
                <a:latin typeface="Bookman Old Style" panose="02050604050505020204" pitchFamily="18" charset="0"/>
              </a:rPr>
              <a:t>		</a:t>
            </a:r>
            <a:r>
              <a:rPr lang="en-US" sz="2400" dirty="0" err="1" smtClean="0">
                <a:solidFill>
                  <a:srgbClr val="002060"/>
                </a:solidFill>
                <a:latin typeface="Bookman Old Style" panose="02050604050505020204" pitchFamily="18" charset="0"/>
              </a:rPr>
              <a:t>comm</a:t>
            </a:r>
            <a:r>
              <a:rPr lang="en-US" sz="2400" dirty="0" smtClean="0">
                <a:solidFill>
                  <a:srgbClr val="002060"/>
                </a:solidFill>
                <a:latin typeface="Bookman Old Style" panose="02050604050505020204" pitchFamily="18" charset="0"/>
              </a:rPr>
              <a:t>			</a:t>
            </a:r>
            <a:r>
              <a:rPr lang="en-US" sz="2400" dirty="0" err="1" smtClean="0">
                <a:solidFill>
                  <a:srgbClr val="002060"/>
                </a:solidFill>
                <a:latin typeface="Bookman Old Style" panose="02050604050505020204" pitchFamily="18" charset="0"/>
              </a:rPr>
              <a:t>sal+comm</a:t>
            </a:r>
            <a:endParaRPr lang="en-US" sz="2400" dirty="0" smtClean="0">
              <a:solidFill>
                <a:srgbClr val="002060"/>
              </a:solidFill>
              <a:latin typeface="Bookman Old Style" panose="02050604050505020204" pitchFamily="18" charset="0"/>
            </a:endParaRPr>
          </a:p>
          <a:p>
            <a:pPr algn="just"/>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a:t>
            </a:r>
          </a:p>
          <a:p>
            <a:pPr algn="just"/>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Ravi Kumar		25550	NULL			</a:t>
            </a:r>
            <a:r>
              <a:rPr lang="en-US" sz="2400" b="1" dirty="0" smtClean="0">
                <a:solidFill>
                  <a:srgbClr val="FF0000"/>
                </a:solidFill>
                <a:latin typeface="Bookman Old Style" panose="02050604050505020204" pitchFamily="18" charset="0"/>
              </a:rPr>
              <a:t>NULL	</a:t>
            </a:r>
          </a:p>
          <a:p>
            <a:pPr algn="just"/>
            <a:r>
              <a:rPr lang="en-US" sz="2400" b="1" dirty="0">
                <a:solidFill>
                  <a:srgbClr val="FF000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Jeevan		38500	1500			40000</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To overcome this problem oracle provided “NVL()” function.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NVL(): </a:t>
            </a:r>
            <a:r>
              <a:rPr lang="en-US" sz="2400" dirty="0" smtClean="0">
                <a:solidFill>
                  <a:srgbClr val="002060"/>
                </a:solidFill>
                <a:latin typeface="Bookman Old Style" panose="02050604050505020204" pitchFamily="18" charset="0"/>
              </a:rPr>
              <a:t>A </a:t>
            </a:r>
            <a:r>
              <a:rPr lang="en-US" sz="2400" dirty="0">
                <a:solidFill>
                  <a:srgbClr val="002060"/>
                </a:solidFill>
                <a:latin typeface="Bookman Old Style" panose="02050604050505020204" pitchFamily="18" charset="0"/>
              </a:rPr>
              <a:t>predefined function which is used to replace or substitute user defined value in place of “null”. </a:t>
            </a:r>
          </a:p>
        </p:txBody>
      </p:sp>
      <p:sp>
        <p:nvSpPr>
          <p:cNvPr id="3" name="Rectangle 2"/>
          <p:cNvSpPr/>
          <p:nvPr/>
        </p:nvSpPr>
        <p:spPr>
          <a:xfrm>
            <a:off x="373039" y="132644"/>
            <a:ext cx="5360570" cy="584775"/>
          </a:xfrm>
          <a:prstGeom prst="rect">
            <a:avLst/>
          </a:prstGeom>
        </p:spPr>
        <p:txBody>
          <a:bodyPr wrap="none">
            <a:spAutoFit/>
          </a:bodyPr>
          <a:lstStyle/>
          <a:p>
            <a:r>
              <a:rPr lang="en-US" sz="3200" b="1" dirty="0" smtClean="0">
                <a:solidFill>
                  <a:srgbClr val="FF0000"/>
                </a:solidFill>
              </a:rPr>
              <a:t>SQL </a:t>
            </a:r>
            <a:r>
              <a:rPr lang="en-US" sz="3200" b="1" dirty="0">
                <a:solidFill>
                  <a:srgbClr val="FF0000"/>
                </a:solidFill>
              </a:rPr>
              <a:t>: NVL</a:t>
            </a:r>
            <a:r>
              <a:rPr lang="en-US" sz="3200" b="1" dirty="0" smtClean="0">
                <a:solidFill>
                  <a:srgbClr val="FF0000"/>
                </a:solidFill>
              </a:rPr>
              <a:t>()</a:t>
            </a:r>
            <a:r>
              <a:rPr lang="en-US" sz="3200" b="1" dirty="0">
                <a:solidFill>
                  <a:srgbClr val="FF0000"/>
                </a:solidFill>
              </a:rPr>
              <a:t> </a:t>
            </a:r>
            <a:r>
              <a:rPr lang="en-US" sz="3200" b="1" dirty="0" smtClean="0">
                <a:solidFill>
                  <a:srgbClr val="FF0000"/>
                </a:solidFill>
              </a:rPr>
              <a:t>=&gt; Null Value Logic</a:t>
            </a:r>
            <a:endParaRPr lang="en-US" sz="3200" b="1" dirty="0">
              <a:solidFill>
                <a:srgbClr val="FF0000"/>
              </a:solidFill>
            </a:endParaRPr>
          </a:p>
        </p:txBody>
      </p:sp>
    </p:spTree>
    <p:extLst>
      <p:ext uri="{BB962C8B-B14F-4D97-AF65-F5344CB8AC3E}">
        <p14:creationId xmlns:p14="http://schemas.microsoft.com/office/powerpoint/2010/main" val="47079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animEffect transition="in" filter="fade">
                                      <p:cBhvr>
                                        <p:cTn id="39"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524315"/>
          </a:xfrm>
          <a:prstGeom prst="rect">
            <a:avLst/>
          </a:prstGeom>
        </p:spPr>
        <p:txBody>
          <a:bodyPr wrap="square">
            <a:spAutoFit/>
          </a:bodyPr>
          <a:lstStyle/>
          <a:p>
            <a:pPr marL="342900" indent="-342900" algn="just">
              <a:buFont typeface="Arial" panose="020B0604020202020204" pitchFamily="34" charset="0"/>
              <a:buChar char="•"/>
            </a:pPr>
            <a:r>
              <a:rPr lang="en-US" sz="2400" b="1" dirty="0">
                <a:solidFill>
                  <a:srgbClr val="002060"/>
                </a:solidFill>
                <a:latin typeface="Bookman Old Style" panose="02050604050505020204" pitchFamily="18" charset="0"/>
              </a:rPr>
              <a:t>Syntax: </a:t>
            </a:r>
          </a:p>
          <a:p>
            <a:pPr algn="just"/>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NVL(exp1,exp2</a:t>
            </a:r>
            <a:r>
              <a:rPr lang="en-US" sz="2400" i="1" dirty="0">
                <a:solidFill>
                  <a:srgbClr val="002060"/>
                </a:solidFill>
                <a:latin typeface="Bookman Old Style" panose="02050604050505020204" pitchFamily="18" charset="0"/>
              </a:rPr>
              <a:t>); </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Here exp1,exp2 must belongs to same </a:t>
            </a:r>
            <a:r>
              <a:rPr lang="en-US" sz="2400" dirty="0" smtClean="0">
                <a:solidFill>
                  <a:srgbClr val="002060"/>
                </a:solidFill>
                <a:latin typeface="Bookman Old Style" panose="02050604050505020204" pitchFamily="18" charset="0"/>
              </a:rPr>
              <a:t>data type</a:t>
            </a:r>
            <a:r>
              <a:rPr lang="en-US" sz="2400" dirty="0">
                <a:solidFill>
                  <a:srgbClr val="002060"/>
                </a:solidFill>
                <a:latin typeface="Bookman Old Style" panose="02050604050505020204" pitchFamily="18" charset="0"/>
              </a:rPr>
              <a:t>. If exp1 is null then it returns exp2. Otherwise it returns exp1. </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Examples: </a:t>
            </a:r>
          </a:p>
          <a:p>
            <a:pPr lvl="1" algn="just"/>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NVL(null,30</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=&gt; Result is </a:t>
            </a:r>
            <a:r>
              <a:rPr lang="en-US" sz="2400" i="1" dirty="0">
                <a:solidFill>
                  <a:srgbClr val="002060"/>
                </a:solidFill>
                <a:latin typeface="Bookman Old Style" panose="02050604050505020204" pitchFamily="18" charset="0"/>
              </a:rPr>
              <a:t>30. </a:t>
            </a:r>
            <a:endParaRPr lang="en-US" sz="2400" i="1" dirty="0" smtClean="0">
              <a:solidFill>
                <a:srgbClr val="002060"/>
              </a:solidFill>
              <a:latin typeface="Bookman Old Style" panose="02050604050505020204" pitchFamily="18" charset="0"/>
            </a:endParaRPr>
          </a:p>
          <a:p>
            <a:pPr lvl="1" algn="just"/>
            <a:r>
              <a:rPr lang="en-US" sz="2400" i="1" dirty="0" smtClean="0">
                <a:solidFill>
                  <a:srgbClr val="002060"/>
                </a:solidFill>
                <a:latin typeface="Bookman Old Style" panose="02050604050505020204" pitchFamily="18" charset="0"/>
              </a:rPr>
              <a:t>	NVL(10,20) =&gt; Result is </a:t>
            </a:r>
            <a:r>
              <a:rPr lang="en-US" sz="2400" i="1" dirty="0">
                <a:solidFill>
                  <a:srgbClr val="002060"/>
                </a:solidFill>
                <a:latin typeface="Bookman Old Style" panose="02050604050505020204" pitchFamily="18" charset="0"/>
              </a:rPr>
              <a:t>10. </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Solution Query</a:t>
            </a:r>
            <a:r>
              <a:rPr lang="en-US" sz="2400" b="1"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sal</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comm</a:t>
            </a:r>
            <a:r>
              <a:rPr lang="en-US" sz="2400" i="1" dirty="0">
                <a:solidFill>
                  <a:srgbClr val="002060"/>
                </a:solidFill>
                <a:latin typeface="Bookman Old Style" panose="02050604050505020204" pitchFamily="18" charset="0"/>
              </a:rPr>
              <a:t>, </a:t>
            </a:r>
            <a:r>
              <a:rPr lang="en-US" sz="2400" i="1" dirty="0" err="1" smtClean="0">
                <a:solidFill>
                  <a:srgbClr val="002060"/>
                </a:solidFill>
                <a:latin typeface="Bookman Old Style" panose="02050604050505020204" pitchFamily="18" charset="0"/>
              </a:rPr>
              <a:t>sal+NVL</a:t>
            </a:r>
            <a:r>
              <a:rPr lang="en-US" sz="2400" i="1" dirty="0" smtClean="0">
                <a:solidFill>
                  <a:srgbClr val="002060"/>
                </a:solidFill>
                <a:latin typeface="Bookman Old Style" panose="02050604050505020204" pitchFamily="18" charset="0"/>
              </a:rPr>
              <a:t>(comm,0) </a:t>
            </a:r>
            <a:r>
              <a:rPr lang="en-US" sz="2400" i="1" dirty="0">
                <a:solidFill>
                  <a:srgbClr val="002060"/>
                </a:solidFill>
                <a:latin typeface="Bookman Old Style" panose="02050604050505020204" pitchFamily="18" charset="0"/>
              </a:rPr>
              <a:t>from </a:t>
            </a:r>
            <a:r>
              <a:rPr lang="en-US" sz="2400" i="1" dirty="0" err="1">
                <a:solidFill>
                  <a:srgbClr val="002060"/>
                </a:solidFill>
                <a:latin typeface="Bookman Old Style" panose="02050604050505020204" pitchFamily="18" charset="0"/>
              </a:rPr>
              <a:t>emp</a:t>
            </a:r>
            <a:r>
              <a:rPr lang="en-US" sz="2400" i="1" dirty="0">
                <a:solidFill>
                  <a:srgbClr val="002060"/>
                </a:solidFill>
                <a:latin typeface="Bookman Old Style" panose="02050604050505020204" pitchFamily="18" charset="0"/>
              </a:rPr>
              <a:t> where </a:t>
            </a:r>
            <a:r>
              <a:rPr lang="en-US" sz="2400" i="1" dirty="0" err="1">
                <a:solidFill>
                  <a:srgbClr val="002060"/>
                </a:solidFill>
                <a:latin typeface="Bookman Old Style" panose="02050604050505020204" pitchFamily="18" charset="0"/>
              </a:rPr>
              <a:t>empid</a:t>
            </a:r>
            <a:r>
              <a:rPr lang="en-US" sz="2400" i="1" dirty="0">
                <a:solidFill>
                  <a:srgbClr val="002060"/>
                </a:solidFill>
                <a:latin typeface="Bookman Old Style" panose="02050604050505020204" pitchFamily="18" charset="0"/>
              </a:rPr>
              <a:t> = 1201;</a:t>
            </a:r>
          </a:p>
        </p:txBody>
      </p:sp>
      <p:sp>
        <p:nvSpPr>
          <p:cNvPr id="3" name="Rectangle 2"/>
          <p:cNvSpPr/>
          <p:nvPr/>
        </p:nvSpPr>
        <p:spPr>
          <a:xfrm>
            <a:off x="373039" y="132644"/>
            <a:ext cx="5360570" cy="584775"/>
          </a:xfrm>
          <a:prstGeom prst="rect">
            <a:avLst/>
          </a:prstGeom>
        </p:spPr>
        <p:txBody>
          <a:bodyPr wrap="none">
            <a:spAutoFit/>
          </a:bodyPr>
          <a:lstStyle/>
          <a:p>
            <a:r>
              <a:rPr lang="en-US" sz="3200" b="1" dirty="0" smtClean="0">
                <a:solidFill>
                  <a:srgbClr val="FF0000"/>
                </a:solidFill>
              </a:rPr>
              <a:t>SQL </a:t>
            </a:r>
            <a:r>
              <a:rPr lang="en-US" sz="3200" b="1" dirty="0">
                <a:solidFill>
                  <a:srgbClr val="FF0000"/>
                </a:solidFill>
              </a:rPr>
              <a:t>: NVL</a:t>
            </a:r>
            <a:r>
              <a:rPr lang="en-US" sz="3200" b="1" dirty="0" smtClean="0">
                <a:solidFill>
                  <a:srgbClr val="FF0000"/>
                </a:solidFill>
              </a:rPr>
              <a:t>()</a:t>
            </a:r>
            <a:r>
              <a:rPr lang="en-US" sz="3200" b="1" dirty="0">
                <a:solidFill>
                  <a:srgbClr val="FF0000"/>
                </a:solidFill>
              </a:rPr>
              <a:t> </a:t>
            </a:r>
            <a:r>
              <a:rPr lang="en-US" sz="3200" b="1" dirty="0" smtClean="0">
                <a:solidFill>
                  <a:srgbClr val="FF0000"/>
                </a:solidFill>
              </a:rPr>
              <a:t>=&gt; Null Value Logic</a:t>
            </a:r>
            <a:endParaRPr lang="en-US" sz="3200" b="1" dirty="0">
              <a:solidFill>
                <a:srgbClr val="FF0000"/>
              </a:solidFill>
            </a:endParaRPr>
          </a:p>
        </p:txBody>
      </p:sp>
    </p:spTree>
    <p:extLst>
      <p:ext uri="{BB962C8B-B14F-4D97-AF65-F5344CB8AC3E}">
        <p14:creationId xmlns:p14="http://schemas.microsoft.com/office/powerpoint/2010/main" val="220870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524315"/>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LIKE operator is used in a WHERE clause to search for a specified pattern in a column</a:t>
            </a:r>
            <a:r>
              <a:rPr lang="en-US" sz="2400"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Like operator is used only with char and Varchar2 to match a pattern</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There are two wildcards often used in conjunction with the LIKE operator</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The </a:t>
            </a:r>
            <a:r>
              <a:rPr lang="en-US" sz="2400" dirty="0">
                <a:solidFill>
                  <a:srgbClr val="002060"/>
                </a:solidFill>
                <a:latin typeface="Bookman Old Style" panose="02050604050505020204" pitchFamily="18" charset="0"/>
              </a:rPr>
              <a:t>percent sign (%) represents zero, one, or multiple characters</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The </a:t>
            </a:r>
            <a:r>
              <a:rPr lang="en-US" sz="2400" dirty="0">
                <a:solidFill>
                  <a:srgbClr val="002060"/>
                </a:solidFill>
                <a:latin typeface="Bookman Old Style" panose="02050604050505020204" pitchFamily="18" charset="0"/>
              </a:rPr>
              <a:t>underscore sign (_) represents one, single </a:t>
            </a:r>
            <a:r>
              <a:rPr lang="en-US" sz="2400" dirty="0" smtClean="0">
                <a:solidFill>
                  <a:srgbClr val="002060"/>
                </a:solidFill>
                <a:latin typeface="Bookman Old Style" panose="02050604050505020204" pitchFamily="18" charset="0"/>
              </a:rPr>
              <a:t>character</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SELECT </a:t>
            </a:r>
            <a:r>
              <a:rPr lang="en-US" sz="2400" i="1" dirty="0" smtClean="0">
                <a:solidFill>
                  <a:srgbClr val="002060"/>
                </a:solidFill>
                <a:latin typeface="Bookman Old Style" panose="02050604050505020204" pitchFamily="18" charset="0"/>
              </a:rPr>
              <a:t>col1</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col2</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WHERE column </a:t>
            </a:r>
            <a:r>
              <a:rPr lang="en-US" sz="2400" i="1" dirty="0">
                <a:solidFill>
                  <a:srgbClr val="002060"/>
                </a:solidFill>
                <a:latin typeface="Bookman Old Style" panose="02050604050505020204" pitchFamily="18" charset="0"/>
              </a:rPr>
              <a:t>LIKE pattern; </a:t>
            </a:r>
          </a:p>
        </p:txBody>
      </p:sp>
      <p:sp>
        <p:nvSpPr>
          <p:cNvPr id="3" name="Rectangle 2"/>
          <p:cNvSpPr/>
          <p:nvPr/>
        </p:nvSpPr>
        <p:spPr>
          <a:xfrm>
            <a:off x="373039" y="132644"/>
            <a:ext cx="5213863" cy="584775"/>
          </a:xfrm>
          <a:prstGeom prst="rect">
            <a:avLst/>
          </a:prstGeom>
        </p:spPr>
        <p:txBody>
          <a:bodyPr wrap="none">
            <a:spAutoFit/>
          </a:bodyPr>
          <a:lstStyle/>
          <a:p>
            <a:r>
              <a:rPr lang="en-US" sz="3200" b="1" dirty="0" smtClean="0">
                <a:solidFill>
                  <a:srgbClr val="FF0000"/>
                </a:solidFill>
              </a:rPr>
              <a:t>SQL : Special Operators | LIKE</a:t>
            </a:r>
            <a:endParaRPr lang="en-US" sz="3200" b="1" dirty="0">
              <a:solidFill>
                <a:srgbClr val="FF0000"/>
              </a:solidFill>
            </a:endParaRPr>
          </a:p>
        </p:txBody>
      </p:sp>
    </p:spTree>
    <p:extLst>
      <p:ext uri="{BB962C8B-B14F-4D97-AF65-F5344CB8AC3E}">
        <p14:creationId xmlns:p14="http://schemas.microsoft.com/office/powerpoint/2010/main" val="27732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fade">
                                      <p:cBhvr>
                                        <p:cTn id="3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Selects </a:t>
            </a:r>
            <a:r>
              <a:rPr lang="en-US" sz="2400" dirty="0">
                <a:solidFill>
                  <a:srgbClr val="C00000"/>
                </a:solidFill>
                <a:latin typeface="Bookman Old Style" panose="02050604050505020204" pitchFamily="18" charset="0"/>
              </a:rPr>
              <a:t>all </a:t>
            </a:r>
            <a:r>
              <a:rPr lang="en-US" sz="2400" dirty="0" smtClean="0">
                <a:solidFill>
                  <a:srgbClr val="C00000"/>
                </a:solidFill>
                <a:latin typeface="Bookman Old Style" panose="02050604050505020204" pitchFamily="18" charset="0"/>
              </a:rPr>
              <a:t>employees whose name starts </a:t>
            </a:r>
            <a:r>
              <a:rPr lang="en-US" sz="2400" dirty="0">
                <a:solidFill>
                  <a:srgbClr val="C00000"/>
                </a:solidFill>
                <a:latin typeface="Bookman Old Style" panose="02050604050505020204" pitchFamily="18" charset="0"/>
              </a:rPr>
              <a:t>with "</a:t>
            </a:r>
            <a:r>
              <a:rPr lang="en-US" sz="2400" dirty="0" smtClean="0">
                <a:solidFill>
                  <a:srgbClr val="C00000"/>
                </a:solidFill>
                <a:latin typeface="Bookman Old Style" panose="02050604050505020204" pitchFamily="18" charset="0"/>
              </a:rPr>
              <a:t>a“</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EMP where </a:t>
            </a:r>
            <a:r>
              <a:rPr lang="en-US" sz="2400" i="1" dirty="0" err="1" smtClean="0">
                <a:solidFill>
                  <a:srgbClr val="002060"/>
                </a:solidFill>
                <a:latin typeface="Bookman Old Style" panose="02050604050505020204" pitchFamily="18" charset="0"/>
              </a:rPr>
              <a:t>ename</a:t>
            </a:r>
            <a:r>
              <a:rPr lang="en-US" sz="2400" i="1" dirty="0" smtClean="0">
                <a:solidFill>
                  <a:srgbClr val="002060"/>
                </a:solidFill>
                <a:latin typeface="Bookman Old Style" panose="02050604050505020204" pitchFamily="18" charset="0"/>
              </a:rPr>
              <a:t> LIKE ‘a%’</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employees whose name </a:t>
            </a:r>
            <a:r>
              <a:rPr lang="en-US" sz="2400" dirty="0" smtClean="0">
                <a:solidFill>
                  <a:srgbClr val="C00000"/>
                </a:solidFill>
                <a:latin typeface="Bookman Old Style" panose="02050604050505020204" pitchFamily="18" charset="0"/>
              </a:rPr>
              <a:t>ends </a:t>
            </a:r>
            <a:r>
              <a:rPr lang="en-US" sz="2400" dirty="0">
                <a:solidFill>
                  <a:srgbClr val="C00000"/>
                </a:solidFill>
                <a:latin typeface="Bookman Old Style" panose="02050604050505020204" pitchFamily="18" charset="0"/>
              </a:rPr>
              <a:t>with "a“</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EMP where </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LIKE </a:t>
            </a:r>
            <a:r>
              <a:rPr lang="en-US" sz="2400" i="1" dirty="0" smtClean="0">
                <a:solidFill>
                  <a:srgbClr val="002060"/>
                </a:solidFill>
                <a:latin typeface="Bookman Old Style" panose="02050604050505020204" pitchFamily="18" charset="0"/>
              </a:rPr>
              <a:t>‘%a’</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a:t>
            </a:r>
            <a:r>
              <a:rPr lang="en-US" sz="2400" dirty="0">
                <a:solidFill>
                  <a:srgbClr val="C00000"/>
                </a:solidFill>
                <a:latin typeface="Bookman Old Style" panose="02050604050505020204" pitchFamily="18" charset="0"/>
              </a:rPr>
              <a:t>: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a:t>
            </a:r>
            <a:r>
              <a:rPr lang="en-US" sz="2400" dirty="0" smtClean="0">
                <a:solidFill>
                  <a:srgbClr val="C00000"/>
                </a:solidFill>
                <a:latin typeface="Bookman Old Style" panose="02050604050505020204" pitchFamily="18" charset="0"/>
              </a:rPr>
              <a:t>employees with </a:t>
            </a:r>
            <a:r>
              <a:rPr lang="en-US" sz="2400" dirty="0">
                <a:solidFill>
                  <a:srgbClr val="C00000"/>
                </a:solidFill>
                <a:latin typeface="Bookman Old Style" panose="02050604050505020204" pitchFamily="18" charset="0"/>
              </a:rPr>
              <a:t>a </a:t>
            </a:r>
            <a:r>
              <a:rPr lang="en-US" sz="2400" dirty="0" err="1" smtClean="0">
                <a:solidFill>
                  <a:srgbClr val="C00000"/>
                </a:solidFill>
                <a:latin typeface="Bookman Old Style" panose="02050604050505020204" pitchFamily="18" charset="0"/>
              </a:rPr>
              <a:t>empName</a:t>
            </a:r>
            <a:r>
              <a:rPr lang="en-US" sz="2400" dirty="0" smtClean="0">
                <a:solidFill>
                  <a:srgbClr val="C00000"/>
                </a:solidFill>
                <a:latin typeface="Bookman Old Style" panose="02050604050505020204" pitchFamily="18" charset="0"/>
              </a:rPr>
              <a:t> that </a:t>
            </a:r>
            <a:r>
              <a:rPr lang="en-US" sz="2400" dirty="0">
                <a:solidFill>
                  <a:srgbClr val="C00000"/>
                </a:solidFill>
                <a:latin typeface="Bookman Old Style" panose="02050604050505020204" pitchFamily="18" charset="0"/>
              </a:rPr>
              <a:t>have "or" in any position</a:t>
            </a:r>
            <a:r>
              <a:rPr lang="en-US" sz="2400" dirty="0" smtClean="0">
                <a:solidFill>
                  <a:srgbClr val="C00000"/>
                </a:solidFill>
                <a:latin typeface="Bookman Old Style" panose="02050604050505020204" pitchFamily="18" charset="0"/>
              </a:rPr>
              <a:t>:</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a:t>
            </a:r>
            <a:r>
              <a:rPr lang="en-US" sz="2400" i="1" dirty="0" smtClean="0">
                <a:solidFill>
                  <a:srgbClr val="002060"/>
                </a:solidFill>
                <a:latin typeface="Bookman Old Style" panose="02050604050505020204" pitchFamily="18" charset="0"/>
              </a:rPr>
              <a:t>elect * from EMP where </a:t>
            </a:r>
            <a:r>
              <a:rPr lang="en-US" sz="2400" i="1" dirty="0" err="1" smtClean="0">
                <a:solidFill>
                  <a:srgbClr val="002060"/>
                </a:solidFill>
                <a:latin typeface="Bookman Old Style" panose="02050604050505020204" pitchFamily="18" charset="0"/>
              </a:rPr>
              <a:t>ename</a:t>
            </a:r>
            <a:r>
              <a:rPr lang="en-US" sz="2400" i="1" dirty="0" smtClean="0">
                <a:solidFill>
                  <a:srgbClr val="002060"/>
                </a:solidFill>
                <a:latin typeface="Bookman Old Style" panose="02050604050505020204" pitchFamily="18" charset="0"/>
              </a:rPr>
              <a:t> LIKE '%or%';</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a:t>
            </a:r>
            <a:r>
              <a:rPr lang="en-US" sz="2400" dirty="0" smtClean="0">
                <a:solidFill>
                  <a:srgbClr val="C00000"/>
                </a:solidFill>
                <a:latin typeface="Bookman Old Style" panose="02050604050505020204" pitchFamily="18" charset="0"/>
              </a:rPr>
              <a:t>Selects </a:t>
            </a:r>
            <a:r>
              <a:rPr lang="en-US" sz="2400" dirty="0">
                <a:solidFill>
                  <a:srgbClr val="C00000"/>
                </a:solidFill>
                <a:latin typeface="Bookman Old Style" panose="02050604050505020204" pitchFamily="18" charset="0"/>
              </a:rPr>
              <a:t>all </a:t>
            </a:r>
            <a:r>
              <a:rPr lang="en-US" sz="2400" dirty="0" smtClean="0">
                <a:solidFill>
                  <a:srgbClr val="C00000"/>
                </a:solidFill>
                <a:latin typeface="Bookman Old Style" panose="02050604050505020204" pitchFamily="18" charset="0"/>
              </a:rPr>
              <a:t>employees with </a:t>
            </a:r>
            <a:r>
              <a:rPr lang="en-US" sz="2400" dirty="0">
                <a:solidFill>
                  <a:srgbClr val="C00000"/>
                </a:solidFill>
                <a:latin typeface="Bookman Old Style" panose="02050604050505020204" pitchFamily="18" charset="0"/>
              </a:rPr>
              <a:t>a </a:t>
            </a:r>
            <a:r>
              <a:rPr lang="en-US" sz="2400" dirty="0" err="1" smtClean="0">
                <a:solidFill>
                  <a:srgbClr val="C00000"/>
                </a:solidFill>
                <a:latin typeface="Bookman Old Style" panose="02050604050505020204" pitchFamily="18" charset="0"/>
              </a:rPr>
              <a:t>empName</a:t>
            </a:r>
            <a:r>
              <a:rPr lang="en-US" sz="2400" dirty="0" smtClean="0">
                <a:solidFill>
                  <a:srgbClr val="C00000"/>
                </a:solidFill>
                <a:latin typeface="Bookman Old Style" panose="02050604050505020204" pitchFamily="18" charset="0"/>
              </a:rPr>
              <a:t> that </a:t>
            </a:r>
            <a:r>
              <a:rPr lang="en-US" sz="2400" dirty="0">
                <a:solidFill>
                  <a:srgbClr val="C00000"/>
                </a:solidFill>
                <a:latin typeface="Bookman Old Style" panose="02050604050505020204" pitchFamily="18" charset="0"/>
              </a:rPr>
              <a:t>have "r" in the second </a:t>
            </a:r>
            <a:r>
              <a:rPr lang="en-US" sz="2400" dirty="0" smtClean="0">
                <a:solidFill>
                  <a:srgbClr val="C00000"/>
                </a:solidFill>
                <a:latin typeface="Bookman Old Style" panose="02050604050505020204" pitchFamily="18" charset="0"/>
              </a:rPr>
              <a:t>position</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EMP where </a:t>
            </a:r>
            <a:r>
              <a:rPr lang="en-US" sz="2400" i="1" dirty="0" err="1" smtClean="0">
                <a:solidFill>
                  <a:srgbClr val="002060"/>
                </a:solidFill>
                <a:latin typeface="Bookman Old Style" panose="02050604050505020204" pitchFamily="18" charset="0"/>
              </a:rPr>
              <a:t>ename</a:t>
            </a:r>
            <a:r>
              <a:rPr lang="en-US" sz="2400" i="1" dirty="0" smtClean="0">
                <a:solidFill>
                  <a:srgbClr val="002060"/>
                </a:solidFill>
                <a:latin typeface="Bookman Old Style" panose="02050604050505020204" pitchFamily="18" charset="0"/>
              </a:rPr>
              <a:t> LIKE ‘_r%’;</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6916252" cy="584775"/>
          </a:xfrm>
          <a:prstGeom prst="rect">
            <a:avLst/>
          </a:prstGeom>
        </p:spPr>
        <p:txBody>
          <a:bodyPr wrap="none">
            <a:spAutoFit/>
          </a:bodyPr>
          <a:lstStyle/>
          <a:p>
            <a:r>
              <a:rPr lang="en-US" sz="3200" b="1" dirty="0" smtClean="0">
                <a:solidFill>
                  <a:srgbClr val="FF0000"/>
                </a:solidFill>
              </a:rPr>
              <a:t>SQL : Special Operators | LIKE Examples</a:t>
            </a:r>
            <a:endParaRPr lang="en-US" sz="3200" b="1" dirty="0">
              <a:solidFill>
                <a:srgbClr val="FF0000"/>
              </a:solidFill>
            </a:endParaRPr>
          </a:p>
        </p:txBody>
      </p:sp>
    </p:spTree>
    <p:extLst>
      <p:ext uri="{BB962C8B-B14F-4D97-AF65-F5344CB8AC3E}">
        <p14:creationId xmlns:p14="http://schemas.microsoft.com/office/powerpoint/2010/main" val="315299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4453" y="3171843"/>
            <a:ext cx="8409607" cy="1015640"/>
          </a:xfrm>
          <a:prstGeom prst="rect">
            <a:avLst/>
          </a:prstGeom>
          <a:noFill/>
        </p:spPr>
        <p:txBody>
          <a:bodyPr wrap="square" lIns="91419" tIns="45709" rIns="91419" bIns="45709">
            <a:spAutoFit/>
          </a:bodyPr>
          <a:lstStyle/>
          <a:p>
            <a:pPr algn="ctr"/>
            <a:r>
              <a:rPr lang="en-US" sz="6000" b="1" dirty="0" smtClean="0">
                <a:ln w="0"/>
                <a:solidFill>
                  <a:schemeClr val="accent5">
                    <a:lumMod val="50000"/>
                  </a:schemeClr>
                </a:solidFill>
                <a:effectLst>
                  <a:outerShdw blurRad="38100" dist="19050" dir="2700000" algn="tl" rotWithShape="0">
                    <a:schemeClr val="dk1">
                      <a:alpha val="40000"/>
                    </a:schemeClr>
                  </a:outerShdw>
                </a:effectLst>
                <a:latin typeface="Pristina" pitchFamily="66" charset="0"/>
              </a:rPr>
              <a:t>ANSI Database Architecture</a:t>
            </a:r>
            <a:endParaRPr lang="en-US" sz="6000" b="1" dirty="0">
              <a:ln w="0"/>
              <a:solidFill>
                <a:schemeClr val="accent5">
                  <a:lumMod val="50000"/>
                </a:schemeClr>
              </a:solidFill>
              <a:effectLst>
                <a:outerShdw blurRad="38100" dist="19050" dir="2700000" algn="tl" rotWithShape="0">
                  <a:schemeClr val="dk1">
                    <a:alpha val="40000"/>
                  </a:schemeClr>
                </a:outerShdw>
              </a:effectLst>
              <a:latin typeface="Pristina" pitchFamily="66" charset="0"/>
            </a:endParaRPr>
          </a:p>
        </p:txBody>
      </p:sp>
    </p:spTree>
    <p:extLst>
      <p:ext uri="{BB962C8B-B14F-4D97-AF65-F5344CB8AC3E}">
        <p14:creationId xmlns:p14="http://schemas.microsoft.com/office/powerpoint/2010/main" val="369538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4893647"/>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Selects </a:t>
            </a:r>
            <a:r>
              <a:rPr lang="en-US" sz="2400" dirty="0">
                <a:solidFill>
                  <a:srgbClr val="C00000"/>
                </a:solidFill>
                <a:latin typeface="Bookman Old Style" panose="02050604050505020204" pitchFamily="18" charset="0"/>
              </a:rPr>
              <a:t>all </a:t>
            </a:r>
            <a:r>
              <a:rPr lang="en-US" sz="2400" dirty="0" smtClean="0">
                <a:solidFill>
                  <a:srgbClr val="C00000"/>
                </a:solidFill>
                <a:latin typeface="Bookman Old Style" panose="02050604050505020204" pitchFamily="18" charset="0"/>
              </a:rPr>
              <a:t>employees with </a:t>
            </a:r>
            <a:r>
              <a:rPr lang="en-US" sz="2400" dirty="0">
                <a:solidFill>
                  <a:srgbClr val="C00000"/>
                </a:solidFill>
                <a:latin typeface="Bookman Old Style" panose="02050604050505020204" pitchFamily="18" charset="0"/>
              </a:rPr>
              <a:t>a </a:t>
            </a:r>
            <a:r>
              <a:rPr lang="en-US" sz="2400" dirty="0" err="1" smtClean="0">
                <a:solidFill>
                  <a:srgbClr val="C00000"/>
                </a:solidFill>
                <a:latin typeface="Bookman Old Style" panose="02050604050505020204" pitchFamily="18" charset="0"/>
              </a:rPr>
              <a:t>empName</a:t>
            </a:r>
            <a:r>
              <a:rPr lang="en-US" sz="2400" dirty="0" smtClean="0">
                <a:solidFill>
                  <a:srgbClr val="C00000"/>
                </a:solidFill>
                <a:latin typeface="Bookman Old Style" panose="02050604050505020204" pitchFamily="18" charset="0"/>
              </a:rPr>
              <a:t> that </a:t>
            </a:r>
            <a:r>
              <a:rPr lang="en-US" sz="2400" dirty="0">
                <a:solidFill>
                  <a:srgbClr val="C00000"/>
                </a:solidFill>
                <a:latin typeface="Bookman Old Style" panose="02050604050505020204" pitchFamily="18" charset="0"/>
              </a:rPr>
              <a:t>starts with "a" and are at least 3 characters in </a:t>
            </a:r>
            <a:r>
              <a:rPr lang="en-US" sz="2400" dirty="0" smtClean="0">
                <a:solidFill>
                  <a:srgbClr val="C00000"/>
                </a:solidFill>
                <a:latin typeface="Bookman Old Style" panose="02050604050505020204" pitchFamily="18" charset="0"/>
              </a:rPr>
              <a:t>length</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 from EMP where </a:t>
            </a:r>
            <a:r>
              <a:rPr lang="en-US" sz="2400" i="1" dirty="0" err="1" smtClean="0">
                <a:solidFill>
                  <a:srgbClr val="002060"/>
                </a:solidFill>
                <a:latin typeface="Bookman Old Style" panose="02050604050505020204" pitchFamily="18" charset="0"/>
              </a:rPr>
              <a:t>ename</a:t>
            </a:r>
            <a:r>
              <a:rPr lang="en-US" sz="2400" i="1" dirty="0" smtClean="0">
                <a:solidFill>
                  <a:srgbClr val="002060"/>
                </a:solidFill>
                <a:latin typeface="Bookman Old Style" panose="02050604050505020204" pitchFamily="18" charset="0"/>
              </a:rPr>
              <a:t> LIKE ‘a__%’;</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Selects </a:t>
            </a:r>
            <a:r>
              <a:rPr lang="en-US" sz="2400" dirty="0">
                <a:solidFill>
                  <a:srgbClr val="C00000"/>
                </a:solidFill>
                <a:latin typeface="Bookman Old Style" panose="02050604050505020204" pitchFamily="18" charset="0"/>
              </a:rPr>
              <a:t>all employees with a </a:t>
            </a:r>
            <a:r>
              <a:rPr lang="en-US" sz="2400" dirty="0" err="1">
                <a:solidFill>
                  <a:srgbClr val="C00000"/>
                </a:solidFill>
                <a:latin typeface="Bookman Old Style" panose="02050604050505020204" pitchFamily="18" charset="0"/>
              </a:rPr>
              <a:t>empName</a:t>
            </a:r>
            <a:r>
              <a:rPr lang="en-US" sz="2400" dirty="0">
                <a:solidFill>
                  <a:srgbClr val="C00000"/>
                </a:solidFill>
                <a:latin typeface="Bookman Old Style" panose="02050604050505020204" pitchFamily="18" charset="0"/>
              </a:rPr>
              <a:t> </a:t>
            </a:r>
            <a:r>
              <a:rPr lang="en-US" sz="2400" dirty="0" smtClean="0">
                <a:solidFill>
                  <a:srgbClr val="C00000"/>
                </a:solidFill>
                <a:latin typeface="Bookman Old Style" panose="02050604050505020204" pitchFamily="18" charset="0"/>
              </a:rPr>
              <a:t>that </a:t>
            </a:r>
            <a:r>
              <a:rPr lang="en-US" sz="2400" dirty="0">
                <a:solidFill>
                  <a:srgbClr val="C00000"/>
                </a:solidFill>
                <a:latin typeface="Bookman Old Style" panose="02050604050505020204" pitchFamily="18" charset="0"/>
              </a:rPr>
              <a:t>starts with "a" and ends with </a:t>
            </a:r>
            <a:r>
              <a:rPr lang="en-US" sz="2400" dirty="0" smtClean="0">
                <a:solidFill>
                  <a:srgbClr val="C00000"/>
                </a:solidFill>
                <a:latin typeface="Bookman Old Style" panose="02050604050505020204" pitchFamily="18" charset="0"/>
              </a:rPr>
              <a:t>“r"</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EMP where </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LIKE ‘</a:t>
            </a:r>
            <a:r>
              <a:rPr lang="en-US" sz="2400" i="1" dirty="0" err="1" smtClean="0">
                <a:solidFill>
                  <a:srgbClr val="002060"/>
                </a:solidFill>
                <a:latin typeface="Bookman Old Style" panose="02050604050505020204" pitchFamily="18" charset="0"/>
              </a:rPr>
              <a:t>a%r</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Selects </a:t>
            </a:r>
            <a:r>
              <a:rPr lang="en-US" sz="2400" dirty="0">
                <a:solidFill>
                  <a:srgbClr val="C00000"/>
                </a:solidFill>
                <a:latin typeface="Bookman Old Style" panose="02050604050505020204" pitchFamily="18" charset="0"/>
              </a:rPr>
              <a:t>the employees </a:t>
            </a:r>
            <a:r>
              <a:rPr lang="en-US" sz="2400" dirty="0" smtClean="0">
                <a:solidFill>
                  <a:srgbClr val="C00000"/>
                </a:solidFill>
                <a:latin typeface="Bookman Old Style" panose="02050604050505020204" pitchFamily="18" charset="0"/>
              </a:rPr>
              <a:t>who </a:t>
            </a:r>
            <a:r>
              <a:rPr lang="en-US" sz="2400" dirty="0">
                <a:solidFill>
                  <a:srgbClr val="C00000"/>
                </a:solidFill>
                <a:latin typeface="Bookman Old Style" panose="02050604050505020204" pitchFamily="18" charset="0"/>
              </a:rPr>
              <a:t>are joining in the month December </a:t>
            </a:r>
            <a:endParaRPr lang="en-US" sz="2400" dirty="0" smtClean="0">
              <a:solidFill>
                <a:srgbClr val="C0000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 from </a:t>
            </a:r>
            <a:r>
              <a:rPr lang="en-US" sz="2400" i="1" dirty="0" smtClean="0">
                <a:solidFill>
                  <a:srgbClr val="002060"/>
                </a:solidFill>
                <a:latin typeface="Bookman Old Style" panose="02050604050505020204" pitchFamily="18" charset="0"/>
              </a:rPr>
              <a:t>EMP where </a:t>
            </a:r>
            <a:r>
              <a:rPr lang="en-US" sz="2400" i="1" dirty="0" err="1">
                <a:solidFill>
                  <a:srgbClr val="002060"/>
                </a:solidFill>
                <a:latin typeface="Bookman Old Style" panose="02050604050505020204" pitchFamily="18" charset="0"/>
              </a:rPr>
              <a:t>hiredate</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LIKE ‘%</a:t>
            </a:r>
            <a:r>
              <a:rPr lang="en-US" sz="2400" i="1" dirty="0">
                <a:solidFill>
                  <a:srgbClr val="002060"/>
                </a:solidFill>
                <a:latin typeface="Bookman Old Style" panose="02050604050505020204" pitchFamily="18" charset="0"/>
              </a:rPr>
              <a:t>D%’;</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Selects the </a:t>
            </a:r>
            <a:r>
              <a:rPr lang="en-US" sz="2400" dirty="0">
                <a:solidFill>
                  <a:srgbClr val="C00000"/>
                </a:solidFill>
                <a:latin typeface="Bookman Old Style" panose="02050604050505020204" pitchFamily="18" charset="0"/>
              </a:rPr>
              <a:t>employees who are joining in the year “81” </a:t>
            </a:r>
            <a:endParaRPr lang="en-US" sz="2400" dirty="0" smtClean="0">
              <a:solidFill>
                <a:srgbClr val="C0000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 from </a:t>
            </a:r>
            <a:r>
              <a:rPr lang="en-US" sz="2400" i="1" dirty="0" smtClean="0">
                <a:solidFill>
                  <a:srgbClr val="002060"/>
                </a:solidFill>
                <a:latin typeface="Bookman Old Style" panose="02050604050505020204" pitchFamily="18" charset="0"/>
              </a:rPr>
              <a:t>EMP where </a:t>
            </a:r>
            <a:r>
              <a:rPr lang="en-US" sz="2400" i="1" dirty="0" err="1">
                <a:solidFill>
                  <a:srgbClr val="002060"/>
                </a:solidFill>
                <a:latin typeface="Bookman Old Style" panose="02050604050505020204" pitchFamily="18" charset="0"/>
              </a:rPr>
              <a:t>hiredate</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LIKE ‘%</a:t>
            </a:r>
            <a:r>
              <a:rPr lang="en-US" sz="2400" i="1" dirty="0">
                <a:solidFill>
                  <a:srgbClr val="002060"/>
                </a:solidFill>
                <a:latin typeface="Bookman Old Style" panose="02050604050505020204" pitchFamily="18" charset="0"/>
              </a:rPr>
              <a:t>81</a:t>
            </a:r>
            <a:r>
              <a:rPr lang="en-US" sz="2400" i="1"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6916252" cy="584775"/>
          </a:xfrm>
          <a:prstGeom prst="rect">
            <a:avLst/>
          </a:prstGeom>
        </p:spPr>
        <p:txBody>
          <a:bodyPr wrap="none">
            <a:spAutoFit/>
          </a:bodyPr>
          <a:lstStyle/>
          <a:p>
            <a:r>
              <a:rPr lang="en-US" sz="3200" b="1" dirty="0" smtClean="0">
                <a:solidFill>
                  <a:srgbClr val="FF0000"/>
                </a:solidFill>
              </a:rPr>
              <a:t>SQL : Special Operators | LIKE Examples</a:t>
            </a:r>
            <a:endParaRPr lang="en-US" sz="3200" b="1" dirty="0">
              <a:solidFill>
                <a:srgbClr val="FF0000"/>
              </a:solidFill>
            </a:endParaRPr>
          </a:p>
        </p:txBody>
      </p:sp>
    </p:spTree>
    <p:extLst>
      <p:ext uri="{BB962C8B-B14F-4D97-AF65-F5344CB8AC3E}">
        <p14:creationId xmlns:p14="http://schemas.microsoft.com/office/powerpoint/2010/main" val="46491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fade">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Effect transition="in" filter="fade">
                                      <p:cBhvr>
                                        <p:cTn id="4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The </a:t>
            </a:r>
            <a:r>
              <a:rPr lang="en-US" sz="2400" dirty="0" smtClean="0">
                <a:solidFill>
                  <a:srgbClr val="002060"/>
                </a:solidFill>
                <a:latin typeface="Bookman Old Style" panose="02050604050505020204" pitchFamily="18" charset="0"/>
              </a:rPr>
              <a:t>NOT LIKE </a:t>
            </a:r>
            <a:r>
              <a:rPr lang="en-US" sz="2400" dirty="0">
                <a:solidFill>
                  <a:srgbClr val="002060"/>
                </a:solidFill>
                <a:latin typeface="Bookman Old Style" panose="02050604050505020204" pitchFamily="18" charset="0"/>
              </a:rPr>
              <a:t>operator is used in a WHERE clause to search for a specified </a:t>
            </a:r>
            <a:r>
              <a:rPr lang="en-US" sz="2400" dirty="0" smtClean="0">
                <a:solidFill>
                  <a:srgbClr val="002060"/>
                </a:solidFill>
                <a:latin typeface="Bookman Old Style" panose="02050604050505020204" pitchFamily="18" charset="0"/>
              </a:rPr>
              <a:t>pattern not </a:t>
            </a:r>
            <a:r>
              <a:rPr lang="en-US" sz="2400" dirty="0">
                <a:solidFill>
                  <a:srgbClr val="002060"/>
                </a:solidFill>
                <a:latin typeface="Bookman Old Style" panose="02050604050505020204" pitchFamily="18" charset="0"/>
              </a:rPr>
              <a:t>in a column</a:t>
            </a:r>
            <a:r>
              <a:rPr lang="en-US" sz="2400" dirty="0" smtClean="0">
                <a:solidFill>
                  <a:srgbClr val="002060"/>
                </a:solidFill>
                <a:latin typeface="Bookman Old Style" panose="02050604050505020204" pitchFamily="18" charset="0"/>
              </a:rPr>
              <a:t>.</a:t>
            </a:r>
          </a:p>
          <a:p>
            <a:pPr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a:solidFill>
                  <a:srgbClr val="002060"/>
                </a:solidFill>
                <a:latin typeface="Bookman Old Style" panose="02050604050505020204" pitchFamily="18" charset="0"/>
              </a:rPr>
              <a:t>SELECT </a:t>
            </a:r>
            <a:r>
              <a:rPr lang="en-US" sz="2400" i="1" dirty="0" smtClean="0">
                <a:solidFill>
                  <a:srgbClr val="002060"/>
                </a:solidFill>
                <a:latin typeface="Bookman Old Style" panose="02050604050505020204" pitchFamily="18" charset="0"/>
              </a:rPr>
              <a:t>col1</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col2</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 FROM </a:t>
            </a:r>
            <a:r>
              <a:rPr lang="en-US" sz="2400" i="1" dirty="0" err="1" smtClean="0">
                <a:solidFill>
                  <a:srgbClr val="002060"/>
                </a:solidFill>
                <a:latin typeface="Bookman Old Style" panose="02050604050505020204" pitchFamily="18" charset="0"/>
              </a:rPr>
              <a:t>tableName</a:t>
            </a:r>
            <a:r>
              <a:rPr lang="en-US" sz="2400" i="1" dirty="0" smtClean="0">
                <a:solidFill>
                  <a:srgbClr val="002060"/>
                </a:solidFill>
                <a:latin typeface="Bookman Old Style" panose="02050604050505020204" pitchFamily="18" charset="0"/>
              </a:rPr>
              <a:t> WHERE column NOT LIKE </a:t>
            </a:r>
            <a:r>
              <a:rPr lang="en-US" sz="2400" i="1" dirty="0">
                <a:solidFill>
                  <a:srgbClr val="002060"/>
                </a:solidFill>
                <a:latin typeface="Bookman Old Style" panose="02050604050505020204" pitchFamily="18" charset="0"/>
              </a:rPr>
              <a:t>pattern; </a:t>
            </a:r>
            <a:endParaRPr lang="en-US" sz="2400" i="1"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i="1" dirty="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Examples:</a:t>
            </a: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Selects all employees whose </a:t>
            </a:r>
            <a:r>
              <a:rPr lang="en-US" sz="2400" dirty="0" smtClean="0">
                <a:solidFill>
                  <a:srgbClr val="C00000"/>
                </a:solidFill>
                <a:latin typeface="Bookman Old Style" panose="02050604050505020204" pitchFamily="18" charset="0"/>
              </a:rPr>
              <a:t>name not </a:t>
            </a:r>
            <a:r>
              <a:rPr lang="en-US" sz="2400" dirty="0">
                <a:solidFill>
                  <a:srgbClr val="C00000"/>
                </a:solidFill>
                <a:latin typeface="Bookman Old Style" panose="02050604050505020204" pitchFamily="18" charset="0"/>
              </a:rPr>
              <a:t>ends with "a“</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 from EMP where </a:t>
            </a:r>
            <a:r>
              <a:rPr lang="en-US" sz="2400" i="1" dirty="0" err="1" smtClean="0">
                <a:solidFill>
                  <a:srgbClr val="002060"/>
                </a:solidFill>
                <a:latin typeface="Bookman Old Style" panose="02050604050505020204" pitchFamily="18" charset="0"/>
              </a:rPr>
              <a:t>ename</a:t>
            </a:r>
            <a:r>
              <a:rPr lang="en-US" sz="2400" i="1" dirty="0" smtClean="0">
                <a:solidFill>
                  <a:srgbClr val="002060"/>
                </a:solidFill>
                <a:latin typeface="Bookman Old Style" panose="02050604050505020204" pitchFamily="18" charset="0"/>
              </a:rPr>
              <a:t> NOT </a:t>
            </a:r>
            <a:r>
              <a:rPr lang="en-US" sz="2400" i="1" dirty="0">
                <a:solidFill>
                  <a:srgbClr val="002060"/>
                </a:solidFill>
                <a:latin typeface="Bookman Old Style" panose="02050604050505020204" pitchFamily="18" charset="0"/>
              </a:rPr>
              <a:t>LIKE ‘%a</a:t>
            </a:r>
            <a:r>
              <a:rPr lang="en-US" sz="2400" i="1" dirty="0" smtClean="0">
                <a:solidFill>
                  <a:srgbClr val="002060"/>
                </a:solidFill>
                <a:latin typeface="Bookman Old Style" panose="02050604050505020204" pitchFamily="18" charset="0"/>
              </a:rPr>
              <a:t>’</a:t>
            </a:r>
          </a:p>
          <a:p>
            <a:pPr algn="just"/>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C00000"/>
                </a:solidFill>
                <a:latin typeface="Bookman Old Style" panose="02050604050505020204" pitchFamily="18" charset="0"/>
              </a:rPr>
              <a:t>Question: Write a </a:t>
            </a:r>
            <a:r>
              <a:rPr lang="en-US" sz="2400" dirty="0" err="1">
                <a:solidFill>
                  <a:srgbClr val="C00000"/>
                </a:solidFill>
                <a:latin typeface="Bookman Old Style" panose="02050604050505020204" pitchFamily="18" charset="0"/>
              </a:rPr>
              <a:t>sql</a:t>
            </a:r>
            <a:r>
              <a:rPr lang="en-US" sz="2400" dirty="0">
                <a:solidFill>
                  <a:srgbClr val="C00000"/>
                </a:solidFill>
                <a:latin typeface="Bookman Old Style" panose="02050604050505020204" pitchFamily="18" charset="0"/>
              </a:rPr>
              <a:t> query with the conditions as 'NOT LIKE IN‘</a:t>
            </a:r>
          </a:p>
          <a:p>
            <a:pPr marL="342900" indent="-342900" algn="just">
              <a:buFont typeface="Arial" panose="020B0604020202020204" pitchFamily="34" charset="0"/>
              <a:buChar char="•"/>
            </a:pPr>
            <a:r>
              <a:rPr lang="en-US" sz="2400" b="1" dirty="0">
                <a:latin typeface="Bookman Old Style" panose="02050604050505020204" pitchFamily="18" charset="0"/>
              </a:rPr>
              <a:t>Note: </a:t>
            </a:r>
            <a:r>
              <a:rPr lang="en-US" sz="2400" dirty="0">
                <a:latin typeface="Bookman Old Style" panose="02050604050505020204" pitchFamily="18" charset="0"/>
              </a:rPr>
              <a:t>You cannot combine LIKE and IN. </a:t>
            </a:r>
            <a:endParaRPr lang="en-US" sz="2400" dirty="0" smtClean="0">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a:t>
            </a:r>
            <a:r>
              <a:rPr lang="en-US" sz="2400" dirty="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Select * from Table1 where </a:t>
            </a:r>
            <a:r>
              <a:rPr lang="en-US" sz="2400" i="1" dirty="0" err="1">
                <a:solidFill>
                  <a:srgbClr val="002060"/>
                </a:solidFill>
                <a:latin typeface="Bookman Old Style" panose="02050604050505020204" pitchFamily="18" charset="0"/>
              </a:rPr>
              <a:t>EmpPU</a:t>
            </a:r>
            <a:r>
              <a:rPr lang="en-US" sz="2400" i="1" dirty="0">
                <a:solidFill>
                  <a:srgbClr val="002060"/>
                </a:solidFill>
                <a:latin typeface="Bookman Old Style" panose="02050604050505020204" pitchFamily="18" charset="0"/>
              </a:rPr>
              <a:t> NOT Like '%CSE%' AND </a:t>
            </a:r>
            <a:r>
              <a:rPr lang="en-US" sz="2400" i="1" dirty="0" err="1">
                <a:solidFill>
                  <a:srgbClr val="002060"/>
                </a:solidFill>
                <a:latin typeface="Bookman Old Style" panose="02050604050505020204" pitchFamily="18" charset="0"/>
              </a:rPr>
              <a:t>EmpPU</a:t>
            </a:r>
            <a:r>
              <a:rPr lang="en-US" sz="2400" i="1" dirty="0">
                <a:solidFill>
                  <a:srgbClr val="002060"/>
                </a:solidFill>
                <a:latin typeface="Bookman Old Style" panose="02050604050505020204" pitchFamily="18" charset="0"/>
              </a:rPr>
              <a:t> NOT Like '%ECE%' AND </a:t>
            </a:r>
            <a:r>
              <a:rPr lang="en-US" sz="2400" i="1" dirty="0" err="1">
                <a:solidFill>
                  <a:srgbClr val="002060"/>
                </a:solidFill>
                <a:latin typeface="Bookman Old Style" panose="02050604050505020204" pitchFamily="18" charset="0"/>
              </a:rPr>
              <a:t>EmpPU</a:t>
            </a:r>
            <a:r>
              <a:rPr lang="en-US" sz="2400" i="1" dirty="0">
                <a:solidFill>
                  <a:srgbClr val="002060"/>
                </a:solidFill>
                <a:latin typeface="Bookman Old Style" panose="02050604050505020204" pitchFamily="18" charset="0"/>
              </a:rPr>
              <a:t> NOT Like '%EEE%'</a:t>
            </a:r>
          </a:p>
        </p:txBody>
      </p:sp>
      <p:sp>
        <p:nvSpPr>
          <p:cNvPr id="3" name="Rectangle 2"/>
          <p:cNvSpPr/>
          <p:nvPr/>
        </p:nvSpPr>
        <p:spPr>
          <a:xfrm>
            <a:off x="373039" y="132644"/>
            <a:ext cx="6049605" cy="584775"/>
          </a:xfrm>
          <a:prstGeom prst="rect">
            <a:avLst/>
          </a:prstGeom>
        </p:spPr>
        <p:txBody>
          <a:bodyPr wrap="none">
            <a:spAutoFit/>
          </a:bodyPr>
          <a:lstStyle/>
          <a:p>
            <a:r>
              <a:rPr lang="en-US" sz="3200" b="1" dirty="0" smtClean="0">
                <a:solidFill>
                  <a:srgbClr val="FF0000"/>
                </a:solidFill>
              </a:rPr>
              <a:t>SQL : Special Operators | NOT LIKE</a:t>
            </a:r>
            <a:endParaRPr lang="en-US" sz="3200" b="1" dirty="0">
              <a:solidFill>
                <a:srgbClr val="FF0000"/>
              </a:solidFill>
            </a:endParaRPr>
          </a:p>
        </p:txBody>
      </p:sp>
    </p:spTree>
    <p:extLst>
      <p:ext uri="{BB962C8B-B14F-4D97-AF65-F5344CB8AC3E}">
        <p14:creationId xmlns:p14="http://schemas.microsoft.com/office/powerpoint/2010/main" val="623271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fade">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fade">
                                      <p:cBhvr>
                                        <p:cTn id="35" dur="500"/>
                                        <p:tgtEl>
                                          <p:spTgt spid="2">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fade">
                                      <p:cBhvr>
                                        <p:cTn id="4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683899" y="2981820"/>
            <a:ext cx="9370787"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Functions</a:t>
            </a:r>
            <a:endParaRPr lang="en-US" sz="6000" b="1" dirty="0">
              <a:solidFill>
                <a:srgbClr val="002060"/>
              </a:solidFill>
            </a:endParaRPr>
          </a:p>
        </p:txBody>
      </p:sp>
    </p:spTree>
    <p:extLst>
      <p:ext uri="{BB962C8B-B14F-4D97-AF65-F5344CB8AC3E}">
        <p14:creationId xmlns:p14="http://schemas.microsoft.com/office/powerpoint/2010/main" val="284742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3785652"/>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Functions: </a:t>
            </a:r>
            <a:r>
              <a:rPr lang="en-US" sz="2400" dirty="0" smtClean="0">
                <a:solidFill>
                  <a:srgbClr val="002060"/>
                </a:solidFill>
                <a:latin typeface="Bookman Old Style" panose="02050604050505020204" pitchFamily="18" charset="0"/>
              </a:rPr>
              <a:t>Used </a:t>
            </a:r>
            <a:r>
              <a:rPr lang="en-US" sz="2400" dirty="0">
                <a:solidFill>
                  <a:srgbClr val="002060"/>
                </a:solidFill>
                <a:latin typeface="Bookman Old Style" panose="02050604050505020204" pitchFamily="18" charset="0"/>
              </a:rPr>
              <a:t>to solve particular task and also </a:t>
            </a:r>
            <a:r>
              <a:rPr lang="en-US" sz="2400" dirty="0" smtClean="0">
                <a:solidFill>
                  <a:srgbClr val="002060"/>
                </a:solidFill>
                <a:latin typeface="Bookman Old Style" panose="02050604050505020204" pitchFamily="18" charset="0"/>
              </a:rPr>
              <a:t>must </a:t>
            </a:r>
            <a:r>
              <a:rPr lang="en-US" sz="2400" dirty="0">
                <a:solidFill>
                  <a:srgbClr val="002060"/>
                </a:solidFill>
                <a:latin typeface="Bookman Old Style" panose="02050604050505020204" pitchFamily="18" charset="0"/>
              </a:rPr>
              <a:t>return a value</a:t>
            </a:r>
            <a:r>
              <a:rPr lang="en-US" sz="2400" dirty="0" smtClean="0">
                <a:solidFill>
                  <a:srgbClr val="002060"/>
                </a:solidFill>
                <a:latin typeface="Bookman Old Style" panose="02050604050505020204" pitchFamily="18" charset="0"/>
              </a:rPr>
              <a:t>.</a:t>
            </a:r>
          </a:p>
          <a:p>
            <a:pPr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SQL have </a:t>
            </a:r>
            <a:r>
              <a:rPr lang="en-US" sz="2400" dirty="0">
                <a:solidFill>
                  <a:srgbClr val="002060"/>
                </a:solidFill>
                <a:latin typeface="Bookman Old Style" panose="02050604050505020204" pitchFamily="18" charset="0"/>
              </a:rPr>
              <a:t>two types of functions.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Predefined </a:t>
            </a:r>
            <a:r>
              <a:rPr lang="en-US" sz="2400" dirty="0">
                <a:solidFill>
                  <a:srgbClr val="002060"/>
                </a:solidFill>
                <a:latin typeface="Bookman Old Style" panose="02050604050505020204" pitchFamily="18" charset="0"/>
              </a:rPr>
              <a:t>functions </a:t>
            </a:r>
            <a:endParaRPr lang="en-US" sz="2400" dirty="0" smtClean="0">
              <a:solidFill>
                <a:srgbClr val="002060"/>
              </a:solidFill>
              <a:latin typeface="Bookman Old Style" panose="02050604050505020204" pitchFamily="18" charset="0"/>
            </a:endParaRPr>
          </a:p>
          <a:p>
            <a:pPr marL="1371600" lvl="2" indent="-457200" algn="just">
              <a:buFont typeface="+mj-lt"/>
              <a:buAutoNum type="arabicPeriod"/>
            </a:pPr>
            <a:r>
              <a:rPr lang="en-US" sz="2400" dirty="0">
                <a:solidFill>
                  <a:srgbClr val="002060"/>
                </a:solidFill>
                <a:latin typeface="Bookman Old Style" panose="02050604050505020204" pitchFamily="18" charset="0"/>
              </a:rPr>
              <a:t>Number function </a:t>
            </a:r>
          </a:p>
          <a:p>
            <a:pPr marL="1371600" lvl="2" indent="-457200" algn="just">
              <a:buFont typeface="+mj-lt"/>
              <a:buAutoNum type="arabicPeriod"/>
            </a:pPr>
            <a:r>
              <a:rPr lang="en-US" sz="2400" dirty="0">
                <a:solidFill>
                  <a:srgbClr val="002060"/>
                </a:solidFill>
                <a:latin typeface="Bookman Old Style" panose="02050604050505020204" pitchFamily="18" charset="0"/>
              </a:rPr>
              <a:t>Character function </a:t>
            </a:r>
          </a:p>
          <a:p>
            <a:pPr marL="1371600" lvl="2" indent="-457200" algn="just">
              <a:buFont typeface="+mj-lt"/>
              <a:buAutoNum type="arabicPeriod"/>
            </a:pPr>
            <a:r>
              <a:rPr lang="en-US" sz="2400" dirty="0">
                <a:solidFill>
                  <a:srgbClr val="002060"/>
                </a:solidFill>
                <a:latin typeface="Bookman Old Style" panose="02050604050505020204" pitchFamily="18" charset="0"/>
              </a:rPr>
              <a:t>Date function </a:t>
            </a:r>
          </a:p>
          <a:p>
            <a:pPr marL="1371600" lvl="2" indent="-457200" algn="just">
              <a:buFont typeface="+mj-lt"/>
              <a:buAutoNum type="arabicPeriod"/>
            </a:pPr>
            <a:r>
              <a:rPr lang="en-US" sz="2400" dirty="0">
                <a:solidFill>
                  <a:srgbClr val="002060"/>
                </a:solidFill>
                <a:latin typeface="Bookman Old Style" panose="02050604050505020204" pitchFamily="18" charset="0"/>
              </a:rPr>
              <a:t>Group function(or) Aggregate </a:t>
            </a:r>
            <a:r>
              <a:rPr lang="en-US" sz="2400" dirty="0" smtClean="0">
                <a:solidFill>
                  <a:srgbClr val="002060"/>
                </a:solidFill>
                <a:latin typeface="Bookman Old Style" panose="02050604050505020204" pitchFamily="18" charset="0"/>
              </a:rPr>
              <a:t>function</a:t>
            </a:r>
          </a:p>
          <a:p>
            <a:pPr lvl="2" algn="just"/>
            <a:endParaRPr lang="en-US" sz="2400" dirty="0">
              <a:solidFill>
                <a:srgbClr val="002060"/>
              </a:solidFill>
              <a:latin typeface="Bookman Old Style" panose="02050604050505020204" pitchFamily="18" charset="0"/>
            </a:endParaRPr>
          </a:p>
          <a:p>
            <a:pPr marL="914400" lvl="1" indent="-457200" algn="just">
              <a:buFont typeface="+mj-lt"/>
              <a:buAutoNum type="arabicPeriod"/>
            </a:pPr>
            <a:r>
              <a:rPr lang="en-US" sz="2400" dirty="0" smtClean="0">
                <a:solidFill>
                  <a:srgbClr val="002060"/>
                </a:solidFill>
                <a:latin typeface="Bookman Old Style" panose="02050604050505020204" pitchFamily="18" charset="0"/>
              </a:rPr>
              <a:t>User </a:t>
            </a:r>
            <a:r>
              <a:rPr lang="en-US" sz="2400" dirty="0">
                <a:solidFill>
                  <a:srgbClr val="002060"/>
                </a:solidFill>
                <a:latin typeface="Bookman Old Style" panose="02050604050505020204" pitchFamily="18" charset="0"/>
              </a:rPr>
              <a:t>defined functions </a:t>
            </a:r>
          </a:p>
        </p:txBody>
      </p:sp>
      <p:sp>
        <p:nvSpPr>
          <p:cNvPr id="3" name="Rectangle 2"/>
          <p:cNvSpPr/>
          <p:nvPr/>
        </p:nvSpPr>
        <p:spPr>
          <a:xfrm>
            <a:off x="373039" y="132644"/>
            <a:ext cx="2781531" cy="584775"/>
          </a:xfrm>
          <a:prstGeom prst="rect">
            <a:avLst/>
          </a:prstGeom>
        </p:spPr>
        <p:txBody>
          <a:bodyPr wrap="none">
            <a:spAutoFit/>
          </a:bodyPr>
          <a:lstStyle/>
          <a:p>
            <a:r>
              <a:rPr lang="en-US" sz="3200" b="1" dirty="0" smtClean="0">
                <a:solidFill>
                  <a:srgbClr val="FF0000"/>
                </a:solidFill>
              </a:rPr>
              <a:t>SQL : Functions</a:t>
            </a:r>
            <a:endParaRPr lang="en-US" sz="3200" b="1" dirty="0">
              <a:solidFill>
                <a:srgbClr val="FF0000"/>
              </a:solidFill>
            </a:endParaRPr>
          </a:p>
        </p:txBody>
      </p:sp>
    </p:spTree>
    <p:extLst>
      <p:ext uri="{BB962C8B-B14F-4D97-AF65-F5344CB8AC3E}">
        <p14:creationId xmlns:p14="http://schemas.microsoft.com/office/powerpoint/2010/main" val="201774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fade">
                                      <p:cBhvr>
                                        <p:cTn id="23" dur="500"/>
                                        <p:tgtEl>
                                          <p:spTgt spid="2">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6" end="6"/>
                                            </p:txEl>
                                          </p:spTgt>
                                        </p:tgtEl>
                                        <p:attrNameLst>
                                          <p:attrName>style.visibility</p:attrName>
                                        </p:attrNameLst>
                                      </p:cBhvr>
                                      <p:to>
                                        <p:strVal val="visible"/>
                                      </p:to>
                                    </p:set>
                                    <p:animEffect transition="in" filter="fade">
                                      <p:cBhvr>
                                        <p:cTn id="26" dur="500"/>
                                        <p:tgtEl>
                                          <p:spTgt spid="2">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fade">
                                      <p:cBhvr>
                                        <p:cTn id="29" dur="500"/>
                                        <p:tgtEl>
                                          <p:spTgt spid="2">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algn="just"/>
            <a:r>
              <a:rPr lang="en-US" sz="2400" b="1" dirty="0" smtClean="0">
                <a:solidFill>
                  <a:srgbClr val="002060"/>
                </a:solidFill>
                <a:latin typeface="Bookman Old Style" panose="02050604050505020204" pitchFamily="18" charset="0"/>
              </a:rPr>
              <a:t>Abs </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It is used to convert negative values into positive values.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abs (-50) from dual; </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400" b="1" dirty="0">
                <a:solidFill>
                  <a:srgbClr val="002060"/>
                </a:solidFill>
                <a:latin typeface="Bookman Old Style" panose="02050604050505020204" pitchFamily="18" charset="0"/>
              </a:rPr>
              <a:t>Mod(</a:t>
            </a:r>
            <a:r>
              <a:rPr lang="en-US" sz="2400" b="1" dirty="0" err="1">
                <a:solidFill>
                  <a:srgbClr val="002060"/>
                </a:solidFill>
                <a:latin typeface="Bookman Old Style" panose="02050604050505020204" pitchFamily="18" charset="0"/>
              </a:rPr>
              <a:t>m,n</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It will gives remainder after „m‟ divided by „n‟. </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a:t>
            </a:r>
            <a:r>
              <a:rPr lang="en-US" sz="2400" i="1" dirty="0" smtClean="0">
                <a:solidFill>
                  <a:srgbClr val="002060"/>
                </a:solidFill>
                <a:latin typeface="Bookman Old Style" panose="02050604050505020204" pitchFamily="18" charset="0"/>
              </a:rPr>
              <a:t>elect </a:t>
            </a:r>
            <a:r>
              <a:rPr lang="en-US" sz="2400" i="1" dirty="0">
                <a:solidFill>
                  <a:srgbClr val="002060"/>
                </a:solidFill>
                <a:latin typeface="Bookman Old Style" panose="02050604050505020204" pitchFamily="18" charset="0"/>
              </a:rPr>
              <a:t>mod(10,5) from dual;</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Greatest(ex1,ex2,.., </a:t>
            </a:r>
            <a:r>
              <a:rPr lang="en-US" sz="2400" b="1" dirty="0" err="1" smtClean="0">
                <a:solidFill>
                  <a:srgbClr val="002060"/>
                </a:solidFill>
                <a:latin typeface="Bookman Old Style" panose="02050604050505020204" pitchFamily="18" charset="0"/>
              </a:rPr>
              <a:t>exn</a:t>
            </a:r>
            <a:r>
              <a:rPr lang="en-US" sz="2400" b="1" dirty="0" smtClean="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R</a:t>
            </a:r>
            <a:r>
              <a:rPr lang="en-US" sz="2400" dirty="0" smtClean="0">
                <a:solidFill>
                  <a:srgbClr val="002060"/>
                </a:solidFill>
                <a:latin typeface="Bookman Old Style" panose="02050604050505020204" pitchFamily="18" charset="0"/>
              </a:rPr>
              <a:t>eturns max </a:t>
            </a:r>
            <a:r>
              <a:rPr lang="en-US" sz="2400" dirty="0">
                <a:solidFill>
                  <a:srgbClr val="002060"/>
                </a:solidFill>
                <a:latin typeface="Bookman Old Style" panose="02050604050505020204" pitchFamily="18" charset="0"/>
              </a:rPr>
              <a:t>value among given expressions.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greatest(3,5,8,9) from dual; </a:t>
            </a: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algn="just"/>
            <a:r>
              <a:rPr lang="en-US" sz="2400" b="1" dirty="0" smtClean="0">
                <a:solidFill>
                  <a:srgbClr val="002060"/>
                </a:solidFill>
                <a:latin typeface="Bookman Old Style" panose="02050604050505020204" pitchFamily="18" charset="0"/>
              </a:rPr>
              <a:t>Least(ex1,ex2,…., </a:t>
            </a:r>
            <a:r>
              <a:rPr lang="en-US" sz="2400" b="1" dirty="0" err="1" smtClean="0">
                <a:solidFill>
                  <a:srgbClr val="002060"/>
                </a:solidFill>
                <a:latin typeface="Bookman Old Style" panose="02050604050505020204" pitchFamily="18" charset="0"/>
              </a:rPr>
              <a:t>exn</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R</a:t>
            </a:r>
            <a:r>
              <a:rPr lang="en-US" sz="2400" dirty="0" smtClean="0">
                <a:solidFill>
                  <a:srgbClr val="002060"/>
                </a:solidFill>
                <a:latin typeface="Bookman Old Style" panose="02050604050505020204" pitchFamily="18" charset="0"/>
              </a:rPr>
              <a:t>eturns min </a:t>
            </a:r>
            <a:r>
              <a:rPr lang="en-US" sz="2400" dirty="0">
                <a:solidFill>
                  <a:srgbClr val="002060"/>
                </a:solidFill>
                <a:latin typeface="Bookman Old Style" panose="02050604050505020204" pitchFamily="18" charset="0"/>
              </a:rPr>
              <a:t>value among given expressions. </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least(3,5,8,9</a:t>
            </a:r>
            <a:r>
              <a:rPr lang="en-US" sz="2400" i="1" dirty="0">
                <a:solidFill>
                  <a:srgbClr val="002060"/>
                </a:solidFill>
                <a:latin typeface="Bookman Old Style" panose="02050604050505020204" pitchFamily="18" charset="0"/>
              </a:rPr>
              <a:t>) from </a:t>
            </a:r>
            <a:r>
              <a:rPr lang="en-US" sz="2400" i="1" dirty="0" smtClean="0">
                <a:solidFill>
                  <a:srgbClr val="002060"/>
                </a:solidFill>
                <a:latin typeface="Bookman Old Style" panose="02050604050505020204" pitchFamily="18" charset="0"/>
              </a:rPr>
              <a:t>dual; </a:t>
            </a:r>
            <a:endParaRPr lang="en-US" sz="2400" i="1" dirty="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a:t>
            </a:r>
            <a:r>
              <a:rPr lang="en-US" sz="2400" i="1" dirty="0" smtClean="0">
                <a:solidFill>
                  <a:srgbClr val="002060"/>
                </a:solidFill>
                <a:latin typeface="Bookman Old Style" panose="02050604050505020204" pitchFamily="18" charset="0"/>
              </a:rPr>
              <a:t>elect </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sal</a:t>
            </a:r>
            <a:r>
              <a:rPr lang="en-US" sz="2400" i="1" dirty="0">
                <a:solidFill>
                  <a:srgbClr val="002060"/>
                </a:solidFill>
                <a:latin typeface="Bookman Old Style" panose="02050604050505020204" pitchFamily="18" charset="0"/>
              </a:rPr>
              <a:t>, </a:t>
            </a:r>
            <a:r>
              <a:rPr lang="en-US" sz="2400" i="1" dirty="0" err="1">
                <a:solidFill>
                  <a:srgbClr val="002060"/>
                </a:solidFill>
                <a:latin typeface="Bookman Old Style" panose="02050604050505020204" pitchFamily="18" charset="0"/>
              </a:rPr>
              <a:t>comm</a:t>
            </a:r>
            <a:r>
              <a:rPr lang="en-US" sz="2400" i="1" dirty="0">
                <a:solidFill>
                  <a:srgbClr val="002060"/>
                </a:solidFill>
                <a:latin typeface="Bookman Old Style" panose="02050604050505020204" pitchFamily="18" charset="0"/>
              </a:rPr>
              <a:t>, greatest(</a:t>
            </a:r>
            <a:r>
              <a:rPr lang="en-US" sz="2400" i="1" dirty="0" err="1">
                <a:solidFill>
                  <a:srgbClr val="002060"/>
                </a:solidFill>
                <a:latin typeface="Bookman Old Style" panose="02050604050505020204" pitchFamily="18" charset="0"/>
              </a:rPr>
              <a:t>sal,comm</a:t>
            </a:r>
            <a:r>
              <a:rPr lang="en-US" sz="2400" i="1" dirty="0" smtClean="0">
                <a:solidFill>
                  <a:srgbClr val="002060"/>
                </a:solidFill>
                <a:latin typeface="Bookman Old Style" panose="02050604050505020204" pitchFamily="18" charset="0"/>
              </a:rPr>
              <a:t>) from </a:t>
            </a:r>
            <a:r>
              <a:rPr lang="en-US" sz="2400" i="1" dirty="0" err="1">
                <a:solidFill>
                  <a:srgbClr val="002060"/>
                </a:solidFill>
                <a:latin typeface="Bookman Old Style" panose="02050604050505020204" pitchFamily="18" charset="0"/>
              </a:rPr>
              <a:t>emp</a:t>
            </a:r>
            <a:r>
              <a:rPr lang="en-US" sz="2400" i="1" dirty="0">
                <a:solidFill>
                  <a:srgbClr val="002060"/>
                </a:solidFill>
                <a:latin typeface="Bookman Old Style" panose="02050604050505020204" pitchFamily="18" charset="0"/>
              </a:rPr>
              <a:t> where </a:t>
            </a:r>
            <a:r>
              <a:rPr lang="en-US" sz="2400" i="1" dirty="0" err="1">
                <a:solidFill>
                  <a:srgbClr val="002060"/>
                </a:solidFill>
                <a:latin typeface="Bookman Old Style" panose="02050604050505020204" pitchFamily="18" charset="0"/>
              </a:rPr>
              <a:t>comm</a:t>
            </a:r>
            <a:r>
              <a:rPr lang="en-US" sz="2400" i="1" dirty="0">
                <a:solidFill>
                  <a:srgbClr val="002060"/>
                </a:solidFill>
                <a:latin typeface="Bookman Old Style" panose="02050604050505020204" pitchFamily="18" charset="0"/>
              </a:rPr>
              <a:t> is not null; </a:t>
            </a:r>
          </a:p>
        </p:txBody>
      </p:sp>
      <p:sp>
        <p:nvSpPr>
          <p:cNvPr id="3" name="Rectangle 2"/>
          <p:cNvSpPr/>
          <p:nvPr/>
        </p:nvSpPr>
        <p:spPr>
          <a:xfrm>
            <a:off x="373039" y="132644"/>
            <a:ext cx="4270721" cy="584775"/>
          </a:xfrm>
          <a:prstGeom prst="rect">
            <a:avLst/>
          </a:prstGeom>
        </p:spPr>
        <p:txBody>
          <a:bodyPr wrap="none">
            <a:spAutoFit/>
          </a:bodyPr>
          <a:lstStyle/>
          <a:p>
            <a:r>
              <a:rPr lang="en-US" sz="3200" b="1" dirty="0" smtClean="0">
                <a:solidFill>
                  <a:srgbClr val="FF0000"/>
                </a:solidFill>
              </a:rPr>
              <a:t>SQL : Number Functions</a:t>
            </a:r>
            <a:endParaRPr lang="en-US" sz="3200" b="1" dirty="0">
              <a:solidFill>
                <a:srgbClr val="FF0000"/>
              </a:solidFill>
            </a:endParaRPr>
          </a:p>
        </p:txBody>
      </p:sp>
    </p:spTree>
    <p:extLst>
      <p:ext uri="{BB962C8B-B14F-4D97-AF65-F5344CB8AC3E}">
        <p14:creationId xmlns:p14="http://schemas.microsoft.com/office/powerpoint/2010/main" val="1862660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animEffect transition="in" filter="fade">
                                      <p:cBhvr>
                                        <p:cTn id="39"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algn="just"/>
            <a:r>
              <a:rPr lang="en-US" sz="2400" b="1" dirty="0">
                <a:solidFill>
                  <a:srgbClr val="002060"/>
                </a:solidFill>
                <a:latin typeface="Bookman Old Style" panose="02050604050505020204" pitchFamily="18" charset="0"/>
              </a:rPr>
              <a:t>Upper(): </a:t>
            </a:r>
            <a:r>
              <a:rPr lang="en-US" sz="2400" dirty="0">
                <a:solidFill>
                  <a:srgbClr val="002060"/>
                </a:solidFill>
                <a:latin typeface="Bookman Old Style" panose="02050604050505020204" pitchFamily="18" charset="0"/>
              </a:rPr>
              <a:t>It is used to convert a string or column values into upper case.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select upper (‘</a:t>
            </a:r>
            <a:r>
              <a:rPr lang="en-US" sz="2400" i="1" dirty="0" err="1">
                <a:solidFill>
                  <a:srgbClr val="002060"/>
                </a:solidFill>
                <a:latin typeface="Bookman Old Style" panose="02050604050505020204" pitchFamily="18" charset="0"/>
              </a:rPr>
              <a:t>abc</a:t>
            </a:r>
            <a:r>
              <a:rPr lang="en-US" sz="2400" i="1" dirty="0">
                <a:solidFill>
                  <a:srgbClr val="002060"/>
                </a:solidFill>
                <a:latin typeface="Bookman Old Style" panose="02050604050505020204" pitchFamily="18" charset="0"/>
              </a:rPr>
              <a:t>’) from dual; </a:t>
            </a:r>
          </a:p>
          <a:p>
            <a:pPr algn="just"/>
            <a:r>
              <a:rPr lang="en-US" sz="2400" dirty="0" smtClean="0">
                <a:solidFill>
                  <a:srgbClr val="002060"/>
                </a:solidFill>
                <a:latin typeface="Bookman Old Style" panose="02050604050505020204" pitchFamily="18" charset="0"/>
              </a:rPr>
              <a:t>	</a:t>
            </a:r>
          </a:p>
          <a:p>
            <a:pPr algn="just"/>
            <a:r>
              <a:rPr lang="en-US" sz="2400" b="1" dirty="0" smtClean="0">
                <a:solidFill>
                  <a:srgbClr val="002060"/>
                </a:solidFill>
                <a:latin typeface="Bookman Old Style" panose="02050604050505020204" pitchFamily="18" charset="0"/>
              </a:rPr>
              <a:t>Lower(): </a:t>
            </a:r>
            <a:r>
              <a:rPr lang="en-US" sz="2400" dirty="0" smtClean="0">
                <a:solidFill>
                  <a:srgbClr val="002060"/>
                </a:solidFill>
                <a:latin typeface="Bookman Old Style" panose="02050604050505020204" pitchFamily="18" charset="0"/>
              </a:rPr>
              <a:t>It is used to convert a string or column values into lower case.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a:t>
            </a:r>
            <a:r>
              <a:rPr lang="en-US" sz="2400" dirty="0">
                <a:solidFill>
                  <a:srgbClr val="002060"/>
                </a:solidFill>
                <a:latin typeface="Bookman Old Style" panose="02050604050505020204" pitchFamily="18" charset="0"/>
              </a:rPr>
              <a:t>:</a:t>
            </a:r>
            <a:r>
              <a:rPr lang="en-US" sz="2400"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select lower(</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from </a:t>
            </a:r>
            <a:r>
              <a:rPr lang="en-US" sz="2400" i="1" dirty="0" err="1">
                <a:solidFill>
                  <a:srgbClr val="002060"/>
                </a:solidFill>
                <a:latin typeface="Bookman Old Style" panose="02050604050505020204" pitchFamily="18" charset="0"/>
              </a:rPr>
              <a:t>emp</a:t>
            </a:r>
            <a:r>
              <a:rPr lang="en-US" sz="2400" i="1" dirty="0">
                <a:solidFill>
                  <a:srgbClr val="002060"/>
                </a:solidFill>
                <a:latin typeface="Bookman Old Style" panose="02050604050505020204" pitchFamily="18" charset="0"/>
              </a:rPr>
              <a:t>; </a:t>
            </a:r>
            <a:endParaRPr lang="en-US" sz="2400" i="1"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b="1" dirty="0" smtClean="0">
                <a:solidFill>
                  <a:srgbClr val="002060"/>
                </a:solidFill>
                <a:latin typeface="Bookman Old Style" panose="02050604050505020204" pitchFamily="18" charset="0"/>
              </a:rPr>
              <a:t>Question: </a:t>
            </a:r>
            <a:r>
              <a:rPr lang="en-US" sz="2400" dirty="0" smtClean="0">
                <a:solidFill>
                  <a:srgbClr val="002060"/>
                </a:solidFill>
                <a:latin typeface="Bookman Old Style" panose="02050604050505020204" pitchFamily="18" charset="0"/>
              </a:rPr>
              <a:t>Updating </a:t>
            </a:r>
            <a:r>
              <a:rPr lang="en-US" sz="2400" dirty="0">
                <a:solidFill>
                  <a:srgbClr val="002060"/>
                </a:solidFill>
                <a:latin typeface="Bookman Old Style" panose="02050604050505020204" pitchFamily="18" charset="0"/>
              </a:rPr>
              <a:t>or modifying data within table: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a:solidFill>
                  <a:srgbClr val="002060"/>
                </a:solidFill>
                <a:latin typeface="Bookman Old Style" panose="02050604050505020204" pitchFamily="18" charset="0"/>
              </a:rPr>
              <a:t>update </a:t>
            </a:r>
            <a:r>
              <a:rPr lang="en-US" sz="2400" i="1" dirty="0" err="1">
                <a:solidFill>
                  <a:srgbClr val="002060"/>
                </a:solidFill>
                <a:latin typeface="Bookman Old Style" panose="02050604050505020204" pitchFamily="18" charset="0"/>
              </a:rPr>
              <a:t>emp</a:t>
            </a:r>
            <a:r>
              <a:rPr lang="en-US" sz="2400" i="1" dirty="0">
                <a:solidFill>
                  <a:srgbClr val="002060"/>
                </a:solidFill>
                <a:latin typeface="Bookman Old Style" panose="02050604050505020204" pitchFamily="18" charset="0"/>
              </a:rPr>
              <a:t> set </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=lower(</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400" b="1" dirty="0" err="1">
                <a:solidFill>
                  <a:srgbClr val="002060"/>
                </a:solidFill>
                <a:latin typeface="Bookman Old Style" panose="02050604050505020204" pitchFamily="18" charset="0"/>
              </a:rPr>
              <a:t>Initcap</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R</a:t>
            </a:r>
            <a:r>
              <a:rPr lang="en-US" sz="2400" dirty="0" smtClean="0">
                <a:solidFill>
                  <a:srgbClr val="002060"/>
                </a:solidFill>
                <a:latin typeface="Bookman Old Style" panose="02050604050505020204" pitchFamily="18" charset="0"/>
              </a:rPr>
              <a:t>eturns </a:t>
            </a:r>
            <a:r>
              <a:rPr lang="en-US" sz="2400" dirty="0">
                <a:solidFill>
                  <a:srgbClr val="002060"/>
                </a:solidFill>
                <a:latin typeface="Bookman Old Style" panose="02050604050505020204" pitchFamily="18" charset="0"/>
              </a:rPr>
              <a:t>first letter is capital </a:t>
            </a:r>
            <a:r>
              <a:rPr lang="en-US" sz="2400" dirty="0" smtClean="0">
                <a:solidFill>
                  <a:srgbClr val="002060"/>
                </a:solidFill>
                <a:latin typeface="Bookman Old Style" panose="02050604050505020204" pitchFamily="18" charset="0"/>
              </a:rPr>
              <a:t>and </a:t>
            </a:r>
            <a:r>
              <a:rPr lang="en-US" sz="2400" dirty="0">
                <a:solidFill>
                  <a:srgbClr val="002060"/>
                </a:solidFill>
                <a:latin typeface="Bookman Old Style" panose="02050604050505020204" pitchFamily="18" charset="0"/>
              </a:rPr>
              <a:t>remaining letters are small.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initcap</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ename</a:t>
            </a:r>
            <a:r>
              <a:rPr lang="en-US" sz="2400" i="1" dirty="0">
                <a:solidFill>
                  <a:srgbClr val="002060"/>
                </a:solidFill>
                <a:latin typeface="Bookman Old Style" panose="02050604050505020204" pitchFamily="18" charset="0"/>
              </a:rPr>
              <a:t>) from </a:t>
            </a:r>
            <a:r>
              <a:rPr lang="en-US" sz="2400" i="1" dirty="0" err="1">
                <a:solidFill>
                  <a:srgbClr val="002060"/>
                </a:solidFill>
                <a:latin typeface="Bookman Old Style" panose="02050604050505020204" pitchFamily="18" charset="0"/>
              </a:rPr>
              <a:t>emp</a:t>
            </a:r>
            <a:r>
              <a:rPr lang="en-US" sz="2400" i="1">
                <a:solidFill>
                  <a:srgbClr val="002060"/>
                </a:solidFill>
                <a:latin typeface="Bookman Old Style" panose="02050604050505020204" pitchFamily="18" charset="0"/>
              </a:rPr>
              <a:t>; </a:t>
            </a:r>
            <a:endParaRPr lang="en-US" sz="2400" i="1"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i="1" smtClean="0">
                <a:solidFill>
                  <a:srgbClr val="002060"/>
                </a:solidFill>
                <a:latin typeface="Bookman Old Style" panose="02050604050505020204" pitchFamily="18" charset="0"/>
              </a:rPr>
              <a:t>Eg</a:t>
            </a:r>
            <a:r>
              <a:rPr lang="en-US" sz="2400" i="1" dirty="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SQL</a:t>
            </a:r>
            <a:r>
              <a:rPr lang="en-US" sz="2400" i="1" dirty="0">
                <a:solidFill>
                  <a:srgbClr val="002060"/>
                </a:solidFill>
                <a:latin typeface="Bookman Old Style" panose="02050604050505020204" pitchFamily="18" charset="0"/>
              </a:rPr>
              <a:t>&gt; select </a:t>
            </a:r>
            <a:r>
              <a:rPr lang="en-US" sz="2400" i="1" dirty="0" err="1">
                <a:solidFill>
                  <a:srgbClr val="002060"/>
                </a:solidFill>
                <a:latin typeface="Bookman Old Style" panose="02050604050505020204" pitchFamily="18" charset="0"/>
              </a:rPr>
              <a:t>initcap</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ab</a:t>
            </a:r>
            <a:r>
              <a:rPr lang="en-US" sz="2400" i="1" dirty="0">
                <a:solidFill>
                  <a:srgbClr val="002060"/>
                </a:solidFill>
                <a:latin typeface="Bookman Old Style" panose="02050604050505020204" pitchFamily="18" charset="0"/>
              </a:rPr>
              <a:t> cd </a:t>
            </a:r>
            <a:r>
              <a:rPr lang="en-US" sz="2400" i="1" dirty="0" err="1">
                <a:solidFill>
                  <a:srgbClr val="002060"/>
                </a:solidFill>
                <a:latin typeface="Bookman Old Style" panose="02050604050505020204" pitchFamily="18" charset="0"/>
              </a:rPr>
              <a:t>ef</a:t>
            </a:r>
            <a:r>
              <a:rPr lang="en-US" sz="2400" i="1" dirty="0">
                <a:solidFill>
                  <a:srgbClr val="002060"/>
                </a:solidFill>
                <a:latin typeface="Bookman Old Style" panose="02050604050505020204" pitchFamily="18" charset="0"/>
              </a:rPr>
              <a:t>’) from dual; </a:t>
            </a:r>
            <a:endParaRPr lang="en-US" sz="2400" i="1"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400" b="1" dirty="0">
                <a:solidFill>
                  <a:srgbClr val="002060"/>
                </a:solidFill>
                <a:latin typeface="Bookman Old Style" panose="02050604050505020204" pitchFamily="18" charset="0"/>
              </a:rPr>
              <a:t>Length(): </a:t>
            </a:r>
            <a:r>
              <a:rPr lang="en-US" sz="2400" dirty="0">
                <a:solidFill>
                  <a:srgbClr val="002060"/>
                </a:solidFill>
                <a:latin typeface="Bookman Old Style" panose="02050604050505020204" pitchFamily="18" charset="0"/>
              </a:rPr>
              <a:t>R</a:t>
            </a:r>
            <a:r>
              <a:rPr lang="en-US" sz="2400" dirty="0" smtClean="0">
                <a:solidFill>
                  <a:srgbClr val="002060"/>
                </a:solidFill>
                <a:latin typeface="Bookman Old Style" panose="02050604050505020204" pitchFamily="18" charset="0"/>
              </a:rPr>
              <a:t>eturns </a:t>
            </a:r>
            <a:r>
              <a:rPr lang="en-US" sz="2400" dirty="0">
                <a:solidFill>
                  <a:srgbClr val="002060"/>
                </a:solidFill>
                <a:latin typeface="Bookman Old Style" panose="02050604050505020204" pitchFamily="18" charset="0"/>
              </a:rPr>
              <a:t>total length of the string including spaces. </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Query:</a:t>
            </a:r>
            <a:r>
              <a:rPr lang="en-US" sz="2400" dirty="0" smtClean="0">
                <a:solidFill>
                  <a:srgbClr val="002060"/>
                </a:solidFill>
                <a:latin typeface="Bookman Old Style" panose="02050604050505020204" pitchFamily="18" charset="0"/>
              </a:rPr>
              <a:t> </a:t>
            </a:r>
            <a:r>
              <a:rPr lang="en-US" sz="2400" i="1" dirty="0">
                <a:solidFill>
                  <a:srgbClr val="002060"/>
                </a:solidFill>
                <a:latin typeface="Bookman Old Style" panose="02050604050505020204" pitchFamily="18" charset="0"/>
              </a:rPr>
              <a:t>select length(‘AB_CD’) from dual;</a:t>
            </a:r>
          </a:p>
        </p:txBody>
      </p:sp>
      <p:sp>
        <p:nvSpPr>
          <p:cNvPr id="3" name="Rectangle 2"/>
          <p:cNvSpPr/>
          <p:nvPr/>
        </p:nvSpPr>
        <p:spPr>
          <a:xfrm>
            <a:off x="373039" y="132644"/>
            <a:ext cx="4514762" cy="584775"/>
          </a:xfrm>
          <a:prstGeom prst="rect">
            <a:avLst/>
          </a:prstGeom>
        </p:spPr>
        <p:txBody>
          <a:bodyPr wrap="none">
            <a:spAutoFit/>
          </a:bodyPr>
          <a:lstStyle/>
          <a:p>
            <a:r>
              <a:rPr lang="en-US" sz="3200" b="1" dirty="0" smtClean="0">
                <a:solidFill>
                  <a:srgbClr val="FF0000"/>
                </a:solidFill>
              </a:rPr>
              <a:t>SQL : Character Functions</a:t>
            </a:r>
            <a:endParaRPr lang="en-US" sz="3200" b="1" dirty="0">
              <a:solidFill>
                <a:srgbClr val="FF0000"/>
              </a:solidFill>
            </a:endParaRPr>
          </a:p>
        </p:txBody>
      </p:sp>
    </p:spTree>
    <p:extLst>
      <p:ext uri="{BB962C8B-B14F-4D97-AF65-F5344CB8AC3E}">
        <p14:creationId xmlns:p14="http://schemas.microsoft.com/office/powerpoint/2010/main" val="46678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500"/>
                                        <p:tgtEl>
                                          <p:spTgt spid="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500"/>
                                        <p:tgtEl>
                                          <p:spTgt spid="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fade">
                                      <p:cBhvr>
                                        <p:cTn id="42" dur="500"/>
                                        <p:tgtEl>
                                          <p:spTgt spid="2">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animEffect transition="in" filter="fade">
                                      <p:cBhvr>
                                        <p:cTn id="45"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40" y="853954"/>
            <a:ext cx="11323092" cy="6001643"/>
          </a:xfrm>
          <a:prstGeom prst="rect">
            <a:avLst/>
          </a:prstGeom>
        </p:spPr>
        <p:txBody>
          <a:bodyPr wrap="square">
            <a:spAutoFit/>
          </a:bodyPr>
          <a:lstStyle/>
          <a:p>
            <a:pPr algn="just"/>
            <a:r>
              <a:rPr lang="en-US" sz="2400" b="1" dirty="0" err="1">
                <a:solidFill>
                  <a:srgbClr val="002060"/>
                </a:solidFill>
                <a:latin typeface="Bookman Old Style" panose="02050604050505020204" pitchFamily="18" charset="0"/>
              </a:rPr>
              <a:t>Sysdate</a:t>
            </a:r>
            <a:r>
              <a:rPr lang="en-US" sz="2400" b="1" dirty="0">
                <a:solidFill>
                  <a:srgbClr val="002060"/>
                </a:solidFill>
                <a:latin typeface="Bookman Old Style" panose="02050604050505020204" pitchFamily="18" charset="0"/>
              </a:rPr>
              <a:t>:</a:t>
            </a:r>
            <a:r>
              <a:rPr lang="en-US" sz="2400" dirty="0">
                <a:solidFill>
                  <a:srgbClr val="002060"/>
                </a:solidFill>
                <a:latin typeface="Bookman Old Style" panose="02050604050505020204" pitchFamily="18" charset="0"/>
              </a:rPr>
              <a:t> It returns current date of the system in the oracle date format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sysdate</a:t>
            </a:r>
            <a:r>
              <a:rPr lang="en-US" sz="2400" i="1" dirty="0">
                <a:solidFill>
                  <a:srgbClr val="002060"/>
                </a:solidFill>
                <a:latin typeface="Bookman Old Style" panose="02050604050505020204" pitchFamily="18" charset="0"/>
              </a:rPr>
              <a:t> from dual</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400" b="1" dirty="0" err="1">
                <a:solidFill>
                  <a:srgbClr val="002060"/>
                </a:solidFill>
                <a:latin typeface="Bookman Old Style" panose="02050604050505020204" pitchFamily="18" charset="0"/>
              </a:rPr>
              <a:t>Add_months</a:t>
            </a:r>
            <a:r>
              <a:rPr lang="en-US" sz="2400" b="1"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Used </a:t>
            </a:r>
            <a:r>
              <a:rPr lang="en-US" sz="2400" dirty="0">
                <a:solidFill>
                  <a:srgbClr val="002060"/>
                </a:solidFill>
                <a:latin typeface="Bookman Old Style" panose="02050604050505020204" pitchFamily="18" charset="0"/>
              </a:rPr>
              <a:t>to add or subtract number of months to the specified date based on second parameter. </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Syntax: </a:t>
            </a:r>
            <a:r>
              <a:rPr lang="en-US" sz="2400" i="1" dirty="0" err="1" smtClean="0">
                <a:solidFill>
                  <a:srgbClr val="002060"/>
                </a:solidFill>
                <a:latin typeface="Bookman Old Style" panose="02050604050505020204" pitchFamily="18" charset="0"/>
              </a:rPr>
              <a:t>add_months</a:t>
            </a:r>
            <a:r>
              <a:rPr lang="en-US" sz="2400" i="1" dirty="0" smtClean="0">
                <a:solidFill>
                  <a:srgbClr val="002060"/>
                </a:solidFill>
                <a:latin typeface="Bookman Old Style" panose="02050604050505020204" pitchFamily="18" charset="0"/>
              </a:rPr>
              <a:t>(date</a:t>
            </a:r>
            <a:r>
              <a:rPr lang="en-US" sz="2400" i="1" dirty="0">
                <a:solidFill>
                  <a:srgbClr val="002060"/>
                </a:solidFill>
                <a:latin typeface="Bookman Old Style" panose="02050604050505020204" pitchFamily="18" charset="0"/>
              </a:rPr>
              <a:t>, number); </a:t>
            </a:r>
            <a:r>
              <a:rPr lang="en-US" sz="2400" dirty="0">
                <a:solidFill>
                  <a:srgbClr val="002060"/>
                </a:solidFill>
                <a:latin typeface="Bookman Old Style" panose="02050604050505020204" pitchFamily="18" charset="0"/>
              </a:rPr>
              <a:t>Number-&gt; can be </a:t>
            </a:r>
            <a:r>
              <a:rPr lang="en-US" sz="2400" dirty="0" smtClean="0">
                <a:solidFill>
                  <a:srgbClr val="002060"/>
                </a:solidFill>
                <a:latin typeface="Bookman Old Style" panose="02050604050505020204" pitchFamily="18" charset="0"/>
              </a:rPr>
              <a:t>+</a:t>
            </a:r>
            <a:r>
              <a:rPr lang="en-US" sz="2400" dirty="0" err="1" smtClean="0">
                <a:solidFill>
                  <a:srgbClr val="002060"/>
                </a:solidFill>
                <a:latin typeface="Bookman Old Style" panose="02050604050505020204" pitchFamily="18" charset="0"/>
              </a:rPr>
              <a:t>ve</a:t>
            </a:r>
            <a:r>
              <a:rPr lang="en-US" sz="2400" dirty="0" smtClean="0">
                <a:solidFill>
                  <a:srgbClr val="002060"/>
                </a:solidFill>
                <a:latin typeface="Bookman Old Style" panose="02050604050505020204" pitchFamily="18" charset="0"/>
              </a:rPr>
              <a:t> / -</a:t>
            </a:r>
            <a:r>
              <a:rPr lang="en-US" sz="2400" dirty="0" err="1" smtClean="0">
                <a:solidFill>
                  <a:srgbClr val="002060"/>
                </a:solidFill>
                <a:latin typeface="Bookman Old Style" panose="02050604050505020204" pitchFamily="18" charset="0"/>
              </a:rPr>
              <a:t>ve</a:t>
            </a:r>
            <a:r>
              <a:rPr lang="en-US" sz="2400" dirty="0" smtClean="0">
                <a:solidFill>
                  <a:srgbClr val="002060"/>
                </a:solidFill>
                <a:latin typeface="Bookman Old Style" panose="02050604050505020204" pitchFamily="18" charset="0"/>
              </a:rPr>
              <a:t> </a:t>
            </a:r>
            <a:endParaRPr lang="en-US" sz="2400" dirty="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Query1: </a:t>
            </a:r>
            <a:r>
              <a:rPr lang="en-US" sz="2400" i="1" dirty="0">
                <a:solidFill>
                  <a:srgbClr val="002060"/>
                </a:solidFill>
                <a:latin typeface="Bookman Old Style" panose="02050604050505020204" pitchFamily="18" charset="0"/>
              </a:rPr>
              <a:t>S</a:t>
            </a:r>
            <a:r>
              <a:rPr lang="en-US" sz="2400" i="1" dirty="0" smtClean="0">
                <a:solidFill>
                  <a:srgbClr val="002060"/>
                </a:solidFill>
                <a:latin typeface="Bookman Old Style" panose="02050604050505020204" pitchFamily="18" charset="0"/>
              </a:rPr>
              <a:t>elect </a:t>
            </a:r>
            <a:r>
              <a:rPr lang="en-US" sz="2400" i="1" dirty="0" err="1">
                <a:solidFill>
                  <a:srgbClr val="002060"/>
                </a:solidFill>
                <a:latin typeface="Bookman Old Style" panose="02050604050505020204" pitchFamily="18" charset="0"/>
              </a:rPr>
              <a:t>add_months</a:t>
            </a:r>
            <a:r>
              <a:rPr lang="en-US" sz="2400" i="1" dirty="0">
                <a:solidFill>
                  <a:srgbClr val="002060"/>
                </a:solidFill>
                <a:latin typeface="Bookman Old Style" panose="02050604050505020204" pitchFamily="18" charset="0"/>
              </a:rPr>
              <a:t>(sysdate,1)from dual; </a:t>
            </a: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Query2: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add_months</a:t>
            </a:r>
            <a:r>
              <a:rPr lang="en-US" sz="2400" i="1" dirty="0">
                <a:solidFill>
                  <a:srgbClr val="002060"/>
                </a:solidFill>
                <a:latin typeface="Bookman Old Style" panose="02050604050505020204" pitchFamily="18" charset="0"/>
              </a:rPr>
              <a:t>(sysdate,-1) from dual; </a:t>
            </a:r>
            <a:endParaRPr lang="en-US" sz="2400" i="1" dirty="0" smtClean="0">
              <a:solidFill>
                <a:srgbClr val="002060"/>
              </a:solidFill>
              <a:latin typeface="Bookman Old Style" panose="02050604050505020204" pitchFamily="18" charset="0"/>
            </a:endParaRPr>
          </a:p>
          <a:p>
            <a:pPr lvl="1" algn="just"/>
            <a:endParaRPr lang="en-US" sz="2400" dirty="0">
              <a:solidFill>
                <a:srgbClr val="002060"/>
              </a:solidFill>
              <a:latin typeface="Bookman Old Style" panose="02050604050505020204" pitchFamily="18" charset="0"/>
            </a:endParaRPr>
          </a:p>
          <a:p>
            <a:pPr algn="just"/>
            <a:r>
              <a:rPr lang="en-US" sz="2400" b="1" dirty="0" err="1">
                <a:solidFill>
                  <a:srgbClr val="002060"/>
                </a:solidFill>
                <a:latin typeface="Bookman Old Style" panose="02050604050505020204" pitchFamily="18" charset="0"/>
              </a:rPr>
              <a:t>Last_day</a:t>
            </a:r>
            <a:r>
              <a:rPr lang="en-US" sz="2400" b="1"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Returns </a:t>
            </a:r>
            <a:r>
              <a:rPr lang="en-US" sz="2400" dirty="0">
                <a:solidFill>
                  <a:srgbClr val="002060"/>
                </a:solidFill>
                <a:latin typeface="Bookman Old Style" panose="02050604050505020204" pitchFamily="18" charset="0"/>
              </a:rPr>
              <a:t>last date of the given months based on </a:t>
            </a:r>
            <a:r>
              <a:rPr lang="en-US" sz="2400" dirty="0" smtClean="0">
                <a:solidFill>
                  <a:srgbClr val="002060"/>
                </a:solidFill>
                <a:latin typeface="Bookman Old Style" panose="02050604050505020204" pitchFamily="18" charset="0"/>
              </a:rPr>
              <a:t>the </a:t>
            </a:r>
            <a:r>
              <a:rPr lang="en-US" sz="2400" dirty="0">
                <a:solidFill>
                  <a:srgbClr val="002060"/>
                </a:solidFill>
                <a:latin typeface="Bookman Old Style" panose="02050604050505020204" pitchFamily="18" charset="0"/>
              </a:rPr>
              <a:t>date</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i="1" dirty="0" err="1" smtClean="0">
                <a:solidFill>
                  <a:srgbClr val="002060"/>
                </a:solidFill>
                <a:latin typeface="Bookman Old Style" panose="02050604050505020204" pitchFamily="18" charset="0"/>
              </a:rPr>
              <a:t>last_day</a:t>
            </a:r>
            <a:r>
              <a:rPr lang="en-US" sz="2400" i="1" dirty="0" smtClean="0">
                <a:solidFill>
                  <a:srgbClr val="002060"/>
                </a:solidFill>
                <a:latin typeface="Bookman Old Style" panose="02050604050505020204" pitchFamily="18" charset="0"/>
              </a:rPr>
              <a:t>(date</a:t>
            </a:r>
            <a:r>
              <a:rPr lang="en-US" sz="2400" i="1" dirty="0">
                <a:solidFill>
                  <a:srgbClr val="002060"/>
                </a:solidFill>
                <a:latin typeface="Bookman Old Style" panose="02050604050505020204" pitchFamily="18" charset="0"/>
              </a:rPr>
              <a:t>);</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next_day</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sysdate</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monday</a:t>
            </a:r>
            <a:r>
              <a:rPr lang="en-US" sz="2400" i="1" dirty="0" smtClean="0">
                <a:solidFill>
                  <a:srgbClr val="002060"/>
                </a:solidFill>
                <a:latin typeface="Bookman Old Style" panose="02050604050505020204" pitchFamily="18" charset="0"/>
              </a:rPr>
              <a:t>‟) from </a:t>
            </a:r>
            <a:r>
              <a:rPr lang="en-US" sz="2400" i="1" dirty="0">
                <a:solidFill>
                  <a:srgbClr val="002060"/>
                </a:solidFill>
                <a:latin typeface="Bookman Old Style" panose="02050604050505020204" pitchFamily="18" charset="0"/>
              </a:rPr>
              <a:t>dual</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i="1" dirty="0">
              <a:solidFill>
                <a:srgbClr val="002060"/>
              </a:solidFill>
              <a:latin typeface="Bookman Old Style" panose="02050604050505020204" pitchFamily="18" charset="0"/>
            </a:endParaRPr>
          </a:p>
          <a:p>
            <a:pPr algn="just"/>
            <a:r>
              <a:rPr lang="en-US" sz="2400" b="1" dirty="0" err="1">
                <a:solidFill>
                  <a:srgbClr val="002060"/>
                </a:solidFill>
                <a:latin typeface="Bookman Old Style" panose="02050604050505020204" pitchFamily="18" charset="0"/>
              </a:rPr>
              <a:t>Months_between</a:t>
            </a:r>
            <a:r>
              <a:rPr lang="en-US" sz="2400" b="1"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Returns no. </a:t>
            </a:r>
            <a:r>
              <a:rPr lang="en-US" sz="2400" dirty="0">
                <a:solidFill>
                  <a:srgbClr val="002060"/>
                </a:solidFill>
                <a:latin typeface="Bookman Old Style" panose="02050604050505020204" pitchFamily="18" charset="0"/>
              </a:rPr>
              <a:t>of months between two specified dates. </a:t>
            </a:r>
          </a:p>
          <a:p>
            <a:pPr marL="342900" indent="-342900" algn="just">
              <a:buFont typeface="Arial" panose="020B0604020202020204" pitchFamily="34" charset="0"/>
              <a:buChar char="•"/>
            </a:pPr>
            <a:r>
              <a:rPr lang="en-US" sz="2400" dirty="0">
                <a:solidFill>
                  <a:srgbClr val="002060"/>
                </a:solidFill>
                <a:latin typeface="Bookman Old Style" panose="02050604050505020204" pitchFamily="18" charset="0"/>
              </a:rPr>
              <a:t>Syntax: </a:t>
            </a:r>
            <a:r>
              <a:rPr lang="en-US" sz="2400" dirty="0" err="1" smtClean="0">
                <a:solidFill>
                  <a:srgbClr val="002060"/>
                </a:solidFill>
                <a:latin typeface="Bookman Old Style" panose="02050604050505020204" pitchFamily="18" charset="0"/>
              </a:rPr>
              <a:t>months_between</a:t>
            </a:r>
            <a:r>
              <a:rPr lang="en-US" sz="2400" dirty="0" smtClean="0">
                <a:solidFill>
                  <a:srgbClr val="002060"/>
                </a:solidFill>
                <a:latin typeface="Bookman Old Style" panose="02050604050505020204" pitchFamily="18" charset="0"/>
              </a:rPr>
              <a:t>(date1,date2</a:t>
            </a:r>
            <a:r>
              <a:rPr lang="en-US" sz="2400" dirty="0">
                <a:solidFill>
                  <a:srgbClr val="002060"/>
                </a:solidFill>
                <a:latin typeface="Bookman Old Style" panose="02050604050505020204" pitchFamily="18" charset="0"/>
              </a:rPr>
              <a:t>)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Select </a:t>
            </a:r>
            <a:r>
              <a:rPr lang="en-US" sz="2400" dirty="0" err="1">
                <a:solidFill>
                  <a:srgbClr val="002060"/>
                </a:solidFill>
                <a:latin typeface="Bookman Old Style" panose="02050604050505020204" pitchFamily="18" charset="0"/>
              </a:rPr>
              <a:t>ename</a:t>
            </a:r>
            <a:r>
              <a:rPr lang="en-US" sz="2400" dirty="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round(</a:t>
            </a:r>
            <a:r>
              <a:rPr lang="en-US" sz="2400" dirty="0" err="1" smtClean="0">
                <a:solidFill>
                  <a:srgbClr val="002060"/>
                </a:solidFill>
                <a:latin typeface="Bookman Old Style" panose="02050604050505020204" pitchFamily="18" charset="0"/>
              </a:rPr>
              <a:t>months_between</a:t>
            </a:r>
            <a:r>
              <a:rPr lang="en-US" sz="2400" dirty="0" smtClean="0">
                <a:solidFill>
                  <a:srgbClr val="002060"/>
                </a:solidFill>
                <a:latin typeface="Bookman Old Style" panose="02050604050505020204" pitchFamily="18" charset="0"/>
              </a:rPr>
              <a:t> (</a:t>
            </a:r>
            <a:r>
              <a:rPr lang="en-US" sz="2400" dirty="0" err="1">
                <a:solidFill>
                  <a:srgbClr val="002060"/>
                </a:solidFill>
                <a:latin typeface="Bookman Old Style" panose="02050604050505020204" pitchFamily="18" charset="0"/>
              </a:rPr>
              <a:t>sysdate</a:t>
            </a:r>
            <a:r>
              <a:rPr lang="en-US" sz="2400" dirty="0" smtClean="0">
                <a:solidFill>
                  <a:srgbClr val="002060"/>
                </a:solidFill>
                <a:latin typeface="Bookman Old Style" panose="02050604050505020204" pitchFamily="18" charset="0"/>
              </a:rPr>
              <a:t>, </a:t>
            </a:r>
            <a:r>
              <a:rPr lang="en-US" sz="2400" dirty="0" err="1" smtClean="0">
                <a:solidFill>
                  <a:srgbClr val="002060"/>
                </a:solidFill>
                <a:latin typeface="Bookman Old Style" panose="02050604050505020204" pitchFamily="18" charset="0"/>
              </a:rPr>
              <a:t>doj</a:t>
            </a:r>
            <a:r>
              <a:rPr lang="en-US" sz="2400" dirty="0" smtClean="0">
                <a:solidFill>
                  <a:srgbClr val="002060"/>
                </a:solidFill>
                <a:latin typeface="Bookman Old Style" panose="02050604050505020204" pitchFamily="18" charset="0"/>
              </a:rPr>
              <a:t>))</a:t>
            </a:r>
            <a:r>
              <a:rPr lang="en-US" sz="2400" dirty="0">
                <a:solidFill>
                  <a:srgbClr val="002060"/>
                </a:solidFill>
                <a:latin typeface="Bookman Old Style" panose="02050604050505020204" pitchFamily="18" charset="0"/>
              </a:rPr>
              <a:t>from </a:t>
            </a:r>
            <a:r>
              <a:rPr lang="en-US" sz="2400" dirty="0" err="1">
                <a:solidFill>
                  <a:srgbClr val="002060"/>
                </a:solidFill>
                <a:latin typeface="Bookman Old Style" panose="02050604050505020204" pitchFamily="18" charset="0"/>
              </a:rPr>
              <a:t>emp</a:t>
            </a:r>
            <a:r>
              <a:rPr lang="en-US" sz="2400" dirty="0" smtClean="0">
                <a:solidFill>
                  <a:srgbClr val="002060"/>
                </a:solidFill>
                <a:latin typeface="Bookman Old Style" panose="02050604050505020204" pitchFamily="18" charset="0"/>
              </a:rPr>
              <a:t>;</a:t>
            </a:r>
            <a:endParaRPr lang="en-US" sz="2400" dirty="0">
              <a:solidFill>
                <a:srgbClr val="002060"/>
              </a:solidFill>
              <a:latin typeface="Bookman Old Style" panose="02050604050505020204" pitchFamily="18" charset="0"/>
            </a:endParaRPr>
          </a:p>
        </p:txBody>
      </p:sp>
      <p:sp>
        <p:nvSpPr>
          <p:cNvPr id="3" name="Rectangle 2"/>
          <p:cNvSpPr/>
          <p:nvPr/>
        </p:nvSpPr>
        <p:spPr>
          <a:xfrm>
            <a:off x="373039" y="132644"/>
            <a:ext cx="3675237" cy="584775"/>
          </a:xfrm>
          <a:prstGeom prst="rect">
            <a:avLst/>
          </a:prstGeom>
        </p:spPr>
        <p:txBody>
          <a:bodyPr wrap="none">
            <a:spAutoFit/>
          </a:bodyPr>
          <a:lstStyle/>
          <a:p>
            <a:r>
              <a:rPr lang="en-US" sz="3200" b="1" dirty="0" smtClean="0">
                <a:solidFill>
                  <a:srgbClr val="FF0000"/>
                </a:solidFill>
              </a:rPr>
              <a:t>SQL : Date Functions</a:t>
            </a:r>
            <a:endParaRPr lang="en-US" sz="3200" b="1" dirty="0">
              <a:solidFill>
                <a:srgbClr val="FF0000"/>
              </a:solidFill>
            </a:endParaRPr>
          </a:p>
        </p:txBody>
      </p:sp>
    </p:spTree>
    <p:extLst>
      <p:ext uri="{BB962C8B-B14F-4D97-AF65-F5344CB8AC3E}">
        <p14:creationId xmlns:p14="http://schemas.microsoft.com/office/powerpoint/2010/main" val="2576906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4" end="4"/>
                                            </p:txEl>
                                          </p:spTgt>
                                        </p:tgtEl>
                                        <p:attrNameLst>
                                          <p:attrName>style.visibility</p:attrName>
                                        </p:attrNameLst>
                                      </p:cBhvr>
                                      <p:to>
                                        <p:strVal val="visible"/>
                                      </p:to>
                                    </p:set>
                                    <p:animEffect transition="in" filter="fade">
                                      <p:cBhvr>
                                        <p:cTn id="20" dur="500"/>
                                        <p:tgtEl>
                                          <p:spTgt spid="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fade">
                                      <p:cBhvr>
                                        <p:cTn id="25" dur="500"/>
                                        <p:tgtEl>
                                          <p:spTgt spid="2">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Effect transition="in" filter="fade">
                                      <p:cBhvr>
                                        <p:cTn id="38" dur="500"/>
                                        <p:tgtEl>
                                          <p:spTgt spid="2">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fade">
                                      <p:cBhvr>
                                        <p:cTn id="41" dur="500"/>
                                        <p:tgtEl>
                                          <p:spTgt spid="2">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2" end="12"/>
                                            </p:txEl>
                                          </p:spTgt>
                                        </p:tgtEl>
                                        <p:attrNameLst>
                                          <p:attrName>style.visibility</p:attrName>
                                        </p:attrNameLst>
                                      </p:cBhvr>
                                      <p:to>
                                        <p:strVal val="visible"/>
                                      </p:to>
                                    </p:set>
                                    <p:animEffect transition="in" filter="fade">
                                      <p:cBhvr>
                                        <p:cTn id="46" dur="500"/>
                                        <p:tgtEl>
                                          <p:spTgt spid="2">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animEffect transition="in" filter="fade">
                                      <p:cBhvr>
                                        <p:cTn id="49" dur="500"/>
                                        <p:tgtEl>
                                          <p:spTgt spid="2">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4" end="14"/>
                                            </p:txEl>
                                          </p:spTgt>
                                        </p:tgtEl>
                                        <p:attrNameLst>
                                          <p:attrName>style.visibility</p:attrName>
                                        </p:attrNameLst>
                                      </p:cBhvr>
                                      <p:to>
                                        <p:strVal val="visible"/>
                                      </p:to>
                                    </p:set>
                                    <p:animEffect transition="in" filter="fade">
                                      <p:cBhvr>
                                        <p:cTn id="52"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262979"/>
          </a:xfrm>
          <a:prstGeom prst="rect">
            <a:avLst/>
          </a:prstGeom>
        </p:spPr>
        <p:txBody>
          <a:bodyPr wrap="square">
            <a:spAutoFit/>
          </a:bodyPr>
          <a:lstStyle/>
          <a:p>
            <a:pPr algn="just"/>
            <a:r>
              <a:rPr lang="en-US" sz="2400" b="1" dirty="0">
                <a:solidFill>
                  <a:srgbClr val="002060"/>
                </a:solidFill>
                <a:latin typeface="Bookman Old Style" panose="02050604050505020204" pitchFamily="18" charset="0"/>
              </a:rPr>
              <a:t>DATE CONVERSION FUNCTIONS: </a:t>
            </a:r>
            <a:r>
              <a:rPr lang="en-US" sz="2400" dirty="0" smtClean="0">
                <a:solidFill>
                  <a:srgbClr val="002060"/>
                </a:solidFill>
                <a:latin typeface="Bookman Old Style" panose="02050604050505020204" pitchFamily="18" charset="0"/>
              </a:rPr>
              <a:t>Oracle </a:t>
            </a:r>
            <a:r>
              <a:rPr lang="en-US" sz="2400" dirty="0">
                <a:solidFill>
                  <a:srgbClr val="002060"/>
                </a:solidFill>
                <a:latin typeface="Bookman Old Style" panose="02050604050505020204" pitchFamily="18" charset="0"/>
              </a:rPr>
              <a:t>provided two date conversion function. They are: </a:t>
            </a:r>
            <a:endParaRPr lang="en-US" sz="2400" dirty="0" smtClean="0">
              <a:solidFill>
                <a:srgbClr val="002060"/>
              </a:solidFill>
              <a:latin typeface="Bookman Old Style" panose="02050604050505020204" pitchFamily="18" charset="0"/>
            </a:endParaRP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algn="just"/>
            <a:r>
              <a:rPr lang="en-US" sz="2400" b="1" dirty="0" err="1" smtClean="0">
                <a:solidFill>
                  <a:srgbClr val="002060"/>
                </a:solidFill>
                <a:latin typeface="Bookman Old Style" panose="02050604050505020204" pitchFamily="18" charset="0"/>
              </a:rPr>
              <a:t>To_char</a:t>
            </a:r>
            <a:r>
              <a:rPr lang="en-US" sz="2400" b="1" dirty="0">
                <a:solidFill>
                  <a:srgbClr val="002060"/>
                </a:solidFill>
                <a:latin typeface="Bookman Old Style" panose="02050604050505020204" pitchFamily="18" charset="0"/>
              </a:rPr>
              <a:t>(): </a:t>
            </a:r>
            <a:r>
              <a:rPr lang="en-US" sz="2400" dirty="0">
                <a:solidFill>
                  <a:srgbClr val="002060"/>
                </a:solidFill>
                <a:latin typeface="Bookman Old Style" panose="02050604050505020204" pitchFamily="18" charset="0"/>
              </a:rPr>
              <a:t>It is used to convert date time into character type i.e., it converts date type into date string. </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Example Query: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to_char</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sysdate</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dd</a:t>
            </a:r>
            <a:r>
              <a:rPr lang="en-US" sz="2400" i="1" dirty="0">
                <a:solidFill>
                  <a:srgbClr val="002060"/>
                </a:solidFill>
                <a:latin typeface="Bookman Old Style" panose="02050604050505020204" pitchFamily="18" charset="0"/>
              </a:rPr>
              <a:t>/mm/</a:t>
            </a:r>
            <a:r>
              <a:rPr lang="en-US" sz="2400" i="1" dirty="0" err="1">
                <a:solidFill>
                  <a:srgbClr val="002060"/>
                </a:solidFill>
                <a:latin typeface="Bookman Old Style" panose="02050604050505020204" pitchFamily="18" charset="0"/>
              </a:rPr>
              <a:t>yy</a:t>
            </a:r>
            <a:r>
              <a:rPr lang="en-US" sz="2400" i="1" dirty="0">
                <a:solidFill>
                  <a:srgbClr val="002060"/>
                </a:solidFill>
                <a:latin typeface="Bookman Old Style" panose="02050604050505020204" pitchFamily="18" charset="0"/>
              </a:rPr>
              <a:t>’)from </a:t>
            </a:r>
            <a:r>
              <a:rPr lang="en-US" sz="2400" i="1" dirty="0" smtClean="0">
                <a:solidFill>
                  <a:srgbClr val="002060"/>
                </a:solidFill>
                <a:latin typeface="Bookman Old Style" panose="02050604050505020204" pitchFamily="18" charset="0"/>
              </a:rPr>
              <a:t>dual;</a:t>
            </a: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b="1" dirty="0">
                <a:solidFill>
                  <a:srgbClr val="002060"/>
                </a:solidFill>
                <a:latin typeface="Bookman Old Style" panose="02050604050505020204" pitchFamily="18" charset="0"/>
              </a:rPr>
              <a:t>Note: </a:t>
            </a:r>
            <a:r>
              <a:rPr lang="en-US" sz="2400" dirty="0">
                <a:solidFill>
                  <a:srgbClr val="002060"/>
                </a:solidFill>
                <a:latin typeface="Bookman Old Style" panose="02050604050505020204" pitchFamily="18" charset="0"/>
              </a:rPr>
              <a:t>Basically “</a:t>
            </a:r>
            <a:r>
              <a:rPr lang="en-US" sz="2400" dirty="0" err="1">
                <a:solidFill>
                  <a:srgbClr val="002060"/>
                </a:solidFill>
                <a:latin typeface="Bookman Old Style" panose="02050604050505020204" pitchFamily="18" charset="0"/>
              </a:rPr>
              <a:t>to_char</a:t>
            </a:r>
            <a:r>
              <a:rPr lang="en-US" sz="2400" dirty="0">
                <a:solidFill>
                  <a:srgbClr val="002060"/>
                </a:solidFill>
                <a:latin typeface="Bookman Old Style" panose="02050604050505020204" pitchFamily="18" charset="0"/>
              </a:rPr>
              <a:t>” character formats are case sensitive formats. </a:t>
            </a:r>
            <a:endParaRPr lang="en-US" sz="2400" dirty="0" smtClean="0">
              <a:solidFill>
                <a:srgbClr val="002060"/>
              </a:solidFill>
              <a:latin typeface="Bookman Old Style" panose="02050604050505020204" pitchFamily="18" charset="0"/>
            </a:endParaRP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Example Query:</a:t>
            </a:r>
            <a:r>
              <a:rPr lang="en-US" sz="2400" dirty="0" smtClean="0">
                <a:solidFill>
                  <a:srgbClr val="002060"/>
                </a:solidFill>
                <a:latin typeface="Bookman Old Style" panose="02050604050505020204" pitchFamily="18" charset="0"/>
              </a:rPr>
              <a:t>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to_char</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sysdate</a:t>
            </a:r>
            <a:r>
              <a:rPr lang="en-US" sz="2400" i="1" dirty="0">
                <a:solidFill>
                  <a:srgbClr val="002060"/>
                </a:solidFill>
                <a:latin typeface="Bookman Old Style" panose="02050604050505020204" pitchFamily="18" charset="0"/>
              </a:rPr>
              <a:t>,’DAY’)from dual;</a:t>
            </a:r>
          </a:p>
          <a:p>
            <a:pPr marL="800100" lvl="1" indent="-342900" algn="just">
              <a:buFont typeface="Arial" panose="020B0604020202020204" pitchFamily="34" charset="0"/>
              <a:buChar char="•"/>
            </a:pPr>
            <a:endParaRPr lang="en-US" sz="2400" dirty="0" smtClean="0">
              <a:solidFill>
                <a:srgbClr val="002060"/>
              </a:solidFill>
              <a:latin typeface="Bookman Old Style" panose="02050604050505020204" pitchFamily="18" charset="0"/>
            </a:endParaRPr>
          </a:p>
          <a:p>
            <a:pPr lvl="1" algn="just"/>
            <a:endParaRPr lang="en-US" sz="2400" dirty="0" smtClean="0">
              <a:solidFill>
                <a:srgbClr val="002060"/>
              </a:solidFill>
              <a:latin typeface="Bookman Old Style" panose="02050604050505020204" pitchFamily="18" charset="0"/>
            </a:endParaRPr>
          </a:p>
          <a:p>
            <a:pPr algn="just"/>
            <a:r>
              <a:rPr lang="en-US" sz="2400" b="1" dirty="0" err="1" smtClean="0">
                <a:solidFill>
                  <a:srgbClr val="002060"/>
                </a:solidFill>
                <a:latin typeface="Bookman Old Style" panose="02050604050505020204" pitchFamily="18" charset="0"/>
              </a:rPr>
              <a:t>To_date</a:t>
            </a:r>
            <a:r>
              <a:rPr lang="en-US" sz="2400" b="1" dirty="0" smtClean="0">
                <a:solidFill>
                  <a:srgbClr val="002060"/>
                </a:solidFill>
                <a:latin typeface="Bookman Old Style" panose="02050604050505020204" pitchFamily="18" charset="0"/>
              </a:rPr>
              <a:t>(): </a:t>
            </a:r>
            <a:r>
              <a:rPr lang="en-US" sz="2400" dirty="0" smtClean="0">
                <a:solidFill>
                  <a:srgbClr val="002060"/>
                </a:solidFill>
                <a:latin typeface="Bookman Old Style" panose="02050604050505020204" pitchFamily="18" charset="0"/>
              </a:rPr>
              <a:t>It </a:t>
            </a:r>
            <a:r>
              <a:rPr lang="en-US" sz="2400" dirty="0">
                <a:solidFill>
                  <a:srgbClr val="002060"/>
                </a:solidFill>
                <a:latin typeface="Bookman Old Style" panose="02050604050505020204" pitchFamily="18" charset="0"/>
              </a:rPr>
              <a:t>is used to convert string dates into date type.</a:t>
            </a:r>
          </a:p>
          <a:p>
            <a:pPr marL="800100" lvl="1" indent="-342900" algn="just">
              <a:buFont typeface="Arial" panose="020B0604020202020204" pitchFamily="34" charset="0"/>
              <a:buChar char="•"/>
            </a:pPr>
            <a:r>
              <a:rPr lang="en-US" sz="2400" dirty="0">
                <a:solidFill>
                  <a:srgbClr val="002060"/>
                </a:solidFill>
                <a:latin typeface="Bookman Old Style" panose="02050604050505020204" pitchFamily="18" charset="0"/>
              </a:rPr>
              <a:t>Example </a:t>
            </a: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err="1">
                <a:solidFill>
                  <a:srgbClr val="002060"/>
                </a:solidFill>
                <a:latin typeface="Bookman Old Style" panose="02050604050505020204" pitchFamily="18" charset="0"/>
              </a:rPr>
              <a:t>to_date</a:t>
            </a:r>
            <a:r>
              <a:rPr lang="en-US" sz="2400" i="1" dirty="0">
                <a:solidFill>
                  <a:srgbClr val="002060"/>
                </a:solidFill>
                <a:latin typeface="Bookman Old Style" panose="02050604050505020204" pitchFamily="18" charset="0"/>
              </a:rPr>
              <a:t>(’24/01/</a:t>
            </a:r>
            <a:r>
              <a:rPr lang="en-US" sz="2400" i="1" dirty="0" err="1">
                <a:solidFill>
                  <a:srgbClr val="002060"/>
                </a:solidFill>
                <a:latin typeface="Bookman Old Style" panose="02050604050505020204" pitchFamily="18" charset="0"/>
              </a:rPr>
              <a:t>yy</a:t>
            </a:r>
            <a:r>
              <a:rPr lang="en-US" sz="2400" i="1" dirty="0">
                <a:solidFill>
                  <a:srgbClr val="002060"/>
                </a:solidFill>
                <a:latin typeface="Bookman Old Style" panose="02050604050505020204" pitchFamily="18" charset="0"/>
              </a:rPr>
              <a:t>’,’</a:t>
            </a:r>
            <a:r>
              <a:rPr lang="en-US" sz="2400" i="1" dirty="0" err="1">
                <a:solidFill>
                  <a:srgbClr val="002060"/>
                </a:solidFill>
                <a:latin typeface="Bookman Old Style" panose="02050604050505020204" pitchFamily="18" charset="0"/>
              </a:rPr>
              <a:t>dd</a:t>
            </a:r>
            <a:r>
              <a:rPr lang="en-US" sz="2400" i="1" dirty="0">
                <a:solidFill>
                  <a:srgbClr val="002060"/>
                </a:solidFill>
                <a:latin typeface="Bookman Old Style" panose="02050604050505020204" pitchFamily="18" charset="0"/>
              </a:rPr>
              <a:t>/mm/</a:t>
            </a:r>
            <a:r>
              <a:rPr lang="en-US" sz="2400" i="1" dirty="0" err="1">
                <a:solidFill>
                  <a:srgbClr val="002060"/>
                </a:solidFill>
                <a:latin typeface="Bookman Old Style" panose="02050604050505020204" pitchFamily="18" charset="0"/>
              </a:rPr>
              <a:t>yy</a:t>
            </a:r>
            <a:r>
              <a:rPr lang="en-US" sz="2400" i="1" dirty="0" smtClean="0">
                <a:solidFill>
                  <a:srgbClr val="002060"/>
                </a:solidFill>
                <a:latin typeface="Bookman Old Style" panose="02050604050505020204" pitchFamily="18" charset="0"/>
              </a:rPr>
              <a:t>’) from </a:t>
            </a:r>
            <a:r>
              <a:rPr lang="en-US" sz="2400" i="1" dirty="0">
                <a:solidFill>
                  <a:srgbClr val="002060"/>
                </a:solidFill>
                <a:latin typeface="Bookman Old Style" panose="02050604050505020204" pitchFamily="18" charset="0"/>
              </a:rPr>
              <a:t>dual; </a:t>
            </a:r>
          </a:p>
        </p:txBody>
      </p:sp>
      <p:sp>
        <p:nvSpPr>
          <p:cNvPr id="3" name="Rectangle 2"/>
          <p:cNvSpPr/>
          <p:nvPr/>
        </p:nvSpPr>
        <p:spPr>
          <a:xfrm>
            <a:off x="373039" y="132644"/>
            <a:ext cx="3675237" cy="584775"/>
          </a:xfrm>
          <a:prstGeom prst="rect">
            <a:avLst/>
          </a:prstGeom>
        </p:spPr>
        <p:txBody>
          <a:bodyPr wrap="none">
            <a:spAutoFit/>
          </a:bodyPr>
          <a:lstStyle/>
          <a:p>
            <a:r>
              <a:rPr lang="en-US" sz="3200" b="1" dirty="0" smtClean="0">
                <a:solidFill>
                  <a:srgbClr val="FF0000"/>
                </a:solidFill>
              </a:rPr>
              <a:t>SQL : Date Functions</a:t>
            </a:r>
            <a:endParaRPr lang="en-US" sz="3200" b="1" dirty="0">
              <a:solidFill>
                <a:srgbClr val="FF0000"/>
              </a:solidFill>
            </a:endParaRPr>
          </a:p>
        </p:txBody>
      </p:sp>
    </p:spTree>
    <p:extLst>
      <p:ext uri="{BB962C8B-B14F-4D97-AF65-F5344CB8AC3E}">
        <p14:creationId xmlns:p14="http://schemas.microsoft.com/office/powerpoint/2010/main" val="223587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039" y="853954"/>
            <a:ext cx="11404979" cy="5632311"/>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Oracle </a:t>
            </a:r>
            <a:r>
              <a:rPr lang="en-US" sz="2400" dirty="0">
                <a:solidFill>
                  <a:srgbClr val="002060"/>
                </a:solidFill>
                <a:latin typeface="Bookman Old Style" panose="02050604050505020204" pitchFamily="18" charset="0"/>
              </a:rPr>
              <a:t>having following group function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max</a:t>
            </a:r>
            <a:r>
              <a:rPr lang="en-US" sz="2400" dirty="0">
                <a:solidFill>
                  <a:srgbClr val="002060"/>
                </a:solidFill>
                <a:latin typeface="Bookman Old Style" panose="02050604050505020204" pitchFamily="18" charset="0"/>
              </a:rPr>
              <a:t>()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min</a:t>
            </a:r>
            <a:r>
              <a:rPr lang="en-US" sz="2400" dirty="0">
                <a:solidFill>
                  <a:srgbClr val="002060"/>
                </a:solidFill>
                <a:latin typeface="Bookman Old Style" panose="02050604050505020204" pitchFamily="18" charset="0"/>
              </a:rPr>
              <a:t>() </a:t>
            </a:r>
          </a:p>
          <a:p>
            <a:pPr marL="914400" lvl="1" indent="-457200" algn="just">
              <a:buFont typeface="+mj-lt"/>
              <a:buAutoNum type="arabicPeriod"/>
            </a:pPr>
            <a:r>
              <a:rPr lang="en-US" sz="2400" dirty="0" err="1" smtClean="0">
                <a:solidFill>
                  <a:srgbClr val="002060"/>
                </a:solidFill>
                <a:latin typeface="Bookman Old Style" panose="02050604050505020204" pitchFamily="18" charset="0"/>
              </a:rPr>
              <a:t>avg</a:t>
            </a:r>
            <a:r>
              <a:rPr lang="en-US" sz="2400" dirty="0">
                <a:solidFill>
                  <a:srgbClr val="002060"/>
                </a:solidFill>
                <a:latin typeface="Bookman Old Style" panose="02050604050505020204" pitchFamily="18" charset="0"/>
              </a:rPr>
              <a:t>()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sum</a:t>
            </a:r>
            <a:r>
              <a:rPr lang="en-US" sz="2400" dirty="0">
                <a:solidFill>
                  <a:srgbClr val="002060"/>
                </a:solidFill>
                <a:latin typeface="Bookman Old Style" panose="02050604050505020204" pitchFamily="18" charset="0"/>
              </a:rPr>
              <a:t>()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count</a:t>
            </a:r>
            <a:r>
              <a:rPr lang="en-US" sz="2400" dirty="0">
                <a:solidFill>
                  <a:srgbClr val="002060"/>
                </a:solidFill>
                <a:latin typeface="Bookman Old Style" panose="02050604050505020204" pitchFamily="18" charset="0"/>
              </a:rPr>
              <a:t>(*) </a:t>
            </a:r>
          </a:p>
          <a:p>
            <a:pPr marL="914400" lvl="1" indent="-457200" algn="just">
              <a:buFont typeface="+mj-lt"/>
              <a:buAutoNum type="arabicPeriod"/>
            </a:pPr>
            <a:r>
              <a:rPr lang="en-US" sz="2400" dirty="0" smtClean="0">
                <a:solidFill>
                  <a:srgbClr val="002060"/>
                </a:solidFill>
                <a:latin typeface="Bookman Old Style" panose="02050604050505020204" pitchFamily="18" charset="0"/>
              </a:rPr>
              <a:t>count(column </a:t>
            </a:r>
            <a:r>
              <a:rPr lang="en-US" sz="2400" dirty="0">
                <a:solidFill>
                  <a:srgbClr val="002060"/>
                </a:solidFill>
                <a:latin typeface="Bookman Old Style" panose="02050604050505020204" pitchFamily="18" charset="0"/>
              </a:rPr>
              <a:t>name) </a:t>
            </a:r>
            <a:endParaRPr lang="en-US" sz="2400" dirty="0" smtClean="0">
              <a:solidFill>
                <a:srgbClr val="002060"/>
              </a:solidFill>
              <a:latin typeface="Bookman Old Style" panose="02050604050505020204" pitchFamily="18" charset="0"/>
            </a:endParaRPr>
          </a:p>
          <a:p>
            <a:pPr lvl="1" algn="just"/>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a:t>
            </a:r>
            <a:r>
              <a:rPr lang="en-US" sz="2400" dirty="0">
                <a:solidFill>
                  <a:srgbClr val="C00000"/>
                </a:solidFill>
                <a:latin typeface="Bookman Old Style" panose="02050604050505020204" pitchFamily="18" charset="0"/>
              </a:rPr>
              <a:t>Find the total number of employees.</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COUNT</a:t>
            </a:r>
            <a:r>
              <a:rPr lang="en-US" sz="2400" i="1" dirty="0" smtClean="0">
                <a:solidFill>
                  <a:srgbClr val="002060"/>
                </a:solidFill>
                <a:latin typeface="Bookman Old Style" panose="02050604050505020204" pitchFamily="18" charset="0"/>
              </a:rPr>
              <a:t>(*) FROM </a:t>
            </a:r>
            <a:r>
              <a:rPr lang="en-US" sz="2400" i="1" dirty="0">
                <a:solidFill>
                  <a:srgbClr val="002060"/>
                </a:solidFill>
                <a:latin typeface="Bookman Old Style" panose="02050604050505020204" pitchFamily="18" charset="0"/>
              </a:rPr>
              <a:t>EMP</a:t>
            </a:r>
            <a:r>
              <a:rPr lang="en-US" sz="2400" i="1" dirty="0" smtClean="0">
                <a:solidFill>
                  <a:srgbClr val="002060"/>
                </a:solidFill>
                <a:latin typeface="Bookman Old Style" panose="02050604050505020204" pitchFamily="18" charset="0"/>
              </a:rPr>
              <a:t>;</a:t>
            </a:r>
          </a:p>
          <a:p>
            <a:pPr marL="342900" indent="-342900" algn="just">
              <a:buFont typeface="Arial" panose="020B0604020202020204" pitchFamily="34" charset="0"/>
              <a:buChar char="•"/>
            </a:pPr>
            <a:endParaRPr lang="en-US" sz="2400" dirty="0">
              <a:solidFill>
                <a:srgbClr val="002060"/>
              </a:solidFill>
              <a:latin typeface="Bookman Old Style" panose="02050604050505020204" pitchFamily="18" charset="0"/>
            </a:endParaRPr>
          </a:p>
          <a:p>
            <a:pPr marL="342900" indent="-342900" algn="just">
              <a:buFont typeface="Arial" panose="020B0604020202020204" pitchFamily="34" charset="0"/>
              <a:buChar char="•"/>
            </a:pPr>
            <a:r>
              <a:rPr lang="en-US" sz="2400" dirty="0" smtClean="0">
                <a:solidFill>
                  <a:srgbClr val="C00000"/>
                </a:solidFill>
                <a:latin typeface="Bookman Old Style" panose="02050604050505020204" pitchFamily="18" charset="0"/>
              </a:rPr>
              <a:t>Question: Find </a:t>
            </a:r>
            <a:r>
              <a:rPr lang="en-US" sz="2400" dirty="0">
                <a:solidFill>
                  <a:srgbClr val="C00000"/>
                </a:solidFill>
                <a:latin typeface="Bookman Old Style" panose="02050604050505020204" pitchFamily="18" charset="0"/>
              </a:rPr>
              <a:t>the </a:t>
            </a:r>
            <a:r>
              <a:rPr lang="en-US" sz="2400" dirty="0" smtClean="0">
                <a:solidFill>
                  <a:srgbClr val="C00000"/>
                </a:solidFill>
                <a:latin typeface="Bookman Old Style" panose="02050604050505020204" pitchFamily="18" charset="0"/>
              </a:rPr>
              <a:t>min, max </a:t>
            </a:r>
            <a:r>
              <a:rPr lang="en-US" sz="2400" dirty="0">
                <a:solidFill>
                  <a:srgbClr val="C00000"/>
                </a:solidFill>
                <a:latin typeface="Bookman Old Style" panose="02050604050505020204" pitchFamily="18" charset="0"/>
              </a:rPr>
              <a:t>and average salaries of employees of department 20.</a:t>
            </a:r>
          </a:p>
          <a:p>
            <a:pPr marL="342900" indent="-342900" algn="just">
              <a:buFont typeface="Arial" panose="020B0604020202020204" pitchFamily="34" charset="0"/>
              <a:buChar char="•"/>
            </a:pPr>
            <a:r>
              <a:rPr lang="en-US" sz="2400" dirty="0" smtClean="0">
                <a:solidFill>
                  <a:srgbClr val="002060"/>
                </a:solidFill>
                <a:latin typeface="Bookman Old Style" panose="02050604050505020204" pitchFamily="18" charset="0"/>
              </a:rPr>
              <a:t>Query: </a:t>
            </a:r>
            <a:r>
              <a:rPr lang="en-US" sz="2400" i="1" dirty="0" smtClean="0">
                <a:solidFill>
                  <a:srgbClr val="002060"/>
                </a:solidFill>
                <a:latin typeface="Bookman Old Style" panose="02050604050505020204" pitchFamily="18" charset="0"/>
              </a:rPr>
              <a:t>SELECT </a:t>
            </a:r>
            <a:r>
              <a:rPr lang="en-US" sz="2400" i="1" dirty="0">
                <a:solidFill>
                  <a:srgbClr val="002060"/>
                </a:solidFill>
                <a:latin typeface="Bookman Old Style" panose="02050604050505020204" pitchFamily="18" charset="0"/>
              </a:rPr>
              <a:t>MIN(SAL), MAX(SAL), AVG(SAL</a:t>
            </a:r>
            <a:r>
              <a:rPr lang="en-US" sz="2400" i="1" dirty="0" smtClean="0">
                <a:solidFill>
                  <a:srgbClr val="002060"/>
                </a:solidFill>
                <a:latin typeface="Bookman Old Style" panose="02050604050505020204" pitchFamily="18" charset="0"/>
              </a:rPr>
              <a:t>) FROM EMP WHERE </a:t>
            </a:r>
            <a:r>
              <a:rPr lang="en-US" sz="2400" i="1" dirty="0">
                <a:solidFill>
                  <a:srgbClr val="002060"/>
                </a:solidFill>
                <a:latin typeface="Bookman Old Style" panose="02050604050505020204" pitchFamily="18" charset="0"/>
              </a:rPr>
              <a:t>DEPTNO = </a:t>
            </a:r>
            <a:r>
              <a:rPr lang="en-US" sz="2400" i="1" dirty="0" smtClean="0">
                <a:solidFill>
                  <a:srgbClr val="002060"/>
                </a:solidFill>
                <a:latin typeface="Bookman Old Style" panose="02050604050505020204" pitchFamily="18" charset="0"/>
              </a:rPr>
              <a:t>20;</a:t>
            </a:r>
            <a:endParaRPr lang="en-US" sz="2400" i="1" dirty="0">
              <a:solidFill>
                <a:srgbClr val="002060"/>
              </a:solidFill>
              <a:latin typeface="Bookman Old Style" panose="02050604050505020204" pitchFamily="18" charset="0"/>
            </a:endParaRPr>
          </a:p>
        </p:txBody>
      </p:sp>
      <p:sp>
        <p:nvSpPr>
          <p:cNvPr id="3" name="Rectangle 2"/>
          <p:cNvSpPr/>
          <p:nvPr/>
        </p:nvSpPr>
        <p:spPr>
          <a:xfrm>
            <a:off x="373039" y="132644"/>
            <a:ext cx="6016840" cy="584775"/>
          </a:xfrm>
          <a:prstGeom prst="rect">
            <a:avLst/>
          </a:prstGeom>
        </p:spPr>
        <p:txBody>
          <a:bodyPr wrap="none">
            <a:spAutoFit/>
          </a:bodyPr>
          <a:lstStyle/>
          <a:p>
            <a:r>
              <a:rPr lang="en-US" sz="3200" b="1" dirty="0" smtClean="0">
                <a:solidFill>
                  <a:srgbClr val="FF0000"/>
                </a:solidFill>
              </a:rPr>
              <a:t>SQL : Group / Aggregate Functions</a:t>
            </a:r>
            <a:endParaRPr lang="en-US" sz="3200" b="1" dirty="0">
              <a:solidFill>
                <a:srgbClr val="FF0000"/>
              </a:solidFill>
            </a:endParaRPr>
          </a:p>
        </p:txBody>
      </p:sp>
    </p:spTree>
    <p:extLst>
      <p:ext uri="{BB962C8B-B14F-4D97-AF65-F5344CB8AC3E}">
        <p14:creationId xmlns:p14="http://schemas.microsoft.com/office/powerpoint/2010/main" val="70668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1" end="11"/>
                                            </p:txEl>
                                          </p:spTgt>
                                        </p:tgtEl>
                                        <p:attrNameLst>
                                          <p:attrName>style.visibility</p:attrName>
                                        </p:attrNameLst>
                                      </p:cBhvr>
                                      <p:to>
                                        <p:strVal val="visible"/>
                                      </p:to>
                                    </p:set>
                                    <p:animEffect transition="in" filter="fade">
                                      <p:cBhvr>
                                        <p:cTn id="52" dur="500"/>
                                        <p:tgtEl>
                                          <p:spTgt spid="2">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
                                            <p:txEl>
                                              <p:pRg st="12" end="12"/>
                                            </p:txEl>
                                          </p:spTgt>
                                        </p:tgtEl>
                                        <p:attrNameLst>
                                          <p:attrName>style.visibility</p:attrName>
                                        </p:attrNameLst>
                                      </p:cBhvr>
                                      <p:to>
                                        <p:strVal val="visible"/>
                                      </p:to>
                                    </p:set>
                                    <p:animEffect transition="in" filter="fade">
                                      <p:cBhvr>
                                        <p:cTn id="5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F23D5FF-9620-4443-A56E-8903A008EBFA}"/>
              </a:ext>
            </a:extLst>
          </p:cNvPr>
          <p:cNvSpPr/>
          <p:nvPr/>
        </p:nvSpPr>
        <p:spPr>
          <a:xfrm>
            <a:off x="1683899" y="2981820"/>
            <a:ext cx="9370787" cy="1446550"/>
          </a:xfrm>
          <a:prstGeom prst="rect">
            <a:avLst/>
          </a:prstGeom>
        </p:spPr>
        <p:txBody>
          <a:bodyPr wrap="square">
            <a:spAutoFit/>
          </a:bodyPr>
          <a:lstStyle/>
          <a:p>
            <a:pPr algn="ctr"/>
            <a:r>
              <a:rPr lang="en-US" sz="8800" b="1" dirty="0" smtClean="0">
                <a:ln w="0"/>
                <a:solidFill>
                  <a:srgbClr val="002060"/>
                </a:solidFill>
                <a:effectLst>
                  <a:outerShdw blurRad="38100" dist="19050" dir="2700000" algn="tl" rotWithShape="0">
                    <a:schemeClr val="dk1">
                      <a:alpha val="40000"/>
                    </a:schemeClr>
                  </a:outerShdw>
                </a:effectLst>
                <a:latin typeface="Pristina" pitchFamily="66" charset="0"/>
              </a:rPr>
              <a:t>SQL : Clauses in SQL</a:t>
            </a:r>
            <a:endParaRPr lang="en-US" sz="6000" b="1" dirty="0">
              <a:solidFill>
                <a:srgbClr val="002060"/>
              </a:solidFill>
            </a:endParaRPr>
          </a:p>
        </p:txBody>
      </p:sp>
    </p:spTree>
    <p:extLst>
      <p:ext uri="{BB962C8B-B14F-4D97-AF65-F5344CB8AC3E}">
        <p14:creationId xmlns:p14="http://schemas.microsoft.com/office/powerpoint/2010/main" val="2074041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2143</TotalTime>
  <Words>6521</Words>
  <Application>Microsoft Office PowerPoint</Application>
  <PresentationFormat>Widescreen</PresentationFormat>
  <Paragraphs>1036</Paragraphs>
  <Slides>106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106</vt:i4>
      </vt:variant>
    </vt:vector>
  </HeadingPairs>
  <TitlesOfParts>
    <vt:vector size="112" baseType="lpstr">
      <vt:lpstr>Arial</vt:lpstr>
      <vt:lpstr>Bookman Old Style</vt:lpstr>
      <vt:lpstr>Calibri</vt:lpstr>
      <vt:lpstr>Calibri Light</vt:lpstr>
      <vt:lpstr>Pristina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Jeevan Kumar Papagari</cp:lastModifiedBy>
  <cp:revision>342</cp:revision>
  <dcterms:created xsi:type="dcterms:W3CDTF">2022-07-08T05:31:46Z</dcterms:created>
  <dcterms:modified xsi:type="dcterms:W3CDTF">2022-08-12T05:42:31Z</dcterms:modified>
</cp:coreProperties>
</file>