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8" r:id="rId3"/>
    <p:sldId id="296" r:id="rId4"/>
    <p:sldId id="297" r:id="rId5"/>
    <p:sldId id="298" r:id="rId6"/>
    <p:sldId id="300" r:id="rId7"/>
    <p:sldId id="299" r:id="rId8"/>
    <p:sldId id="301" r:id="rId9"/>
    <p:sldId id="302" r:id="rId10"/>
    <p:sldId id="303" r:id="rId11"/>
    <p:sldId id="304" r:id="rId12"/>
    <p:sldId id="305" r:id="rId13"/>
    <p:sldId id="306" r:id="rId14"/>
    <p:sldId id="307" r:id="rId15"/>
    <p:sldId id="308" r:id="rId16"/>
    <p:sldId id="318" r:id="rId17"/>
    <p:sldId id="309" r:id="rId18"/>
    <p:sldId id="310" r:id="rId19"/>
    <p:sldId id="311" r:id="rId20"/>
    <p:sldId id="319" r:id="rId21"/>
    <p:sldId id="320" r:id="rId22"/>
    <p:sldId id="321" r:id="rId23"/>
    <p:sldId id="322" r:id="rId24"/>
    <p:sldId id="323" r:id="rId25"/>
    <p:sldId id="324" r:id="rId26"/>
    <p:sldId id="32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0FB572-FE51-469D-9162-120C5EF3359D}"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1992468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FB572-FE51-469D-9162-120C5EF3359D}"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303555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FB572-FE51-469D-9162-120C5EF3359D}"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2033480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3" name="Freeform 9"/>
          <p:cNvSpPr>
            <a:spLocks/>
          </p:cNvSpPr>
          <p:nvPr userDrawn="1"/>
        </p:nvSpPr>
        <p:spPr bwMode="auto">
          <a:xfrm>
            <a:off x="11734106" y="6401256"/>
            <a:ext cx="457260" cy="45709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19" tIns="45709" rIns="91419" bIns="45709" numCol="1" anchor="t" anchorCtr="0" compatLnSpc="1">
            <a:prstTxWarp prst="textNoShape">
              <a:avLst/>
            </a:prstTxWarp>
          </a:bodyPr>
          <a:lstStyle/>
          <a:p>
            <a:pPr lvl="0"/>
            <a:endParaRPr lang="en-GB" sz="1800" dirty="0"/>
          </a:p>
        </p:txBody>
      </p:sp>
      <p:sp>
        <p:nvSpPr>
          <p:cNvPr id="4" name="Date Placeholder 3"/>
          <p:cNvSpPr>
            <a:spLocks noGrp="1"/>
          </p:cNvSpPr>
          <p:nvPr userDrawn="1">
            <p:ph type="dt" sz="half" idx="10"/>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CA5283A3-807A-4D77-BC70-F79940424009}" type="slidenum">
              <a:rPr lang="en-US" smtClean="0"/>
              <a:pPr/>
              <a:t>‹#›</a:t>
            </a:fld>
            <a:endParaRPr lang="en-US" dirty="0"/>
          </a:p>
        </p:txBody>
      </p:sp>
      <p:sp>
        <p:nvSpPr>
          <p:cNvPr id="16" name="Rectangle 12"/>
          <p:cNvSpPr>
            <a:spLocks noChangeArrowheads="1"/>
          </p:cNvSpPr>
          <p:nvPr userDrawn="1"/>
        </p:nvSpPr>
        <p:spPr bwMode="auto">
          <a:xfrm>
            <a:off x="457260" y="6521210"/>
            <a:ext cx="11276847" cy="338378"/>
          </a:xfrm>
          <a:prstGeom prst="rect">
            <a:avLst/>
          </a:prstGeom>
          <a:solidFill>
            <a:srgbClr val="706F6F"/>
          </a:solidFill>
          <a:ln>
            <a:noFill/>
          </a:ln>
          <a:effectLst>
            <a:outerShdw blurRad="50800" dist="38100" dir="16200000"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9" name="Freeform 5"/>
          <p:cNvSpPr>
            <a:spLocks/>
          </p:cNvSpPr>
          <p:nvPr userDrawn="1"/>
        </p:nvSpPr>
        <p:spPr bwMode="auto">
          <a:xfrm>
            <a:off x="0" y="0"/>
            <a:ext cx="457260" cy="457094"/>
          </a:xfrm>
          <a:custGeom>
            <a:avLst/>
            <a:gdLst>
              <a:gd name="T0" fmla="*/ 61 w 67"/>
              <a:gd name="T1" fmla="*/ 0 h 67"/>
              <a:gd name="T2" fmla="*/ 51 w 67"/>
              <a:gd name="T3" fmla="*/ 0 h 67"/>
              <a:gd name="T4" fmla="*/ 7 w 67"/>
              <a:gd name="T5" fmla="*/ 0 h 67"/>
              <a:gd name="T6" fmla="*/ 0 w 67"/>
              <a:gd name="T7" fmla="*/ 7 h 67"/>
              <a:gd name="T8" fmla="*/ 0 w 67"/>
              <a:gd name="T9" fmla="*/ 47 h 67"/>
              <a:gd name="T10" fmla="*/ 0 w 67"/>
              <a:gd name="T11" fmla="*/ 61 h 67"/>
              <a:gd name="T12" fmla="*/ 0 w 67"/>
              <a:gd name="T13" fmla="*/ 67 h 67"/>
              <a:gd name="T14" fmla="*/ 7 w 67"/>
              <a:gd name="T15" fmla="*/ 67 h 67"/>
              <a:gd name="T16" fmla="*/ 49 w 67"/>
              <a:gd name="T17" fmla="*/ 67 h 67"/>
              <a:gd name="T18" fmla="*/ 67 w 67"/>
              <a:gd name="T19" fmla="*/ 49 h 67"/>
              <a:gd name="T20" fmla="*/ 67 w 67"/>
              <a:gd name="T21" fmla="*/ 47 h 67"/>
              <a:gd name="T22" fmla="*/ 67 w 67"/>
              <a:gd name="T23" fmla="*/ 7 h 67"/>
              <a:gd name="T24" fmla="*/ 67 w 67"/>
              <a:gd name="T25" fmla="*/ 0 h 67"/>
              <a:gd name="T26" fmla="*/ 61 w 67"/>
              <a:gd name="T2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1" y="0"/>
                </a:moveTo>
                <a:cubicBezTo>
                  <a:pt x="51" y="0"/>
                  <a:pt x="51" y="0"/>
                  <a:pt x="51" y="0"/>
                </a:cubicBezTo>
                <a:cubicBezTo>
                  <a:pt x="7" y="0"/>
                  <a:pt x="7" y="0"/>
                  <a:pt x="7" y="0"/>
                </a:cubicBezTo>
                <a:cubicBezTo>
                  <a:pt x="3" y="0"/>
                  <a:pt x="0" y="3"/>
                  <a:pt x="0" y="7"/>
                </a:cubicBezTo>
                <a:cubicBezTo>
                  <a:pt x="0" y="47"/>
                  <a:pt x="0" y="47"/>
                  <a:pt x="0" y="47"/>
                </a:cubicBezTo>
                <a:cubicBezTo>
                  <a:pt x="0" y="61"/>
                  <a:pt x="0" y="61"/>
                  <a:pt x="0" y="61"/>
                </a:cubicBezTo>
                <a:cubicBezTo>
                  <a:pt x="0" y="67"/>
                  <a:pt x="0" y="67"/>
                  <a:pt x="0" y="67"/>
                </a:cubicBezTo>
                <a:cubicBezTo>
                  <a:pt x="7" y="67"/>
                  <a:pt x="7" y="67"/>
                  <a:pt x="7" y="67"/>
                </a:cubicBezTo>
                <a:cubicBezTo>
                  <a:pt x="49" y="67"/>
                  <a:pt x="49" y="67"/>
                  <a:pt x="49" y="67"/>
                </a:cubicBezTo>
                <a:cubicBezTo>
                  <a:pt x="49" y="57"/>
                  <a:pt x="57" y="49"/>
                  <a:pt x="67" y="49"/>
                </a:cubicBezTo>
                <a:cubicBezTo>
                  <a:pt x="67" y="47"/>
                  <a:pt x="67" y="47"/>
                  <a:pt x="67" y="47"/>
                </a:cubicBezTo>
                <a:cubicBezTo>
                  <a:pt x="67" y="7"/>
                  <a:pt x="67" y="7"/>
                  <a:pt x="67" y="7"/>
                </a:cubicBezTo>
                <a:cubicBezTo>
                  <a:pt x="67" y="0"/>
                  <a:pt x="67" y="0"/>
                  <a:pt x="67" y="0"/>
                </a:cubicBezTo>
                <a:lnTo>
                  <a:pt x="61" y="0"/>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2700000" algn="tl" rotWithShape="0">
              <a:prstClr val="black">
                <a:alpha val="40000"/>
              </a:prstClr>
            </a:outerShdw>
          </a:effectLst>
        </p:spPr>
        <p:txBody>
          <a:bodyPr vert="horz" wrap="square" lIns="91419" tIns="45709" rIns="91419" bIns="45709" numCol="1" anchor="t" anchorCtr="0" compatLnSpc="1">
            <a:prstTxWarp prst="textNoShape">
              <a:avLst/>
            </a:prstTxWarp>
          </a:bodyPr>
          <a:lstStyle/>
          <a:p>
            <a:endParaRPr lang="en-GB" sz="1800" dirty="0"/>
          </a:p>
        </p:txBody>
      </p:sp>
      <p:sp>
        <p:nvSpPr>
          <p:cNvPr id="10" name="Freeform 6"/>
          <p:cNvSpPr>
            <a:spLocks/>
          </p:cNvSpPr>
          <p:nvPr userDrawn="1"/>
        </p:nvSpPr>
        <p:spPr bwMode="auto">
          <a:xfrm>
            <a:off x="-232" y="6402494"/>
            <a:ext cx="457260" cy="457094"/>
          </a:xfrm>
          <a:custGeom>
            <a:avLst/>
            <a:gdLst>
              <a:gd name="T0" fmla="*/ 0 w 67"/>
              <a:gd name="T1" fmla="*/ 6 h 67"/>
              <a:gd name="T2" fmla="*/ 0 w 67"/>
              <a:gd name="T3" fmla="*/ 16 h 67"/>
              <a:gd name="T4" fmla="*/ 0 w 67"/>
              <a:gd name="T5" fmla="*/ 60 h 67"/>
              <a:gd name="T6" fmla="*/ 7 w 67"/>
              <a:gd name="T7" fmla="*/ 67 h 67"/>
              <a:gd name="T8" fmla="*/ 47 w 67"/>
              <a:gd name="T9" fmla="*/ 67 h 67"/>
              <a:gd name="T10" fmla="*/ 61 w 67"/>
              <a:gd name="T11" fmla="*/ 67 h 67"/>
              <a:gd name="T12" fmla="*/ 67 w 67"/>
              <a:gd name="T13" fmla="*/ 67 h 67"/>
              <a:gd name="T14" fmla="*/ 67 w 67"/>
              <a:gd name="T15" fmla="*/ 60 h 67"/>
              <a:gd name="T16" fmla="*/ 67 w 67"/>
              <a:gd name="T17" fmla="*/ 18 h 67"/>
              <a:gd name="T18" fmla="*/ 49 w 67"/>
              <a:gd name="T19" fmla="*/ 0 h 67"/>
              <a:gd name="T20" fmla="*/ 47 w 67"/>
              <a:gd name="T21" fmla="*/ 0 h 67"/>
              <a:gd name="T22" fmla="*/ 7 w 67"/>
              <a:gd name="T23" fmla="*/ 0 h 67"/>
              <a:gd name="T24" fmla="*/ 0 w 67"/>
              <a:gd name="T25" fmla="*/ 0 h 67"/>
              <a:gd name="T26" fmla="*/ 0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0" y="6"/>
                </a:moveTo>
                <a:cubicBezTo>
                  <a:pt x="0" y="16"/>
                  <a:pt x="0" y="16"/>
                  <a:pt x="0" y="16"/>
                </a:cubicBezTo>
                <a:cubicBezTo>
                  <a:pt x="0" y="60"/>
                  <a:pt x="0" y="60"/>
                  <a:pt x="0" y="60"/>
                </a:cubicBezTo>
                <a:cubicBezTo>
                  <a:pt x="0" y="64"/>
                  <a:pt x="3" y="67"/>
                  <a:pt x="7" y="67"/>
                </a:cubicBezTo>
                <a:cubicBezTo>
                  <a:pt x="47" y="67"/>
                  <a:pt x="47" y="67"/>
                  <a:pt x="47" y="67"/>
                </a:cubicBezTo>
                <a:cubicBezTo>
                  <a:pt x="61" y="67"/>
                  <a:pt x="61" y="67"/>
                  <a:pt x="61" y="67"/>
                </a:cubicBezTo>
                <a:cubicBezTo>
                  <a:pt x="67" y="67"/>
                  <a:pt x="67" y="67"/>
                  <a:pt x="67" y="67"/>
                </a:cubicBezTo>
                <a:cubicBezTo>
                  <a:pt x="67" y="60"/>
                  <a:pt x="67" y="60"/>
                  <a:pt x="67" y="60"/>
                </a:cubicBezTo>
                <a:cubicBezTo>
                  <a:pt x="67" y="18"/>
                  <a:pt x="67" y="18"/>
                  <a:pt x="67" y="18"/>
                </a:cubicBezTo>
                <a:cubicBezTo>
                  <a:pt x="57" y="18"/>
                  <a:pt x="49" y="10"/>
                  <a:pt x="49" y="0"/>
                </a:cubicBezTo>
                <a:cubicBezTo>
                  <a:pt x="47" y="0"/>
                  <a:pt x="47" y="0"/>
                  <a:pt x="47" y="0"/>
                </a:cubicBezTo>
                <a:cubicBezTo>
                  <a:pt x="7" y="0"/>
                  <a:pt x="7" y="0"/>
                  <a:pt x="7" y="0"/>
                </a:cubicBezTo>
                <a:cubicBezTo>
                  <a:pt x="0" y="0"/>
                  <a:pt x="0" y="0"/>
                  <a:pt x="0" y="0"/>
                </a:cubicBezTo>
                <a:lnTo>
                  <a:pt x="0" y="6"/>
                </a:lnTo>
                <a:close/>
              </a:path>
            </a:pathLst>
          </a:custGeom>
          <a:gradFill>
            <a:gsLst>
              <a:gs pos="0">
                <a:schemeClr val="tx1">
                  <a:lumMod val="75000"/>
                  <a:lumOff val="25000"/>
                </a:schemeClr>
              </a:gs>
              <a:gs pos="100000">
                <a:schemeClr val="tx1">
                  <a:lumMod val="95000"/>
                  <a:lumOff val="5000"/>
                </a:schemeClr>
              </a:gs>
            </a:gsLst>
            <a:lin ang="2700000" scaled="1"/>
          </a:gradFill>
          <a:ln>
            <a:noFill/>
          </a:ln>
          <a:effectLst>
            <a:outerShdw blurRad="50800" dist="38100" dir="18900000" algn="bl" rotWithShape="0">
              <a:prstClr val="black">
                <a:alpha val="40000"/>
              </a:prstClr>
            </a:outerShdw>
          </a:effectLst>
        </p:spPr>
        <p:txBody>
          <a:bodyPr vert="horz" wrap="square" lIns="91419" tIns="45709" rIns="91419" bIns="45709" numCol="1" anchor="t" anchorCtr="0" compatLnSpc="1">
            <a:prstTxWarp prst="textNoShape">
              <a:avLst/>
            </a:prstTxWarp>
          </a:bodyPr>
          <a:lstStyle/>
          <a:p>
            <a:endParaRPr lang="en-GB" sz="1800" dirty="0"/>
          </a:p>
        </p:txBody>
      </p:sp>
      <p:sp>
        <p:nvSpPr>
          <p:cNvPr id="12" name="Freeform 8"/>
          <p:cNvSpPr>
            <a:spLocks/>
          </p:cNvSpPr>
          <p:nvPr userDrawn="1"/>
        </p:nvSpPr>
        <p:spPr bwMode="auto">
          <a:xfrm>
            <a:off x="11734358" y="0"/>
            <a:ext cx="457260" cy="457094"/>
          </a:xfrm>
          <a:custGeom>
            <a:avLst/>
            <a:gdLst>
              <a:gd name="T0" fmla="*/ 7 w 67"/>
              <a:gd name="T1" fmla="*/ 0 h 67"/>
              <a:gd name="T2" fmla="*/ 16 w 67"/>
              <a:gd name="T3" fmla="*/ 0 h 67"/>
              <a:gd name="T4" fmla="*/ 60 w 67"/>
              <a:gd name="T5" fmla="*/ 0 h 67"/>
              <a:gd name="T6" fmla="*/ 67 w 67"/>
              <a:gd name="T7" fmla="*/ 7 h 67"/>
              <a:gd name="T8" fmla="*/ 67 w 67"/>
              <a:gd name="T9" fmla="*/ 47 h 67"/>
              <a:gd name="T10" fmla="*/ 67 w 67"/>
              <a:gd name="T11" fmla="*/ 61 h 67"/>
              <a:gd name="T12" fmla="*/ 67 w 67"/>
              <a:gd name="T13" fmla="*/ 67 h 67"/>
              <a:gd name="T14" fmla="*/ 60 w 67"/>
              <a:gd name="T15" fmla="*/ 67 h 67"/>
              <a:gd name="T16" fmla="*/ 18 w 67"/>
              <a:gd name="T17" fmla="*/ 67 h 67"/>
              <a:gd name="T18" fmla="*/ 0 w 67"/>
              <a:gd name="T19" fmla="*/ 49 h 67"/>
              <a:gd name="T20" fmla="*/ 0 w 67"/>
              <a:gd name="T21" fmla="*/ 47 h 67"/>
              <a:gd name="T22" fmla="*/ 0 w 67"/>
              <a:gd name="T23" fmla="*/ 7 h 67"/>
              <a:gd name="T24" fmla="*/ 0 w 67"/>
              <a:gd name="T25" fmla="*/ 0 h 67"/>
              <a:gd name="T26" fmla="*/ 7 w 67"/>
              <a:gd name="T2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7" y="0"/>
                </a:moveTo>
                <a:cubicBezTo>
                  <a:pt x="16" y="0"/>
                  <a:pt x="16" y="0"/>
                  <a:pt x="16" y="0"/>
                </a:cubicBezTo>
                <a:cubicBezTo>
                  <a:pt x="60" y="0"/>
                  <a:pt x="60" y="0"/>
                  <a:pt x="60" y="0"/>
                </a:cubicBezTo>
                <a:cubicBezTo>
                  <a:pt x="64" y="0"/>
                  <a:pt x="67" y="3"/>
                  <a:pt x="67" y="7"/>
                </a:cubicBezTo>
                <a:cubicBezTo>
                  <a:pt x="67" y="47"/>
                  <a:pt x="67" y="47"/>
                  <a:pt x="67" y="47"/>
                </a:cubicBezTo>
                <a:cubicBezTo>
                  <a:pt x="67" y="61"/>
                  <a:pt x="67" y="61"/>
                  <a:pt x="67" y="61"/>
                </a:cubicBezTo>
                <a:cubicBezTo>
                  <a:pt x="67" y="67"/>
                  <a:pt x="67" y="67"/>
                  <a:pt x="67" y="67"/>
                </a:cubicBezTo>
                <a:cubicBezTo>
                  <a:pt x="60" y="67"/>
                  <a:pt x="60" y="67"/>
                  <a:pt x="60" y="67"/>
                </a:cubicBezTo>
                <a:cubicBezTo>
                  <a:pt x="18" y="67"/>
                  <a:pt x="18" y="67"/>
                  <a:pt x="18" y="67"/>
                </a:cubicBezTo>
                <a:cubicBezTo>
                  <a:pt x="18" y="57"/>
                  <a:pt x="10" y="49"/>
                  <a:pt x="0" y="49"/>
                </a:cubicBezTo>
                <a:cubicBezTo>
                  <a:pt x="0" y="47"/>
                  <a:pt x="0" y="47"/>
                  <a:pt x="0" y="47"/>
                </a:cubicBezTo>
                <a:cubicBezTo>
                  <a:pt x="0" y="7"/>
                  <a:pt x="0" y="7"/>
                  <a:pt x="0" y="7"/>
                </a:cubicBezTo>
                <a:cubicBezTo>
                  <a:pt x="0" y="0"/>
                  <a:pt x="0" y="0"/>
                  <a:pt x="0" y="0"/>
                </a:cubicBezTo>
                <a:lnTo>
                  <a:pt x="7" y="0"/>
                </a:lnTo>
                <a:close/>
              </a:path>
            </a:pathLst>
          </a:custGeom>
          <a:gradFill>
            <a:gsLst>
              <a:gs pos="0">
                <a:schemeClr val="tx1">
                  <a:lumMod val="75000"/>
                  <a:lumOff val="25000"/>
                </a:schemeClr>
              </a:gs>
              <a:gs pos="100000">
                <a:schemeClr val="tx1">
                  <a:lumMod val="95000"/>
                  <a:lumOff val="5000"/>
                </a:schemeClr>
              </a:gs>
            </a:gsLst>
            <a:lin ang="2700000" scaled="1"/>
          </a:gradFill>
          <a:ln>
            <a:noFill/>
          </a:ln>
          <a:effectLst>
            <a:outerShdw blurRad="50800" dist="38100" dir="8100000" algn="tr" rotWithShape="0">
              <a:prstClr val="black">
                <a:alpha val="40000"/>
              </a:prstClr>
            </a:outerShdw>
          </a:effectLst>
        </p:spPr>
        <p:txBody>
          <a:bodyPr vert="horz" wrap="square" lIns="91419" tIns="45709" rIns="91419" bIns="45709" numCol="1" anchor="t" anchorCtr="0" compatLnSpc="1">
            <a:prstTxWarp prst="textNoShape">
              <a:avLst/>
            </a:prstTxWarp>
          </a:bodyPr>
          <a:lstStyle/>
          <a:p>
            <a:endParaRPr lang="en-GB" sz="1800" dirty="0"/>
          </a:p>
        </p:txBody>
      </p:sp>
      <p:sp>
        <p:nvSpPr>
          <p:cNvPr id="14" name="Rectangle 10"/>
          <p:cNvSpPr>
            <a:spLocks noChangeArrowheads="1"/>
          </p:cNvSpPr>
          <p:nvPr userDrawn="1"/>
        </p:nvSpPr>
        <p:spPr bwMode="auto">
          <a:xfrm>
            <a:off x="457260" y="0"/>
            <a:ext cx="11277099" cy="335824"/>
          </a:xfrm>
          <a:prstGeom prst="rect">
            <a:avLst/>
          </a:prstGeom>
          <a:solidFill>
            <a:srgbClr val="706F6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15" name="Rectangle 11"/>
          <p:cNvSpPr>
            <a:spLocks noChangeArrowheads="1"/>
          </p:cNvSpPr>
          <p:nvPr userDrawn="1"/>
        </p:nvSpPr>
        <p:spPr bwMode="auto">
          <a:xfrm>
            <a:off x="11868373" y="457094"/>
            <a:ext cx="328074" cy="5944162"/>
          </a:xfrm>
          <a:prstGeom prst="rect">
            <a:avLst/>
          </a:prstGeom>
          <a:solidFill>
            <a:srgbClr val="706F6F"/>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grpSp>
        <p:nvGrpSpPr>
          <p:cNvPr id="18" name="Group 17"/>
          <p:cNvGrpSpPr/>
          <p:nvPr userDrawn="1"/>
        </p:nvGrpSpPr>
        <p:grpSpPr>
          <a:xfrm>
            <a:off x="1588" y="457094"/>
            <a:ext cx="334358" cy="5945400"/>
            <a:chOff x="1588" y="457199"/>
            <a:chExt cx="334314" cy="5946777"/>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1" name="Rectangle 7"/>
            <p:cNvSpPr>
              <a:spLocks noChangeArrowheads="1"/>
            </p:cNvSpPr>
            <p:nvPr userDrawn="1"/>
          </p:nvSpPr>
          <p:spPr bwMode="auto">
            <a:xfrm>
              <a:off x="1588" y="457199"/>
              <a:ext cx="334314" cy="5945539"/>
            </a:xfrm>
            <a:prstGeom prst="rect">
              <a:avLst/>
            </a:prstGeom>
            <a:grp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19" name="Rectangle 7"/>
            <p:cNvSpPr>
              <a:spLocks noChangeArrowheads="1"/>
            </p:cNvSpPr>
            <p:nvPr userDrawn="1"/>
          </p:nvSpPr>
          <p:spPr bwMode="auto">
            <a:xfrm>
              <a:off x="1589" y="458437"/>
              <a:ext cx="250338" cy="5945539"/>
            </a:xfrm>
            <a:prstGeom prst="rect">
              <a:avLst/>
            </a:prstGeom>
            <a:grpFill/>
            <a:ln>
              <a:noFill/>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20" name="Rectangle 7"/>
            <p:cNvSpPr>
              <a:spLocks noChangeArrowheads="1"/>
            </p:cNvSpPr>
            <p:nvPr userDrawn="1"/>
          </p:nvSpPr>
          <p:spPr bwMode="auto">
            <a:xfrm>
              <a:off x="1589" y="458437"/>
              <a:ext cx="130683" cy="5945539"/>
            </a:xfrm>
            <a:prstGeom prst="rect">
              <a:avLst/>
            </a:prstGeom>
            <a:grpFill/>
            <a:ln>
              <a:noFill/>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17" name="Group 16"/>
          <p:cNvGrpSpPr/>
          <p:nvPr userDrawn="1"/>
        </p:nvGrpSpPr>
        <p:grpSpPr>
          <a:xfrm rot="5400000">
            <a:off x="5970669" y="-5513409"/>
            <a:ext cx="250280" cy="11277101"/>
            <a:chOff x="153989" y="610837"/>
            <a:chExt cx="250338" cy="5945539"/>
          </a:xfrm>
          <a:solidFill>
            <a:schemeClr val="accent6">
              <a:lumMod val="75000"/>
            </a:schemeClr>
          </a:solidFill>
        </p:grpSpPr>
        <p:sp>
          <p:nvSpPr>
            <p:cNvPr id="21" name="Rectangle 7"/>
            <p:cNvSpPr>
              <a:spLocks noChangeArrowheads="1"/>
            </p:cNvSpPr>
            <p:nvPr userDrawn="1"/>
          </p:nvSpPr>
          <p:spPr bwMode="auto">
            <a:xfrm>
              <a:off x="153989" y="610837"/>
              <a:ext cx="250338" cy="5945539"/>
            </a:xfrm>
            <a:prstGeom prst="rect">
              <a:avLst/>
            </a:prstGeom>
            <a:grp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22" name="Rectangle 7"/>
            <p:cNvSpPr>
              <a:spLocks noChangeArrowheads="1"/>
            </p:cNvSpPr>
            <p:nvPr userDrawn="1"/>
          </p:nvSpPr>
          <p:spPr bwMode="auto">
            <a:xfrm>
              <a:off x="153989" y="610837"/>
              <a:ext cx="130683" cy="5945539"/>
            </a:xfrm>
            <a:prstGeom prst="rect">
              <a:avLst/>
            </a:prstGeom>
            <a:grp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23" name="Group 22"/>
          <p:cNvGrpSpPr/>
          <p:nvPr userDrawn="1"/>
        </p:nvGrpSpPr>
        <p:grpSpPr>
          <a:xfrm rot="10800000">
            <a:off x="11940995" y="458331"/>
            <a:ext cx="250371" cy="5944163"/>
            <a:chOff x="153989" y="610837"/>
            <a:chExt cx="250338" cy="5945539"/>
          </a:xfrm>
          <a:solidFill>
            <a:srgbClr val="92D050"/>
          </a:solidFill>
        </p:grpSpPr>
        <p:sp>
          <p:nvSpPr>
            <p:cNvPr id="25" name="Rectangle 7"/>
            <p:cNvSpPr>
              <a:spLocks noChangeArrowheads="1"/>
            </p:cNvSpPr>
            <p:nvPr userDrawn="1"/>
          </p:nvSpPr>
          <p:spPr bwMode="auto">
            <a:xfrm>
              <a:off x="153989" y="610837"/>
              <a:ext cx="250338" cy="5945539"/>
            </a:xfrm>
            <a:prstGeom prst="rect">
              <a:avLst/>
            </a:prstGeom>
            <a:grpFill/>
            <a:ln>
              <a:noFill/>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26" name="Rectangle 7"/>
            <p:cNvSpPr>
              <a:spLocks noChangeArrowheads="1"/>
            </p:cNvSpPr>
            <p:nvPr userDrawn="1"/>
          </p:nvSpPr>
          <p:spPr bwMode="auto">
            <a:xfrm>
              <a:off x="153989" y="610837"/>
              <a:ext cx="130683" cy="5945539"/>
            </a:xfrm>
            <a:prstGeom prst="rect">
              <a:avLst/>
            </a:prstGeom>
            <a:grpFill/>
            <a:ln>
              <a:noFill/>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24" name="Group 23"/>
          <p:cNvGrpSpPr/>
          <p:nvPr userDrawn="1"/>
        </p:nvGrpSpPr>
        <p:grpSpPr>
          <a:xfrm rot="10800000">
            <a:off x="459980" y="6609305"/>
            <a:ext cx="11274379" cy="250281"/>
            <a:chOff x="788979" y="1629594"/>
            <a:chExt cx="11275632" cy="250339"/>
          </a:xfrm>
          <a:solidFill>
            <a:srgbClr val="0070C0"/>
          </a:solidFill>
        </p:grpSpPr>
        <p:sp>
          <p:nvSpPr>
            <p:cNvPr id="28" name="Rectangle 7"/>
            <p:cNvSpPr>
              <a:spLocks noChangeArrowheads="1"/>
            </p:cNvSpPr>
            <p:nvPr userDrawn="1"/>
          </p:nvSpPr>
          <p:spPr bwMode="auto">
            <a:xfrm rot="5400000">
              <a:off x="6301626" y="-3883052"/>
              <a:ext cx="250338" cy="11275632"/>
            </a:xfrm>
            <a:prstGeom prst="rect">
              <a:avLst/>
            </a:prstGeom>
            <a:grpFill/>
            <a:ln>
              <a:noFill/>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29" name="Rectangle 7"/>
            <p:cNvSpPr>
              <a:spLocks noChangeArrowheads="1"/>
            </p:cNvSpPr>
            <p:nvPr userDrawn="1"/>
          </p:nvSpPr>
          <p:spPr bwMode="auto">
            <a:xfrm rot="5400000">
              <a:off x="6361453" y="-3942880"/>
              <a:ext cx="130683" cy="11275632"/>
            </a:xfrm>
            <a:prstGeom prst="rect">
              <a:avLst/>
            </a:prstGeom>
            <a:grpFill/>
            <a:ln>
              <a:noFill/>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30" name="Group 29"/>
          <p:cNvGrpSpPr/>
          <p:nvPr userDrawn="1"/>
        </p:nvGrpSpPr>
        <p:grpSpPr>
          <a:xfrm>
            <a:off x="97549" y="85324"/>
            <a:ext cx="225581" cy="225500"/>
            <a:chOff x="97536" y="85344"/>
            <a:chExt cx="225552" cy="225552"/>
          </a:xfrm>
        </p:grpSpPr>
        <p:sp>
          <p:nvSpPr>
            <p:cNvPr id="27" name="Oval 26"/>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32" name="Oval 31"/>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nvGrpSpPr>
          <p:cNvPr id="34" name="Group 33"/>
          <p:cNvGrpSpPr/>
          <p:nvPr userDrawn="1"/>
        </p:nvGrpSpPr>
        <p:grpSpPr>
          <a:xfrm>
            <a:off x="11873085" y="85324"/>
            <a:ext cx="225581" cy="225500"/>
            <a:chOff x="97536" y="85344"/>
            <a:chExt cx="225552" cy="225552"/>
          </a:xfrm>
        </p:grpSpPr>
        <p:sp>
          <p:nvSpPr>
            <p:cNvPr id="35" name="Oval 34"/>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36" name="Oval 35"/>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nvGrpSpPr>
          <p:cNvPr id="39" name="Group 38"/>
          <p:cNvGrpSpPr/>
          <p:nvPr userDrawn="1"/>
        </p:nvGrpSpPr>
        <p:grpSpPr>
          <a:xfrm>
            <a:off x="11873085" y="6548200"/>
            <a:ext cx="225581" cy="225500"/>
            <a:chOff x="97536" y="85344"/>
            <a:chExt cx="225552" cy="225552"/>
          </a:xfrm>
        </p:grpSpPr>
        <p:sp>
          <p:nvSpPr>
            <p:cNvPr id="40" name="Oval 39"/>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41" name="Oval 40"/>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nvGrpSpPr>
          <p:cNvPr id="42" name="Group 41"/>
          <p:cNvGrpSpPr/>
          <p:nvPr userDrawn="1"/>
        </p:nvGrpSpPr>
        <p:grpSpPr>
          <a:xfrm>
            <a:off x="97549" y="6548200"/>
            <a:ext cx="225581" cy="225500"/>
            <a:chOff x="97536" y="85344"/>
            <a:chExt cx="225552" cy="225552"/>
          </a:xfrm>
        </p:grpSpPr>
        <p:sp>
          <p:nvSpPr>
            <p:cNvPr id="43" name="Oval 42"/>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44" name="Oval 43"/>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nvGrpSpPr>
          <p:cNvPr id="81" name="Group 23"/>
          <p:cNvGrpSpPr>
            <a:grpSpLocks noChangeAspect="1"/>
          </p:cNvGrpSpPr>
          <p:nvPr userDrawn="1"/>
        </p:nvGrpSpPr>
        <p:grpSpPr bwMode="auto">
          <a:xfrm>
            <a:off x="1107341" y="6500895"/>
            <a:ext cx="2149878" cy="338272"/>
            <a:chOff x="3248" y="573"/>
            <a:chExt cx="3094" cy="487"/>
          </a:xfrm>
        </p:grpSpPr>
        <p:sp>
          <p:nvSpPr>
            <p:cNvPr id="82" name="Freeform 24"/>
            <p:cNvSpPr>
              <a:spLocks/>
            </p:cNvSpPr>
            <p:nvPr userDrawn="1"/>
          </p:nvSpPr>
          <p:spPr bwMode="auto">
            <a:xfrm>
              <a:off x="6113" y="609"/>
              <a:ext cx="229" cy="432"/>
            </a:xfrm>
            <a:custGeom>
              <a:avLst/>
              <a:gdLst>
                <a:gd name="T0" fmla="*/ 97 w 97"/>
                <a:gd name="T1" fmla="*/ 90 h 180"/>
                <a:gd name="T2" fmla="*/ 64 w 97"/>
                <a:gd name="T3" fmla="*/ 0 h 180"/>
                <a:gd name="T4" fmla="*/ 64 w 97"/>
                <a:gd name="T5" fmla="*/ 0 h 180"/>
                <a:gd name="T6" fmla="*/ 0 w 97"/>
                <a:gd name="T7" fmla="*/ 0 h 180"/>
                <a:gd name="T8" fmla="*/ 0 w 97"/>
                <a:gd name="T9" fmla="*/ 180 h 180"/>
                <a:gd name="T10" fmla="*/ 64 w 97"/>
                <a:gd name="T11" fmla="*/ 180 h 180"/>
                <a:gd name="T12" fmla="*/ 64 w 97"/>
                <a:gd name="T13" fmla="*/ 180 h 180"/>
                <a:gd name="T14" fmla="*/ 97 w 97"/>
                <a:gd name="T15" fmla="*/ 9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80">
                  <a:moveTo>
                    <a:pt x="97" y="90"/>
                  </a:moveTo>
                  <a:cubicBezTo>
                    <a:pt x="97" y="40"/>
                    <a:pt x="82" y="0"/>
                    <a:pt x="64" y="0"/>
                  </a:cubicBezTo>
                  <a:cubicBezTo>
                    <a:pt x="64" y="0"/>
                    <a:pt x="64" y="0"/>
                    <a:pt x="64" y="0"/>
                  </a:cubicBezTo>
                  <a:cubicBezTo>
                    <a:pt x="0" y="0"/>
                    <a:pt x="0" y="0"/>
                    <a:pt x="0" y="0"/>
                  </a:cubicBezTo>
                  <a:cubicBezTo>
                    <a:pt x="0" y="180"/>
                    <a:pt x="0" y="180"/>
                    <a:pt x="0" y="180"/>
                  </a:cubicBezTo>
                  <a:cubicBezTo>
                    <a:pt x="64" y="180"/>
                    <a:pt x="64" y="180"/>
                    <a:pt x="64" y="180"/>
                  </a:cubicBezTo>
                  <a:cubicBezTo>
                    <a:pt x="64" y="180"/>
                    <a:pt x="64" y="180"/>
                    <a:pt x="64" y="180"/>
                  </a:cubicBezTo>
                  <a:cubicBezTo>
                    <a:pt x="82" y="180"/>
                    <a:pt x="97" y="140"/>
                    <a:pt x="97" y="90"/>
                  </a:cubicBezTo>
                  <a:close/>
                </a:path>
              </a:pathLst>
            </a:custGeom>
            <a:gradFill>
              <a:gsLst>
                <a:gs pos="0">
                  <a:schemeClr val="tx1">
                    <a:lumMod val="75000"/>
                    <a:lumOff val="25000"/>
                  </a:schemeClr>
                </a:gs>
                <a:gs pos="74000">
                  <a:schemeClr val="tx1">
                    <a:lumMod val="50000"/>
                    <a:lumOff val="50000"/>
                  </a:schemeClr>
                </a:gs>
                <a:gs pos="100000">
                  <a:schemeClr val="tx1">
                    <a:lumMod val="95000"/>
                    <a:lumOff val="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83" name="Oval 25"/>
            <p:cNvSpPr>
              <a:spLocks noChangeArrowheads="1"/>
            </p:cNvSpPr>
            <p:nvPr userDrawn="1"/>
          </p:nvSpPr>
          <p:spPr bwMode="auto">
            <a:xfrm>
              <a:off x="6070" y="595"/>
              <a:ext cx="140" cy="446"/>
            </a:xfrm>
            <a:prstGeom prst="ellipse">
              <a:avLst/>
            </a:prstGeom>
            <a:gradFill>
              <a:gsLst>
                <a:gs pos="0">
                  <a:schemeClr val="tx1">
                    <a:lumMod val="75000"/>
                    <a:lumOff val="25000"/>
                  </a:schemeClr>
                </a:gs>
                <a:gs pos="100000">
                  <a:schemeClr val="tx1">
                    <a:lumMod val="85000"/>
                    <a:lumOff val="15000"/>
                  </a:schemeClr>
                </a:gs>
                <a:gs pos="67000">
                  <a:schemeClr val="tx1">
                    <a:lumMod val="65000"/>
                    <a:lumOff val="35000"/>
                  </a:schemeClr>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84" name="Freeform 26"/>
            <p:cNvSpPr>
              <a:spLocks/>
            </p:cNvSpPr>
            <p:nvPr userDrawn="1"/>
          </p:nvSpPr>
          <p:spPr bwMode="auto">
            <a:xfrm>
              <a:off x="4218" y="580"/>
              <a:ext cx="1963" cy="475"/>
            </a:xfrm>
            <a:custGeom>
              <a:avLst/>
              <a:gdLst>
                <a:gd name="T0" fmla="*/ 808 w 829"/>
                <a:gd name="T1" fmla="*/ 0 h 198"/>
                <a:gd name="T2" fmla="*/ 7 w 829"/>
                <a:gd name="T3" fmla="*/ 0 h 198"/>
                <a:gd name="T4" fmla="*/ 0 w 829"/>
                <a:gd name="T5" fmla="*/ 99 h 198"/>
                <a:gd name="T6" fmla="*/ 9 w 829"/>
                <a:gd name="T7" fmla="*/ 198 h 198"/>
                <a:gd name="T8" fmla="*/ 808 w 829"/>
                <a:gd name="T9" fmla="*/ 198 h 198"/>
                <a:gd name="T10" fmla="*/ 829 w 829"/>
                <a:gd name="T11" fmla="*/ 99 h 198"/>
                <a:gd name="T12" fmla="*/ 808 w 82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29" h="198">
                  <a:moveTo>
                    <a:pt x="808" y="0"/>
                  </a:moveTo>
                  <a:cubicBezTo>
                    <a:pt x="7" y="0"/>
                    <a:pt x="7" y="0"/>
                    <a:pt x="7" y="0"/>
                  </a:cubicBezTo>
                  <a:cubicBezTo>
                    <a:pt x="2" y="0"/>
                    <a:pt x="0" y="44"/>
                    <a:pt x="0" y="99"/>
                  </a:cubicBezTo>
                  <a:cubicBezTo>
                    <a:pt x="0" y="154"/>
                    <a:pt x="4" y="198"/>
                    <a:pt x="9" y="198"/>
                  </a:cubicBezTo>
                  <a:cubicBezTo>
                    <a:pt x="808" y="198"/>
                    <a:pt x="808" y="198"/>
                    <a:pt x="808" y="198"/>
                  </a:cubicBezTo>
                  <a:cubicBezTo>
                    <a:pt x="819" y="198"/>
                    <a:pt x="829" y="154"/>
                    <a:pt x="829" y="99"/>
                  </a:cubicBezTo>
                  <a:cubicBezTo>
                    <a:pt x="829" y="44"/>
                    <a:pt x="819" y="0"/>
                    <a:pt x="808" y="0"/>
                  </a:cubicBezTo>
                  <a:close/>
                </a:path>
              </a:pathLst>
            </a:custGeom>
            <a:gradFill>
              <a:gsLst>
                <a:gs pos="74000">
                  <a:schemeClr val="bg1">
                    <a:lumMod val="95000"/>
                  </a:schemeClr>
                </a:gs>
                <a:gs pos="100000">
                  <a:schemeClr val="bg1">
                    <a:lumMod val="65000"/>
                  </a:schemeClr>
                </a:gs>
                <a:gs pos="8000">
                  <a:schemeClr val="bg1">
                    <a:lumMod val="8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85" name="Rectangle 27"/>
            <p:cNvSpPr>
              <a:spLocks noChangeArrowheads="1"/>
            </p:cNvSpPr>
            <p:nvPr userDrawn="1"/>
          </p:nvSpPr>
          <p:spPr bwMode="auto">
            <a:xfrm>
              <a:off x="3387" y="945"/>
              <a:ext cx="542" cy="105"/>
            </a:xfrm>
            <a:prstGeom prst="rect">
              <a:avLst/>
            </a:prstGeom>
            <a:gradFill>
              <a:gsLst>
                <a:gs pos="100000">
                  <a:schemeClr val="tx1">
                    <a:lumMod val="75000"/>
                    <a:lumOff val="25000"/>
                  </a:schemeClr>
                </a:gs>
                <a:gs pos="71000">
                  <a:schemeClr val="tx1">
                    <a:lumMod val="95000"/>
                    <a:lumOff val="5000"/>
                  </a:schemeClr>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86" name="Freeform 28"/>
            <p:cNvSpPr>
              <a:spLocks/>
            </p:cNvSpPr>
            <p:nvPr userDrawn="1"/>
          </p:nvSpPr>
          <p:spPr bwMode="auto">
            <a:xfrm>
              <a:off x="3248" y="580"/>
              <a:ext cx="987" cy="475"/>
            </a:xfrm>
            <a:custGeom>
              <a:avLst/>
              <a:gdLst>
                <a:gd name="T0" fmla="*/ 417 w 417"/>
                <a:gd name="T1" fmla="*/ 0 h 198"/>
                <a:gd name="T2" fmla="*/ 42 w 417"/>
                <a:gd name="T3" fmla="*/ 7 h 198"/>
                <a:gd name="T4" fmla="*/ 0 w 417"/>
                <a:gd name="T5" fmla="*/ 102 h 198"/>
                <a:gd name="T6" fmla="*/ 39 w 417"/>
                <a:gd name="T7" fmla="*/ 198 h 198"/>
                <a:gd name="T8" fmla="*/ 89 w 417"/>
                <a:gd name="T9" fmla="*/ 198 h 198"/>
                <a:gd name="T10" fmla="*/ 100 w 417"/>
                <a:gd name="T11" fmla="*/ 176 h 198"/>
                <a:gd name="T12" fmla="*/ 248 w 417"/>
                <a:gd name="T13" fmla="*/ 176 h 198"/>
                <a:gd name="T14" fmla="*/ 259 w 417"/>
                <a:gd name="T15" fmla="*/ 198 h 198"/>
                <a:gd name="T16" fmla="*/ 417 w 417"/>
                <a:gd name="T17" fmla="*/ 198 h 198"/>
                <a:gd name="T18" fmla="*/ 417 w 417"/>
                <a:gd name="T19" fmla="*/ 196 h 198"/>
                <a:gd name="T20" fmla="*/ 410 w 417"/>
                <a:gd name="T21" fmla="*/ 99 h 198"/>
                <a:gd name="T22" fmla="*/ 417 w 417"/>
                <a:gd name="T23" fmla="*/ 2 h 198"/>
                <a:gd name="T24" fmla="*/ 417 w 417"/>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198">
                  <a:moveTo>
                    <a:pt x="417" y="0"/>
                  </a:moveTo>
                  <a:cubicBezTo>
                    <a:pt x="42" y="7"/>
                    <a:pt x="42" y="7"/>
                    <a:pt x="42" y="7"/>
                  </a:cubicBezTo>
                  <a:cubicBezTo>
                    <a:pt x="20" y="7"/>
                    <a:pt x="0" y="50"/>
                    <a:pt x="0" y="102"/>
                  </a:cubicBezTo>
                  <a:cubicBezTo>
                    <a:pt x="0" y="155"/>
                    <a:pt x="16" y="198"/>
                    <a:pt x="39" y="198"/>
                  </a:cubicBezTo>
                  <a:cubicBezTo>
                    <a:pt x="89" y="198"/>
                    <a:pt x="89" y="198"/>
                    <a:pt x="89" y="198"/>
                  </a:cubicBezTo>
                  <a:cubicBezTo>
                    <a:pt x="92" y="184"/>
                    <a:pt x="95" y="176"/>
                    <a:pt x="100" y="176"/>
                  </a:cubicBezTo>
                  <a:cubicBezTo>
                    <a:pt x="248" y="176"/>
                    <a:pt x="248" y="176"/>
                    <a:pt x="248" y="176"/>
                  </a:cubicBezTo>
                  <a:cubicBezTo>
                    <a:pt x="252" y="176"/>
                    <a:pt x="256" y="184"/>
                    <a:pt x="259" y="198"/>
                  </a:cubicBezTo>
                  <a:cubicBezTo>
                    <a:pt x="417" y="198"/>
                    <a:pt x="417" y="198"/>
                    <a:pt x="417" y="198"/>
                  </a:cubicBezTo>
                  <a:cubicBezTo>
                    <a:pt x="417" y="196"/>
                    <a:pt x="417" y="196"/>
                    <a:pt x="417" y="196"/>
                  </a:cubicBezTo>
                  <a:cubicBezTo>
                    <a:pt x="413" y="186"/>
                    <a:pt x="410" y="146"/>
                    <a:pt x="410" y="99"/>
                  </a:cubicBezTo>
                  <a:cubicBezTo>
                    <a:pt x="410" y="51"/>
                    <a:pt x="413" y="12"/>
                    <a:pt x="417" y="2"/>
                  </a:cubicBezTo>
                  <a:lnTo>
                    <a:pt x="417" y="0"/>
                  </a:lnTo>
                  <a:close/>
                </a:path>
              </a:pathLst>
            </a:custGeom>
            <a:gradFill>
              <a:gsLst>
                <a:gs pos="0">
                  <a:schemeClr val="tx1">
                    <a:lumMod val="75000"/>
                    <a:lumOff val="25000"/>
                  </a:schemeClr>
                </a:gs>
                <a:gs pos="100000">
                  <a:schemeClr val="tx1">
                    <a:lumMod val="85000"/>
                    <a:lumOff val="15000"/>
                  </a:schemeClr>
                </a:gs>
                <a:gs pos="73000">
                  <a:schemeClr val="tx1">
                    <a:lumMod val="65000"/>
                    <a:lumOff val="35000"/>
                  </a:schemeClr>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87" name="Freeform 29"/>
            <p:cNvSpPr>
              <a:spLocks/>
            </p:cNvSpPr>
            <p:nvPr userDrawn="1"/>
          </p:nvSpPr>
          <p:spPr bwMode="auto">
            <a:xfrm>
              <a:off x="3255" y="702"/>
              <a:ext cx="916" cy="99"/>
            </a:xfrm>
            <a:custGeom>
              <a:avLst/>
              <a:gdLst>
                <a:gd name="T0" fmla="*/ 387 w 387"/>
                <a:gd name="T1" fmla="*/ 20 h 41"/>
                <a:gd name="T2" fmla="*/ 367 w 387"/>
                <a:gd name="T3" fmla="*/ 41 h 41"/>
                <a:gd name="T4" fmla="*/ 21 w 387"/>
                <a:gd name="T5" fmla="*/ 41 h 41"/>
                <a:gd name="T6" fmla="*/ 0 w 387"/>
                <a:gd name="T7" fmla="*/ 20 h 41"/>
                <a:gd name="T8" fmla="*/ 0 w 387"/>
                <a:gd name="T9" fmla="*/ 20 h 41"/>
                <a:gd name="T10" fmla="*/ 21 w 387"/>
                <a:gd name="T11" fmla="*/ 0 h 41"/>
                <a:gd name="T12" fmla="*/ 367 w 387"/>
                <a:gd name="T13" fmla="*/ 0 h 41"/>
                <a:gd name="T14" fmla="*/ 387 w 387"/>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
                  <a:moveTo>
                    <a:pt x="387" y="20"/>
                  </a:moveTo>
                  <a:cubicBezTo>
                    <a:pt x="387" y="32"/>
                    <a:pt x="378" y="41"/>
                    <a:pt x="367" y="41"/>
                  </a:cubicBezTo>
                  <a:cubicBezTo>
                    <a:pt x="21" y="41"/>
                    <a:pt x="21" y="41"/>
                    <a:pt x="21" y="41"/>
                  </a:cubicBezTo>
                  <a:cubicBezTo>
                    <a:pt x="9" y="41"/>
                    <a:pt x="0" y="32"/>
                    <a:pt x="0" y="20"/>
                  </a:cubicBezTo>
                  <a:cubicBezTo>
                    <a:pt x="0" y="20"/>
                    <a:pt x="0" y="20"/>
                    <a:pt x="0" y="20"/>
                  </a:cubicBezTo>
                  <a:cubicBezTo>
                    <a:pt x="0" y="9"/>
                    <a:pt x="9" y="0"/>
                    <a:pt x="21" y="0"/>
                  </a:cubicBezTo>
                  <a:cubicBezTo>
                    <a:pt x="367" y="0"/>
                    <a:pt x="367" y="0"/>
                    <a:pt x="367" y="0"/>
                  </a:cubicBezTo>
                  <a:cubicBezTo>
                    <a:pt x="378" y="0"/>
                    <a:pt x="387" y="9"/>
                    <a:pt x="387" y="20"/>
                  </a:cubicBezTo>
                  <a:close/>
                </a:path>
              </a:pathLst>
            </a:custGeom>
            <a:gradFill>
              <a:gsLst>
                <a:gs pos="32000">
                  <a:schemeClr val="tx1">
                    <a:lumMod val="65000"/>
                    <a:lumOff val="35000"/>
                  </a:schemeClr>
                </a:gs>
                <a:gs pos="71000">
                  <a:schemeClr val="tx1">
                    <a:lumMod val="75000"/>
                    <a:lumOff val="25000"/>
                  </a:schemeClr>
                </a:gs>
                <a:gs pos="100000">
                  <a:schemeClr val="tx1">
                    <a:lumMod val="95000"/>
                    <a:lumOff val="5000"/>
                  </a:schemeClr>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88" name="Freeform 30"/>
            <p:cNvSpPr>
              <a:spLocks/>
            </p:cNvSpPr>
            <p:nvPr userDrawn="1"/>
          </p:nvSpPr>
          <p:spPr bwMode="auto">
            <a:xfrm>
              <a:off x="4178" y="573"/>
              <a:ext cx="62" cy="487"/>
            </a:xfrm>
            <a:custGeom>
              <a:avLst/>
              <a:gdLst>
                <a:gd name="T0" fmla="*/ 26 w 26"/>
                <a:gd name="T1" fmla="*/ 196 h 203"/>
                <a:gd name="T2" fmla="*/ 15 w 26"/>
                <a:gd name="T3" fmla="*/ 202 h 203"/>
                <a:gd name="T4" fmla="*/ 15 w 26"/>
                <a:gd name="T5" fmla="*/ 202 h 203"/>
                <a:gd name="T6" fmla="*/ 4 w 26"/>
                <a:gd name="T7" fmla="*/ 198 h 203"/>
                <a:gd name="T8" fmla="*/ 4 w 26"/>
                <a:gd name="T9" fmla="*/ 5 h 203"/>
                <a:gd name="T10" fmla="*/ 15 w 26"/>
                <a:gd name="T11" fmla="*/ 0 h 203"/>
                <a:gd name="T12" fmla="*/ 15 w 26"/>
                <a:gd name="T13" fmla="*/ 0 h 203"/>
                <a:gd name="T14" fmla="*/ 26 w 26"/>
                <a:gd name="T15" fmla="*/ 6 h 203"/>
                <a:gd name="T16" fmla="*/ 26 w 26"/>
                <a:gd name="T17"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3">
                  <a:moveTo>
                    <a:pt x="26" y="196"/>
                  </a:moveTo>
                  <a:cubicBezTo>
                    <a:pt x="26" y="199"/>
                    <a:pt x="21" y="202"/>
                    <a:pt x="15" y="202"/>
                  </a:cubicBezTo>
                  <a:cubicBezTo>
                    <a:pt x="15" y="202"/>
                    <a:pt x="15" y="202"/>
                    <a:pt x="15" y="202"/>
                  </a:cubicBezTo>
                  <a:cubicBezTo>
                    <a:pt x="9" y="203"/>
                    <a:pt x="5" y="201"/>
                    <a:pt x="4" y="198"/>
                  </a:cubicBezTo>
                  <a:cubicBezTo>
                    <a:pt x="0" y="133"/>
                    <a:pt x="0" y="69"/>
                    <a:pt x="4" y="5"/>
                  </a:cubicBezTo>
                  <a:cubicBezTo>
                    <a:pt x="5" y="2"/>
                    <a:pt x="9" y="0"/>
                    <a:pt x="15" y="0"/>
                  </a:cubicBezTo>
                  <a:cubicBezTo>
                    <a:pt x="15" y="0"/>
                    <a:pt x="15" y="0"/>
                    <a:pt x="15" y="0"/>
                  </a:cubicBezTo>
                  <a:cubicBezTo>
                    <a:pt x="21" y="1"/>
                    <a:pt x="26" y="3"/>
                    <a:pt x="26" y="6"/>
                  </a:cubicBezTo>
                  <a:cubicBezTo>
                    <a:pt x="21" y="69"/>
                    <a:pt x="21" y="133"/>
                    <a:pt x="26" y="196"/>
                  </a:cubicBezTo>
                  <a:close/>
                </a:path>
              </a:pathLst>
            </a:custGeom>
            <a:gradFill>
              <a:gsLst>
                <a:gs pos="0">
                  <a:schemeClr val="tx1">
                    <a:lumMod val="75000"/>
                    <a:lumOff val="25000"/>
                  </a:schemeClr>
                </a:gs>
                <a:gs pos="100000">
                  <a:schemeClr val="tx1">
                    <a:lumMod val="85000"/>
                    <a:lumOff val="15000"/>
                  </a:schemeClr>
                </a:gs>
                <a:gs pos="73000">
                  <a:schemeClr val="tx1">
                    <a:lumMod val="50000"/>
                    <a:lumOff val="50000"/>
                  </a:schemeClr>
                </a:gs>
              </a:gsLst>
              <a:lin ang="5400000" scaled="0"/>
            </a:gra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grpSp>
        <p:nvGrpSpPr>
          <p:cNvPr id="99" name="Group 23"/>
          <p:cNvGrpSpPr>
            <a:grpSpLocks noChangeAspect="1"/>
          </p:cNvGrpSpPr>
          <p:nvPr userDrawn="1"/>
        </p:nvGrpSpPr>
        <p:grpSpPr bwMode="auto">
          <a:xfrm>
            <a:off x="8899766" y="6500895"/>
            <a:ext cx="2149878" cy="338272"/>
            <a:chOff x="3248" y="573"/>
            <a:chExt cx="3094" cy="487"/>
          </a:xfrm>
        </p:grpSpPr>
        <p:sp>
          <p:nvSpPr>
            <p:cNvPr id="100" name="Freeform 24"/>
            <p:cNvSpPr>
              <a:spLocks/>
            </p:cNvSpPr>
            <p:nvPr userDrawn="1"/>
          </p:nvSpPr>
          <p:spPr bwMode="auto">
            <a:xfrm>
              <a:off x="6113" y="609"/>
              <a:ext cx="229" cy="432"/>
            </a:xfrm>
            <a:custGeom>
              <a:avLst/>
              <a:gdLst>
                <a:gd name="T0" fmla="*/ 97 w 97"/>
                <a:gd name="T1" fmla="*/ 90 h 180"/>
                <a:gd name="T2" fmla="*/ 64 w 97"/>
                <a:gd name="T3" fmla="*/ 0 h 180"/>
                <a:gd name="T4" fmla="*/ 64 w 97"/>
                <a:gd name="T5" fmla="*/ 0 h 180"/>
                <a:gd name="T6" fmla="*/ 0 w 97"/>
                <a:gd name="T7" fmla="*/ 0 h 180"/>
                <a:gd name="T8" fmla="*/ 0 w 97"/>
                <a:gd name="T9" fmla="*/ 180 h 180"/>
                <a:gd name="T10" fmla="*/ 64 w 97"/>
                <a:gd name="T11" fmla="*/ 180 h 180"/>
                <a:gd name="T12" fmla="*/ 64 w 97"/>
                <a:gd name="T13" fmla="*/ 180 h 180"/>
                <a:gd name="T14" fmla="*/ 97 w 97"/>
                <a:gd name="T15" fmla="*/ 9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80">
                  <a:moveTo>
                    <a:pt x="97" y="90"/>
                  </a:moveTo>
                  <a:cubicBezTo>
                    <a:pt x="97" y="40"/>
                    <a:pt x="82" y="0"/>
                    <a:pt x="64" y="0"/>
                  </a:cubicBezTo>
                  <a:cubicBezTo>
                    <a:pt x="64" y="0"/>
                    <a:pt x="64" y="0"/>
                    <a:pt x="64" y="0"/>
                  </a:cubicBezTo>
                  <a:cubicBezTo>
                    <a:pt x="0" y="0"/>
                    <a:pt x="0" y="0"/>
                    <a:pt x="0" y="0"/>
                  </a:cubicBezTo>
                  <a:cubicBezTo>
                    <a:pt x="0" y="180"/>
                    <a:pt x="0" y="180"/>
                    <a:pt x="0" y="180"/>
                  </a:cubicBezTo>
                  <a:cubicBezTo>
                    <a:pt x="64" y="180"/>
                    <a:pt x="64" y="180"/>
                    <a:pt x="64" y="180"/>
                  </a:cubicBezTo>
                  <a:cubicBezTo>
                    <a:pt x="64" y="180"/>
                    <a:pt x="64" y="180"/>
                    <a:pt x="64" y="180"/>
                  </a:cubicBezTo>
                  <a:cubicBezTo>
                    <a:pt x="82" y="180"/>
                    <a:pt x="97" y="140"/>
                    <a:pt x="97" y="90"/>
                  </a:cubicBezTo>
                  <a:close/>
                </a:path>
              </a:pathLst>
            </a:custGeom>
            <a:gradFill>
              <a:gsLst>
                <a:gs pos="0">
                  <a:schemeClr val="accent2">
                    <a:lumMod val="50000"/>
                  </a:schemeClr>
                </a:gs>
                <a:gs pos="74000">
                  <a:schemeClr val="accent2"/>
                </a:gs>
                <a:gs pos="100000">
                  <a:schemeClr val="accent2">
                    <a:lumMod val="50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101" name="Oval 25"/>
            <p:cNvSpPr>
              <a:spLocks noChangeArrowheads="1"/>
            </p:cNvSpPr>
            <p:nvPr userDrawn="1"/>
          </p:nvSpPr>
          <p:spPr bwMode="auto">
            <a:xfrm>
              <a:off x="6070" y="595"/>
              <a:ext cx="140" cy="446"/>
            </a:xfrm>
            <a:prstGeom prst="ellipse">
              <a:avLst/>
            </a:prstGeom>
            <a:gradFill>
              <a:gsLst>
                <a:gs pos="0">
                  <a:schemeClr val="accent2">
                    <a:lumMod val="75000"/>
                  </a:schemeClr>
                </a:gs>
                <a:gs pos="100000">
                  <a:schemeClr val="accent2">
                    <a:lumMod val="50000"/>
                  </a:schemeClr>
                </a:gs>
                <a:gs pos="67000">
                  <a:schemeClr val="accent2"/>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102" name="Freeform 26"/>
            <p:cNvSpPr>
              <a:spLocks/>
            </p:cNvSpPr>
            <p:nvPr userDrawn="1"/>
          </p:nvSpPr>
          <p:spPr bwMode="auto">
            <a:xfrm>
              <a:off x="4218" y="580"/>
              <a:ext cx="1963" cy="475"/>
            </a:xfrm>
            <a:custGeom>
              <a:avLst/>
              <a:gdLst>
                <a:gd name="T0" fmla="*/ 808 w 829"/>
                <a:gd name="T1" fmla="*/ 0 h 198"/>
                <a:gd name="T2" fmla="*/ 7 w 829"/>
                <a:gd name="T3" fmla="*/ 0 h 198"/>
                <a:gd name="T4" fmla="*/ 0 w 829"/>
                <a:gd name="T5" fmla="*/ 99 h 198"/>
                <a:gd name="T6" fmla="*/ 9 w 829"/>
                <a:gd name="T7" fmla="*/ 198 h 198"/>
                <a:gd name="T8" fmla="*/ 808 w 829"/>
                <a:gd name="T9" fmla="*/ 198 h 198"/>
                <a:gd name="T10" fmla="*/ 829 w 829"/>
                <a:gd name="T11" fmla="*/ 99 h 198"/>
                <a:gd name="T12" fmla="*/ 808 w 82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29" h="198">
                  <a:moveTo>
                    <a:pt x="808" y="0"/>
                  </a:moveTo>
                  <a:cubicBezTo>
                    <a:pt x="7" y="0"/>
                    <a:pt x="7" y="0"/>
                    <a:pt x="7" y="0"/>
                  </a:cubicBezTo>
                  <a:cubicBezTo>
                    <a:pt x="2" y="0"/>
                    <a:pt x="0" y="44"/>
                    <a:pt x="0" y="99"/>
                  </a:cubicBezTo>
                  <a:cubicBezTo>
                    <a:pt x="0" y="154"/>
                    <a:pt x="4" y="198"/>
                    <a:pt x="9" y="198"/>
                  </a:cubicBezTo>
                  <a:cubicBezTo>
                    <a:pt x="808" y="198"/>
                    <a:pt x="808" y="198"/>
                    <a:pt x="808" y="198"/>
                  </a:cubicBezTo>
                  <a:cubicBezTo>
                    <a:pt x="819" y="198"/>
                    <a:pt x="829" y="154"/>
                    <a:pt x="829" y="99"/>
                  </a:cubicBezTo>
                  <a:cubicBezTo>
                    <a:pt x="829" y="44"/>
                    <a:pt x="819" y="0"/>
                    <a:pt x="808" y="0"/>
                  </a:cubicBezTo>
                  <a:close/>
                </a:path>
              </a:pathLst>
            </a:custGeom>
            <a:gradFill>
              <a:gsLst>
                <a:gs pos="74000">
                  <a:schemeClr val="bg1">
                    <a:lumMod val="95000"/>
                  </a:schemeClr>
                </a:gs>
                <a:gs pos="100000">
                  <a:schemeClr val="bg1">
                    <a:lumMod val="65000"/>
                  </a:schemeClr>
                </a:gs>
                <a:gs pos="8000">
                  <a:schemeClr val="bg1">
                    <a:lumMod val="8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103" name="Rectangle 27"/>
            <p:cNvSpPr>
              <a:spLocks noChangeArrowheads="1"/>
            </p:cNvSpPr>
            <p:nvPr userDrawn="1"/>
          </p:nvSpPr>
          <p:spPr bwMode="auto">
            <a:xfrm>
              <a:off x="3387" y="945"/>
              <a:ext cx="542" cy="105"/>
            </a:xfrm>
            <a:prstGeom prst="rect">
              <a:avLst/>
            </a:prstGeom>
            <a:gradFill>
              <a:gsLst>
                <a:gs pos="100000">
                  <a:schemeClr val="accent2">
                    <a:lumMod val="75000"/>
                  </a:schemeClr>
                </a:gs>
                <a:gs pos="71000">
                  <a:schemeClr val="accent2">
                    <a:lumMod val="50000"/>
                  </a:schemeClr>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04" name="Freeform 28"/>
            <p:cNvSpPr>
              <a:spLocks/>
            </p:cNvSpPr>
            <p:nvPr userDrawn="1"/>
          </p:nvSpPr>
          <p:spPr bwMode="auto">
            <a:xfrm>
              <a:off x="3248" y="580"/>
              <a:ext cx="987" cy="475"/>
            </a:xfrm>
            <a:custGeom>
              <a:avLst/>
              <a:gdLst>
                <a:gd name="T0" fmla="*/ 417 w 417"/>
                <a:gd name="T1" fmla="*/ 0 h 198"/>
                <a:gd name="T2" fmla="*/ 42 w 417"/>
                <a:gd name="T3" fmla="*/ 7 h 198"/>
                <a:gd name="T4" fmla="*/ 0 w 417"/>
                <a:gd name="T5" fmla="*/ 102 h 198"/>
                <a:gd name="T6" fmla="*/ 39 w 417"/>
                <a:gd name="T7" fmla="*/ 198 h 198"/>
                <a:gd name="T8" fmla="*/ 89 w 417"/>
                <a:gd name="T9" fmla="*/ 198 h 198"/>
                <a:gd name="T10" fmla="*/ 100 w 417"/>
                <a:gd name="T11" fmla="*/ 176 h 198"/>
                <a:gd name="T12" fmla="*/ 248 w 417"/>
                <a:gd name="T13" fmla="*/ 176 h 198"/>
                <a:gd name="T14" fmla="*/ 259 w 417"/>
                <a:gd name="T15" fmla="*/ 198 h 198"/>
                <a:gd name="T16" fmla="*/ 417 w 417"/>
                <a:gd name="T17" fmla="*/ 198 h 198"/>
                <a:gd name="T18" fmla="*/ 417 w 417"/>
                <a:gd name="T19" fmla="*/ 196 h 198"/>
                <a:gd name="T20" fmla="*/ 410 w 417"/>
                <a:gd name="T21" fmla="*/ 99 h 198"/>
                <a:gd name="T22" fmla="*/ 417 w 417"/>
                <a:gd name="T23" fmla="*/ 2 h 198"/>
                <a:gd name="T24" fmla="*/ 417 w 417"/>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198">
                  <a:moveTo>
                    <a:pt x="417" y="0"/>
                  </a:moveTo>
                  <a:cubicBezTo>
                    <a:pt x="42" y="7"/>
                    <a:pt x="42" y="7"/>
                    <a:pt x="42" y="7"/>
                  </a:cubicBezTo>
                  <a:cubicBezTo>
                    <a:pt x="20" y="7"/>
                    <a:pt x="0" y="50"/>
                    <a:pt x="0" y="102"/>
                  </a:cubicBezTo>
                  <a:cubicBezTo>
                    <a:pt x="0" y="155"/>
                    <a:pt x="16" y="198"/>
                    <a:pt x="39" y="198"/>
                  </a:cubicBezTo>
                  <a:cubicBezTo>
                    <a:pt x="89" y="198"/>
                    <a:pt x="89" y="198"/>
                    <a:pt x="89" y="198"/>
                  </a:cubicBezTo>
                  <a:cubicBezTo>
                    <a:pt x="92" y="184"/>
                    <a:pt x="95" y="176"/>
                    <a:pt x="100" y="176"/>
                  </a:cubicBezTo>
                  <a:cubicBezTo>
                    <a:pt x="248" y="176"/>
                    <a:pt x="248" y="176"/>
                    <a:pt x="248" y="176"/>
                  </a:cubicBezTo>
                  <a:cubicBezTo>
                    <a:pt x="252" y="176"/>
                    <a:pt x="256" y="184"/>
                    <a:pt x="259" y="198"/>
                  </a:cubicBezTo>
                  <a:cubicBezTo>
                    <a:pt x="417" y="198"/>
                    <a:pt x="417" y="198"/>
                    <a:pt x="417" y="198"/>
                  </a:cubicBezTo>
                  <a:cubicBezTo>
                    <a:pt x="417" y="196"/>
                    <a:pt x="417" y="196"/>
                    <a:pt x="417" y="196"/>
                  </a:cubicBezTo>
                  <a:cubicBezTo>
                    <a:pt x="413" y="186"/>
                    <a:pt x="410" y="146"/>
                    <a:pt x="410" y="99"/>
                  </a:cubicBezTo>
                  <a:cubicBezTo>
                    <a:pt x="410" y="51"/>
                    <a:pt x="413" y="12"/>
                    <a:pt x="417" y="2"/>
                  </a:cubicBezTo>
                  <a:lnTo>
                    <a:pt x="417" y="0"/>
                  </a:lnTo>
                  <a:close/>
                </a:path>
              </a:pathLst>
            </a:custGeom>
            <a:gradFill>
              <a:gsLst>
                <a:gs pos="0">
                  <a:schemeClr val="accent2">
                    <a:lumMod val="50000"/>
                  </a:schemeClr>
                </a:gs>
                <a:gs pos="100000">
                  <a:schemeClr val="accent2">
                    <a:lumMod val="75000"/>
                  </a:schemeClr>
                </a:gs>
                <a:gs pos="73000">
                  <a:schemeClr val="accent2"/>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105" name="Freeform 29"/>
            <p:cNvSpPr>
              <a:spLocks/>
            </p:cNvSpPr>
            <p:nvPr userDrawn="1"/>
          </p:nvSpPr>
          <p:spPr bwMode="auto">
            <a:xfrm>
              <a:off x="3255" y="702"/>
              <a:ext cx="916" cy="99"/>
            </a:xfrm>
            <a:custGeom>
              <a:avLst/>
              <a:gdLst>
                <a:gd name="T0" fmla="*/ 387 w 387"/>
                <a:gd name="T1" fmla="*/ 20 h 41"/>
                <a:gd name="T2" fmla="*/ 367 w 387"/>
                <a:gd name="T3" fmla="*/ 41 h 41"/>
                <a:gd name="T4" fmla="*/ 21 w 387"/>
                <a:gd name="T5" fmla="*/ 41 h 41"/>
                <a:gd name="T6" fmla="*/ 0 w 387"/>
                <a:gd name="T7" fmla="*/ 20 h 41"/>
                <a:gd name="T8" fmla="*/ 0 w 387"/>
                <a:gd name="T9" fmla="*/ 20 h 41"/>
                <a:gd name="T10" fmla="*/ 21 w 387"/>
                <a:gd name="T11" fmla="*/ 0 h 41"/>
                <a:gd name="T12" fmla="*/ 367 w 387"/>
                <a:gd name="T13" fmla="*/ 0 h 41"/>
                <a:gd name="T14" fmla="*/ 387 w 387"/>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
                  <a:moveTo>
                    <a:pt x="387" y="20"/>
                  </a:moveTo>
                  <a:cubicBezTo>
                    <a:pt x="387" y="32"/>
                    <a:pt x="378" y="41"/>
                    <a:pt x="367" y="41"/>
                  </a:cubicBezTo>
                  <a:cubicBezTo>
                    <a:pt x="21" y="41"/>
                    <a:pt x="21" y="41"/>
                    <a:pt x="21" y="41"/>
                  </a:cubicBezTo>
                  <a:cubicBezTo>
                    <a:pt x="9" y="41"/>
                    <a:pt x="0" y="32"/>
                    <a:pt x="0" y="20"/>
                  </a:cubicBezTo>
                  <a:cubicBezTo>
                    <a:pt x="0" y="20"/>
                    <a:pt x="0" y="20"/>
                    <a:pt x="0" y="20"/>
                  </a:cubicBezTo>
                  <a:cubicBezTo>
                    <a:pt x="0" y="9"/>
                    <a:pt x="9" y="0"/>
                    <a:pt x="21" y="0"/>
                  </a:cubicBezTo>
                  <a:cubicBezTo>
                    <a:pt x="367" y="0"/>
                    <a:pt x="367" y="0"/>
                    <a:pt x="367" y="0"/>
                  </a:cubicBezTo>
                  <a:cubicBezTo>
                    <a:pt x="378" y="0"/>
                    <a:pt x="387" y="9"/>
                    <a:pt x="387" y="20"/>
                  </a:cubicBezTo>
                  <a:close/>
                </a:path>
              </a:pathLst>
            </a:custGeom>
            <a:gradFill>
              <a:gsLst>
                <a:gs pos="32000">
                  <a:schemeClr val="accent2"/>
                </a:gs>
                <a:gs pos="71000">
                  <a:schemeClr val="accent2"/>
                </a:gs>
                <a:gs pos="100000">
                  <a:schemeClr val="accent2">
                    <a:lumMod val="50000"/>
                  </a:schemeClr>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06" name="Freeform 30"/>
            <p:cNvSpPr>
              <a:spLocks/>
            </p:cNvSpPr>
            <p:nvPr userDrawn="1"/>
          </p:nvSpPr>
          <p:spPr bwMode="auto">
            <a:xfrm>
              <a:off x="4178" y="573"/>
              <a:ext cx="62" cy="487"/>
            </a:xfrm>
            <a:custGeom>
              <a:avLst/>
              <a:gdLst>
                <a:gd name="T0" fmla="*/ 26 w 26"/>
                <a:gd name="T1" fmla="*/ 196 h 203"/>
                <a:gd name="T2" fmla="*/ 15 w 26"/>
                <a:gd name="T3" fmla="*/ 202 h 203"/>
                <a:gd name="T4" fmla="*/ 15 w 26"/>
                <a:gd name="T5" fmla="*/ 202 h 203"/>
                <a:gd name="T6" fmla="*/ 4 w 26"/>
                <a:gd name="T7" fmla="*/ 198 h 203"/>
                <a:gd name="T8" fmla="*/ 4 w 26"/>
                <a:gd name="T9" fmla="*/ 5 h 203"/>
                <a:gd name="T10" fmla="*/ 15 w 26"/>
                <a:gd name="T11" fmla="*/ 0 h 203"/>
                <a:gd name="T12" fmla="*/ 15 w 26"/>
                <a:gd name="T13" fmla="*/ 0 h 203"/>
                <a:gd name="T14" fmla="*/ 26 w 26"/>
                <a:gd name="T15" fmla="*/ 6 h 203"/>
                <a:gd name="T16" fmla="*/ 26 w 26"/>
                <a:gd name="T17"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3">
                  <a:moveTo>
                    <a:pt x="26" y="196"/>
                  </a:moveTo>
                  <a:cubicBezTo>
                    <a:pt x="26" y="199"/>
                    <a:pt x="21" y="202"/>
                    <a:pt x="15" y="202"/>
                  </a:cubicBezTo>
                  <a:cubicBezTo>
                    <a:pt x="15" y="202"/>
                    <a:pt x="15" y="202"/>
                    <a:pt x="15" y="202"/>
                  </a:cubicBezTo>
                  <a:cubicBezTo>
                    <a:pt x="9" y="203"/>
                    <a:pt x="5" y="201"/>
                    <a:pt x="4" y="198"/>
                  </a:cubicBezTo>
                  <a:cubicBezTo>
                    <a:pt x="0" y="133"/>
                    <a:pt x="0" y="69"/>
                    <a:pt x="4" y="5"/>
                  </a:cubicBezTo>
                  <a:cubicBezTo>
                    <a:pt x="5" y="2"/>
                    <a:pt x="9" y="0"/>
                    <a:pt x="15" y="0"/>
                  </a:cubicBezTo>
                  <a:cubicBezTo>
                    <a:pt x="15" y="0"/>
                    <a:pt x="15" y="0"/>
                    <a:pt x="15" y="0"/>
                  </a:cubicBezTo>
                  <a:cubicBezTo>
                    <a:pt x="21" y="1"/>
                    <a:pt x="26" y="3"/>
                    <a:pt x="26" y="6"/>
                  </a:cubicBezTo>
                  <a:cubicBezTo>
                    <a:pt x="21" y="69"/>
                    <a:pt x="21" y="133"/>
                    <a:pt x="26" y="196"/>
                  </a:cubicBezTo>
                  <a:close/>
                </a:path>
              </a:pathLst>
            </a:custGeom>
            <a:gradFill>
              <a:gsLst>
                <a:gs pos="0">
                  <a:schemeClr val="accent2">
                    <a:lumMod val="75000"/>
                  </a:schemeClr>
                </a:gs>
                <a:gs pos="100000">
                  <a:schemeClr val="accent2">
                    <a:lumMod val="75000"/>
                  </a:schemeClr>
                </a:gs>
                <a:gs pos="73000">
                  <a:schemeClr val="accent2"/>
                </a:gs>
              </a:gsLst>
              <a:lin ang="5400000" scaled="0"/>
            </a:gra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54" name="Footer Placeholder 4"/>
          <p:cNvSpPr txBox="1">
            <a:spLocks/>
          </p:cNvSpPr>
          <p:nvPr userDrawn="1"/>
        </p:nvSpPr>
        <p:spPr>
          <a:xfrm>
            <a:off x="4216658" y="6508729"/>
            <a:ext cx="3860800" cy="366183"/>
          </a:xfrm>
          <a:prstGeom prst="rect">
            <a:avLst/>
          </a:prstGeom>
        </p:spPr>
        <p:txBody>
          <a:bodyPr vert="horz" lIns="121600" tIns="60801" rIns="121600" bIns="60801" rtlCol="0" anchor="ctr"/>
          <a:lstStyle>
            <a:defPPr>
              <a:defRPr lang="en-US"/>
            </a:defPPr>
            <a:lvl1pPr marL="0" algn="ctr" defTabSz="1216236" rtl="0" eaLnBrk="1" latinLnBrk="0" hangingPunct="1">
              <a:defRPr sz="1600" kern="1200">
                <a:solidFill>
                  <a:schemeClr val="tx1">
                    <a:tint val="75000"/>
                  </a:schemeClr>
                </a:solidFill>
                <a:latin typeface="+mn-lt"/>
                <a:ea typeface="+mn-ea"/>
                <a:cs typeface="+mn-cs"/>
              </a:defRPr>
            </a:lvl1pPr>
            <a:lvl2pPr marL="608119" algn="l" defTabSz="1216236" rtl="0" eaLnBrk="1" latinLnBrk="0" hangingPunct="1">
              <a:defRPr sz="2400" kern="1200">
                <a:solidFill>
                  <a:schemeClr val="tx1"/>
                </a:solidFill>
                <a:latin typeface="+mn-lt"/>
                <a:ea typeface="+mn-ea"/>
                <a:cs typeface="+mn-cs"/>
              </a:defRPr>
            </a:lvl2pPr>
            <a:lvl3pPr marL="1216236" algn="l" defTabSz="1216236" rtl="0" eaLnBrk="1" latinLnBrk="0" hangingPunct="1">
              <a:defRPr sz="2400" kern="1200">
                <a:solidFill>
                  <a:schemeClr val="tx1"/>
                </a:solidFill>
                <a:latin typeface="+mn-lt"/>
                <a:ea typeface="+mn-ea"/>
                <a:cs typeface="+mn-cs"/>
              </a:defRPr>
            </a:lvl3pPr>
            <a:lvl4pPr marL="1824356" algn="l" defTabSz="1216236" rtl="0" eaLnBrk="1" latinLnBrk="0" hangingPunct="1">
              <a:defRPr sz="2400" kern="1200">
                <a:solidFill>
                  <a:schemeClr val="tx1"/>
                </a:solidFill>
                <a:latin typeface="+mn-lt"/>
                <a:ea typeface="+mn-ea"/>
                <a:cs typeface="+mn-cs"/>
              </a:defRPr>
            </a:lvl4pPr>
            <a:lvl5pPr marL="2432469" algn="l" defTabSz="1216236" rtl="0" eaLnBrk="1" latinLnBrk="0" hangingPunct="1">
              <a:defRPr sz="2400" kern="1200">
                <a:solidFill>
                  <a:schemeClr val="tx1"/>
                </a:solidFill>
                <a:latin typeface="+mn-lt"/>
                <a:ea typeface="+mn-ea"/>
                <a:cs typeface="+mn-cs"/>
              </a:defRPr>
            </a:lvl5pPr>
            <a:lvl6pPr marL="3040589" algn="l" defTabSz="1216236" rtl="0" eaLnBrk="1" latinLnBrk="0" hangingPunct="1">
              <a:defRPr sz="2400" kern="1200">
                <a:solidFill>
                  <a:schemeClr val="tx1"/>
                </a:solidFill>
                <a:latin typeface="+mn-lt"/>
                <a:ea typeface="+mn-ea"/>
                <a:cs typeface="+mn-cs"/>
              </a:defRPr>
            </a:lvl6pPr>
            <a:lvl7pPr marL="3648709" algn="l" defTabSz="1216236" rtl="0" eaLnBrk="1" latinLnBrk="0" hangingPunct="1">
              <a:defRPr sz="2400" kern="1200">
                <a:solidFill>
                  <a:schemeClr val="tx1"/>
                </a:solidFill>
                <a:latin typeface="+mn-lt"/>
                <a:ea typeface="+mn-ea"/>
                <a:cs typeface="+mn-cs"/>
              </a:defRPr>
            </a:lvl7pPr>
            <a:lvl8pPr marL="4256830" algn="l" defTabSz="1216236" rtl="0" eaLnBrk="1" latinLnBrk="0" hangingPunct="1">
              <a:defRPr sz="2400" kern="1200">
                <a:solidFill>
                  <a:schemeClr val="tx1"/>
                </a:solidFill>
                <a:latin typeface="+mn-lt"/>
                <a:ea typeface="+mn-ea"/>
                <a:cs typeface="+mn-cs"/>
              </a:defRPr>
            </a:lvl8pPr>
            <a:lvl9pPr marL="4864944" algn="l" defTabSz="1216236" rtl="0" eaLnBrk="1" latinLnBrk="0" hangingPunct="1">
              <a:defRPr sz="2400" kern="1200">
                <a:solidFill>
                  <a:schemeClr val="tx1"/>
                </a:solidFill>
                <a:latin typeface="+mn-lt"/>
                <a:ea typeface="+mn-ea"/>
                <a:cs typeface="+mn-cs"/>
              </a:defRPr>
            </a:lvl9pPr>
          </a:lstStyle>
          <a:p>
            <a:r>
              <a:rPr lang="en-GB" sz="1600" dirty="0" smtClean="0">
                <a:solidFill>
                  <a:schemeClr val="bg1"/>
                </a:solidFill>
              </a:rPr>
              <a:t>www.cccdigital.io</a:t>
            </a:r>
            <a:endParaRPr lang="en-GB" sz="1600" dirty="0">
              <a:solidFill>
                <a:schemeClr val="bg1"/>
              </a:solidFill>
            </a:endParaRPr>
          </a:p>
        </p:txBody>
      </p:sp>
      <p:pic>
        <p:nvPicPr>
          <p:cNvPr id="55" name="Picture 5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5262" y="610253"/>
            <a:ext cx="2900841" cy="1646491"/>
          </a:xfrm>
          <a:prstGeom prst="rect">
            <a:avLst/>
          </a:prstGeom>
        </p:spPr>
      </p:pic>
    </p:spTree>
    <p:extLst>
      <p:ext uri="{BB962C8B-B14F-4D97-AF65-F5344CB8AC3E}">
        <p14:creationId xmlns:p14="http://schemas.microsoft.com/office/powerpoint/2010/main" val="219692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0" name="Rectangle 10"/>
          <p:cNvSpPr>
            <a:spLocks noChangeArrowheads="1"/>
          </p:cNvSpPr>
          <p:nvPr userDrawn="1"/>
        </p:nvSpPr>
        <p:spPr bwMode="auto">
          <a:xfrm>
            <a:off x="227836" y="1"/>
            <a:ext cx="11964164" cy="45708"/>
          </a:xfrm>
          <a:prstGeom prst="rect">
            <a:avLst/>
          </a:prstGeom>
          <a:solidFill>
            <a:srgbClr val="706F6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119" name="Rectangle 11"/>
          <p:cNvSpPr>
            <a:spLocks noChangeArrowheads="1"/>
          </p:cNvSpPr>
          <p:nvPr userDrawn="1"/>
        </p:nvSpPr>
        <p:spPr bwMode="auto">
          <a:xfrm>
            <a:off x="-794" y="229341"/>
            <a:ext cx="45725" cy="6323136"/>
          </a:xfrm>
          <a:prstGeom prst="rect">
            <a:avLst/>
          </a:prstGeom>
          <a:solidFill>
            <a:srgbClr val="706F6F"/>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6" name="Rectangle 12"/>
          <p:cNvSpPr>
            <a:spLocks noChangeArrowheads="1"/>
          </p:cNvSpPr>
          <p:nvPr userDrawn="1"/>
        </p:nvSpPr>
        <p:spPr bwMode="auto">
          <a:xfrm>
            <a:off x="227835" y="6813879"/>
            <a:ext cx="11736328" cy="45708"/>
          </a:xfrm>
          <a:prstGeom prst="rect">
            <a:avLst/>
          </a:prstGeom>
          <a:solidFill>
            <a:srgbClr val="706F6F"/>
          </a:solidFill>
          <a:ln>
            <a:noFill/>
          </a:ln>
          <a:effectLst>
            <a:outerShdw blurRad="50800" dist="38100" dir="16200000"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11" name="Rectangle 11"/>
          <p:cNvSpPr>
            <a:spLocks noChangeArrowheads="1"/>
          </p:cNvSpPr>
          <p:nvPr userDrawn="1"/>
        </p:nvSpPr>
        <p:spPr bwMode="auto">
          <a:xfrm>
            <a:off x="12150722" y="305523"/>
            <a:ext cx="45725" cy="6323136"/>
          </a:xfrm>
          <a:prstGeom prst="rect">
            <a:avLst/>
          </a:prstGeom>
          <a:solidFill>
            <a:srgbClr val="706F6F"/>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grpSp>
        <p:nvGrpSpPr>
          <p:cNvPr id="16" name="Group 15"/>
          <p:cNvGrpSpPr/>
          <p:nvPr userDrawn="1"/>
        </p:nvGrpSpPr>
        <p:grpSpPr>
          <a:xfrm rot="5400000">
            <a:off x="6072955" y="-5615694"/>
            <a:ext cx="45708" cy="11277100"/>
            <a:chOff x="153989" y="610837"/>
            <a:chExt cx="250338" cy="5945539"/>
          </a:xfrm>
        </p:grpSpPr>
        <p:sp>
          <p:nvSpPr>
            <p:cNvPr id="17" name="Rectangle 7"/>
            <p:cNvSpPr>
              <a:spLocks noChangeArrowheads="1"/>
            </p:cNvSpPr>
            <p:nvPr userDrawn="1"/>
          </p:nvSpPr>
          <p:spPr bwMode="auto">
            <a:xfrm>
              <a:off x="153989" y="610837"/>
              <a:ext cx="250338" cy="5945539"/>
            </a:xfrm>
            <a:prstGeom prst="rect">
              <a:avLst/>
            </a:prstGeom>
            <a:solidFill>
              <a:schemeClr val="bg1">
                <a:lumMod val="85000"/>
                <a:alpha val="16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18" name="Rectangle 7"/>
            <p:cNvSpPr>
              <a:spLocks noChangeArrowheads="1"/>
            </p:cNvSpPr>
            <p:nvPr userDrawn="1"/>
          </p:nvSpPr>
          <p:spPr bwMode="auto">
            <a:xfrm>
              <a:off x="153989" y="610837"/>
              <a:ext cx="130683" cy="5945539"/>
            </a:xfrm>
            <a:prstGeom prst="rect">
              <a:avLst/>
            </a:prstGeom>
            <a:solidFill>
              <a:schemeClr val="bg1">
                <a:lumMod val="85000"/>
                <a:alpha val="33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102" name="Group 101"/>
          <p:cNvGrpSpPr/>
          <p:nvPr userDrawn="1"/>
        </p:nvGrpSpPr>
        <p:grpSpPr>
          <a:xfrm>
            <a:off x="11964163" y="6552477"/>
            <a:ext cx="227203" cy="305873"/>
            <a:chOff x="11962605" y="6553994"/>
            <a:chExt cx="227173" cy="305944"/>
          </a:xfrm>
        </p:grpSpPr>
        <p:sp>
          <p:nvSpPr>
            <p:cNvPr id="5" name="Freeform 9"/>
            <p:cNvSpPr>
              <a:spLocks/>
            </p:cNvSpPr>
            <p:nvPr userDrawn="1"/>
          </p:nvSpPr>
          <p:spPr bwMode="auto">
            <a:xfrm>
              <a:off x="11962605" y="6553994"/>
              <a:ext cx="227173" cy="30594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en-GB" sz="1800" dirty="0"/>
            </a:p>
          </p:txBody>
        </p:sp>
        <p:grpSp>
          <p:nvGrpSpPr>
            <p:cNvPr id="31" name="Group 30"/>
            <p:cNvGrpSpPr/>
            <p:nvPr userDrawn="1"/>
          </p:nvGrpSpPr>
          <p:grpSpPr>
            <a:xfrm>
              <a:off x="11962605" y="6630194"/>
              <a:ext cx="134485" cy="145074"/>
              <a:chOff x="97536" y="85344"/>
              <a:chExt cx="225552" cy="225552"/>
            </a:xfrm>
          </p:grpSpPr>
          <p:sp>
            <p:nvSpPr>
              <p:cNvPr id="32" name="Oval 31"/>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33" name="Oval 32"/>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grpSp>
        <p:nvGrpSpPr>
          <p:cNvPr id="37" name="Group 23"/>
          <p:cNvGrpSpPr>
            <a:grpSpLocks noChangeAspect="1"/>
          </p:cNvGrpSpPr>
          <p:nvPr userDrawn="1"/>
        </p:nvGrpSpPr>
        <p:grpSpPr bwMode="auto">
          <a:xfrm>
            <a:off x="1107341" y="6704841"/>
            <a:ext cx="2149878" cy="134325"/>
            <a:chOff x="3248" y="573"/>
            <a:chExt cx="3094" cy="487"/>
          </a:xfrm>
        </p:grpSpPr>
        <p:sp>
          <p:nvSpPr>
            <p:cNvPr id="38" name="Freeform 24"/>
            <p:cNvSpPr>
              <a:spLocks/>
            </p:cNvSpPr>
            <p:nvPr userDrawn="1"/>
          </p:nvSpPr>
          <p:spPr bwMode="auto">
            <a:xfrm>
              <a:off x="6113" y="609"/>
              <a:ext cx="229" cy="432"/>
            </a:xfrm>
            <a:custGeom>
              <a:avLst/>
              <a:gdLst>
                <a:gd name="T0" fmla="*/ 97 w 97"/>
                <a:gd name="T1" fmla="*/ 90 h 180"/>
                <a:gd name="T2" fmla="*/ 64 w 97"/>
                <a:gd name="T3" fmla="*/ 0 h 180"/>
                <a:gd name="T4" fmla="*/ 64 w 97"/>
                <a:gd name="T5" fmla="*/ 0 h 180"/>
                <a:gd name="T6" fmla="*/ 0 w 97"/>
                <a:gd name="T7" fmla="*/ 0 h 180"/>
                <a:gd name="T8" fmla="*/ 0 w 97"/>
                <a:gd name="T9" fmla="*/ 180 h 180"/>
                <a:gd name="T10" fmla="*/ 64 w 97"/>
                <a:gd name="T11" fmla="*/ 180 h 180"/>
                <a:gd name="T12" fmla="*/ 64 w 97"/>
                <a:gd name="T13" fmla="*/ 180 h 180"/>
                <a:gd name="T14" fmla="*/ 97 w 97"/>
                <a:gd name="T15" fmla="*/ 9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80">
                  <a:moveTo>
                    <a:pt x="97" y="90"/>
                  </a:moveTo>
                  <a:cubicBezTo>
                    <a:pt x="97" y="40"/>
                    <a:pt x="82" y="0"/>
                    <a:pt x="64" y="0"/>
                  </a:cubicBezTo>
                  <a:cubicBezTo>
                    <a:pt x="64" y="0"/>
                    <a:pt x="64" y="0"/>
                    <a:pt x="64" y="0"/>
                  </a:cubicBezTo>
                  <a:cubicBezTo>
                    <a:pt x="0" y="0"/>
                    <a:pt x="0" y="0"/>
                    <a:pt x="0" y="0"/>
                  </a:cubicBezTo>
                  <a:cubicBezTo>
                    <a:pt x="0" y="180"/>
                    <a:pt x="0" y="180"/>
                    <a:pt x="0" y="180"/>
                  </a:cubicBezTo>
                  <a:cubicBezTo>
                    <a:pt x="64" y="180"/>
                    <a:pt x="64" y="180"/>
                    <a:pt x="64" y="180"/>
                  </a:cubicBezTo>
                  <a:cubicBezTo>
                    <a:pt x="64" y="180"/>
                    <a:pt x="64" y="180"/>
                    <a:pt x="64" y="180"/>
                  </a:cubicBezTo>
                  <a:cubicBezTo>
                    <a:pt x="82" y="180"/>
                    <a:pt x="97" y="140"/>
                    <a:pt x="97" y="90"/>
                  </a:cubicBezTo>
                  <a:close/>
                </a:path>
              </a:pathLst>
            </a:custGeom>
            <a:gradFill>
              <a:gsLst>
                <a:gs pos="0">
                  <a:schemeClr val="tx1">
                    <a:lumMod val="75000"/>
                    <a:lumOff val="25000"/>
                  </a:schemeClr>
                </a:gs>
                <a:gs pos="74000">
                  <a:schemeClr val="tx1">
                    <a:lumMod val="50000"/>
                    <a:lumOff val="50000"/>
                  </a:schemeClr>
                </a:gs>
                <a:gs pos="100000">
                  <a:schemeClr val="tx1">
                    <a:lumMod val="95000"/>
                    <a:lumOff val="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39" name="Oval 25"/>
            <p:cNvSpPr>
              <a:spLocks noChangeArrowheads="1"/>
            </p:cNvSpPr>
            <p:nvPr userDrawn="1"/>
          </p:nvSpPr>
          <p:spPr bwMode="auto">
            <a:xfrm>
              <a:off x="6070" y="595"/>
              <a:ext cx="140" cy="446"/>
            </a:xfrm>
            <a:prstGeom prst="ellipse">
              <a:avLst/>
            </a:prstGeom>
            <a:gradFill>
              <a:gsLst>
                <a:gs pos="0">
                  <a:schemeClr val="tx1">
                    <a:lumMod val="75000"/>
                    <a:lumOff val="25000"/>
                  </a:schemeClr>
                </a:gs>
                <a:gs pos="100000">
                  <a:schemeClr val="tx1">
                    <a:lumMod val="85000"/>
                    <a:lumOff val="15000"/>
                  </a:schemeClr>
                </a:gs>
                <a:gs pos="67000">
                  <a:schemeClr val="tx1">
                    <a:lumMod val="65000"/>
                    <a:lumOff val="35000"/>
                  </a:schemeClr>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0" name="Freeform 26"/>
            <p:cNvSpPr>
              <a:spLocks/>
            </p:cNvSpPr>
            <p:nvPr userDrawn="1"/>
          </p:nvSpPr>
          <p:spPr bwMode="auto">
            <a:xfrm>
              <a:off x="4218" y="580"/>
              <a:ext cx="1963" cy="475"/>
            </a:xfrm>
            <a:custGeom>
              <a:avLst/>
              <a:gdLst>
                <a:gd name="T0" fmla="*/ 808 w 829"/>
                <a:gd name="T1" fmla="*/ 0 h 198"/>
                <a:gd name="T2" fmla="*/ 7 w 829"/>
                <a:gd name="T3" fmla="*/ 0 h 198"/>
                <a:gd name="T4" fmla="*/ 0 w 829"/>
                <a:gd name="T5" fmla="*/ 99 h 198"/>
                <a:gd name="T6" fmla="*/ 9 w 829"/>
                <a:gd name="T7" fmla="*/ 198 h 198"/>
                <a:gd name="T8" fmla="*/ 808 w 829"/>
                <a:gd name="T9" fmla="*/ 198 h 198"/>
                <a:gd name="T10" fmla="*/ 829 w 829"/>
                <a:gd name="T11" fmla="*/ 99 h 198"/>
                <a:gd name="T12" fmla="*/ 808 w 82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29" h="198">
                  <a:moveTo>
                    <a:pt x="808" y="0"/>
                  </a:moveTo>
                  <a:cubicBezTo>
                    <a:pt x="7" y="0"/>
                    <a:pt x="7" y="0"/>
                    <a:pt x="7" y="0"/>
                  </a:cubicBezTo>
                  <a:cubicBezTo>
                    <a:pt x="2" y="0"/>
                    <a:pt x="0" y="44"/>
                    <a:pt x="0" y="99"/>
                  </a:cubicBezTo>
                  <a:cubicBezTo>
                    <a:pt x="0" y="154"/>
                    <a:pt x="4" y="198"/>
                    <a:pt x="9" y="198"/>
                  </a:cubicBezTo>
                  <a:cubicBezTo>
                    <a:pt x="808" y="198"/>
                    <a:pt x="808" y="198"/>
                    <a:pt x="808" y="198"/>
                  </a:cubicBezTo>
                  <a:cubicBezTo>
                    <a:pt x="819" y="198"/>
                    <a:pt x="829" y="154"/>
                    <a:pt x="829" y="99"/>
                  </a:cubicBezTo>
                  <a:cubicBezTo>
                    <a:pt x="829" y="44"/>
                    <a:pt x="819" y="0"/>
                    <a:pt x="808" y="0"/>
                  </a:cubicBezTo>
                  <a:close/>
                </a:path>
              </a:pathLst>
            </a:custGeom>
            <a:gradFill>
              <a:gsLst>
                <a:gs pos="74000">
                  <a:schemeClr val="bg1">
                    <a:lumMod val="95000"/>
                  </a:schemeClr>
                </a:gs>
                <a:gs pos="100000">
                  <a:schemeClr val="bg1">
                    <a:lumMod val="65000"/>
                  </a:schemeClr>
                </a:gs>
                <a:gs pos="8000">
                  <a:schemeClr val="bg1">
                    <a:lumMod val="8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1" name="Rectangle 27"/>
            <p:cNvSpPr>
              <a:spLocks noChangeArrowheads="1"/>
            </p:cNvSpPr>
            <p:nvPr userDrawn="1"/>
          </p:nvSpPr>
          <p:spPr bwMode="auto">
            <a:xfrm>
              <a:off x="3387" y="945"/>
              <a:ext cx="542" cy="105"/>
            </a:xfrm>
            <a:prstGeom prst="rect">
              <a:avLst/>
            </a:prstGeom>
            <a:gradFill>
              <a:gsLst>
                <a:gs pos="100000">
                  <a:schemeClr val="tx1">
                    <a:lumMod val="75000"/>
                    <a:lumOff val="25000"/>
                  </a:schemeClr>
                </a:gs>
                <a:gs pos="71000">
                  <a:schemeClr val="tx1">
                    <a:lumMod val="95000"/>
                    <a:lumOff val="5000"/>
                  </a:schemeClr>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42" name="Freeform 28"/>
            <p:cNvSpPr>
              <a:spLocks/>
            </p:cNvSpPr>
            <p:nvPr userDrawn="1"/>
          </p:nvSpPr>
          <p:spPr bwMode="auto">
            <a:xfrm>
              <a:off x="3248" y="580"/>
              <a:ext cx="987" cy="475"/>
            </a:xfrm>
            <a:custGeom>
              <a:avLst/>
              <a:gdLst>
                <a:gd name="T0" fmla="*/ 417 w 417"/>
                <a:gd name="T1" fmla="*/ 0 h 198"/>
                <a:gd name="T2" fmla="*/ 42 w 417"/>
                <a:gd name="T3" fmla="*/ 7 h 198"/>
                <a:gd name="T4" fmla="*/ 0 w 417"/>
                <a:gd name="T5" fmla="*/ 102 h 198"/>
                <a:gd name="T6" fmla="*/ 39 w 417"/>
                <a:gd name="T7" fmla="*/ 198 h 198"/>
                <a:gd name="T8" fmla="*/ 89 w 417"/>
                <a:gd name="T9" fmla="*/ 198 h 198"/>
                <a:gd name="T10" fmla="*/ 100 w 417"/>
                <a:gd name="T11" fmla="*/ 176 h 198"/>
                <a:gd name="T12" fmla="*/ 248 w 417"/>
                <a:gd name="T13" fmla="*/ 176 h 198"/>
                <a:gd name="T14" fmla="*/ 259 w 417"/>
                <a:gd name="T15" fmla="*/ 198 h 198"/>
                <a:gd name="T16" fmla="*/ 417 w 417"/>
                <a:gd name="T17" fmla="*/ 198 h 198"/>
                <a:gd name="T18" fmla="*/ 417 w 417"/>
                <a:gd name="T19" fmla="*/ 196 h 198"/>
                <a:gd name="T20" fmla="*/ 410 w 417"/>
                <a:gd name="T21" fmla="*/ 99 h 198"/>
                <a:gd name="T22" fmla="*/ 417 w 417"/>
                <a:gd name="T23" fmla="*/ 2 h 198"/>
                <a:gd name="T24" fmla="*/ 417 w 417"/>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198">
                  <a:moveTo>
                    <a:pt x="417" y="0"/>
                  </a:moveTo>
                  <a:cubicBezTo>
                    <a:pt x="42" y="7"/>
                    <a:pt x="42" y="7"/>
                    <a:pt x="42" y="7"/>
                  </a:cubicBezTo>
                  <a:cubicBezTo>
                    <a:pt x="20" y="7"/>
                    <a:pt x="0" y="50"/>
                    <a:pt x="0" y="102"/>
                  </a:cubicBezTo>
                  <a:cubicBezTo>
                    <a:pt x="0" y="155"/>
                    <a:pt x="16" y="198"/>
                    <a:pt x="39" y="198"/>
                  </a:cubicBezTo>
                  <a:cubicBezTo>
                    <a:pt x="89" y="198"/>
                    <a:pt x="89" y="198"/>
                    <a:pt x="89" y="198"/>
                  </a:cubicBezTo>
                  <a:cubicBezTo>
                    <a:pt x="92" y="184"/>
                    <a:pt x="95" y="176"/>
                    <a:pt x="100" y="176"/>
                  </a:cubicBezTo>
                  <a:cubicBezTo>
                    <a:pt x="248" y="176"/>
                    <a:pt x="248" y="176"/>
                    <a:pt x="248" y="176"/>
                  </a:cubicBezTo>
                  <a:cubicBezTo>
                    <a:pt x="252" y="176"/>
                    <a:pt x="256" y="184"/>
                    <a:pt x="259" y="198"/>
                  </a:cubicBezTo>
                  <a:cubicBezTo>
                    <a:pt x="417" y="198"/>
                    <a:pt x="417" y="198"/>
                    <a:pt x="417" y="198"/>
                  </a:cubicBezTo>
                  <a:cubicBezTo>
                    <a:pt x="417" y="196"/>
                    <a:pt x="417" y="196"/>
                    <a:pt x="417" y="196"/>
                  </a:cubicBezTo>
                  <a:cubicBezTo>
                    <a:pt x="413" y="186"/>
                    <a:pt x="410" y="146"/>
                    <a:pt x="410" y="99"/>
                  </a:cubicBezTo>
                  <a:cubicBezTo>
                    <a:pt x="410" y="51"/>
                    <a:pt x="413" y="12"/>
                    <a:pt x="417" y="2"/>
                  </a:cubicBezTo>
                  <a:lnTo>
                    <a:pt x="417" y="0"/>
                  </a:lnTo>
                  <a:close/>
                </a:path>
              </a:pathLst>
            </a:custGeom>
            <a:gradFill>
              <a:gsLst>
                <a:gs pos="0">
                  <a:schemeClr val="tx1">
                    <a:lumMod val="75000"/>
                    <a:lumOff val="25000"/>
                  </a:schemeClr>
                </a:gs>
                <a:gs pos="100000">
                  <a:schemeClr val="tx1">
                    <a:lumMod val="85000"/>
                    <a:lumOff val="15000"/>
                  </a:schemeClr>
                </a:gs>
                <a:gs pos="73000">
                  <a:schemeClr val="tx1">
                    <a:lumMod val="65000"/>
                    <a:lumOff val="35000"/>
                  </a:schemeClr>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3" name="Freeform 29"/>
            <p:cNvSpPr>
              <a:spLocks/>
            </p:cNvSpPr>
            <p:nvPr userDrawn="1"/>
          </p:nvSpPr>
          <p:spPr bwMode="auto">
            <a:xfrm>
              <a:off x="3255" y="702"/>
              <a:ext cx="916" cy="99"/>
            </a:xfrm>
            <a:custGeom>
              <a:avLst/>
              <a:gdLst>
                <a:gd name="T0" fmla="*/ 387 w 387"/>
                <a:gd name="T1" fmla="*/ 20 h 41"/>
                <a:gd name="T2" fmla="*/ 367 w 387"/>
                <a:gd name="T3" fmla="*/ 41 h 41"/>
                <a:gd name="T4" fmla="*/ 21 w 387"/>
                <a:gd name="T5" fmla="*/ 41 h 41"/>
                <a:gd name="T6" fmla="*/ 0 w 387"/>
                <a:gd name="T7" fmla="*/ 20 h 41"/>
                <a:gd name="T8" fmla="*/ 0 w 387"/>
                <a:gd name="T9" fmla="*/ 20 h 41"/>
                <a:gd name="T10" fmla="*/ 21 w 387"/>
                <a:gd name="T11" fmla="*/ 0 h 41"/>
                <a:gd name="T12" fmla="*/ 367 w 387"/>
                <a:gd name="T13" fmla="*/ 0 h 41"/>
                <a:gd name="T14" fmla="*/ 387 w 387"/>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
                  <a:moveTo>
                    <a:pt x="387" y="20"/>
                  </a:moveTo>
                  <a:cubicBezTo>
                    <a:pt x="387" y="32"/>
                    <a:pt x="378" y="41"/>
                    <a:pt x="367" y="41"/>
                  </a:cubicBezTo>
                  <a:cubicBezTo>
                    <a:pt x="21" y="41"/>
                    <a:pt x="21" y="41"/>
                    <a:pt x="21" y="41"/>
                  </a:cubicBezTo>
                  <a:cubicBezTo>
                    <a:pt x="9" y="41"/>
                    <a:pt x="0" y="32"/>
                    <a:pt x="0" y="20"/>
                  </a:cubicBezTo>
                  <a:cubicBezTo>
                    <a:pt x="0" y="20"/>
                    <a:pt x="0" y="20"/>
                    <a:pt x="0" y="20"/>
                  </a:cubicBezTo>
                  <a:cubicBezTo>
                    <a:pt x="0" y="9"/>
                    <a:pt x="9" y="0"/>
                    <a:pt x="21" y="0"/>
                  </a:cubicBezTo>
                  <a:cubicBezTo>
                    <a:pt x="367" y="0"/>
                    <a:pt x="367" y="0"/>
                    <a:pt x="367" y="0"/>
                  </a:cubicBezTo>
                  <a:cubicBezTo>
                    <a:pt x="378" y="0"/>
                    <a:pt x="387" y="9"/>
                    <a:pt x="387" y="20"/>
                  </a:cubicBezTo>
                  <a:close/>
                </a:path>
              </a:pathLst>
            </a:custGeom>
            <a:gradFill>
              <a:gsLst>
                <a:gs pos="32000">
                  <a:schemeClr val="tx1">
                    <a:lumMod val="65000"/>
                    <a:lumOff val="35000"/>
                  </a:schemeClr>
                </a:gs>
                <a:gs pos="71000">
                  <a:schemeClr val="tx1">
                    <a:lumMod val="75000"/>
                    <a:lumOff val="25000"/>
                  </a:schemeClr>
                </a:gs>
                <a:gs pos="100000">
                  <a:schemeClr val="tx1">
                    <a:lumMod val="95000"/>
                    <a:lumOff val="5000"/>
                  </a:schemeClr>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44" name="Freeform 30"/>
            <p:cNvSpPr>
              <a:spLocks/>
            </p:cNvSpPr>
            <p:nvPr userDrawn="1"/>
          </p:nvSpPr>
          <p:spPr bwMode="auto">
            <a:xfrm>
              <a:off x="4178" y="573"/>
              <a:ext cx="62" cy="487"/>
            </a:xfrm>
            <a:custGeom>
              <a:avLst/>
              <a:gdLst>
                <a:gd name="T0" fmla="*/ 26 w 26"/>
                <a:gd name="T1" fmla="*/ 196 h 203"/>
                <a:gd name="T2" fmla="*/ 15 w 26"/>
                <a:gd name="T3" fmla="*/ 202 h 203"/>
                <a:gd name="T4" fmla="*/ 15 w 26"/>
                <a:gd name="T5" fmla="*/ 202 h 203"/>
                <a:gd name="T6" fmla="*/ 4 w 26"/>
                <a:gd name="T7" fmla="*/ 198 h 203"/>
                <a:gd name="T8" fmla="*/ 4 w 26"/>
                <a:gd name="T9" fmla="*/ 5 h 203"/>
                <a:gd name="T10" fmla="*/ 15 w 26"/>
                <a:gd name="T11" fmla="*/ 0 h 203"/>
                <a:gd name="T12" fmla="*/ 15 w 26"/>
                <a:gd name="T13" fmla="*/ 0 h 203"/>
                <a:gd name="T14" fmla="*/ 26 w 26"/>
                <a:gd name="T15" fmla="*/ 6 h 203"/>
                <a:gd name="T16" fmla="*/ 26 w 26"/>
                <a:gd name="T17"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3">
                  <a:moveTo>
                    <a:pt x="26" y="196"/>
                  </a:moveTo>
                  <a:cubicBezTo>
                    <a:pt x="26" y="199"/>
                    <a:pt x="21" y="202"/>
                    <a:pt x="15" y="202"/>
                  </a:cubicBezTo>
                  <a:cubicBezTo>
                    <a:pt x="15" y="202"/>
                    <a:pt x="15" y="202"/>
                    <a:pt x="15" y="202"/>
                  </a:cubicBezTo>
                  <a:cubicBezTo>
                    <a:pt x="9" y="203"/>
                    <a:pt x="5" y="201"/>
                    <a:pt x="4" y="198"/>
                  </a:cubicBezTo>
                  <a:cubicBezTo>
                    <a:pt x="0" y="133"/>
                    <a:pt x="0" y="69"/>
                    <a:pt x="4" y="5"/>
                  </a:cubicBezTo>
                  <a:cubicBezTo>
                    <a:pt x="5" y="2"/>
                    <a:pt x="9" y="0"/>
                    <a:pt x="15" y="0"/>
                  </a:cubicBezTo>
                  <a:cubicBezTo>
                    <a:pt x="15" y="0"/>
                    <a:pt x="15" y="0"/>
                    <a:pt x="15" y="0"/>
                  </a:cubicBezTo>
                  <a:cubicBezTo>
                    <a:pt x="21" y="1"/>
                    <a:pt x="26" y="3"/>
                    <a:pt x="26" y="6"/>
                  </a:cubicBezTo>
                  <a:cubicBezTo>
                    <a:pt x="21" y="69"/>
                    <a:pt x="21" y="133"/>
                    <a:pt x="26" y="196"/>
                  </a:cubicBezTo>
                  <a:close/>
                </a:path>
              </a:pathLst>
            </a:custGeom>
            <a:gradFill>
              <a:gsLst>
                <a:gs pos="0">
                  <a:schemeClr val="tx1">
                    <a:lumMod val="75000"/>
                    <a:lumOff val="25000"/>
                  </a:schemeClr>
                </a:gs>
                <a:gs pos="100000">
                  <a:schemeClr val="tx1">
                    <a:lumMod val="85000"/>
                    <a:lumOff val="15000"/>
                  </a:schemeClr>
                </a:gs>
                <a:gs pos="73000">
                  <a:schemeClr val="tx1">
                    <a:lumMod val="50000"/>
                    <a:lumOff val="50000"/>
                  </a:schemeClr>
                </a:gs>
              </a:gsLst>
              <a:lin ang="5400000" scaled="0"/>
            </a:gra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grpSp>
        <p:nvGrpSpPr>
          <p:cNvPr id="45" name="Group 23"/>
          <p:cNvGrpSpPr>
            <a:grpSpLocks noChangeAspect="1"/>
          </p:cNvGrpSpPr>
          <p:nvPr userDrawn="1"/>
        </p:nvGrpSpPr>
        <p:grpSpPr bwMode="auto">
          <a:xfrm>
            <a:off x="8153667" y="6704841"/>
            <a:ext cx="2149878" cy="134325"/>
            <a:chOff x="3248" y="573"/>
            <a:chExt cx="3094" cy="487"/>
          </a:xfrm>
        </p:grpSpPr>
        <p:sp>
          <p:nvSpPr>
            <p:cNvPr id="46" name="Freeform 24"/>
            <p:cNvSpPr>
              <a:spLocks/>
            </p:cNvSpPr>
            <p:nvPr userDrawn="1"/>
          </p:nvSpPr>
          <p:spPr bwMode="auto">
            <a:xfrm>
              <a:off x="6113" y="609"/>
              <a:ext cx="229" cy="432"/>
            </a:xfrm>
            <a:custGeom>
              <a:avLst/>
              <a:gdLst>
                <a:gd name="T0" fmla="*/ 97 w 97"/>
                <a:gd name="T1" fmla="*/ 90 h 180"/>
                <a:gd name="T2" fmla="*/ 64 w 97"/>
                <a:gd name="T3" fmla="*/ 0 h 180"/>
                <a:gd name="T4" fmla="*/ 64 w 97"/>
                <a:gd name="T5" fmla="*/ 0 h 180"/>
                <a:gd name="T6" fmla="*/ 0 w 97"/>
                <a:gd name="T7" fmla="*/ 0 h 180"/>
                <a:gd name="T8" fmla="*/ 0 w 97"/>
                <a:gd name="T9" fmla="*/ 180 h 180"/>
                <a:gd name="T10" fmla="*/ 64 w 97"/>
                <a:gd name="T11" fmla="*/ 180 h 180"/>
                <a:gd name="T12" fmla="*/ 64 w 97"/>
                <a:gd name="T13" fmla="*/ 180 h 180"/>
                <a:gd name="T14" fmla="*/ 97 w 97"/>
                <a:gd name="T15" fmla="*/ 9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80">
                  <a:moveTo>
                    <a:pt x="97" y="90"/>
                  </a:moveTo>
                  <a:cubicBezTo>
                    <a:pt x="97" y="40"/>
                    <a:pt x="82" y="0"/>
                    <a:pt x="64" y="0"/>
                  </a:cubicBezTo>
                  <a:cubicBezTo>
                    <a:pt x="64" y="0"/>
                    <a:pt x="64" y="0"/>
                    <a:pt x="64" y="0"/>
                  </a:cubicBezTo>
                  <a:cubicBezTo>
                    <a:pt x="0" y="0"/>
                    <a:pt x="0" y="0"/>
                    <a:pt x="0" y="0"/>
                  </a:cubicBezTo>
                  <a:cubicBezTo>
                    <a:pt x="0" y="180"/>
                    <a:pt x="0" y="180"/>
                    <a:pt x="0" y="180"/>
                  </a:cubicBezTo>
                  <a:cubicBezTo>
                    <a:pt x="64" y="180"/>
                    <a:pt x="64" y="180"/>
                    <a:pt x="64" y="180"/>
                  </a:cubicBezTo>
                  <a:cubicBezTo>
                    <a:pt x="64" y="180"/>
                    <a:pt x="64" y="180"/>
                    <a:pt x="64" y="180"/>
                  </a:cubicBezTo>
                  <a:cubicBezTo>
                    <a:pt x="82" y="180"/>
                    <a:pt x="97" y="140"/>
                    <a:pt x="97" y="90"/>
                  </a:cubicBezTo>
                  <a:close/>
                </a:path>
              </a:pathLst>
            </a:custGeom>
            <a:gradFill>
              <a:gsLst>
                <a:gs pos="0">
                  <a:schemeClr val="accent2">
                    <a:lumMod val="50000"/>
                  </a:schemeClr>
                </a:gs>
                <a:gs pos="74000">
                  <a:schemeClr val="accent2"/>
                </a:gs>
                <a:gs pos="100000">
                  <a:schemeClr val="accent2">
                    <a:lumMod val="50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7" name="Oval 25"/>
            <p:cNvSpPr>
              <a:spLocks noChangeArrowheads="1"/>
            </p:cNvSpPr>
            <p:nvPr userDrawn="1"/>
          </p:nvSpPr>
          <p:spPr bwMode="auto">
            <a:xfrm>
              <a:off x="6070" y="595"/>
              <a:ext cx="140" cy="446"/>
            </a:xfrm>
            <a:prstGeom prst="ellipse">
              <a:avLst/>
            </a:prstGeom>
            <a:gradFill>
              <a:gsLst>
                <a:gs pos="0">
                  <a:schemeClr val="accent2">
                    <a:lumMod val="75000"/>
                  </a:schemeClr>
                </a:gs>
                <a:gs pos="100000">
                  <a:schemeClr val="accent2">
                    <a:lumMod val="50000"/>
                  </a:schemeClr>
                </a:gs>
                <a:gs pos="67000">
                  <a:schemeClr val="accent2"/>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8" name="Freeform 26"/>
            <p:cNvSpPr>
              <a:spLocks/>
            </p:cNvSpPr>
            <p:nvPr userDrawn="1"/>
          </p:nvSpPr>
          <p:spPr bwMode="auto">
            <a:xfrm>
              <a:off x="4218" y="580"/>
              <a:ext cx="1963" cy="475"/>
            </a:xfrm>
            <a:custGeom>
              <a:avLst/>
              <a:gdLst>
                <a:gd name="T0" fmla="*/ 808 w 829"/>
                <a:gd name="T1" fmla="*/ 0 h 198"/>
                <a:gd name="T2" fmla="*/ 7 w 829"/>
                <a:gd name="T3" fmla="*/ 0 h 198"/>
                <a:gd name="T4" fmla="*/ 0 w 829"/>
                <a:gd name="T5" fmla="*/ 99 h 198"/>
                <a:gd name="T6" fmla="*/ 9 w 829"/>
                <a:gd name="T7" fmla="*/ 198 h 198"/>
                <a:gd name="T8" fmla="*/ 808 w 829"/>
                <a:gd name="T9" fmla="*/ 198 h 198"/>
                <a:gd name="T10" fmla="*/ 829 w 829"/>
                <a:gd name="T11" fmla="*/ 99 h 198"/>
                <a:gd name="T12" fmla="*/ 808 w 82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29" h="198">
                  <a:moveTo>
                    <a:pt x="808" y="0"/>
                  </a:moveTo>
                  <a:cubicBezTo>
                    <a:pt x="7" y="0"/>
                    <a:pt x="7" y="0"/>
                    <a:pt x="7" y="0"/>
                  </a:cubicBezTo>
                  <a:cubicBezTo>
                    <a:pt x="2" y="0"/>
                    <a:pt x="0" y="44"/>
                    <a:pt x="0" y="99"/>
                  </a:cubicBezTo>
                  <a:cubicBezTo>
                    <a:pt x="0" y="154"/>
                    <a:pt x="4" y="198"/>
                    <a:pt x="9" y="198"/>
                  </a:cubicBezTo>
                  <a:cubicBezTo>
                    <a:pt x="808" y="198"/>
                    <a:pt x="808" y="198"/>
                    <a:pt x="808" y="198"/>
                  </a:cubicBezTo>
                  <a:cubicBezTo>
                    <a:pt x="819" y="198"/>
                    <a:pt x="829" y="154"/>
                    <a:pt x="829" y="99"/>
                  </a:cubicBezTo>
                  <a:cubicBezTo>
                    <a:pt x="829" y="44"/>
                    <a:pt x="819" y="0"/>
                    <a:pt x="808" y="0"/>
                  </a:cubicBezTo>
                  <a:close/>
                </a:path>
              </a:pathLst>
            </a:custGeom>
            <a:gradFill>
              <a:gsLst>
                <a:gs pos="74000">
                  <a:schemeClr val="bg1">
                    <a:lumMod val="95000"/>
                  </a:schemeClr>
                </a:gs>
                <a:gs pos="100000">
                  <a:schemeClr val="bg1">
                    <a:lumMod val="65000"/>
                  </a:schemeClr>
                </a:gs>
                <a:gs pos="8000">
                  <a:schemeClr val="bg1">
                    <a:lumMod val="8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9" name="Rectangle 27"/>
            <p:cNvSpPr>
              <a:spLocks noChangeArrowheads="1"/>
            </p:cNvSpPr>
            <p:nvPr userDrawn="1"/>
          </p:nvSpPr>
          <p:spPr bwMode="auto">
            <a:xfrm>
              <a:off x="3387" y="945"/>
              <a:ext cx="542" cy="105"/>
            </a:xfrm>
            <a:prstGeom prst="rect">
              <a:avLst/>
            </a:prstGeom>
            <a:gradFill>
              <a:gsLst>
                <a:gs pos="100000">
                  <a:schemeClr val="accent2">
                    <a:lumMod val="75000"/>
                  </a:schemeClr>
                </a:gs>
                <a:gs pos="71000">
                  <a:schemeClr val="accent2">
                    <a:lumMod val="50000"/>
                  </a:schemeClr>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50" name="Freeform 28"/>
            <p:cNvSpPr>
              <a:spLocks/>
            </p:cNvSpPr>
            <p:nvPr userDrawn="1"/>
          </p:nvSpPr>
          <p:spPr bwMode="auto">
            <a:xfrm>
              <a:off x="3248" y="580"/>
              <a:ext cx="987" cy="475"/>
            </a:xfrm>
            <a:custGeom>
              <a:avLst/>
              <a:gdLst>
                <a:gd name="T0" fmla="*/ 417 w 417"/>
                <a:gd name="T1" fmla="*/ 0 h 198"/>
                <a:gd name="T2" fmla="*/ 42 w 417"/>
                <a:gd name="T3" fmla="*/ 7 h 198"/>
                <a:gd name="T4" fmla="*/ 0 w 417"/>
                <a:gd name="T5" fmla="*/ 102 h 198"/>
                <a:gd name="T6" fmla="*/ 39 w 417"/>
                <a:gd name="T7" fmla="*/ 198 h 198"/>
                <a:gd name="T8" fmla="*/ 89 w 417"/>
                <a:gd name="T9" fmla="*/ 198 h 198"/>
                <a:gd name="T10" fmla="*/ 100 w 417"/>
                <a:gd name="T11" fmla="*/ 176 h 198"/>
                <a:gd name="T12" fmla="*/ 248 w 417"/>
                <a:gd name="T13" fmla="*/ 176 h 198"/>
                <a:gd name="T14" fmla="*/ 259 w 417"/>
                <a:gd name="T15" fmla="*/ 198 h 198"/>
                <a:gd name="T16" fmla="*/ 417 w 417"/>
                <a:gd name="T17" fmla="*/ 198 h 198"/>
                <a:gd name="T18" fmla="*/ 417 w 417"/>
                <a:gd name="T19" fmla="*/ 196 h 198"/>
                <a:gd name="T20" fmla="*/ 410 w 417"/>
                <a:gd name="T21" fmla="*/ 99 h 198"/>
                <a:gd name="T22" fmla="*/ 417 w 417"/>
                <a:gd name="T23" fmla="*/ 2 h 198"/>
                <a:gd name="T24" fmla="*/ 417 w 417"/>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198">
                  <a:moveTo>
                    <a:pt x="417" y="0"/>
                  </a:moveTo>
                  <a:cubicBezTo>
                    <a:pt x="42" y="7"/>
                    <a:pt x="42" y="7"/>
                    <a:pt x="42" y="7"/>
                  </a:cubicBezTo>
                  <a:cubicBezTo>
                    <a:pt x="20" y="7"/>
                    <a:pt x="0" y="50"/>
                    <a:pt x="0" y="102"/>
                  </a:cubicBezTo>
                  <a:cubicBezTo>
                    <a:pt x="0" y="155"/>
                    <a:pt x="16" y="198"/>
                    <a:pt x="39" y="198"/>
                  </a:cubicBezTo>
                  <a:cubicBezTo>
                    <a:pt x="89" y="198"/>
                    <a:pt x="89" y="198"/>
                    <a:pt x="89" y="198"/>
                  </a:cubicBezTo>
                  <a:cubicBezTo>
                    <a:pt x="92" y="184"/>
                    <a:pt x="95" y="176"/>
                    <a:pt x="100" y="176"/>
                  </a:cubicBezTo>
                  <a:cubicBezTo>
                    <a:pt x="248" y="176"/>
                    <a:pt x="248" y="176"/>
                    <a:pt x="248" y="176"/>
                  </a:cubicBezTo>
                  <a:cubicBezTo>
                    <a:pt x="252" y="176"/>
                    <a:pt x="256" y="184"/>
                    <a:pt x="259" y="198"/>
                  </a:cubicBezTo>
                  <a:cubicBezTo>
                    <a:pt x="417" y="198"/>
                    <a:pt x="417" y="198"/>
                    <a:pt x="417" y="198"/>
                  </a:cubicBezTo>
                  <a:cubicBezTo>
                    <a:pt x="417" y="196"/>
                    <a:pt x="417" y="196"/>
                    <a:pt x="417" y="196"/>
                  </a:cubicBezTo>
                  <a:cubicBezTo>
                    <a:pt x="413" y="186"/>
                    <a:pt x="410" y="146"/>
                    <a:pt x="410" y="99"/>
                  </a:cubicBezTo>
                  <a:cubicBezTo>
                    <a:pt x="410" y="51"/>
                    <a:pt x="413" y="12"/>
                    <a:pt x="417" y="2"/>
                  </a:cubicBezTo>
                  <a:lnTo>
                    <a:pt x="417" y="0"/>
                  </a:lnTo>
                  <a:close/>
                </a:path>
              </a:pathLst>
            </a:custGeom>
            <a:gradFill>
              <a:gsLst>
                <a:gs pos="0">
                  <a:schemeClr val="accent2">
                    <a:lumMod val="50000"/>
                  </a:schemeClr>
                </a:gs>
                <a:gs pos="100000">
                  <a:schemeClr val="accent2">
                    <a:lumMod val="75000"/>
                  </a:schemeClr>
                </a:gs>
                <a:gs pos="73000">
                  <a:schemeClr val="accent2"/>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51" name="Freeform 29"/>
            <p:cNvSpPr>
              <a:spLocks/>
            </p:cNvSpPr>
            <p:nvPr userDrawn="1"/>
          </p:nvSpPr>
          <p:spPr bwMode="auto">
            <a:xfrm>
              <a:off x="3255" y="702"/>
              <a:ext cx="916" cy="99"/>
            </a:xfrm>
            <a:custGeom>
              <a:avLst/>
              <a:gdLst>
                <a:gd name="T0" fmla="*/ 387 w 387"/>
                <a:gd name="T1" fmla="*/ 20 h 41"/>
                <a:gd name="T2" fmla="*/ 367 w 387"/>
                <a:gd name="T3" fmla="*/ 41 h 41"/>
                <a:gd name="T4" fmla="*/ 21 w 387"/>
                <a:gd name="T5" fmla="*/ 41 h 41"/>
                <a:gd name="T6" fmla="*/ 0 w 387"/>
                <a:gd name="T7" fmla="*/ 20 h 41"/>
                <a:gd name="T8" fmla="*/ 0 w 387"/>
                <a:gd name="T9" fmla="*/ 20 h 41"/>
                <a:gd name="T10" fmla="*/ 21 w 387"/>
                <a:gd name="T11" fmla="*/ 0 h 41"/>
                <a:gd name="T12" fmla="*/ 367 w 387"/>
                <a:gd name="T13" fmla="*/ 0 h 41"/>
                <a:gd name="T14" fmla="*/ 387 w 387"/>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
                  <a:moveTo>
                    <a:pt x="387" y="20"/>
                  </a:moveTo>
                  <a:cubicBezTo>
                    <a:pt x="387" y="32"/>
                    <a:pt x="378" y="41"/>
                    <a:pt x="367" y="41"/>
                  </a:cubicBezTo>
                  <a:cubicBezTo>
                    <a:pt x="21" y="41"/>
                    <a:pt x="21" y="41"/>
                    <a:pt x="21" y="41"/>
                  </a:cubicBezTo>
                  <a:cubicBezTo>
                    <a:pt x="9" y="41"/>
                    <a:pt x="0" y="32"/>
                    <a:pt x="0" y="20"/>
                  </a:cubicBezTo>
                  <a:cubicBezTo>
                    <a:pt x="0" y="20"/>
                    <a:pt x="0" y="20"/>
                    <a:pt x="0" y="20"/>
                  </a:cubicBezTo>
                  <a:cubicBezTo>
                    <a:pt x="0" y="9"/>
                    <a:pt x="9" y="0"/>
                    <a:pt x="21" y="0"/>
                  </a:cubicBezTo>
                  <a:cubicBezTo>
                    <a:pt x="367" y="0"/>
                    <a:pt x="367" y="0"/>
                    <a:pt x="367" y="0"/>
                  </a:cubicBezTo>
                  <a:cubicBezTo>
                    <a:pt x="378" y="0"/>
                    <a:pt x="387" y="9"/>
                    <a:pt x="387" y="20"/>
                  </a:cubicBezTo>
                  <a:close/>
                </a:path>
              </a:pathLst>
            </a:custGeom>
            <a:gradFill>
              <a:gsLst>
                <a:gs pos="32000">
                  <a:schemeClr val="accent2"/>
                </a:gs>
                <a:gs pos="71000">
                  <a:schemeClr val="accent2"/>
                </a:gs>
                <a:gs pos="100000">
                  <a:schemeClr val="accent2">
                    <a:lumMod val="50000"/>
                  </a:schemeClr>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52" name="Freeform 30"/>
            <p:cNvSpPr>
              <a:spLocks/>
            </p:cNvSpPr>
            <p:nvPr userDrawn="1"/>
          </p:nvSpPr>
          <p:spPr bwMode="auto">
            <a:xfrm>
              <a:off x="4178" y="573"/>
              <a:ext cx="62" cy="487"/>
            </a:xfrm>
            <a:custGeom>
              <a:avLst/>
              <a:gdLst>
                <a:gd name="T0" fmla="*/ 26 w 26"/>
                <a:gd name="T1" fmla="*/ 196 h 203"/>
                <a:gd name="T2" fmla="*/ 15 w 26"/>
                <a:gd name="T3" fmla="*/ 202 h 203"/>
                <a:gd name="T4" fmla="*/ 15 w 26"/>
                <a:gd name="T5" fmla="*/ 202 h 203"/>
                <a:gd name="T6" fmla="*/ 4 w 26"/>
                <a:gd name="T7" fmla="*/ 198 h 203"/>
                <a:gd name="T8" fmla="*/ 4 w 26"/>
                <a:gd name="T9" fmla="*/ 5 h 203"/>
                <a:gd name="T10" fmla="*/ 15 w 26"/>
                <a:gd name="T11" fmla="*/ 0 h 203"/>
                <a:gd name="T12" fmla="*/ 15 w 26"/>
                <a:gd name="T13" fmla="*/ 0 h 203"/>
                <a:gd name="T14" fmla="*/ 26 w 26"/>
                <a:gd name="T15" fmla="*/ 6 h 203"/>
                <a:gd name="T16" fmla="*/ 26 w 26"/>
                <a:gd name="T17"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3">
                  <a:moveTo>
                    <a:pt x="26" y="196"/>
                  </a:moveTo>
                  <a:cubicBezTo>
                    <a:pt x="26" y="199"/>
                    <a:pt x="21" y="202"/>
                    <a:pt x="15" y="202"/>
                  </a:cubicBezTo>
                  <a:cubicBezTo>
                    <a:pt x="15" y="202"/>
                    <a:pt x="15" y="202"/>
                    <a:pt x="15" y="202"/>
                  </a:cubicBezTo>
                  <a:cubicBezTo>
                    <a:pt x="9" y="203"/>
                    <a:pt x="5" y="201"/>
                    <a:pt x="4" y="198"/>
                  </a:cubicBezTo>
                  <a:cubicBezTo>
                    <a:pt x="0" y="133"/>
                    <a:pt x="0" y="69"/>
                    <a:pt x="4" y="5"/>
                  </a:cubicBezTo>
                  <a:cubicBezTo>
                    <a:pt x="5" y="2"/>
                    <a:pt x="9" y="0"/>
                    <a:pt x="15" y="0"/>
                  </a:cubicBezTo>
                  <a:cubicBezTo>
                    <a:pt x="15" y="0"/>
                    <a:pt x="15" y="0"/>
                    <a:pt x="15" y="0"/>
                  </a:cubicBezTo>
                  <a:cubicBezTo>
                    <a:pt x="21" y="1"/>
                    <a:pt x="26" y="3"/>
                    <a:pt x="26" y="6"/>
                  </a:cubicBezTo>
                  <a:cubicBezTo>
                    <a:pt x="21" y="69"/>
                    <a:pt x="21" y="133"/>
                    <a:pt x="26" y="196"/>
                  </a:cubicBezTo>
                  <a:close/>
                </a:path>
              </a:pathLst>
            </a:custGeom>
            <a:gradFill>
              <a:gsLst>
                <a:gs pos="0">
                  <a:schemeClr val="accent2">
                    <a:lumMod val="75000"/>
                  </a:schemeClr>
                </a:gs>
                <a:gs pos="100000">
                  <a:schemeClr val="accent2">
                    <a:lumMod val="75000"/>
                  </a:schemeClr>
                </a:gs>
                <a:gs pos="73000">
                  <a:schemeClr val="accent2"/>
                </a:gs>
              </a:gsLst>
              <a:lin ang="5400000" scaled="0"/>
            </a:gra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grpSp>
        <p:nvGrpSpPr>
          <p:cNvPr id="103" name="Group 102"/>
          <p:cNvGrpSpPr/>
          <p:nvPr userDrawn="1"/>
        </p:nvGrpSpPr>
        <p:grpSpPr>
          <a:xfrm flipV="1">
            <a:off x="11964798" y="0"/>
            <a:ext cx="227203" cy="305873"/>
            <a:chOff x="11962605" y="6553994"/>
            <a:chExt cx="227173" cy="305944"/>
          </a:xfrm>
        </p:grpSpPr>
        <p:sp>
          <p:nvSpPr>
            <p:cNvPr id="104" name="Freeform 9"/>
            <p:cNvSpPr>
              <a:spLocks/>
            </p:cNvSpPr>
            <p:nvPr userDrawn="1"/>
          </p:nvSpPr>
          <p:spPr bwMode="auto">
            <a:xfrm>
              <a:off x="11962605" y="6553994"/>
              <a:ext cx="227173" cy="30594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en-GB" sz="1800" dirty="0"/>
            </a:p>
          </p:txBody>
        </p:sp>
        <p:grpSp>
          <p:nvGrpSpPr>
            <p:cNvPr id="105" name="Group 104"/>
            <p:cNvGrpSpPr/>
            <p:nvPr userDrawn="1"/>
          </p:nvGrpSpPr>
          <p:grpSpPr>
            <a:xfrm>
              <a:off x="11962605" y="6630194"/>
              <a:ext cx="134485" cy="145074"/>
              <a:chOff x="97536" y="85344"/>
              <a:chExt cx="225552" cy="225552"/>
            </a:xfrm>
          </p:grpSpPr>
          <p:sp>
            <p:nvSpPr>
              <p:cNvPr id="106" name="Oval 105"/>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107" name="Oval 106"/>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grpSp>
        <p:nvGrpSpPr>
          <p:cNvPr id="109" name="Group 108"/>
          <p:cNvGrpSpPr/>
          <p:nvPr userDrawn="1"/>
        </p:nvGrpSpPr>
        <p:grpSpPr>
          <a:xfrm flipH="1" flipV="1">
            <a:off x="0" y="0"/>
            <a:ext cx="227203" cy="305873"/>
            <a:chOff x="11962605" y="6553994"/>
            <a:chExt cx="227173" cy="305944"/>
          </a:xfrm>
        </p:grpSpPr>
        <p:sp>
          <p:nvSpPr>
            <p:cNvPr id="110" name="Freeform 9"/>
            <p:cNvSpPr>
              <a:spLocks/>
            </p:cNvSpPr>
            <p:nvPr userDrawn="1"/>
          </p:nvSpPr>
          <p:spPr bwMode="auto">
            <a:xfrm>
              <a:off x="11962605" y="6553994"/>
              <a:ext cx="227173" cy="30594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en-GB" sz="1800" dirty="0"/>
            </a:p>
          </p:txBody>
        </p:sp>
        <p:grpSp>
          <p:nvGrpSpPr>
            <p:cNvPr id="111" name="Group 110"/>
            <p:cNvGrpSpPr/>
            <p:nvPr userDrawn="1"/>
          </p:nvGrpSpPr>
          <p:grpSpPr>
            <a:xfrm>
              <a:off x="11962605" y="6630194"/>
              <a:ext cx="134485" cy="145074"/>
              <a:chOff x="97536" y="85344"/>
              <a:chExt cx="225552" cy="225552"/>
            </a:xfrm>
          </p:grpSpPr>
          <p:sp>
            <p:nvSpPr>
              <p:cNvPr id="112" name="Oval 111"/>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113" name="Oval 112"/>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grpSp>
        <p:nvGrpSpPr>
          <p:cNvPr id="114" name="Group 113"/>
          <p:cNvGrpSpPr/>
          <p:nvPr userDrawn="1"/>
        </p:nvGrpSpPr>
        <p:grpSpPr>
          <a:xfrm flipH="1">
            <a:off x="0" y="6552127"/>
            <a:ext cx="227203" cy="305873"/>
            <a:chOff x="11962605" y="6553994"/>
            <a:chExt cx="227173" cy="305944"/>
          </a:xfrm>
        </p:grpSpPr>
        <p:sp>
          <p:nvSpPr>
            <p:cNvPr id="115" name="Freeform 9"/>
            <p:cNvSpPr>
              <a:spLocks/>
            </p:cNvSpPr>
            <p:nvPr userDrawn="1"/>
          </p:nvSpPr>
          <p:spPr bwMode="auto">
            <a:xfrm>
              <a:off x="11962605" y="6553994"/>
              <a:ext cx="227173" cy="30594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en-GB" sz="1800" dirty="0"/>
            </a:p>
          </p:txBody>
        </p:sp>
        <p:grpSp>
          <p:nvGrpSpPr>
            <p:cNvPr id="116" name="Group 115"/>
            <p:cNvGrpSpPr/>
            <p:nvPr userDrawn="1"/>
          </p:nvGrpSpPr>
          <p:grpSpPr>
            <a:xfrm>
              <a:off x="11962605" y="6630194"/>
              <a:ext cx="134485" cy="145074"/>
              <a:chOff x="97536" y="85344"/>
              <a:chExt cx="225552" cy="225552"/>
            </a:xfrm>
          </p:grpSpPr>
          <p:sp>
            <p:nvSpPr>
              <p:cNvPr id="117" name="Oval 116"/>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118" name="Oval 117"/>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sp>
        <p:nvSpPr>
          <p:cNvPr id="2" name="TextBox 1"/>
          <p:cNvSpPr txBox="1"/>
          <p:nvPr userDrawn="1"/>
        </p:nvSpPr>
        <p:spPr>
          <a:xfrm>
            <a:off x="11371398" y="6247748"/>
            <a:ext cx="457236" cy="369246"/>
          </a:xfrm>
          <a:prstGeom prst="rect">
            <a:avLst/>
          </a:prstGeom>
          <a:noFill/>
        </p:spPr>
        <p:txBody>
          <a:bodyPr wrap="none" rtlCol="0">
            <a:spAutoFit/>
          </a:bodyPr>
          <a:lstStyle/>
          <a:p>
            <a:fld id="{C40FF4C4-0B44-4A03-97C3-6841AF686471}" type="slidenum">
              <a:rPr lang="en-US" sz="1800" smtClean="0"/>
              <a:pPr/>
              <a:t>‹#›</a:t>
            </a:fld>
            <a:endParaRPr lang="en-US" sz="1800" dirty="0"/>
          </a:p>
        </p:txBody>
      </p:sp>
      <p:pic>
        <p:nvPicPr>
          <p:cNvPr id="55" name="Picture 5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50588" y="76976"/>
            <a:ext cx="1342206" cy="761824"/>
          </a:xfrm>
          <a:prstGeom prst="rect">
            <a:avLst/>
          </a:prstGeom>
        </p:spPr>
      </p:pic>
      <p:cxnSp>
        <p:nvCxnSpPr>
          <p:cNvPr id="4" name="Straight Connector 3"/>
          <p:cNvCxnSpPr/>
          <p:nvPr userDrawn="1"/>
        </p:nvCxnSpPr>
        <p:spPr>
          <a:xfrm flipV="1">
            <a:off x="274320" y="822960"/>
            <a:ext cx="10424160" cy="1931"/>
          </a:xfrm>
          <a:prstGeom prst="line">
            <a:avLst/>
          </a:prstGeom>
          <a:ln w="38100"/>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sp>
        <p:nvSpPr>
          <p:cNvPr id="3" name="Rectangle 2"/>
          <p:cNvSpPr/>
          <p:nvPr userDrawn="1"/>
        </p:nvSpPr>
        <p:spPr>
          <a:xfrm>
            <a:off x="9908813" y="152816"/>
            <a:ext cx="969176" cy="307777"/>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Exclusive:</a:t>
            </a:r>
            <a:r>
              <a:rPr lang="en-US" sz="1400" b="0" cap="none" spc="0" baseline="0" dirty="0" smtClean="0">
                <a:ln w="0"/>
                <a:solidFill>
                  <a:schemeClr val="tx1"/>
                </a:solidFill>
                <a:effectLst>
                  <a:outerShdw blurRad="38100" dist="19050" dir="2700000" algn="tl" rotWithShape="0">
                    <a:schemeClr val="dk1">
                      <a:alpha val="40000"/>
                    </a:schemeClr>
                  </a:outerShdw>
                </a:effectLst>
              </a:rPr>
              <a:t>  </a:t>
            </a: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1650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0FB572-FE51-469D-9162-120C5EF3359D}"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288874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0FB572-FE51-469D-9162-120C5EF3359D}"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123102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0FB572-FE51-469D-9162-120C5EF3359D}"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427600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0FB572-FE51-469D-9162-120C5EF3359D}" type="datetimeFigureOut">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46587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0FB572-FE51-469D-9162-120C5EF3359D}"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288351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B572-FE51-469D-9162-120C5EF3359D}" type="datetimeFigureOut">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164232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FB572-FE51-469D-9162-120C5EF3359D}"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328912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0FB572-FE51-469D-9162-120C5EF3359D}"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EFF1E-8005-4156-AC59-3EE615B2077D}" type="slidenum">
              <a:rPr lang="en-US" smtClean="0"/>
              <a:t>‹#›</a:t>
            </a:fld>
            <a:endParaRPr lang="en-US"/>
          </a:p>
        </p:txBody>
      </p:sp>
    </p:spTree>
    <p:extLst>
      <p:ext uri="{BB962C8B-B14F-4D97-AF65-F5344CB8AC3E}">
        <p14:creationId xmlns:p14="http://schemas.microsoft.com/office/powerpoint/2010/main" val="287900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FB572-FE51-469D-9162-120C5EF3359D}" type="datetimeFigureOut">
              <a:rPr lang="en-US" smtClean="0"/>
              <a:t>8/11/2022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EFF1E-8005-4156-AC59-3EE615B2077D}" type="slidenum">
              <a:rPr lang="en-US" smtClean="0"/>
              <a:t>‹#›</a:t>
            </a:fld>
            <a:endParaRPr lang="en-US"/>
          </a:p>
        </p:txBody>
      </p:sp>
    </p:spTree>
    <p:extLst>
      <p:ext uri="{BB962C8B-B14F-4D97-AF65-F5344CB8AC3E}">
        <p14:creationId xmlns:p14="http://schemas.microsoft.com/office/powerpoint/2010/main" val="1615705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6840" y="2898886"/>
            <a:ext cx="6599297" cy="1323417"/>
          </a:xfrm>
          <a:prstGeom prst="rect">
            <a:avLst/>
          </a:prstGeom>
          <a:noFill/>
        </p:spPr>
        <p:txBody>
          <a:bodyPr wrap="square" lIns="91419" tIns="45709" rIns="91419" bIns="45709">
            <a:spAutoFit/>
          </a:bodyPr>
          <a:lstStyle/>
          <a:p>
            <a:pPr algn="ctr"/>
            <a:r>
              <a:rPr lang="en-US" sz="8000" b="1" dirty="0" smtClean="0">
                <a:ln w="0"/>
                <a:solidFill>
                  <a:srgbClr val="FF0000"/>
                </a:solidFill>
                <a:effectLst>
                  <a:outerShdw blurRad="38100" dist="19050" dir="2700000" algn="tl" rotWithShape="0">
                    <a:schemeClr val="dk1">
                      <a:alpha val="40000"/>
                    </a:schemeClr>
                  </a:outerShdw>
                </a:effectLst>
                <a:latin typeface="Pristina" pitchFamily="66" charset="0"/>
              </a:rPr>
              <a:t>Normalization</a:t>
            </a:r>
            <a:endParaRPr lang="en-US" sz="4799" b="1" dirty="0">
              <a:ln w="0"/>
              <a:solidFill>
                <a:srgbClr val="FF0000"/>
              </a:solidFill>
              <a:effectLst>
                <a:outerShdw blurRad="38100" dist="19050" dir="2700000" algn="tl" rotWithShape="0">
                  <a:schemeClr val="dk1">
                    <a:alpha val="40000"/>
                  </a:schemeClr>
                </a:outerShdw>
              </a:effectLst>
              <a:latin typeface="Pristina" pitchFamily="66" charset="0"/>
            </a:endParaRPr>
          </a:p>
        </p:txBody>
      </p:sp>
    </p:spTree>
    <p:extLst>
      <p:ext uri="{BB962C8B-B14F-4D97-AF65-F5344CB8AC3E}">
        <p14:creationId xmlns:p14="http://schemas.microsoft.com/office/powerpoint/2010/main" val="267954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19" y="799306"/>
            <a:ext cx="11213911" cy="4401205"/>
          </a:xfrm>
          <a:prstGeom prst="rect">
            <a:avLst/>
          </a:prstGeom>
        </p:spPr>
        <p:txBody>
          <a:bodyPr wrap="square">
            <a:spAutoFit/>
          </a:bodyPr>
          <a:lstStyle/>
          <a:p>
            <a:pPr marL="285750" indent="-285750" algn="just">
              <a:buFont typeface="Arial" panose="020B0604020202020204" pitchFamily="34" charset="0"/>
              <a:buChar char="•"/>
            </a:pPr>
            <a:r>
              <a:rPr lang="en-US" sz="2800" dirty="0" smtClean="0">
                <a:solidFill>
                  <a:srgbClr val="002060"/>
                </a:solidFill>
              </a:rPr>
              <a:t>A </a:t>
            </a:r>
            <a:r>
              <a:rPr lang="en-US" sz="2800" dirty="0">
                <a:solidFill>
                  <a:srgbClr val="002060"/>
                </a:solidFill>
              </a:rPr>
              <a:t>relation R is said to be in the Third Normal Form (3NF) if and only if :</a:t>
            </a:r>
          </a:p>
          <a:p>
            <a:pPr marL="742950" lvl="1" indent="-285750" algn="just">
              <a:buFont typeface="Arial" panose="020B0604020202020204" pitchFamily="34" charset="0"/>
              <a:buChar char="•"/>
            </a:pPr>
            <a:r>
              <a:rPr lang="en-US" sz="2800" dirty="0">
                <a:solidFill>
                  <a:srgbClr val="002060"/>
                </a:solidFill>
              </a:rPr>
              <a:t>It is in 2NF and</a:t>
            </a:r>
          </a:p>
          <a:p>
            <a:pPr marL="742950" lvl="1" indent="-285750" algn="just">
              <a:buFont typeface="Arial" panose="020B0604020202020204" pitchFamily="34" charset="0"/>
              <a:buChar char="•"/>
            </a:pPr>
            <a:r>
              <a:rPr lang="en-US" sz="2800" dirty="0" smtClean="0">
                <a:solidFill>
                  <a:srgbClr val="002060"/>
                </a:solidFill>
              </a:rPr>
              <a:t>Transitive </a:t>
            </a:r>
            <a:r>
              <a:rPr lang="en-US" sz="2800" dirty="0">
                <a:solidFill>
                  <a:srgbClr val="002060"/>
                </a:solidFill>
              </a:rPr>
              <a:t>dependency does not exists between key attributes and non-key attributes through another non-key attribute</a:t>
            </a:r>
            <a:r>
              <a:rPr lang="en-US" sz="2800" dirty="0" smtClean="0">
                <a:solidFill>
                  <a:srgbClr val="002060"/>
                </a:solidFill>
              </a:rPr>
              <a:t>.</a:t>
            </a:r>
          </a:p>
          <a:p>
            <a:pPr marL="742950" lvl="1"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r>
              <a:rPr lang="en-US" sz="2800" dirty="0">
                <a:solidFill>
                  <a:srgbClr val="002060"/>
                </a:solidFill>
              </a:rPr>
              <a:t> Let us look at the following </a:t>
            </a:r>
            <a:r>
              <a:rPr lang="en-US" sz="2800" dirty="0" smtClean="0">
                <a:solidFill>
                  <a:srgbClr val="002060"/>
                </a:solidFill>
              </a:rPr>
              <a:t>dependencies</a:t>
            </a:r>
          </a:p>
          <a:p>
            <a:pPr marL="742950" lvl="1" indent="-285750" algn="just">
              <a:buFont typeface="Arial" panose="020B0604020202020204" pitchFamily="34" charset="0"/>
              <a:buChar char="•"/>
            </a:pPr>
            <a:r>
              <a:rPr lang="en-US" sz="2800" dirty="0" smtClean="0">
                <a:solidFill>
                  <a:srgbClr val="002060"/>
                </a:solidFill>
              </a:rPr>
              <a:t>SID, COURSE -&gt; MARKS</a:t>
            </a:r>
            <a:endParaRPr lang="en-US" sz="2800" dirty="0">
              <a:solidFill>
                <a:srgbClr val="002060"/>
              </a:solidFill>
            </a:endParaRPr>
          </a:p>
          <a:p>
            <a:pPr marL="742950" lvl="1" indent="-285750" algn="just">
              <a:buFont typeface="Arial" panose="020B0604020202020204" pitchFamily="34" charset="0"/>
              <a:buChar char="•"/>
            </a:pPr>
            <a:r>
              <a:rPr lang="en-US" sz="2800" dirty="0" smtClean="0">
                <a:solidFill>
                  <a:srgbClr val="002060"/>
                </a:solidFill>
              </a:rPr>
              <a:t>MARKS -&gt; GRADE</a:t>
            </a:r>
          </a:p>
          <a:p>
            <a:pPr marL="742950" lvl="1" indent="-285750">
              <a:buFont typeface="Arial" panose="020B0604020202020204" pitchFamily="34" charset="0"/>
              <a:buChar char="•"/>
            </a:pPr>
            <a:r>
              <a:rPr lang="en-US" sz="2800" dirty="0" smtClean="0">
                <a:solidFill>
                  <a:srgbClr val="002060"/>
                </a:solidFill>
              </a:rPr>
              <a:t>STUDENTID, COURSE -&gt; GRADE</a:t>
            </a:r>
          </a:p>
          <a:p>
            <a:pPr marL="285750" indent="-285750" algn="just">
              <a:buFont typeface="Arial" panose="020B0604020202020204" pitchFamily="34" charset="0"/>
              <a:buChar char="•"/>
            </a:pPr>
            <a:endParaRPr lang="en-US" sz="2800" dirty="0">
              <a:solidFill>
                <a:srgbClr val="002060"/>
              </a:solidFill>
            </a:endParaRPr>
          </a:p>
        </p:txBody>
      </p:sp>
      <p:sp>
        <p:nvSpPr>
          <p:cNvPr id="5" name="Rectangle 4"/>
          <p:cNvSpPr/>
          <p:nvPr/>
        </p:nvSpPr>
        <p:spPr>
          <a:xfrm>
            <a:off x="482219" y="214531"/>
            <a:ext cx="8006688" cy="584775"/>
          </a:xfrm>
          <a:prstGeom prst="rect">
            <a:avLst/>
          </a:prstGeom>
        </p:spPr>
        <p:txBody>
          <a:bodyPr wrap="square">
            <a:spAutoFit/>
          </a:bodyPr>
          <a:lstStyle/>
          <a:p>
            <a:r>
              <a:rPr lang="en-US" sz="3200" b="1" u="none" strike="noStrike" baseline="0" dirty="0" smtClean="0">
                <a:solidFill>
                  <a:srgbClr val="FF0000"/>
                </a:solidFill>
              </a:rPr>
              <a:t>Normalization | Third Normal Form [ 3NF ]</a:t>
            </a:r>
            <a:endParaRPr lang="en-US" sz="3200" b="1" dirty="0">
              <a:solidFill>
                <a:srgbClr val="FF0000"/>
              </a:solidFill>
            </a:endParaRPr>
          </a:p>
        </p:txBody>
      </p:sp>
      <p:graphicFrame>
        <p:nvGraphicFramePr>
          <p:cNvPr id="6" name="Table 5">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1010184568"/>
              </p:ext>
            </p:extLst>
          </p:nvPr>
        </p:nvGraphicFramePr>
        <p:xfrm>
          <a:off x="6902731" y="3631273"/>
          <a:ext cx="4793399" cy="2251710"/>
        </p:xfrm>
        <a:graphic>
          <a:graphicData uri="http://schemas.openxmlformats.org/drawingml/2006/table">
            <a:tbl>
              <a:tblPr firstRow="1" bandRow="1">
                <a:tableStyleId>{69012ECD-51FC-41F1-AA8D-1B2483CD663E}</a:tableStyleId>
              </a:tblPr>
              <a:tblGrid>
                <a:gridCol w="684212">
                  <a:extLst>
                    <a:ext uri="{9D8B030D-6E8A-4147-A177-3AD203B41FA5}">
                      <a16:colId xmlns="" xmlns:a16="http://schemas.microsoft.com/office/drawing/2014/main" val="846695438"/>
                    </a:ext>
                  </a:extLst>
                </a:gridCol>
                <a:gridCol w="1476375">
                  <a:extLst>
                    <a:ext uri="{9D8B030D-6E8A-4147-A177-3AD203B41FA5}">
                      <a16:colId xmlns="" xmlns:a16="http://schemas.microsoft.com/office/drawing/2014/main" val="1599600566"/>
                    </a:ext>
                  </a:extLst>
                </a:gridCol>
                <a:gridCol w="1311275">
                  <a:extLst>
                    <a:ext uri="{9D8B030D-6E8A-4147-A177-3AD203B41FA5}">
                      <a16:colId xmlns="" xmlns:a16="http://schemas.microsoft.com/office/drawing/2014/main" val="344452642"/>
                    </a:ext>
                  </a:extLst>
                </a:gridCol>
                <a:gridCol w="1321537">
                  <a:extLst>
                    <a:ext uri="{9D8B030D-6E8A-4147-A177-3AD203B41FA5}">
                      <a16:colId xmlns="" xmlns:a16="http://schemas.microsoft.com/office/drawing/2014/main" val="1155307961"/>
                    </a:ext>
                  </a:extLst>
                </a:gridCol>
              </a:tblGrid>
              <a:tr h="333992">
                <a:tc>
                  <a:txBody>
                    <a:bodyPr/>
                    <a:lstStyle/>
                    <a:p>
                      <a:pPr algn="ctr" rtl="0" fontAlgn="ctr"/>
                      <a:r>
                        <a:rPr lang="en-IN" sz="2400" u="sng" strike="noStrike" dirty="0">
                          <a:solidFill>
                            <a:srgbClr val="C00000"/>
                          </a:solidFill>
                          <a:effectLst/>
                          <a:latin typeface="Bookman Old Style" panose="02050604050505020204" pitchFamily="18" charset="0"/>
                        </a:rPr>
                        <a:t>SID</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sng" strike="noStrike" dirty="0">
                          <a:solidFill>
                            <a:srgbClr val="C00000"/>
                          </a:solidFill>
                          <a:effectLst/>
                          <a:latin typeface="Bookman Old Style" panose="02050604050505020204" pitchFamily="18" charset="0"/>
                        </a:rPr>
                        <a:t>COURSE</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MARKS</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GRADE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80</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B+</a:t>
                      </a:r>
                    </a:p>
                  </a:txBody>
                  <a:tcPr marL="9525" marR="9525" marT="9525" marB="0" anchor="ctr"/>
                </a:tc>
                <a:extLst>
                  <a:ext uri="{0D108BD9-81ED-4DB2-BD59-A6C34878D82A}">
                    <a16:rowId xmlns="" xmlns:a16="http://schemas.microsoft.com/office/drawing/2014/main" val="183727639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DBMS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95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75</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B</a:t>
                      </a:r>
                    </a:p>
                  </a:txBody>
                  <a:tcPr marL="9525" marR="9525" marT="9525" marB="0" anchor="ctr"/>
                </a:tc>
                <a:extLst>
                  <a:ext uri="{0D108BD9-81ED-4DB2-BD59-A6C34878D82A}">
                    <a16:rowId xmlns="" xmlns:a16="http://schemas.microsoft.com/office/drawing/2014/main" val="1823574503"/>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DWDM</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85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56033">
                <a:tc>
                  <a:txBody>
                    <a:bodyPr/>
                    <a:lstStyle/>
                    <a:p>
                      <a:pPr algn="ctr" rtl="0" fontAlgn="ctr"/>
                      <a:r>
                        <a:rPr lang="en-IN" sz="2400" u="none" strike="noStrike" dirty="0">
                          <a:solidFill>
                            <a:srgbClr val="002060"/>
                          </a:solidFill>
                          <a:effectLst/>
                          <a:latin typeface="Bookman Old Style" panose="02050604050505020204" pitchFamily="18" charset="0"/>
                        </a:rPr>
                        <a:t>3</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90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A</a:t>
                      </a:r>
                      <a:r>
                        <a:rPr lang="en-IN" sz="2400" u="none" strike="noStrike" dirty="0">
                          <a:solidFill>
                            <a:srgbClr val="002060"/>
                          </a:solidFill>
                          <a:effectLst/>
                          <a:latin typeface="Bookman Old Style" panose="02050604050505020204" pitchFamily="18" charset="0"/>
                        </a:rPr>
                        <a:t>+</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spTree>
    <p:extLst>
      <p:ext uri="{BB962C8B-B14F-4D97-AF65-F5344CB8AC3E}">
        <p14:creationId xmlns:p14="http://schemas.microsoft.com/office/powerpoint/2010/main" val="372504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20" y="1081418"/>
            <a:ext cx="2342868" cy="523220"/>
          </a:xfrm>
          <a:prstGeom prst="rect">
            <a:avLst/>
          </a:prstGeom>
        </p:spPr>
        <p:txBody>
          <a:bodyPr wrap="square">
            <a:spAutoFit/>
          </a:bodyPr>
          <a:lstStyle/>
          <a:p>
            <a:pPr algn="just"/>
            <a:r>
              <a:rPr lang="en-US" sz="2800" dirty="0" smtClean="0">
                <a:solidFill>
                  <a:srgbClr val="002060"/>
                </a:solidFill>
              </a:rPr>
              <a:t>Marks Table:</a:t>
            </a:r>
            <a:endParaRPr lang="en-US" sz="2800" dirty="0">
              <a:solidFill>
                <a:srgbClr val="002060"/>
              </a:solidFill>
            </a:endParaRPr>
          </a:p>
        </p:txBody>
      </p:sp>
      <p:sp>
        <p:nvSpPr>
          <p:cNvPr id="5" name="Rectangle 4"/>
          <p:cNvSpPr/>
          <p:nvPr/>
        </p:nvSpPr>
        <p:spPr>
          <a:xfrm>
            <a:off x="482219" y="214531"/>
            <a:ext cx="8006688" cy="584775"/>
          </a:xfrm>
          <a:prstGeom prst="rect">
            <a:avLst/>
          </a:prstGeom>
        </p:spPr>
        <p:txBody>
          <a:bodyPr wrap="square">
            <a:spAutoFit/>
          </a:bodyPr>
          <a:lstStyle/>
          <a:p>
            <a:r>
              <a:rPr lang="en-US" sz="3200" b="1" u="none" strike="noStrike" baseline="0" dirty="0" smtClean="0">
                <a:solidFill>
                  <a:srgbClr val="FF0000"/>
                </a:solidFill>
              </a:rPr>
              <a:t>Normalization | Third Normal Form [ 3NF ]</a:t>
            </a:r>
            <a:endParaRPr lang="en-US" sz="3200" b="1" dirty="0">
              <a:solidFill>
                <a:srgbClr val="FF0000"/>
              </a:solidFill>
            </a:endParaRPr>
          </a:p>
        </p:txBody>
      </p:sp>
      <p:graphicFrame>
        <p:nvGraphicFramePr>
          <p:cNvPr id="6" name="Table 5">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3945760482"/>
              </p:ext>
            </p:extLst>
          </p:nvPr>
        </p:nvGraphicFramePr>
        <p:xfrm>
          <a:off x="3463495" y="1081418"/>
          <a:ext cx="4793399" cy="2251710"/>
        </p:xfrm>
        <a:graphic>
          <a:graphicData uri="http://schemas.openxmlformats.org/drawingml/2006/table">
            <a:tbl>
              <a:tblPr firstRow="1" bandRow="1">
                <a:tableStyleId>{69012ECD-51FC-41F1-AA8D-1B2483CD663E}</a:tableStyleId>
              </a:tblPr>
              <a:tblGrid>
                <a:gridCol w="684212">
                  <a:extLst>
                    <a:ext uri="{9D8B030D-6E8A-4147-A177-3AD203B41FA5}">
                      <a16:colId xmlns="" xmlns:a16="http://schemas.microsoft.com/office/drawing/2014/main" val="846695438"/>
                    </a:ext>
                  </a:extLst>
                </a:gridCol>
                <a:gridCol w="1476375">
                  <a:extLst>
                    <a:ext uri="{9D8B030D-6E8A-4147-A177-3AD203B41FA5}">
                      <a16:colId xmlns="" xmlns:a16="http://schemas.microsoft.com/office/drawing/2014/main" val="1599600566"/>
                    </a:ext>
                  </a:extLst>
                </a:gridCol>
                <a:gridCol w="1311275">
                  <a:extLst>
                    <a:ext uri="{9D8B030D-6E8A-4147-A177-3AD203B41FA5}">
                      <a16:colId xmlns="" xmlns:a16="http://schemas.microsoft.com/office/drawing/2014/main" val="344452642"/>
                    </a:ext>
                  </a:extLst>
                </a:gridCol>
                <a:gridCol w="1321537">
                  <a:extLst>
                    <a:ext uri="{9D8B030D-6E8A-4147-A177-3AD203B41FA5}">
                      <a16:colId xmlns="" xmlns:a16="http://schemas.microsoft.com/office/drawing/2014/main" val="1155307961"/>
                    </a:ext>
                  </a:extLst>
                </a:gridCol>
              </a:tblGrid>
              <a:tr h="333992">
                <a:tc>
                  <a:txBody>
                    <a:bodyPr/>
                    <a:lstStyle/>
                    <a:p>
                      <a:pPr algn="ctr" rtl="0" fontAlgn="ctr"/>
                      <a:r>
                        <a:rPr lang="en-IN" sz="2400" u="sng" strike="noStrike" dirty="0">
                          <a:solidFill>
                            <a:srgbClr val="C00000"/>
                          </a:solidFill>
                          <a:effectLst/>
                          <a:latin typeface="Bookman Old Style" panose="02050604050505020204" pitchFamily="18" charset="0"/>
                        </a:rPr>
                        <a:t>SID</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sng" strike="noStrike" dirty="0">
                          <a:solidFill>
                            <a:srgbClr val="C00000"/>
                          </a:solidFill>
                          <a:effectLst/>
                          <a:latin typeface="Bookman Old Style" panose="02050604050505020204" pitchFamily="18" charset="0"/>
                        </a:rPr>
                        <a:t>COURSE</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MARKS</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GRADE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80</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B+</a:t>
                      </a:r>
                    </a:p>
                  </a:txBody>
                  <a:tcPr marL="9525" marR="9525" marT="9525" marB="0" anchor="ctr"/>
                </a:tc>
                <a:extLst>
                  <a:ext uri="{0D108BD9-81ED-4DB2-BD59-A6C34878D82A}">
                    <a16:rowId xmlns="" xmlns:a16="http://schemas.microsoft.com/office/drawing/2014/main" val="183727639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DBMS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95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75</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B</a:t>
                      </a:r>
                    </a:p>
                  </a:txBody>
                  <a:tcPr marL="9525" marR="9525" marT="9525" marB="0" anchor="ctr"/>
                </a:tc>
                <a:extLst>
                  <a:ext uri="{0D108BD9-81ED-4DB2-BD59-A6C34878D82A}">
                    <a16:rowId xmlns="" xmlns:a16="http://schemas.microsoft.com/office/drawing/2014/main" val="1823574503"/>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DWDM</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85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56033">
                <a:tc>
                  <a:txBody>
                    <a:bodyPr/>
                    <a:lstStyle/>
                    <a:p>
                      <a:pPr algn="ctr" rtl="0" fontAlgn="ctr"/>
                      <a:r>
                        <a:rPr lang="en-IN" sz="2400" u="none" strike="noStrike" dirty="0">
                          <a:solidFill>
                            <a:srgbClr val="002060"/>
                          </a:solidFill>
                          <a:effectLst/>
                          <a:latin typeface="Bookman Old Style" panose="02050604050505020204" pitchFamily="18" charset="0"/>
                        </a:rPr>
                        <a:t>3</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90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A</a:t>
                      </a:r>
                      <a:r>
                        <a:rPr lang="en-IN" sz="2400" u="none" strike="noStrike" dirty="0">
                          <a:solidFill>
                            <a:srgbClr val="002060"/>
                          </a:solidFill>
                          <a:effectLst/>
                          <a:latin typeface="Bookman Old Style" panose="02050604050505020204" pitchFamily="18" charset="0"/>
                        </a:rPr>
                        <a:t>+</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sp>
        <p:nvSpPr>
          <p:cNvPr id="7" name="Rectangle 6"/>
          <p:cNvSpPr/>
          <p:nvPr/>
        </p:nvSpPr>
        <p:spPr>
          <a:xfrm>
            <a:off x="482220" y="3676767"/>
            <a:ext cx="2110856" cy="523220"/>
          </a:xfrm>
          <a:prstGeom prst="rect">
            <a:avLst/>
          </a:prstGeom>
        </p:spPr>
        <p:txBody>
          <a:bodyPr wrap="square">
            <a:spAutoFit/>
          </a:bodyPr>
          <a:lstStyle/>
          <a:p>
            <a:pPr algn="just"/>
            <a:r>
              <a:rPr lang="en-US" sz="2800" dirty="0" smtClean="0">
                <a:solidFill>
                  <a:srgbClr val="002060"/>
                </a:solidFill>
              </a:rPr>
              <a:t>Marks Table:</a:t>
            </a:r>
            <a:endParaRPr lang="en-US" sz="2800" dirty="0">
              <a:solidFill>
                <a:srgbClr val="002060"/>
              </a:solidFill>
            </a:endParaRPr>
          </a:p>
        </p:txBody>
      </p:sp>
      <p:sp>
        <p:nvSpPr>
          <p:cNvPr id="8" name="Rectangle 7"/>
          <p:cNvSpPr/>
          <p:nvPr/>
        </p:nvSpPr>
        <p:spPr>
          <a:xfrm>
            <a:off x="5957245" y="3676767"/>
            <a:ext cx="2531662" cy="523220"/>
          </a:xfrm>
          <a:prstGeom prst="rect">
            <a:avLst/>
          </a:prstGeom>
        </p:spPr>
        <p:txBody>
          <a:bodyPr wrap="square">
            <a:spAutoFit/>
          </a:bodyPr>
          <a:lstStyle/>
          <a:p>
            <a:pPr algn="just"/>
            <a:r>
              <a:rPr lang="en-US" sz="2800" dirty="0" smtClean="0">
                <a:solidFill>
                  <a:srgbClr val="002060"/>
                </a:solidFill>
              </a:rPr>
              <a:t>Grade Table:</a:t>
            </a:r>
            <a:endParaRPr lang="en-US" sz="2800" dirty="0">
              <a:solidFill>
                <a:srgbClr val="002060"/>
              </a:solidFill>
            </a:endParaRPr>
          </a:p>
        </p:txBody>
      </p:sp>
      <p:graphicFrame>
        <p:nvGraphicFramePr>
          <p:cNvPr id="9" name="Table 8">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2089576972"/>
              </p:ext>
            </p:extLst>
          </p:nvPr>
        </p:nvGraphicFramePr>
        <p:xfrm>
          <a:off x="1077411" y="4199987"/>
          <a:ext cx="3471862" cy="2251710"/>
        </p:xfrm>
        <a:graphic>
          <a:graphicData uri="http://schemas.openxmlformats.org/drawingml/2006/table">
            <a:tbl>
              <a:tblPr firstRow="1" bandRow="1">
                <a:tableStyleId>{69012ECD-51FC-41F1-AA8D-1B2483CD663E}</a:tableStyleId>
              </a:tblPr>
              <a:tblGrid>
                <a:gridCol w="684212">
                  <a:extLst>
                    <a:ext uri="{9D8B030D-6E8A-4147-A177-3AD203B41FA5}">
                      <a16:colId xmlns="" xmlns:a16="http://schemas.microsoft.com/office/drawing/2014/main" val="846695438"/>
                    </a:ext>
                  </a:extLst>
                </a:gridCol>
                <a:gridCol w="1476375">
                  <a:extLst>
                    <a:ext uri="{9D8B030D-6E8A-4147-A177-3AD203B41FA5}">
                      <a16:colId xmlns="" xmlns:a16="http://schemas.microsoft.com/office/drawing/2014/main" val="1599600566"/>
                    </a:ext>
                  </a:extLst>
                </a:gridCol>
                <a:gridCol w="1311275">
                  <a:extLst>
                    <a:ext uri="{9D8B030D-6E8A-4147-A177-3AD203B41FA5}">
                      <a16:colId xmlns="" xmlns:a16="http://schemas.microsoft.com/office/drawing/2014/main" val="344452642"/>
                    </a:ext>
                  </a:extLst>
                </a:gridCol>
              </a:tblGrid>
              <a:tr h="333992">
                <a:tc>
                  <a:txBody>
                    <a:bodyPr/>
                    <a:lstStyle/>
                    <a:p>
                      <a:pPr algn="ctr" rtl="0" fontAlgn="ctr"/>
                      <a:r>
                        <a:rPr lang="en-IN" sz="2400" u="sng" strike="noStrike" dirty="0">
                          <a:solidFill>
                            <a:srgbClr val="C00000"/>
                          </a:solidFill>
                          <a:effectLst/>
                          <a:latin typeface="Bookman Old Style" panose="02050604050505020204" pitchFamily="18" charset="0"/>
                        </a:rPr>
                        <a:t>SID</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sng" strike="noStrike" dirty="0">
                          <a:solidFill>
                            <a:srgbClr val="C00000"/>
                          </a:solidFill>
                          <a:effectLst/>
                          <a:latin typeface="Bookman Old Style" panose="02050604050505020204" pitchFamily="18" charset="0"/>
                        </a:rPr>
                        <a:t>COURSE</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MARKS</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80</a:t>
                      </a:r>
                    </a:p>
                  </a:txBody>
                  <a:tcPr marL="9525" marR="9525" marT="9525" marB="0" anchor="ctr"/>
                </a:tc>
                <a:extLst>
                  <a:ext uri="{0D108BD9-81ED-4DB2-BD59-A6C34878D82A}">
                    <a16:rowId xmlns="" xmlns:a16="http://schemas.microsoft.com/office/drawing/2014/main" val="183727639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DBMS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95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75</a:t>
                      </a:r>
                    </a:p>
                  </a:txBody>
                  <a:tcPr marL="9525" marR="9525" marT="9525" marB="0" anchor="ctr"/>
                </a:tc>
                <a:extLst>
                  <a:ext uri="{0D108BD9-81ED-4DB2-BD59-A6C34878D82A}">
                    <a16:rowId xmlns="" xmlns:a16="http://schemas.microsoft.com/office/drawing/2014/main" val="1823574503"/>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DWDM</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85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56033">
                <a:tc>
                  <a:txBody>
                    <a:bodyPr/>
                    <a:lstStyle/>
                    <a:p>
                      <a:pPr algn="ctr" rtl="0" fontAlgn="ctr"/>
                      <a:r>
                        <a:rPr lang="en-IN" sz="2400" u="none" strike="noStrike" dirty="0">
                          <a:solidFill>
                            <a:srgbClr val="002060"/>
                          </a:solidFill>
                          <a:effectLst/>
                          <a:latin typeface="Bookman Old Style" panose="02050604050505020204" pitchFamily="18" charset="0"/>
                        </a:rPr>
                        <a:t>3</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90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graphicFrame>
        <p:nvGraphicFramePr>
          <p:cNvPr id="10" name="Table 9">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822565832"/>
              </p:ext>
            </p:extLst>
          </p:nvPr>
        </p:nvGraphicFramePr>
        <p:xfrm>
          <a:off x="6107372" y="4223759"/>
          <a:ext cx="5528411" cy="2251710"/>
        </p:xfrm>
        <a:graphic>
          <a:graphicData uri="http://schemas.openxmlformats.org/drawingml/2006/table">
            <a:tbl>
              <a:tblPr firstRow="1" bandRow="1">
                <a:tableStyleId>{69012ECD-51FC-41F1-AA8D-1B2483CD663E}</a:tableStyleId>
              </a:tblPr>
              <a:tblGrid>
                <a:gridCol w="2036762">
                  <a:extLst>
                    <a:ext uri="{9D8B030D-6E8A-4147-A177-3AD203B41FA5}">
                      <a16:colId xmlns="" xmlns:a16="http://schemas.microsoft.com/office/drawing/2014/main" val="846695438"/>
                    </a:ext>
                  </a:extLst>
                </a:gridCol>
                <a:gridCol w="2170112">
                  <a:extLst>
                    <a:ext uri="{9D8B030D-6E8A-4147-A177-3AD203B41FA5}">
                      <a16:colId xmlns="" xmlns:a16="http://schemas.microsoft.com/office/drawing/2014/main" val="1599600566"/>
                    </a:ext>
                  </a:extLst>
                </a:gridCol>
                <a:gridCol w="1321537">
                  <a:extLst>
                    <a:ext uri="{9D8B030D-6E8A-4147-A177-3AD203B41FA5}">
                      <a16:colId xmlns="" xmlns:a16="http://schemas.microsoft.com/office/drawing/2014/main" val="1155307961"/>
                    </a:ext>
                  </a:extLst>
                </a:gridCol>
              </a:tblGrid>
              <a:tr h="333992">
                <a:tc>
                  <a:txBody>
                    <a:bodyPr/>
                    <a:lstStyle/>
                    <a:p>
                      <a:pPr algn="ctr" rtl="0" fontAlgn="ctr"/>
                      <a:r>
                        <a:rPr lang="en-IN" sz="2400" u="sng" strike="noStrike" dirty="0" smtClean="0">
                          <a:solidFill>
                            <a:srgbClr val="C00000"/>
                          </a:solidFill>
                          <a:effectLst/>
                          <a:latin typeface="Bookman Old Style" panose="02050604050505020204" pitchFamily="18" charset="0"/>
                        </a:rPr>
                        <a:t>LOWMARKS</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sng" strike="noStrike" dirty="0" smtClean="0">
                          <a:solidFill>
                            <a:srgbClr val="C00000"/>
                          </a:solidFill>
                          <a:effectLst/>
                          <a:latin typeface="Bookman Old Style" panose="02050604050505020204" pitchFamily="18" charset="0"/>
                        </a:rPr>
                        <a:t>HIGHMARKS</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GRADE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333992">
                <a:tc>
                  <a:txBody>
                    <a:bodyPr/>
                    <a:lstStyle/>
                    <a:p>
                      <a:pPr algn="ctr" rtl="0" fontAlgn="ctr"/>
                      <a:r>
                        <a:rPr lang="en-IN" sz="2400" u="none" strike="noStrike" dirty="0" smtClean="0">
                          <a:solidFill>
                            <a:srgbClr val="002060"/>
                          </a:solidFill>
                          <a:effectLst/>
                          <a:latin typeface="Bookman Old Style" panose="02050604050505020204" pitchFamily="18" charset="0"/>
                        </a:rPr>
                        <a:t>90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100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A+</a:t>
                      </a:r>
                    </a:p>
                  </a:txBody>
                  <a:tcPr marL="9525" marR="9525" marT="9525" marB="0" anchor="ctr"/>
                </a:tc>
                <a:extLst>
                  <a:ext uri="{0D108BD9-81ED-4DB2-BD59-A6C34878D82A}">
                    <a16:rowId xmlns="" xmlns:a16="http://schemas.microsoft.com/office/drawing/2014/main" val="1837276390"/>
                  </a:ext>
                </a:extLst>
              </a:tr>
              <a:tr h="333992">
                <a:tc>
                  <a:txBody>
                    <a:bodyPr/>
                    <a:lstStyle/>
                    <a:p>
                      <a:pPr algn="ctr" rtl="0" fontAlgn="ctr"/>
                      <a:r>
                        <a:rPr lang="en-IN" sz="2400" u="none" strike="noStrike" dirty="0" smtClean="0">
                          <a:solidFill>
                            <a:srgbClr val="002060"/>
                          </a:solidFill>
                          <a:effectLst/>
                          <a:latin typeface="Bookman Old Style" panose="02050604050505020204" pitchFamily="18" charset="0"/>
                        </a:rPr>
                        <a:t>75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89</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33992">
                <a:tc>
                  <a:txBody>
                    <a:bodyPr/>
                    <a:lstStyle/>
                    <a:p>
                      <a:pPr algn="ctr" rtl="0" fontAlgn="ctr"/>
                      <a:r>
                        <a:rPr lang="en-IN" sz="2400" u="none" strike="noStrike" dirty="0" smtClean="0">
                          <a:solidFill>
                            <a:srgbClr val="002060"/>
                          </a:solidFill>
                          <a:effectLst/>
                          <a:latin typeface="Bookman Old Style" panose="02050604050505020204" pitchFamily="18" charset="0"/>
                        </a:rPr>
                        <a:t>60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74</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B</a:t>
                      </a:r>
                    </a:p>
                  </a:txBody>
                  <a:tcPr marL="9525" marR="9525" marT="9525" marB="0" anchor="ctr"/>
                </a:tc>
                <a:extLst>
                  <a:ext uri="{0D108BD9-81ED-4DB2-BD59-A6C34878D82A}">
                    <a16:rowId xmlns="" xmlns:a16="http://schemas.microsoft.com/office/drawing/2014/main" val="1823574503"/>
                  </a:ext>
                </a:extLst>
              </a:tr>
              <a:tr h="333992">
                <a:tc>
                  <a:txBody>
                    <a:bodyPr/>
                    <a:lstStyle/>
                    <a:p>
                      <a:pPr algn="ctr" rtl="0" fontAlgn="ctr"/>
                      <a:r>
                        <a:rPr lang="en-IN" sz="2400" u="none" strike="noStrike" dirty="0" smtClean="0">
                          <a:solidFill>
                            <a:srgbClr val="002060"/>
                          </a:solidFill>
                          <a:effectLst/>
                          <a:latin typeface="Bookman Old Style" panose="02050604050505020204" pitchFamily="18" charset="0"/>
                        </a:rPr>
                        <a:t>40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59</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C</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56033">
                <a:tc>
                  <a:txBody>
                    <a:bodyPr/>
                    <a:lstStyle/>
                    <a:p>
                      <a:pPr algn="ctr" rtl="0" fontAlgn="ctr"/>
                      <a:r>
                        <a:rPr lang="en-IN" sz="2400" u="none" strike="noStrike" dirty="0" smtClean="0">
                          <a:solidFill>
                            <a:srgbClr val="002060"/>
                          </a:solidFill>
                          <a:effectLst/>
                          <a:latin typeface="Bookman Old Style" panose="02050604050505020204" pitchFamily="18" charset="0"/>
                        </a:rPr>
                        <a:t>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39</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F</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spTree>
    <p:extLst>
      <p:ext uri="{BB962C8B-B14F-4D97-AF65-F5344CB8AC3E}">
        <p14:creationId xmlns:p14="http://schemas.microsoft.com/office/powerpoint/2010/main" val="405789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214531"/>
            <a:ext cx="9125805" cy="584775"/>
          </a:xfrm>
          <a:prstGeom prst="rect">
            <a:avLst/>
          </a:prstGeom>
        </p:spPr>
        <p:txBody>
          <a:bodyPr wrap="square">
            <a:spAutoFit/>
          </a:bodyPr>
          <a:lstStyle/>
          <a:p>
            <a:r>
              <a:rPr lang="en-US" sz="3200" b="1" dirty="0">
                <a:solidFill>
                  <a:srgbClr val="FF0000"/>
                </a:solidFill>
              </a:rPr>
              <a:t>Normalization | Boyce – </a:t>
            </a:r>
            <a:r>
              <a:rPr lang="en-US" sz="3200" b="1" dirty="0" err="1">
                <a:solidFill>
                  <a:srgbClr val="FF0000"/>
                </a:solidFill>
              </a:rPr>
              <a:t>Codd</a:t>
            </a:r>
            <a:r>
              <a:rPr lang="en-US" sz="3200" b="1" dirty="0">
                <a:solidFill>
                  <a:srgbClr val="FF0000"/>
                </a:solidFill>
              </a:rPr>
              <a:t> Normal Form [ BCNF </a:t>
            </a:r>
            <a:r>
              <a:rPr lang="en-US" sz="3200" b="1" dirty="0" smtClean="0">
                <a:solidFill>
                  <a:srgbClr val="FF0000"/>
                </a:solidFill>
              </a:rPr>
              <a:t>]</a:t>
            </a:r>
            <a:endParaRPr lang="en-US" sz="3200" b="1" dirty="0">
              <a:solidFill>
                <a:srgbClr val="FF0000"/>
              </a:solidFill>
            </a:endParaRPr>
          </a:p>
        </p:txBody>
      </p:sp>
      <p:sp>
        <p:nvSpPr>
          <p:cNvPr id="4" name="Rectangle 3"/>
          <p:cNvSpPr/>
          <p:nvPr/>
        </p:nvSpPr>
        <p:spPr>
          <a:xfrm>
            <a:off x="482219" y="799306"/>
            <a:ext cx="11213911" cy="5693866"/>
          </a:xfrm>
          <a:prstGeom prst="rect">
            <a:avLst/>
          </a:prstGeom>
        </p:spPr>
        <p:txBody>
          <a:bodyPr wrap="square">
            <a:spAutoFit/>
          </a:bodyPr>
          <a:lstStyle/>
          <a:p>
            <a:pPr marL="285750" indent="-285750" algn="just">
              <a:buFont typeface="Arial" panose="020B0604020202020204" pitchFamily="34" charset="0"/>
              <a:buChar char="•"/>
            </a:pPr>
            <a:r>
              <a:rPr lang="en-US" sz="2800" dirty="0">
                <a:solidFill>
                  <a:srgbClr val="002060"/>
                </a:solidFill>
              </a:rPr>
              <a:t>For </a:t>
            </a:r>
            <a:r>
              <a:rPr lang="en-US" sz="2800" dirty="0" smtClean="0">
                <a:solidFill>
                  <a:srgbClr val="002060"/>
                </a:solidFill>
              </a:rPr>
              <a:t>BCNF the </a:t>
            </a:r>
            <a:r>
              <a:rPr lang="en-US" sz="2800" dirty="0">
                <a:solidFill>
                  <a:srgbClr val="002060"/>
                </a:solidFill>
              </a:rPr>
              <a:t>table should be in </a:t>
            </a:r>
            <a:r>
              <a:rPr lang="en-US" sz="2800" dirty="0" smtClean="0">
                <a:solidFill>
                  <a:srgbClr val="002060"/>
                </a:solidFill>
              </a:rPr>
              <a:t>3NF and every </a:t>
            </a:r>
            <a:r>
              <a:rPr lang="en-US" sz="2800" dirty="0">
                <a:solidFill>
                  <a:srgbClr val="002060"/>
                </a:solidFill>
              </a:rPr>
              <a:t>FD, LHS is super key.</a:t>
            </a:r>
          </a:p>
          <a:p>
            <a:pPr marL="285750" indent="-285750" algn="just">
              <a:buFont typeface="Arial" panose="020B0604020202020204" pitchFamily="34" charset="0"/>
              <a:buChar char="•"/>
            </a:pPr>
            <a:r>
              <a:rPr lang="en-US" sz="2800" dirty="0" smtClean="0">
                <a:solidFill>
                  <a:srgbClr val="002060"/>
                </a:solidFill>
              </a:rPr>
              <a:t>A </a:t>
            </a:r>
            <a:r>
              <a:rPr lang="en-US" sz="2800" dirty="0">
                <a:solidFill>
                  <a:srgbClr val="002060"/>
                </a:solidFill>
              </a:rPr>
              <a:t>table is in BCNF if every functional dependency X → Y, X is the super key of the table.</a:t>
            </a:r>
          </a:p>
          <a:p>
            <a:pPr marL="285750" indent="-285750" algn="just">
              <a:buFont typeface="Arial" panose="020B0604020202020204" pitchFamily="34" charset="0"/>
              <a:buChar char="•"/>
            </a:pPr>
            <a:r>
              <a:rPr lang="en-US" sz="2800" b="1" dirty="0">
                <a:solidFill>
                  <a:srgbClr val="002060"/>
                </a:solidFill>
              </a:rPr>
              <a:t>Example</a:t>
            </a:r>
            <a:r>
              <a:rPr lang="en-US" sz="2800" b="1" dirty="0" smtClean="0">
                <a:solidFill>
                  <a:srgbClr val="002060"/>
                </a:solidFill>
              </a:rPr>
              <a:t>:</a:t>
            </a:r>
          </a:p>
          <a:p>
            <a:pPr marL="285750" indent="-285750" algn="just">
              <a:buFont typeface="Arial" panose="020B0604020202020204" pitchFamily="34" charset="0"/>
              <a:buChar char="•"/>
            </a:pPr>
            <a:endParaRPr lang="en-US" sz="2800" b="1" dirty="0">
              <a:solidFill>
                <a:srgbClr val="002060"/>
              </a:solidFill>
            </a:endParaRPr>
          </a:p>
          <a:p>
            <a:pPr marL="285750" indent="-285750" algn="just">
              <a:buFont typeface="Arial" panose="020B0604020202020204" pitchFamily="34" charset="0"/>
              <a:buChar char="•"/>
            </a:pPr>
            <a:endParaRPr lang="en-US" sz="2800" b="1" dirty="0" smtClean="0">
              <a:solidFill>
                <a:srgbClr val="002060"/>
              </a:solidFill>
            </a:endParaRPr>
          </a:p>
          <a:p>
            <a:pPr marL="285750" indent="-285750" algn="just">
              <a:buFont typeface="Arial" panose="020B0604020202020204" pitchFamily="34" charset="0"/>
              <a:buChar char="•"/>
            </a:pPr>
            <a:endParaRPr lang="en-US" sz="2800" b="1" dirty="0">
              <a:solidFill>
                <a:srgbClr val="002060"/>
              </a:solidFill>
            </a:endParaRPr>
          </a:p>
          <a:p>
            <a:pPr marL="285750" indent="-285750" algn="just">
              <a:buFont typeface="Arial" panose="020B0604020202020204" pitchFamily="34" charset="0"/>
              <a:buChar char="•"/>
            </a:pPr>
            <a:endParaRPr lang="en-US" sz="2800" b="1" dirty="0" smtClean="0">
              <a:solidFill>
                <a:srgbClr val="002060"/>
              </a:solidFill>
            </a:endParaRPr>
          </a:p>
          <a:p>
            <a:pPr marL="285750" indent="-285750" algn="just">
              <a:buFont typeface="Arial" panose="020B0604020202020204" pitchFamily="34" charset="0"/>
              <a:buChar char="•"/>
            </a:pPr>
            <a:endParaRPr lang="en-US" sz="2800" b="1" dirty="0">
              <a:solidFill>
                <a:srgbClr val="002060"/>
              </a:solidFill>
            </a:endParaRPr>
          </a:p>
          <a:p>
            <a:pPr marL="285750" indent="-285750" algn="just">
              <a:buFont typeface="Arial" panose="020B0604020202020204" pitchFamily="34" charset="0"/>
              <a:buChar char="•"/>
            </a:pPr>
            <a:endParaRPr lang="en-US" sz="2800" b="1" dirty="0" smtClean="0">
              <a:solidFill>
                <a:srgbClr val="002060"/>
              </a:solidFill>
            </a:endParaRPr>
          </a:p>
          <a:p>
            <a:pPr marL="285750" indent="-285750" algn="just">
              <a:buFont typeface="Arial" panose="020B0604020202020204" pitchFamily="34" charset="0"/>
              <a:buChar char="•"/>
            </a:pPr>
            <a:r>
              <a:rPr lang="en-US" sz="2800" dirty="0">
                <a:solidFill>
                  <a:srgbClr val="002060"/>
                </a:solidFill>
              </a:rPr>
              <a:t> In the above table Functional dependencies are as follows:</a:t>
            </a:r>
          </a:p>
          <a:p>
            <a:pPr marL="742950" lvl="1" indent="-285750" algn="just">
              <a:buFont typeface="Arial" panose="020B0604020202020204" pitchFamily="34" charset="0"/>
              <a:buChar char="•"/>
            </a:pPr>
            <a:r>
              <a:rPr lang="en-US" sz="2800" dirty="0" smtClean="0">
                <a:solidFill>
                  <a:srgbClr val="002060"/>
                </a:solidFill>
              </a:rPr>
              <a:t>EMP_ID  </a:t>
            </a:r>
            <a:r>
              <a:rPr lang="en-US" sz="2800" dirty="0">
                <a:solidFill>
                  <a:srgbClr val="002060"/>
                </a:solidFill>
              </a:rPr>
              <a:t>→  EMP_COUNTRY  </a:t>
            </a:r>
          </a:p>
          <a:p>
            <a:pPr marL="742950" lvl="1" indent="-285750" algn="just">
              <a:buFont typeface="Arial" panose="020B0604020202020204" pitchFamily="34" charset="0"/>
              <a:buChar char="•"/>
            </a:pPr>
            <a:r>
              <a:rPr lang="en-US" sz="2800" dirty="0" smtClean="0">
                <a:solidFill>
                  <a:srgbClr val="002060"/>
                </a:solidFill>
              </a:rPr>
              <a:t>EMP_DEPT  </a:t>
            </a:r>
            <a:r>
              <a:rPr lang="en-US" sz="2800" dirty="0">
                <a:solidFill>
                  <a:srgbClr val="002060"/>
                </a:solidFill>
              </a:rPr>
              <a:t>→   {DEPT_TYPE, EMP_DEPT_NO</a:t>
            </a:r>
            <a:r>
              <a:rPr lang="en-US" sz="2800" dirty="0" smtClean="0">
                <a:solidFill>
                  <a:srgbClr val="002060"/>
                </a:solidFill>
              </a:rPr>
              <a:t>}</a:t>
            </a:r>
            <a:endParaRPr lang="en-US" sz="2800" dirty="0">
              <a:solidFill>
                <a:srgbClr val="00206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73687347"/>
              </p:ext>
            </p:extLst>
          </p:nvPr>
        </p:nvGraphicFramePr>
        <p:xfrm>
          <a:off x="956691" y="2615188"/>
          <a:ext cx="10739439" cy="2286000"/>
        </p:xfrm>
        <a:graphic>
          <a:graphicData uri="http://schemas.openxmlformats.org/drawingml/2006/table">
            <a:tbl>
              <a:tblPr>
                <a:tableStyleId>{BC89EF96-8CEA-46FF-86C4-4CE0E7609802}</a:tableStyleId>
              </a:tblPr>
              <a:tblGrid>
                <a:gridCol w="1468755"/>
                <a:gridCol w="2657793"/>
                <a:gridCol w="1962468"/>
                <a:gridCol w="2065655"/>
                <a:gridCol w="2584768"/>
              </a:tblGrid>
              <a:tr h="0">
                <a:tc>
                  <a:txBody>
                    <a:bodyPr/>
                    <a:lstStyle/>
                    <a:p>
                      <a:pPr algn="ctr"/>
                      <a:r>
                        <a:rPr lang="en-US" sz="2400" b="1" i="0" u="sng" dirty="0">
                          <a:solidFill>
                            <a:srgbClr val="C00000"/>
                          </a:solidFill>
                          <a:latin typeface="Bookman Old Style" panose="02050604050505020204" pitchFamily="18" charset="0"/>
                        </a:rPr>
                        <a:t>EMP_ID</a:t>
                      </a:r>
                    </a:p>
                  </a:txBody>
                  <a:tcPr anchor="ctr"/>
                </a:tc>
                <a:tc>
                  <a:txBody>
                    <a:bodyPr/>
                    <a:lstStyle/>
                    <a:p>
                      <a:pPr algn="ctr"/>
                      <a:r>
                        <a:rPr lang="en-US" sz="2400" b="1" dirty="0">
                          <a:solidFill>
                            <a:srgbClr val="C00000"/>
                          </a:solidFill>
                          <a:latin typeface="Bookman Old Style" panose="02050604050505020204" pitchFamily="18" charset="0"/>
                        </a:rPr>
                        <a:t>EMP_COUNTRY</a:t>
                      </a:r>
                    </a:p>
                  </a:txBody>
                  <a:tcPr anchor="ctr"/>
                </a:tc>
                <a:tc>
                  <a:txBody>
                    <a:bodyPr/>
                    <a:lstStyle/>
                    <a:p>
                      <a:pPr algn="ctr"/>
                      <a:r>
                        <a:rPr lang="en-US" sz="2400" b="1" u="sng" dirty="0">
                          <a:solidFill>
                            <a:srgbClr val="C00000"/>
                          </a:solidFill>
                          <a:latin typeface="Bookman Old Style" panose="02050604050505020204" pitchFamily="18" charset="0"/>
                        </a:rPr>
                        <a:t>EMP_DEPT</a:t>
                      </a:r>
                    </a:p>
                  </a:txBody>
                  <a:tcPr anchor="ctr"/>
                </a:tc>
                <a:tc>
                  <a:txBody>
                    <a:bodyPr/>
                    <a:lstStyle/>
                    <a:p>
                      <a:pPr algn="ctr"/>
                      <a:r>
                        <a:rPr lang="en-US" sz="2400" b="1" dirty="0">
                          <a:solidFill>
                            <a:srgbClr val="C00000"/>
                          </a:solidFill>
                          <a:latin typeface="Bookman Old Style" panose="02050604050505020204" pitchFamily="18" charset="0"/>
                        </a:rPr>
                        <a:t>DEPT_TYPE</a:t>
                      </a:r>
                    </a:p>
                  </a:txBody>
                  <a:tcPr anchor="ctr"/>
                </a:tc>
                <a:tc>
                  <a:txBody>
                    <a:bodyPr/>
                    <a:lstStyle/>
                    <a:p>
                      <a:pPr algn="ctr"/>
                      <a:r>
                        <a:rPr lang="en-US" sz="2400" b="1" dirty="0">
                          <a:solidFill>
                            <a:srgbClr val="C00000"/>
                          </a:solidFill>
                          <a:latin typeface="Bookman Old Style" panose="02050604050505020204" pitchFamily="18" charset="0"/>
                        </a:rPr>
                        <a:t>EMP_DEPT_NO</a:t>
                      </a:r>
                    </a:p>
                  </a:txBody>
                  <a:tcPr anchor="ctr"/>
                </a:tc>
              </a:tr>
              <a:tr h="0">
                <a:tc>
                  <a:txBody>
                    <a:bodyPr/>
                    <a:lstStyle/>
                    <a:p>
                      <a:pPr algn="ctr"/>
                      <a:r>
                        <a:rPr lang="en-US" sz="2400">
                          <a:solidFill>
                            <a:srgbClr val="002060"/>
                          </a:solidFill>
                          <a:latin typeface="Bookman Old Style" panose="02050604050505020204" pitchFamily="18" charset="0"/>
                        </a:rPr>
                        <a:t>264</a:t>
                      </a:r>
                    </a:p>
                  </a:txBody>
                  <a:tcPr anchor="ctr"/>
                </a:tc>
                <a:tc>
                  <a:txBody>
                    <a:bodyPr/>
                    <a:lstStyle/>
                    <a:p>
                      <a:pPr algn="ctr"/>
                      <a:r>
                        <a:rPr lang="en-US" sz="2400" dirty="0">
                          <a:solidFill>
                            <a:srgbClr val="002060"/>
                          </a:solidFill>
                          <a:latin typeface="Bookman Old Style" panose="02050604050505020204" pitchFamily="18" charset="0"/>
                        </a:rPr>
                        <a:t>India</a:t>
                      </a:r>
                    </a:p>
                  </a:txBody>
                  <a:tcPr anchor="ctr"/>
                </a:tc>
                <a:tc>
                  <a:txBody>
                    <a:bodyPr/>
                    <a:lstStyle/>
                    <a:p>
                      <a:pPr algn="ctr"/>
                      <a:r>
                        <a:rPr lang="en-US" sz="2400">
                          <a:solidFill>
                            <a:srgbClr val="002060"/>
                          </a:solidFill>
                          <a:latin typeface="Bookman Old Style" panose="02050604050505020204" pitchFamily="18" charset="0"/>
                        </a:rPr>
                        <a:t>Designing</a:t>
                      </a:r>
                    </a:p>
                  </a:txBody>
                  <a:tcPr anchor="ctr"/>
                </a:tc>
                <a:tc>
                  <a:txBody>
                    <a:bodyPr/>
                    <a:lstStyle/>
                    <a:p>
                      <a:pPr algn="ctr"/>
                      <a:r>
                        <a:rPr lang="en-US" sz="2400">
                          <a:solidFill>
                            <a:srgbClr val="002060"/>
                          </a:solidFill>
                          <a:latin typeface="Bookman Old Style" panose="02050604050505020204" pitchFamily="18" charset="0"/>
                        </a:rPr>
                        <a:t>D394</a:t>
                      </a:r>
                    </a:p>
                  </a:txBody>
                  <a:tcPr anchor="ctr"/>
                </a:tc>
                <a:tc>
                  <a:txBody>
                    <a:bodyPr/>
                    <a:lstStyle/>
                    <a:p>
                      <a:pPr algn="ctr"/>
                      <a:r>
                        <a:rPr lang="en-US" sz="2400">
                          <a:solidFill>
                            <a:srgbClr val="002060"/>
                          </a:solidFill>
                          <a:latin typeface="Bookman Old Style" panose="02050604050505020204" pitchFamily="18" charset="0"/>
                        </a:rPr>
                        <a:t>283</a:t>
                      </a:r>
                    </a:p>
                  </a:txBody>
                  <a:tcPr anchor="ctr"/>
                </a:tc>
              </a:tr>
              <a:tr h="0">
                <a:tc>
                  <a:txBody>
                    <a:bodyPr/>
                    <a:lstStyle/>
                    <a:p>
                      <a:pPr algn="ctr"/>
                      <a:r>
                        <a:rPr lang="en-US" sz="2400">
                          <a:solidFill>
                            <a:srgbClr val="002060"/>
                          </a:solidFill>
                          <a:latin typeface="Bookman Old Style" panose="02050604050505020204" pitchFamily="18" charset="0"/>
                        </a:rPr>
                        <a:t>264</a:t>
                      </a:r>
                    </a:p>
                  </a:txBody>
                  <a:tcPr anchor="ctr"/>
                </a:tc>
                <a:tc>
                  <a:txBody>
                    <a:bodyPr/>
                    <a:lstStyle/>
                    <a:p>
                      <a:pPr algn="ctr"/>
                      <a:r>
                        <a:rPr lang="en-US" sz="2400" dirty="0">
                          <a:solidFill>
                            <a:srgbClr val="002060"/>
                          </a:solidFill>
                          <a:latin typeface="Bookman Old Style" panose="02050604050505020204" pitchFamily="18" charset="0"/>
                        </a:rPr>
                        <a:t>India</a:t>
                      </a:r>
                    </a:p>
                  </a:txBody>
                  <a:tcPr anchor="ctr"/>
                </a:tc>
                <a:tc>
                  <a:txBody>
                    <a:bodyPr/>
                    <a:lstStyle/>
                    <a:p>
                      <a:pPr algn="ctr"/>
                      <a:r>
                        <a:rPr lang="en-US" sz="2400">
                          <a:solidFill>
                            <a:srgbClr val="002060"/>
                          </a:solidFill>
                          <a:latin typeface="Bookman Old Style" panose="02050604050505020204" pitchFamily="18" charset="0"/>
                        </a:rPr>
                        <a:t>Testing</a:t>
                      </a:r>
                    </a:p>
                  </a:txBody>
                  <a:tcPr anchor="ctr"/>
                </a:tc>
                <a:tc>
                  <a:txBody>
                    <a:bodyPr/>
                    <a:lstStyle/>
                    <a:p>
                      <a:pPr algn="ctr"/>
                      <a:r>
                        <a:rPr lang="en-US" sz="2400">
                          <a:solidFill>
                            <a:srgbClr val="002060"/>
                          </a:solidFill>
                          <a:latin typeface="Bookman Old Style" panose="02050604050505020204" pitchFamily="18" charset="0"/>
                        </a:rPr>
                        <a:t>D394</a:t>
                      </a:r>
                    </a:p>
                  </a:txBody>
                  <a:tcPr anchor="ctr"/>
                </a:tc>
                <a:tc>
                  <a:txBody>
                    <a:bodyPr/>
                    <a:lstStyle/>
                    <a:p>
                      <a:pPr algn="ctr"/>
                      <a:r>
                        <a:rPr lang="en-US" sz="2400">
                          <a:solidFill>
                            <a:srgbClr val="002060"/>
                          </a:solidFill>
                          <a:latin typeface="Bookman Old Style" panose="02050604050505020204" pitchFamily="18" charset="0"/>
                        </a:rPr>
                        <a:t>300</a:t>
                      </a:r>
                    </a:p>
                  </a:txBody>
                  <a:tcPr anchor="ctr"/>
                </a:tc>
              </a:tr>
              <a:tr h="0">
                <a:tc>
                  <a:txBody>
                    <a:bodyPr/>
                    <a:lstStyle/>
                    <a:p>
                      <a:pPr algn="ctr"/>
                      <a:r>
                        <a:rPr lang="en-US" sz="2400" dirty="0">
                          <a:solidFill>
                            <a:srgbClr val="002060"/>
                          </a:solidFill>
                          <a:latin typeface="Bookman Old Style" panose="02050604050505020204" pitchFamily="18" charset="0"/>
                        </a:rPr>
                        <a:t>364</a:t>
                      </a:r>
                    </a:p>
                  </a:txBody>
                  <a:tcPr anchor="ctr"/>
                </a:tc>
                <a:tc>
                  <a:txBody>
                    <a:bodyPr/>
                    <a:lstStyle/>
                    <a:p>
                      <a:pPr algn="ctr"/>
                      <a:r>
                        <a:rPr lang="en-US" sz="2400">
                          <a:solidFill>
                            <a:srgbClr val="002060"/>
                          </a:solidFill>
                          <a:latin typeface="Bookman Old Style" panose="02050604050505020204" pitchFamily="18" charset="0"/>
                        </a:rPr>
                        <a:t>UK</a:t>
                      </a:r>
                    </a:p>
                  </a:txBody>
                  <a:tcPr anchor="ctr"/>
                </a:tc>
                <a:tc>
                  <a:txBody>
                    <a:bodyPr/>
                    <a:lstStyle/>
                    <a:p>
                      <a:pPr algn="ctr"/>
                      <a:r>
                        <a:rPr lang="en-US" sz="2400" dirty="0">
                          <a:solidFill>
                            <a:srgbClr val="002060"/>
                          </a:solidFill>
                          <a:latin typeface="Bookman Old Style" panose="02050604050505020204" pitchFamily="18" charset="0"/>
                        </a:rPr>
                        <a:t>Stores</a:t>
                      </a:r>
                    </a:p>
                  </a:txBody>
                  <a:tcPr anchor="ctr"/>
                </a:tc>
                <a:tc>
                  <a:txBody>
                    <a:bodyPr/>
                    <a:lstStyle/>
                    <a:p>
                      <a:pPr algn="ctr"/>
                      <a:r>
                        <a:rPr lang="en-US" sz="2400">
                          <a:solidFill>
                            <a:srgbClr val="002060"/>
                          </a:solidFill>
                          <a:latin typeface="Bookman Old Style" panose="02050604050505020204" pitchFamily="18" charset="0"/>
                        </a:rPr>
                        <a:t>D283</a:t>
                      </a:r>
                    </a:p>
                  </a:txBody>
                  <a:tcPr anchor="ctr"/>
                </a:tc>
                <a:tc>
                  <a:txBody>
                    <a:bodyPr/>
                    <a:lstStyle/>
                    <a:p>
                      <a:pPr algn="ctr"/>
                      <a:r>
                        <a:rPr lang="en-US" sz="2400">
                          <a:solidFill>
                            <a:srgbClr val="002060"/>
                          </a:solidFill>
                          <a:latin typeface="Bookman Old Style" panose="02050604050505020204" pitchFamily="18" charset="0"/>
                        </a:rPr>
                        <a:t>232</a:t>
                      </a:r>
                    </a:p>
                  </a:txBody>
                  <a:tcPr anchor="ctr"/>
                </a:tc>
              </a:tr>
              <a:tr h="0">
                <a:tc>
                  <a:txBody>
                    <a:bodyPr/>
                    <a:lstStyle/>
                    <a:p>
                      <a:pPr algn="ctr"/>
                      <a:r>
                        <a:rPr lang="en-US" sz="2400">
                          <a:solidFill>
                            <a:srgbClr val="002060"/>
                          </a:solidFill>
                          <a:latin typeface="Bookman Old Style" panose="02050604050505020204" pitchFamily="18" charset="0"/>
                        </a:rPr>
                        <a:t>364</a:t>
                      </a:r>
                    </a:p>
                  </a:txBody>
                  <a:tcPr anchor="ctr"/>
                </a:tc>
                <a:tc>
                  <a:txBody>
                    <a:bodyPr/>
                    <a:lstStyle/>
                    <a:p>
                      <a:pPr algn="ctr"/>
                      <a:r>
                        <a:rPr lang="en-US" sz="2400">
                          <a:solidFill>
                            <a:srgbClr val="002060"/>
                          </a:solidFill>
                          <a:latin typeface="Bookman Old Style" panose="02050604050505020204" pitchFamily="18" charset="0"/>
                        </a:rPr>
                        <a:t>UK</a:t>
                      </a:r>
                    </a:p>
                  </a:txBody>
                  <a:tcPr anchor="ctr"/>
                </a:tc>
                <a:tc>
                  <a:txBody>
                    <a:bodyPr/>
                    <a:lstStyle/>
                    <a:p>
                      <a:pPr algn="ctr"/>
                      <a:r>
                        <a:rPr lang="en-US" sz="2400">
                          <a:solidFill>
                            <a:srgbClr val="002060"/>
                          </a:solidFill>
                          <a:latin typeface="Bookman Old Style" panose="02050604050505020204" pitchFamily="18" charset="0"/>
                        </a:rPr>
                        <a:t>Developing</a:t>
                      </a:r>
                    </a:p>
                  </a:txBody>
                  <a:tcPr anchor="ctr"/>
                </a:tc>
                <a:tc>
                  <a:txBody>
                    <a:bodyPr/>
                    <a:lstStyle/>
                    <a:p>
                      <a:pPr algn="ctr"/>
                      <a:r>
                        <a:rPr lang="en-US" sz="2400">
                          <a:solidFill>
                            <a:srgbClr val="002060"/>
                          </a:solidFill>
                          <a:latin typeface="Bookman Old Style" panose="02050604050505020204" pitchFamily="18" charset="0"/>
                        </a:rPr>
                        <a:t>D283</a:t>
                      </a:r>
                    </a:p>
                  </a:txBody>
                  <a:tcPr anchor="ctr"/>
                </a:tc>
                <a:tc>
                  <a:txBody>
                    <a:bodyPr/>
                    <a:lstStyle/>
                    <a:p>
                      <a:pPr algn="ctr"/>
                      <a:r>
                        <a:rPr lang="en-US" sz="2400" dirty="0">
                          <a:solidFill>
                            <a:srgbClr val="002060"/>
                          </a:solidFill>
                          <a:latin typeface="Bookman Old Style" panose="02050604050505020204" pitchFamily="18" charset="0"/>
                        </a:rPr>
                        <a:t>549</a:t>
                      </a:r>
                    </a:p>
                  </a:txBody>
                  <a:tcPr anchor="ctr"/>
                </a:tc>
              </a:tr>
            </a:tbl>
          </a:graphicData>
        </a:graphic>
      </p:graphicFrame>
    </p:spTree>
    <p:extLst>
      <p:ext uri="{BB962C8B-B14F-4D97-AF65-F5344CB8AC3E}">
        <p14:creationId xmlns:p14="http://schemas.microsoft.com/office/powerpoint/2010/main" val="277799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20" y="799306"/>
            <a:ext cx="2574880" cy="523220"/>
          </a:xfrm>
          <a:prstGeom prst="rect">
            <a:avLst/>
          </a:prstGeom>
        </p:spPr>
        <p:txBody>
          <a:bodyPr wrap="square">
            <a:spAutoFit/>
          </a:bodyPr>
          <a:lstStyle/>
          <a:p>
            <a:pPr algn="just"/>
            <a:r>
              <a:rPr lang="en-US" sz="2800" dirty="0" smtClean="0">
                <a:solidFill>
                  <a:srgbClr val="002060"/>
                </a:solidFill>
              </a:rPr>
              <a:t>Country Table:</a:t>
            </a:r>
            <a:endParaRPr lang="en-US" sz="2800" dirty="0">
              <a:solidFill>
                <a:srgbClr val="002060"/>
              </a:solidFill>
            </a:endParaRPr>
          </a:p>
        </p:txBody>
      </p:sp>
      <p:sp>
        <p:nvSpPr>
          <p:cNvPr id="5" name="Rectangle 4"/>
          <p:cNvSpPr/>
          <p:nvPr/>
        </p:nvSpPr>
        <p:spPr>
          <a:xfrm>
            <a:off x="482219" y="214531"/>
            <a:ext cx="9125805" cy="584775"/>
          </a:xfrm>
          <a:prstGeom prst="rect">
            <a:avLst/>
          </a:prstGeom>
        </p:spPr>
        <p:txBody>
          <a:bodyPr wrap="square">
            <a:spAutoFit/>
          </a:bodyPr>
          <a:lstStyle/>
          <a:p>
            <a:r>
              <a:rPr lang="en-US" sz="3200" b="1" dirty="0">
                <a:solidFill>
                  <a:srgbClr val="FF0000"/>
                </a:solidFill>
              </a:rPr>
              <a:t>Normalization | Boyce – </a:t>
            </a:r>
            <a:r>
              <a:rPr lang="en-US" sz="3200" b="1" dirty="0" err="1">
                <a:solidFill>
                  <a:srgbClr val="FF0000"/>
                </a:solidFill>
              </a:rPr>
              <a:t>Codd</a:t>
            </a:r>
            <a:r>
              <a:rPr lang="en-US" sz="3200" b="1" dirty="0">
                <a:solidFill>
                  <a:srgbClr val="FF0000"/>
                </a:solidFill>
              </a:rPr>
              <a:t> Normal Form [ BCNF </a:t>
            </a:r>
            <a:r>
              <a:rPr lang="en-US" sz="3200" b="1" dirty="0" smtClean="0">
                <a:solidFill>
                  <a:srgbClr val="FF0000"/>
                </a:solidFill>
              </a:rPr>
              <a:t>]</a:t>
            </a:r>
            <a:endParaRPr lang="en-US" sz="3200" b="1"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620382284"/>
              </p:ext>
            </p:extLst>
          </p:nvPr>
        </p:nvGraphicFramePr>
        <p:xfrm>
          <a:off x="1884739" y="1284715"/>
          <a:ext cx="4126548" cy="2286000"/>
        </p:xfrm>
        <a:graphic>
          <a:graphicData uri="http://schemas.openxmlformats.org/drawingml/2006/table">
            <a:tbl>
              <a:tblPr>
                <a:tableStyleId>{BC89EF96-8CEA-46FF-86C4-4CE0E7609802}</a:tableStyleId>
              </a:tblPr>
              <a:tblGrid>
                <a:gridCol w="1468755"/>
                <a:gridCol w="2657793"/>
              </a:tblGrid>
              <a:tr h="0">
                <a:tc>
                  <a:txBody>
                    <a:bodyPr/>
                    <a:lstStyle/>
                    <a:p>
                      <a:pPr algn="ctr"/>
                      <a:r>
                        <a:rPr lang="en-US" sz="2400" b="1" i="0" u="sng" dirty="0">
                          <a:solidFill>
                            <a:srgbClr val="C00000"/>
                          </a:solidFill>
                          <a:latin typeface="Bookman Old Style" panose="02050604050505020204" pitchFamily="18" charset="0"/>
                        </a:rPr>
                        <a:t>EMP_ID</a:t>
                      </a:r>
                    </a:p>
                  </a:txBody>
                  <a:tcPr anchor="ctr"/>
                </a:tc>
                <a:tc>
                  <a:txBody>
                    <a:bodyPr/>
                    <a:lstStyle/>
                    <a:p>
                      <a:pPr algn="ctr"/>
                      <a:r>
                        <a:rPr lang="en-US" sz="2400" b="1" dirty="0">
                          <a:solidFill>
                            <a:srgbClr val="C00000"/>
                          </a:solidFill>
                          <a:latin typeface="Bookman Old Style" panose="02050604050505020204" pitchFamily="18" charset="0"/>
                        </a:rPr>
                        <a:t>EMP_COUNTRY</a:t>
                      </a:r>
                    </a:p>
                  </a:txBody>
                  <a:tcPr anchor="ctr"/>
                </a:tc>
              </a:tr>
              <a:tr h="0">
                <a:tc>
                  <a:txBody>
                    <a:bodyPr/>
                    <a:lstStyle/>
                    <a:p>
                      <a:pPr algn="ctr"/>
                      <a:r>
                        <a:rPr lang="en-US" sz="2400" dirty="0">
                          <a:solidFill>
                            <a:srgbClr val="002060"/>
                          </a:solidFill>
                          <a:latin typeface="Bookman Old Style" panose="02050604050505020204" pitchFamily="18" charset="0"/>
                        </a:rPr>
                        <a:t>264</a:t>
                      </a:r>
                    </a:p>
                  </a:txBody>
                  <a:tcPr anchor="ctr"/>
                </a:tc>
                <a:tc>
                  <a:txBody>
                    <a:bodyPr/>
                    <a:lstStyle/>
                    <a:p>
                      <a:pPr algn="ctr"/>
                      <a:r>
                        <a:rPr lang="en-US" sz="2400" dirty="0">
                          <a:solidFill>
                            <a:srgbClr val="002060"/>
                          </a:solidFill>
                          <a:latin typeface="Bookman Old Style" panose="02050604050505020204" pitchFamily="18" charset="0"/>
                        </a:rPr>
                        <a:t>India</a:t>
                      </a:r>
                    </a:p>
                  </a:txBody>
                  <a:tcPr anchor="ctr"/>
                </a:tc>
              </a:tr>
              <a:tr h="0">
                <a:tc>
                  <a:txBody>
                    <a:bodyPr/>
                    <a:lstStyle/>
                    <a:p>
                      <a:pPr algn="ctr"/>
                      <a:r>
                        <a:rPr lang="en-US" sz="2400">
                          <a:solidFill>
                            <a:srgbClr val="002060"/>
                          </a:solidFill>
                          <a:latin typeface="Bookman Old Style" panose="02050604050505020204" pitchFamily="18" charset="0"/>
                        </a:rPr>
                        <a:t>264</a:t>
                      </a:r>
                    </a:p>
                  </a:txBody>
                  <a:tcPr anchor="ctr"/>
                </a:tc>
                <a:tc>
                  <a:txBody>
                    <a:bodyPr/>
                    <a:lstStyle/>
                    <a:p>
                      <a:pPr algn="ctr"/>
                      <a:r>
                        <a:rPr lang="en-US" sz="2400" dirty="0">
                          <a:solidFill>
                            <a:srgbClr val="002060"/>
                          </a:solidFill>
                          <a:latin typeface="Bookman Old Style" panose="02050604050505020204" pitchFamily="18" charset="0"/>
                        </a:rPr>
                        <a:t>India</a:t>
                      </a:r>
                    </a:p>
                  </a:txBody>
                  <a:tcPr anchor="ctr"/>
                </a:tc>
              </a:tr>
              <a:tr h="0">
                <a:tc>
                  <a:txBody>
                    <a:bodyPr/>
                    <a:lstStyle/>
                    <a:p>
                      <a:pPr algn="ctr"/>
                      <a:r>
                        <a:rPr lang="en-US" sz="2400" dirty="0">
                          <a:solidFill>
                            <a:srgbClr val="002060"/>
                          </a:solidFill>
                          <a:latin typeface="Bookman Old Style" panose="02050604050505020204" pitchFamily="18" charset="0"/>
                        </a:rPr>
                        <a:t>364</a:t>
                      </a:r>
                    </a:p>
                  </a:txBody>
                  <a:tcPr anchor="ctr"/>
                </a:tc>
                <a:tc>
                  <a:txBody>
                    <a:bodyPr/>
                    <a:lstStyle/>
                    <a:p>
                      <a:pPr algn="ctr"/>
                      <a:r>
                        <a:rPr lang="en-US" sz="2400">
                          <a:solidFill>
                            <a:srgbClr val="002060"/>
                          </a:solidFill>
                          <a:latin typeface="Bookman Old Style" panose="02050604050505020204" pitchFamily="18" charset="0"/>
                        </a:rPr>
                        <a:t>UK</a:t>
                      </a:r>
                    </a:p>
                  </a:txBody>
                  <a:tcPr anchor="ctr"/>
                </a:tc>
              </a:tr>
              <a:tr h="0">
                <a:tc>
                  <a:txBody>
                    <a:bodyPr/>
                    <a:lstStyle/>
                    <a:p>
                      <a:pPr algn="ctr"/>
                      <a:r>
                        <a:rPr lang="en-US" sz="2400">
                          <a:solidFill>
                            <a:srgbClr val="002060"/>
                          </a:solidFill>
                          <a:latin typeface="Bookman Old Style" panose="02050604050505020204" pitchFamily="18" charset="0"/>
                        </a:rPr>
                        <a:t>364</a:t>
                      </a:r>
                    </a:p>
                  </a:txBody>
                  <a:tcPr anchor="ctr"/>
                </a:tc>
                <a:tc>
                  <a:txBody>
                    <a:bodyPr/>
                    <a:lstStyle/>
                    <a:p>
                      <a:pPr algn="ctr"/>
                      <a:r>
                        <a:rPr lang="en-US" sz="2400" dirty="0">
                          <a:solidFill>
                            <a:srgbClr val="002060"/>
                          </a:solidFill>
                          <a:latin typeface="Bookman Old Style" panose="02050604050505020204" pitchFamily="18" charset="0"/>
                        </a:rPr>
                        <a:t>UK</a:t>
                      </a:r>
                    </a:p>
                  </a:txBody>
                  <a:tcPr anchor="ctr"/>
                </a:tc>
              </a:tr>
            </a:tbl>
          </a:graphicData>
        </a:graphic>
      </p:graphicFrame>
      <p:sp>
        <p:nvSpPr>
          <p:cNvPr id="7" name="Rectangle 6"/>
          <p:cNvSpPr/>
          <p:nvPr/>
        </p:nvSpPr>
        <p:spPr>
          <a:xfrm>
            <a:off x="482220" y="3613020"/>
            <a:ext cx="2574880" cy="523220"/>
          </a:xfrm>
          <a:prstGeom prst="rect">
            <a:avLst/>
          </a:prstGeom>
        </p:spPr>
        <p:txBody>
          <a:bodyPr wrap="square">
            <a:spAutoFit/>
          </a:bodyPr>
          <a:lstStyle/>
          <a:p>
            <a:pPr algn="just"/>
            <a:r>
              <a:rPr lang="en-US" sz="2800" dirty="0" err="1" smtClean="0">
                <a:solidFill>
                  <a:srgbClr val="002060"/>
                </a:solidFill>
              </a:rPr>
              <a:t>Dept</a:t>
            </a:r>
            <a:r>
              <a:rPr lang="en-US" sz="2800" dirty="0" smtClean="0">
                <a:solidFill>
                  <a:srgbClr val="002060"/>
                </a:solidFill>
              </a:rPr>
              <a:t> Table:</a:t>
            </a:r>
            <a:endParaRPr lang="en-US" sz="2800" dirty="0">
              <a:solidFill>
                <a:srgbClr val="00206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539006316"/>
              </p:ext>
            </p:extLst>
          </p:nvPr>
        </p:nvGraphicFramePr>
        <p:xfrm>
          <a:off x="724679" y="4204479"/>
          <a:ext cx="6612891" cy="2286000"/>
        </p:xfrm>
        <a:graphic>
          <a:graphicData uri="http://schemas.openxmlformats.org/drawingml/2006/table">
            <a:tbl>
              <a:tblPr>
                <a:tableStyleId>{BC89EF96-8CEA-46FF-86C4-4CE0E7609802}</a:tableStyleId>
              </a:tblPr>
              <a:tblGrid>
                <a:gridCol w="1962468"/>
                <a:gridCol w="2065655"/>
                <a:gridCol w="2584768"/>
              </a:tblGrid>
              <a:tr h="0">
                <a:tc>
                  <a:txBody>
                    <a:bodyPr/>
                    <a:lstStyle/>
                    <a:p>
                      <a:pPr algn="ctr"/>
                      <a:r>
                        <a:rPr lang="en-US" sz="2400" b="1" u="sng" dirty="0">
                          <a:solidFill>
                            <a:srgbClr val="C00000"/>
                          </a:solidFill>
                          <a:latin typeface="Bookman Old Style" panose="02050604050505020204" pitchFamily="18" charset="0"/>
                        </a:rPr>
                        <a:t>EMP_DEPT</a:t>
                      </a:r>
                    </a:p>
                  </a:txBody>
                  <a:tcPr anchor="ctr"/>
                </a:tc>
                <a:tc>
                  <a:txBody>
                    <a:bodyPr/>
                    <a:lstStyle/>
                    <a:p>
                      <a:pPr algn="ctr"/>
                      <a:r>
                        <a:rPr lang="en-US" sz="2400" b="1" dirty="0">
                          <a:solidFill>
                            <a:srgbClr val="C00000"/>
                          </a:solidFill>
                          <a:latin typeface="Bookman Old Style" panose="02050604050505020204" pitchFamily="18" charset="0"/>
                        </a:rPr>
                        <a:t>DEPT_TYPE</a:t>
                      </a:r>
                    </a:p>
                  </a:txBody>
                  <a:tcPr anchor="ctr"/>
                </a:tc>
                <a:tc>
                  <a:txBody>
                    <a:bodyPr/>
                    <a:lstStyle/>
                    <a:p>
                      <a:pPr algn="ctr"/>
                      <a:r>
                        <a:rPr lang="en-US" sz="2400" b="1" dirty="0">
                          <a:solidFill>
                            <a:srgbClr val="C00000"/>
                          </a:solidFill>
                          <a:latin typeface="Bookman Old Style" panose="02050604050505020204" pitchFamily="18" charset="0"/>
                        </a:rPr>
                        <a:t>EMP_DEPT_NO</a:t>
                      </a:r>
                    </a:p>
                  </a:txBody>
                  <a:tcPr anchor="ctr"/>
                </a:tc>
              </a:tr>
              <a:tr h="0">
                <a:tc>
                  <a:txBody>
                    <a:bodyPr/>
                    <a:lstStyle/>
                    <a:p>
                      <a:pPr algn="ctr"/>
                      <a:r>
                        <a:rPr lang="en-US" sz="2400" dirty="0">
                          <a:solidFill>
                            <a:srgbClr val="002060"/>
                          </a:solidFill>
                          <a:latin typeface="Bookman Old Style" panose="02050604050505020204" pitchFamily="18" charset="0"/>
                        </a:rPr>
                        <a:t>Designing</a:t>
                      </a:r>
                    </a:p>
                  </a:txBody>
                  <a:tcPr anchor="ctr"/>
                </a:tc>
                <a:tc>
                  <a:txBody>
                    <a:bodyPr/>
                    <a:lstStyle/>
                    <a:p>
                      <a:pPr algn="ctr"/>
                      <a:r>
                        <a:rPr lang="en-US" sz="2400">
                          <a:solidFill>
                            <a:srgbClr val="002060"/>
                          </a:solidFill>
                          <a:latin typeface="Bookman Old Style" panose="02050604050505020204" pitchFamily="18" charset="0"/>
                        </a:rPr>
                        <a:t>D394</a:t>
                      </a:r>
                    </a:p>
                  </a:txBody>
                  <a:tcPr anchor="ctr"/>
                </a:tc>
                <a:tc>
                  <a:txBody>
                    <a:bodyPr/>
                    <a:lstStyle/>
                    <a:p>
                      <a:pPr algn="ctr"/>
                      <a:r>
                        <a:rPr lang="en-US" sz="2400">
                          <a:solidFill>
                            <a:srgbClr val="002060"/>
                          </a:solidFill>
                          <a:latin typeface="Bookman Old Style" panose="02050604050505020204" pitchFamily="18" charset="0"/>
                        </a:rPr>
                        <a:t>283</a:t>
                      </a:r>
                    </a:p>
                  </a:txBody>
                  <a:tcPr anchor="ctr"/>
                </a:tc>
              </a:tr>
              <a:tr h="0">
                <a:tc>
                  <a:txBody>
                    <a:bodyPr/>
                    <a:lstStyle/>
                    <a:p>
                      <a:pPr algn="ctr"/>
                      <a:r>
                        <a:rPr lang="en-US" sz="2400">
                          <a:solidFill>
                            <a:srgbClr val="002060"/>
                          </a:solidFill>
                          <a:latin typeface="Bookman Old Style" panose="02050604050505020204" pitchFamily="18" charset="0"/>
                        </a:rPr>
                        <a:t>Testing</a:t>
                      </a:r>
                    </a:p>
                  </a:txBody>
                  <a:tcPr anchor="ctr"/>
                </a:tc>
                <a:tc>
                  <a:txBody>
                    <a:bodyPr/>
                    <a:lstStyle/>
                    <a:p>
                      <a:pPr algn="ctr"/>
                      <a:r>
                        <a:rPr lang="en-US" sz="2400">
                          <a:solidFill>
                            <a:srgbClr val="002060"/>
                          </a:solidFill>
                          <a:latin typeface="Bookman Old Style" panose="02050604050505020204" pitchFamily="18" charset="0"/>
                        </a:rPr>
                        <a:t>D394</a:t>
                      </a:r>
                    </a:p>
                  </a:txBody>
                  <a:tcPr anchor="ctr"/>
                </a:tc>
                <a:tc>
                  <a:txBody>
                    <a:bodyPr/>
                    <a:lstStyle/>
                    <a:p>
                      <a:pPr algn="ctr"/>
                      <a:r>
                        <a:rPr lang="en-US" sz="2400">
                          <a:solidFill>
                            <a:srgbClr val="002060"/>
                          </a:solidFill>
                          <a:latin typeface="Bookman Old Style" panose="02050604050505020204" pitchFamily="18" charset="0"/>
                        </a:rPr>
                        <a:t>300</a:t>
                      </a:r>
                    </a:p>
                  </a:txBody>
                  <a:tcPr anchor="ctr"/>
                </a:tc>
              </a:tr>
              <a:tr h="0">
                <a:tc>
                  <a:txBody>
                    <a:bodyPr/>
                    <a:lstStyle/>
                    <a:p>
                      <a:pPr algn="ctr"/>
                      <a:r>
                        <a:rPr lang="en-US" sz="2400" dirty="0">
                          <a:solidFill>
                            <a:srgbClr val="002060"/>
                          </a:solidFill>
                          <a:latin typeface="Bookman Old Style" panose="02050604050505020204" pitchFamily="18" charset="0"/>
                        </a:rPr>
                        <a:t>Stores</a:t>
                      </a:r>
                    </a:p>
                  </a:txBody>
                  <a:tcPr anchor="ctr"/>
                </a:tc>
                <a:tc>
                  <a:txBody>
                    <a:bodyPr/>
                    <a:lstStyle/>
                    <a:p>
                      <a:pPr algn="ctr"/>
                      <a:r>
                        <a:rPr lang="en-US" sz="2400">
                          <a:solidFill>
                            <a:srgbClr val="002060"/>
                          </a:solidFill>
                          <a:latin typeface="Bookman Old Style" panose="02050604050505020204" pitchFamily="18" charset="0"/>
                        </a:rPr>
                        <a:t>D283</a:t>
                      </a:r>
                    </a:p>
                  </a:txBody>
                  <a:tcPr anchor="ctr"/>
                </a:tc>
                <a:tc>
                  <a:txBody>
                    <a:bodyPr/>
                    <a:lstStyle/>
                    <a:p>
                      <a:pPr algn="ctr"/>
                      <a:r>
                        <a:rPr lang="en-US" sz="2400">
                          <a:solidFill>
                            <a:srgbClr val="002060"/>
                          </a:solidFill>
                          <a:latin typeface="Bookman Old Style" panose="02050604050505020204" pitchFamily="18" charset="0"/>
                        </a:rPr>
                        <a:t>232</a:t>
                      </a:r>
                    </a:p>
                  </a:txBody>
                  <a:tcPr anchor="ctr"/>
                </a:tc>
              </a:tr>
              <a:tr h="0">
                <a:tc>
                  <a:txBody>
                    <a:bodyPr/>
                    <a:lstStyle/>
                    <a:p>
                      <a:pPr algn="ctr"/>
                      <a:r>
                        <a:rPr lang="en-US" sz="2400">
                          <a:solidFill>
                            <a:srgbClr val="002060"/>
                          </a:solidFill>
                          <a:latin typeface="Bookman Old Style" panose="02050604050505020204" pitchFamily="18" charset="0"/>
                        </a:rPr>
                        <a:t>Developing</a:t>
                      </a:r>
                    </a:p>
                  </a:txBody>
                  <a:tcPr anchor="ctr"/>
                </a:tc>
                <a:tc>
                  <a:txBody>
                    <a:bodyPr/>
                    <a:lstStyle/>
                    <a:p>
                      <a:pPr algn="ctr"/>
                      <a:r>
                        <a:rPr lang="en-US" sz="2400">
                          <a:solidFill>
                            <a:srgbClr val="002060"/>
                          </a:solidFill>
                          <a:latin typeface="Bookman Old Style" panose="02050604050505020204" pitchFamily="18" charset="0"/>
                        </a:rPr>
                        <a:t>D283</a:t>
                      </a:r>
                    </a:p>
                  </a:txBody>
                  <a:tcPr anchor="ctr"/>
                </a:tc>
                <a:tc>
                  <a:txBody>
                    <a:bodyPr/>
                    <a:lstStyle/>
                    <a:p>
                      <a:pPr algn="ctr"/>
                      <a:r>
                        <a:rPr lang="en-US" sz="2400" dirty="0">
                          <a:solidFill>
                            <a:srgbClr val="002060"/>
                          </a:solidFill>
                          <a:latin typeface="Bookman Old Style" panose="02050604050505020204" pitchFamily="18" charset="0"/>
                        </a:rPr>
                        <a:t>549</a:t>
                      </a:r>
                    </a:p>
                  </a:txBody>
                  <a:tcPr anchor="ctr"/>
                </a:tc>
              </a:tr>
            </a:tbl>
          </a:graphicData>
        </a:graphic>
      </p:graphicFrame>
      <p:sp>
        <p:nvSpPr>
          <p:cNvPr id="9" name="Rectangle 8"/>
          <p:cNvSpPr/>
          <p:nvPr/>
        </p:nvSpPr>
        <p:spPr>
          <a:xfrm>
            <a:off x="7482384" y="3613020"/>
            <a:ext cx="4251279" cy="523220"/>
          </a:xfrm>
          <a:prstGeom prst="rect">
            <a:avLst/>
          </a:prstGeom>
        </p:spPr>
        <p:txBody>
          <a:bodyPr wrap="square">
            <a:spAutoFit/>
          </a:bodyPr>
          <a:lstStyle/>
          <a:p>
            <a:pPr algn="just"/>
            <a:r>
              <a:rPr lang="en-US" sz="2800" dirty="0" err="1" smtClean="0">
                <a:solidFill>
                  <a:srgbClr val="002060"/>
                </a:solidFill>
              </a:rPr>
              <a:t>EMP_Dept</a:t>
            </a:r>
            <a:r>
              <a:rPr lang="en-US" sz="2800" dirty="0" err="1">
                <a:solidFill>
                  <a:srgbClr val="002060"/>
                </a:solidFill>
              </a:rPr>
              <a:t>_</a:t>
            </a:r>
            <a:r>
              <a:rPr lang="en-US" sz="2800" dirty="0" err="1" smtClean="0">
                <a:solidFill>
                  <a:srgbClr val="002060"/>
                </a:solidFill>
              </a:rPr>
              <a:t>Mapping</a:t>
            </a:r>
            <a:r>
              <a:rPr lang="en-US" sz="2800" dirty="0" smtClean="0">
                <a:solidFill>
                  <a:srgbClr val="002060"/>
                </a:solidFill>
              </a:rPr>
              <a:t> Table:</a:t>
            </a:r>
            <a:endParaRPr lang="en-US" sz="2800" dirty="0">
              <a:solidFill>
                <a:srgbClr val="00206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865418951"/>
              </p:ext>
            </p:extLst>
          </p:nvPr>
        </p:nvGraphicFramePr>
        <p:xfrm>
          <a:off x="7581262" y="4148581"/>
          <a:ext cx="4053523" cy="2286000"/>
        </p:xfrm>
        <a:graphic>
          <a:graphicData uri="http://schemas.openxmlformats.org/drawingml/2006/table">
            <a:tbl>
              <a:tblPr>
                <a:tableStyleId>{BC89EF96-8CEA-46FF-86C4-4CE0E7609802}</a:tableStyleId>
              </a:tblPr>
              <a:tblGrid>
                <a:gridCol w="1468755"/>
                <a:gridCol w="2584768"/>
              </a:tblGrid>
              <a:tr h="0">
                <a:tc>
                  <a:txBody>
                    <a:bodyPr/>
                    <a:lstStyle/>
                    <a:p>
                      <a:pPr algn="ctr"/>
                      <a:r>
                        <a:rPr lang="en-US" sz="2400" b="1" i="0" u="sng" dirty="0">
                          <a:solidFill>
                            <a:srgbClr val="C00000"/>
                          </a:solidFill>
                          <a:latin typeface="Bookman Old Style" panose="02050604050505020204" pitchFamily="18" charset="0"/>
                        </a:rPr>
                        <a:t>EMP_ID</a:t>
                      </a:r>
                    </a:p>
                  </a:txBody>
                  <a:tcPr anchor="ctr"/>
                </a:tc>
                <a:tc>
                  <a:txBody>
                    <a:bodyPr/>
                    <a:lstStyle/>
                    <a:p>
                      <a:pPr algn="ctr"/>
                      <a:r>
                        <a:rPr lang="en-US" sz="2400" b="1" dirty="0">
                          <a:solidFill>
                            <a:srgbClr val="C00000"/>
                          </a:solidFill>
                          <a:latin typeface="Bookman Old Style" panose="02050604050505020204" pitchFamily="18" charset="0"/>
                        </a:rPr>
                        <a:t>EMP_DEPT_NO</a:t>
                      </a:r>
                    </a:p>
                  </a:txBody>
                  <a:tcPr anchor="ctr"/>
                </a:tc>
              </a:tr>
              <a:tr h="0">
                <a:tc>
                  <a:txBody>
                    <a:bodyPr/>
                    <a:lstStyle/>
                    <a:p>
                      <a:pPr algn="ctr"/>
                      <a:r>
                        <a:rPr lang="en-US" sz="2400" dirty="0">
                          <a:solidFill>
                            <a:srgbClr val="002060"/>
                          </a:solidFill>
                          <a:latin typeface="Bookman Old Style" panose="02050604050505020204" pitchFamily="18" charset="0"/>
                        </a:rPr>
                        <a:t>264</a:t>
                      </a:r>
                    </a:p>
                  </a:txBody>
                  <a:tcPr anchor="ctr"/>
                </a:tc>
                <a:tc>
                  <a:txBody>
                    <a:bodyPr/>
                    <a:lstStyle/>
                    <a:p>
                      <a:pPr algn="ctr"/>
                      <a:r>
                        <a:rPr lang="en-US" sz="2400">
                          <a:solidFill>
                            <a:srgbClr val="002060"/>
                          </a:solidFill>
                          <a:latin typeface="Bookman Old Style" panose="02050604050505020204" pitchFamily="18" charset="0"/>
                        </a:rPr>
                        <a:t>283</a:t>
                      </a:r>
                    </a:p>
                  </a:txBody>
                  <a:tcPr anchor="ctr"/>
                </a:tc>
              </a:tr>
              <a:tr h="0">
                <a:tc>
                  <a:txBody>
                    <a:bodyPr/>
                    <a:lstStyle/>
                    <a:p>
                      <a:pPr algn="ctr"/>
                      <a:r>
                        <a:rPr lang="en-US" sz="2400">
                          <a:solidFill>
                            <a:srgbClr val="002060"/>
                          </a:solidFill>
                          <a:latin typeface="Bookman Old Style" panose="02050604050505020204" pitchFamily="18" charset="0"/>
                        </a:rPr>
                        <a:t>264</a:t>
                      </a:r>
                    </a:p>
                  </a:txBody>
                  <a:tcPr anchor="ctr"/>
                </a:tc>
                <a:tc>
                  <a:txBody>
                    <a:bodyPr/>
                    <a:lstStyle/>
                    <a:p>
                      <a:pPr algn="ctr"/>
                      <a:r>
                        <a:rPr lang="en-US" sz="2400">
                          <a:solidFill>
                            <a:srgbClr val="002060"/>
                          </a:solidFill>
                          <a:latin typeface="Bookman Old Style" panose="02050604050505020204" pitchFamily="18" charset="0"/>
                        </a:rPr>
                        <a:t>300</a:t>
                      </a:r>
                    </a:p>
                  </a:txBody>
                  <a:tcPr anchor="ctr"/>
                </a:tc>
              </a:tr>
              <a:tr h="0">
                <a:tc>
                  <a:txBody>
                    <a:bodyPr/>
                    <a:lstStyle/>
                    <a:p>
                      <a:pPr algn="ctr"/>
                      <a:r>
                        <a:rPr lang="en-US" sz="2400" dirty="0">
                          <a:solidFill>
                            <a:srgbClr val="002060"/>
                          </a:solidFill>
                          <a:latin typeface="Bookman Old Style" panose="02050604050505020204" pitchFamily="18" charset="0"/>
                        </a:rPr>
                        <a:t>364</a:t>
                      </a:r>
                    </a:p>
                  </a:txBody>
                  <a:tcPr anchor="ctr"/>
                </a:tc>
                <a:tc>
                  <a:txBody>
                    <a:bodyPr/>
                    <a:lstStyle/>
                    <a:p>
                      <a:pPr algn="ctr"/>
                      <a:r>
                        <a:rPr lang="en-US" sz="2400">
                          <a:solidFill>
                            <a:srgbClr val="002060"/>
                          </a:solidFill>
                          <a:latin typeface="Bookman Old Style" panose="02050604050505020204" pitchFamily="18" charset="0"/>
                        </a:rPr>
                        <a:t>232</a:t>
                      </a:r>
                    </a:p>
                  </a:txBody>
                  <a:tcPr anchor="ctr"/>
                </a:tc>
              </a:tr>
              <a:tr h="0">
                <a:tc>
                  <a:txBody>
                    <a:bodyPr/>
                    <a:lstStyle/>
                    <a:p>
                      <a:pPr algn="ctr"/>
                      <a:r>
                        <a:rPr lang="en-US" sz="2400">
                          <a:solidFill>
                            <a:srgbClr val="002060"/>
                          </a:solidFill>
                          <a:latin typeface="Bookman Old Style" panose="02050604050505020204" pitchFamily="18" charset="0"/>
                        </a:rPr>
                        <a:t>364</a:t>
                      </a:r>
                    </a:p>
                  </a:txBody>
                  <a:tcPr anchor="ctr"/>
                </a:tc>
                <a:tc>
                  <a:txBody>
                    <a:bodyPr/>
                    <a:lstStyle/>
                    <a:p>
                      <a:pPr algn="ctr"/>
                      <a:r>
                        <a:rPr lang="en-US" sz="2400" dirty="0">
                          <a:solidFill>
                            <a:srgbClr val="002060"/>
                          </a:solidFill>
                          <a:latin typeface="Bookman Old Style" panose="02050604050505020204" pitchFamily="18" charset="0"/>
                        </a:rPr>
                        <a:t>549</a:t>
                      </a:r>
                    </a:p>
                  </a:txBody>
                  <a:tcPr anchor="ctr"/>
                </a:tc>
              </a:tr>
            </a:tbl>
          </a:graphicData>
        </a:graphic>
      </p:graphicFrame>
      <p:sp>
        <p:nvSpPr>
          <p:cNvPr id="11" name="Rectangle 10"/>
          <p:cNvSpPr/>
          <p:nvPr/>
        </p:nvSpPr>
        <p:spPr>
          <a:xfrm>
            <a:off x="6933062" y="1298222"/>
            <a:ext cx="4609531" cy="1815882"/>
          </a:xfrm>
          <a:prstGeom prst="rect">
            <a:avLst/>
          </a:prstGeom>
        </p:spPr>
        <p:txBody>
          <a:bodyPr wrap="square">
            <a:spAutoFit/>
          </a:bodyPr>
          <a:lstStyle/>
          <a:p>
            <a:pPr algn="just"/>
            <a:r>
              <a:rPr lang="en-US" sz="2800" b="1" dirty="0" smtClean="0">
                <a:solidFill>
                  <a:srgbClr val="002060"/>
                </a:solidFill>
              </a:rPr>
              <a:t>Functional Dependencies:</a:t>
            </a:r>
          </a:p>
          <a:p>
            <a:pPr marL="457200" indent="-457200" algn="just">
              <a:buFont typeface="Arial" panose="020B0604020202020204" pitchFamily="34" charset="0"/>
              <a:buChar char="•"/>
            </a:pPr>
            <a:r>
              <a:rPr lang="en-US" sz="2800" dirty="0">
                <a:solidFill>
                  <a:srgbClr val="002060"/>
                </a:solidFill>
              </a:rPr>
              <a:t>EMP_ID </a:t>
            </a:r>
            <a:r>
              <a:rPr lang="en-US" sz="2800" dirty="0" smtClean="0">
                <a:solidFill>
                  <a:srgbClr val="002060"/>
                </a:solidFill>
              </a:rPr>
              <a:t>→ EMP_COUNTRY  </a:t>
            </a:r>
            <a:endParaRPr lang="en-US" sz="2800" dirty="0">
              <a:solidFill>
                <a:srgbClr val="002060"/>
              </a:solidFill>
            </a:endParaRPr>
          </a:p>
          <a:p>
            <a:pPr marL="457200" indent="-457200" algn="just">
              <a:buFont typeface="Arial" panose="020B0604020202020204" pitchFamily="34" charset="0"/>
              <a:buChar char="•"/>
            </a:pPr>
            <a:r>
              <a:rPr lang="en-US" sz="2800" dirty="0" smtClean="0">
                <a:solidFill>
                  <a:srgbClr val="002060"/>
                </a:solidFill>
              </a:rPr>
              <a:t>EMP_DEPT → {</a:t>
            </a:r>
            <a:r>
              <a:rPr lang="en-US" sz="2800" dirty="0">
                <a:solidFill>
                  <a:srgbClr val="002060"/>
                </a:solidFill>
              </a:rPr>
              <a:t>DEPT_TYPE, EMP_DEPT_NO} </a:t>
            </a:r>
          </a:p>
        </p:txBody>
      </p:sp>
    </p:spTree>
    <p:extLst>
      <p:ext uri="{BB962C8B-B14F-4D97-AF65-F5344CB8AC3E}">
        <p14:creationId xmlns:p14="http://schemas.microsoft.com/office/powerpoint/2010/main" val="229616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500"/>
                                        <p:tgtEl>
                                          <p:spTgt spid="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fade">
                                      <p:cBhvr>
                                        <p:cTn id="42" dur="500"/>
                                        <p:tgtEl>
                                          <p:spTgt spid="1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animEffect transition="in" filter="fade">
                                      <p:cBhvr>
                                        <p:cTn id="4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132645"/>
            <a:ext cx="7665494" cy="584775"/>
          </a:xfrm>
          <a:prstGeom prst="rect">
            <a:avLst/>
          </a:prstGeom>
        </p:spPr>
        <p:txBody>
          <a:bodyPr wrap="square">
            <a:spAutoFit/>
          </a:bodyPr>
          <a:lstStyle/>
          <a:p>
            <a:r>
              <a:rPr lang="en-US" sz="3200" b="1" u="none" strike="noStrike" baseline="0" dirty="0" smtClean="0">
                <a:solidFill>
                  <a:srgbClr val="FF0000"/>
                </a:solidFill>
              </a:rPr>
              <a:t>Normalization | Fourth Normal Form [ 4NF ]</a:t>
            </a:r>
            <a:endParaRPr lang="en-US" sz="3200" b="1" dirty="0">
              <a:solidFill>
                <a:srgbClr val="FF0000"/>
              </a:solidFill>
            </a:endParaRPr>
          </a:p>
        </p:txBody>
      </p:sp>
      <p:sp>
        <p:nvSpPr>
          <p:cNvPr id="4" name="Rectangle 3"/>
          <p:cNvSpPr/>
          <p:nvPr/>
        </p:nvSpPr>
        <p:spPr>
          <a:xfrm>
            <a:off x="482219" y="840250"/>
            <a:ext cx="11213911" cy="5693866"/>
          </a:xfrm>
          <a:prstGeom prst="rect">
            <a:avLst/>
          </a:prstGeom>
        </p:spPr>
        <p:txBody>
          <a:bodyPr wrap="square">
            <a:spAutoFit/>
          </a:bodyPr>
          <a:lstStyle/>
          <a:p>
            <a:pPr marL="285750" indent="-285750" algn="just">
              <a:buFont typeface="Arial" panose="020B0604020202020204" pitchFamily="34" charset="0"/>
              <a:buChar char="•"/>
            </a:pPr>
            <a:r>
              <a:rPr lang="en-US" sz="2800" dirty="0">
                <a:solidFill>
                  <a:srgbClr val="002060"/>
                </a:solidFill>
              </a:rPr>
              <a:t>If a table is in 4NF that should satisfy the following two </a:t>
            </a:r>
            <a:r>
              <a:rPr lang="en-US" sz="2800" dirty="0" smtClean="0">
                <a:solidFill>
                  <a:srgbClr val="002060"/>
                </a:solidFill>
              </a:rPr>
              <a:t>conditions:</a:t>
            </a:r>
          </a:p>
          <a:p>
            <a:pPr marL="742950" lvl="1" indent="-285750" algn="just">
              <a:buFont typeface="Arial" panose="020B0604020202020204" pitchFamily="34" charset="0"/>
              <a:buChar char="•"/>
            </a:pPr>
            <a:r>
              <a:rPr lang="en-US" sz="2800" dirty="0" smtClean="0">
                <a:solidFill>
                  <a:srgbClr val="002060"/>
                </a:solidFill>
              </a:rPr>
              <a:t>It </a:t>
            </a:r>
            <a:r>
              <a:rPr lang="en-US" sz="2800" dirty="0">
                <a:solidFill>
                  <a:srgbClr val="002060"/>
                </a:solidFill>
              </a:rPr>
              <a:t>should be in the Boyce-</a:t>
            </a:r>
            <a:r>
              <a:rPr lang="en-US" sz="2800" dirty="0" err="1">
                <a:solidFill>
                  <a:srgbClr val="002060"/>
                </a:solidFill>
              </a:rPr>
              <a:t>Codd</a:t>
            </a:r>
            <a:r>
              <a:rPr lang="en-US" sz="2800" dirty="0">
                <a:solidFill>
                  <a:srgbClr val="002060"/>
                </a:solidFill>
              </a:rPr>
              <a:t> Normal </a:t>
            </a:r>
            <a:r>
              <a:rPr lang="en-US" sz="2800" dirty="0" smtClean="0">
                <a:solidFill>
                  <a:srgbClr val="002060"/>
                </a:solidFill>
              </a:rPr>
              <a:t>Form [BCNF].</a:t>
            </a:r>
            <a:endParaRPr lang="en-US" sz="2800" dirty="0">
              <a:solidFill>
                <a:srgbClr val="002060"/>
              </a:solidFill>
            </a:endParaRPr>
          </a:p>
          <a:p>
            <a:pPr marL="742950" lvl="1" indent="-285750" algn="just">
              <a:buFont typeface="Arial" panose="020B0604020202020204" pitchFamily="34" charset="0"/>
              <a:buChar char="•"/>
            </a:pPr>
            <a:r>
              <a:rPr lang="en-US" sz="2800" dirty="0">
                <a:solidFill>
                  <a:srgbClr val="002060"/>
                </a:solidFill>
              </a:rPr>
              <a:t>T</a:t>
            </a:r>
            <a:r>
              <a:rPr lang="en-US" sz="2800" dirty="0" smtClean="0">
                <a:solidFill>
                  <a:srgbClr val="002060"/>
                </a:solidFill>
              </a:rPr>
              <a:t>he </a:t>
            </a:r>
            <a:r>
              <a:rPr lang="en-US" sz="2800" dirty="0">
                <a:solidFill>
                  <a:srgbClr val="002060"/>
                </a:solidFill>
              </a:rPr>
              <a:t>table should not have any Multi-valued </a:t>
            </a:r>
            <a:r>
              <a:rPr lang="en-US" sz="2800" dirty="0" smtClean="0">
                <a:solidFill>
                  <a:srgbClr val="002060"/>
                </a:solidFill>
              </a:rPr>
              <a:t>Dependency</a:t>
            </a:r>
          </a:p>
          <a:p>
            <a:pPr marL="285750" indent="-285750" algn="just">
              <a:buFont typeface="Arial" panose="020B0604020202020204" pitchFamily="34" charset="0"/>
              <a:buChar char="•"/>
            </a:pPr>
            <a:r>
              <a:rPr lang="en-US" sz="2800" dirty="0" smtClean="0">
                <a:solidFill>
                  <a:srgbClr val="002060"/>
                </a:solidFill>
              </a:rPr>
              <a:t>Subject Table:</a:t>
            </a: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r>
              <a:rPr lang="en-US" sz="2800" dirty="0">
                <a:solidFill>
                  <a:srgbClr val="002060"/>
                </a:solidFill>
              </a:rPr>
              <a:t>MVD can be represent </a:t>
            </a:r>
            <a:r>
              <a:rPr lang="en-US" sz="2800" dirty="0" smtClean="0">
                <a:solidFill>
                  <a:srgbClr val="002060"/>
                </a:solidFill>
              </a:rPr>
              <a:t>as: COURSE </a:t>
            </a:r>
            <a:r>
              <a:rPr lang="en-US" sz="2800" dirty="0">
                <a:solidFill>
                  <a:srgbClr val="002060"/>
                </a:solidFill>
              </a:rPr>
              <a:t>-&gt;-&gt;STUDENT </a:t>
            </a:r>
            <a:r>
              <a:rPr lang="en-US" sz="2800" dirty="0" smtClean="0">
                <a:solidFill>
                  <a:srgbClr val="002060"/>
                </a:solidFill>
              </a:rPr>
              <a:t>and COURSE </a:t>
            </a:r>
            <a:r>
              <a:rPr lang="en-US" sz="2800" dirty="0">
                <a:solidFill>
                  <a:srgbClr val="002060"/>
                </a:solidFill>
              </a:rPr>
              <a:t>-&gt;-&gt;</a:t>
            </a:r>
            <a:r>
              <a:rPr lang="en-US" sz="2800" dirty="0" smtClean="0">
                <a:solidFill>
                  <a:srgbClr val="002060"/>
                </a:solidFill>
              </a:rPr>
              <a:t>BOOKS</a:t>
            </a:r>
            <a:endParaRPr lang="en-US" sz="2800" dirty="0">
              <a:solidFill>
                <a:srgbClr val="002060"/>
              </a:solidFill>
            </a:endParaRPr>
          </a:p>
        </p:txBody>
      </p:sp>
      <p:graphicFrame>
        <p:nvGraphicFramePr>
          <p:cNvPr id="5" name="Table 4">
            <a:extLst>
              <a:ext uri="{FF2B5EF4-FFF2-40B4-BE49-F238E27FC236}">
                <a16:creationId xmlns="" xmlns:a16="http://schemas.microsoft.com/office/drawing/2014/main" id="{CE9CFDED-CF6C-4F08-A2DD-B25B48E6F79D}"/>
              </a:ext>
            </a:extLst>
          </p:cNvPr>
          <p:cNvGraphicFramePr>
            <a:graphicFrameLocks noGrp="1"/>
          </p:cNvGraphicFramePr>
          <p:nvPr>
            <p:extLst>
              <p:ext uri="{D42A27DB-BD31-4B8C-83A1-F6EECF244321}">
                <p14:modId xmlns:p14="http://schemas.microsoft.com/office/powerpoint/2010/main" val="296138971"/>
              </p:ext>
            </p:extLst>
          </p:nvPr>
        </p:nvGraphicFramePr>
        <p:xfrm>
          <a:off x="2171765" y="2642485"/>
          <a:ext cx="9524365" cy="3200400"/>
        </p:xfrm>
        <a:graphic>
          <a:graphicData uri="http://schemas.openxmlformats.org/drawingml/2006/table">
            <a:tbl>
              <a:tblPr firstRow="1" bandRow="1">
                <a:tableStyleId>{69012ECD-51FC-41F1-AA8D-1B2483CD663E}</a:tableStyleId>
              </a:tblPr>
              <a:tblGrid>
                <a:gridCol w="1640205">
                  <a:extLst>
                    <a:ext uri="{9D8B030D-6E8A-4147-A177-3AD203B41FA5}">
                      <a16:colId xmlns="" xmlns:a16="http://schemas.microsoft.com/office/drawing/2014/main" val="4040553775"/>
                    </a:ext>
                  </a:extLst>
                </a:gridCol>
                <a:gridCol w="1821180">
                  <a:extLst>
                    <a:ext uri="{9D8B030D-6E8A-4147-A177-3AD203B41FA5}">
                      <a16:colId xmlns="" xmlns:a16="http://schemas.microsoft.com/office/drawing/2014/main" val="2588128549"/>
                    </a:ext>
                  </a:extLst>
                </a:gridCol>
                <a:gridCol w="6062980">
                  <a:extLst>
                    <a:ext uri="{9D8B030D-6E8A-4147-A177-3AD203B41FA5}">
                      <a16:colId xmlns="" xmlns:a16="http://schemas.microsoft.com/office/drawing/2014/main" val="129969372"/>
                    </a:ext>
                  </a:extLst>
                </a:gridCol>
              </a:tblGrid>
              <a:tr h="370840">
                <a:tc>
                  <a:txBody>
                    <a:bodyPr/>
                    <a:lstStyle/>
                    <a:p>
                      <a:pPr algn="ctr"/>
                      <a:r>
                        <a:rPr lang="en-US" sz="2400" dirty="0">
                          <a:solidFill>
                            <a:srgbClr val="C00000"/>
                          </a:solidFill>
                          <a:latin typeface="Bookman Old Style" panose="02050604050505020204" pitchFamily="18" charset="0"/>
                        </a:rPr>
                        <a:t>COURSE</a:t>
                      </a:r>
                      <a:endParaRPr lang="en-IN" sz="2400" dirty="0">
                        <a:solidFill>
                          <a:srgbClr val="C00000"/>
                        </a:solidFill>
                        <a:latin typeface="Bookman Old Style" panose="02050604050505020204" pitchFamily="18" charset="0"/>
                      </a:endParaRPr>
                    </a:p>
                  </a:txBody>
                  <a:tcPr/>
                </a:tc>
                <a:tc>
                  <a:txBody>
                    <a:bodyPr/>
                    <a:lstStyle/>
                    <a:p>
                      <a:pPr algn="ctr"/>
                      <a:r>
                        <a:rPr lang="en-US" sz="2400" dirty="0">
                          <a:solidFill>
                            <a:srgbClr val="C00000"/>
                          </a:solidFill>
                          <a:latin typeface="Bookman Old Style" panose="02050604050505020204" pitchFamily="18" charset="0"/>
                        </a:rPr>
                        <a:t>STUDENT</a:t>
                      </a:r>
                      <a:endParaRPr lang="en-IN" sz="2400" dirty="0">
                        <a:solidFill>
                          <a:srgbClr val="C00000"/>
                        </a:solidFill>
                        <a:latin typeface="Bookman Old Style" panose="02050604050505020204" pitchFamily="18" charset="0"/>
                      </a:endParaRPr>
                    </a:p>
                  </a:txBody>
                  <a:tcPr/>
                </a:tc>
                <a:tc>
                  <a:txBody>
                    <a:bodyPr/>
                    <a:lstStyle/>
                    <a:p>
                      <a:pPr algn="ctr"/>
                      <a:r>
                        <a:rPr lang="en-US" sz="2400" dirty="0">
                          <a:solidFill>
                            <a:srgbClr val="C00000"/>
                          </a:solidFill>
                          <a:latin typeface="Bookman Old Style" panose="02050604050505020204" pitchFamily="18" charset="0"/>
                        </a:rPr>
                        <a:t>BOOKS</a:t>
                      </a:r>
                      <a:endParaRPr lang="en-IN" sz="2400" dirty="0">
                        <a:solidFill>
                          <a:srgbClr val="C00000"/>
                        </a:solidFill>
                        <a:latin typeface="Bookman Old Style" panose="02050604050505020204" pitchFamily="18" charset="0"/>
                      </a:endParaRPr>
                    </a:p>
                  </a:txBody>
                  <a:tcPr/>
                </a:tc>
                <a:extLst>
                  <a:ext uri="{0D108BD9-81ED-4DB2-BD59-A6C34878D82A}">
                    <a16:rowId xmlns="" xmlns:a16="http://schemas.microsoft.com/office/drawing/2014/main" val="4067045712"/>
                  </a:ext>
                </a:extLst>
              </a:tr>
              <a:tr h="370840">
                <a:tc>
                  <a:txBody>
                    <a:bodyPr/>
                    <a:lstStyle/>
                    <a:p>
                      <a:r>
                        <a:rPr lang="en-US" sz="2400" dirty="0">
                          <a:solidFill>
                            <a:srgbClr val="002060"/>
                          </a:solidFill>
                          <a:latin typeface="Bookman Old Style" panose="02050604050505020204" pitchFamily="18" charset="0"/>
                        </a:rPr>
                        <a:t>DBMS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ROHAN</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DATA BASE MANAGEMENT SYSTEMS</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157067855"/>
                  </a:ext>
                </a:extLst>
              </a:tr>
              <a:tr h="370840">
                <a:tc>
                  <a:txBody>
                    <a:bodyPr/>
                    <a:lstStyle/>
                    <a:p>
                      <a:r>
                        <a:rPr lang="en-US" sz="2400" dirty="0">
                          <a:solidFill>
                            <a:srgbClr val="002060"/>
                          </a:solidFill>
                          <a:latin typeface="Bookman Old Style" panose="02050604050505020204" pitchFamily="18" charset="0"/>
                        </a:rPr>
                        <a:t>DBMS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NEHA</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DATA BASE SYSTEMS CONCEPTS</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380217026"/>
                  </a:ext>
                </a:extLst>
              </a:tr>
              <a:tr h="157480">
                <a:tc>
                  <a:txBody>
                    <a:bodyPr/>
                    <a:lstStyle/>
                    <a:p>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ROHAN</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JAVA COMPLETE REFERENCE</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2519946078"/>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RAVI</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HEAD FIRST JAVA</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2649436714"/>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RAVI</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FUNDAMENTALS OF OOPS</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747107419"/>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NEHA</a:t>
                      </a:r>
                      <a:endParaRPr lang="en-IN" sz="2400" dirty="0">
                        <a:solidFill>
                          <a:srgbClr val="002060"/>
                        </a:solidFill>
                        <a:latin typeface="Bookman Old Style" panose="02050604050505020204" pitchFamily="18" charset="0"/>
                      </a:endParaRPr>
                    </a:p>
                  </a:txBody>
                  <a:tcPr/>
                </a:tc>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HEAD FIRST JAVA</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83746250"/>
                  </a:ext>
                </a:extLst>
              </a:tr>
            </a:tbl>
          </a:graphicData>
        </a:graphic>
      </p:graphicFrame>
    </p:spTree>
    <p:extLst>
      <p:ext uri="{BB962C8B-B14F-4D97-AF65-F5344CB8AC3E}">
        <p14:creationId xmlns:p14="http://schemas.microsoft.com/office/powerpoint/2010/main" val="144846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2" end="12"/>
                                            </p:txEl>
                                          </p:spTgt>
                                        </p:tgtEl>
                                        <p:attrNameLst>
                                          <p:attrName>style.visibility</p:attrName>
                                        </p:attrNameLst>
                                      </p:cBhvr>
                                      <p:to>
                                        <p:strVal val="visible"/>
                                      </p:to>
                                    </p:set>
                                    <p:animEffect transition="in" filter="fade">
                                      <p:cBhvr>
                                        <p:cTn id="3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91701" y="2487138"/>
            <a:ext cx="3025255" cy="523220"/>
          </a:xfrm>
          <a:prstGeom prst="rect">
            <a:avLst/>
          </a:prstGeom>
        </p:spPr>
        <p:txBody>
          <a:bodyPr wrap="square">
            <a:spAutoFit/>
          </a:bodyPr>
          <a:lstStyle/>
          <a:p>
            <a:pPr algn="just"/>
            <a:r>
              <a:rPr lang="en-US" sz="2800" dirty="0" err="1" smtClean="0">
                <a:solidFill>
                  <a:srgbClr val="002060"/>
                </a:solidFill>
              </a:rPr>
              <a:t>CourseBooks</a:t>
            </a:r>
            <a:r>
              <a:rPr lang="en-US" sz="2800" dirty="0" smtClean="0">
                <a:solidFill>
                  <a:srgbClr val="002060"/>
                </a:solidFill>
              </a:rPr>
              <a:t> Table:</a:t>
            </a:r>
            <a:endParaRPr lang="en-US" sz="2800" dirty="0">
              <a:solidFill>
                <a:srgbClr val="002060"/>
              </a:solidFill>
            </a:endParaRPr>
          </a:p>
        </p:txBody>
      </p:sp>
      <p:sp>
        <p:nvSpPr>
          <p:cNvPr id="6" name="Rectangle 5"/>
          <p:cNvSpPr/>
          <p:nvPr/>
        </p:nvSpPr>
        <p:spPr>
          <a:xfrm>
            <a:off x="482219" y="132645"/>
            <a:ext cx="7665494" cy="584775"/>
          </a:xfrm>
          <a:prstGeom prst="rect">
            <a:avLst/>
          </a:prstGeom>
        </p:spPr>
        <p:txBody>
          <a:bodyPr wrap="square">
            <a:spAutoFit/>
          </a:bodyPr>
          <a:lstStyle/>
          <a:p>
            <a:r>
              <a:rPr lang="en-US" sz="3200" b="1" u="none" strike="noStrike" baseline="0" dirty="0" smtClean="0">
                <a:solidFill>
                  <a:srgbClr val="FF0000"/>
                </a:solidFill>
              </a:rPr>
              <a:t>Normalization | Fourth Normal Form [ 4NF ]</a:t>
            </a:r>
            <a:endParaRPr lang="en-US" sz="3200" b="1" dirty="0">
              <a:solidFill>
                <a:srgbClr val="FF0000"/>
              </a:solidFill>
            </a:endParaRPr>
          </a:p>
        </p:txBody>
      </p:sp>
      <p:graphicFrame>
        <p:nvGraphicFramePr>
          <p:cNvPr id="7" name="Table 6">
            <a:extLst>
              <a:ext uri="{FF2B5EF4-FFF2-40B4-BE49-F238E27FC236}">
                <a16:creationId xmlns="" xmlns:a16="http://schemas.microsoft.com/office/drawing/2014/main" id="{CE9CFDED-CF6C-4F08-A2DD-B25B48E6F79D}"/>
              </a:ext>
            </a:extLst>
          </p:cNvPr>
          <p:cNvGraphicFramePr>
            <a:graphicFrameLocks noGrp="1"/>
          </p:cNvGraphicFramePr>
          <p:nvPr>
            <p:extLst>
              <p:ext uri="{D42A27DB-BD31-4B8C-83A1-F6EECF244321}">
                <p14:modId xmlns:p14="http://schemas.microsoft.com/office/powerpoint/2010/main" val="664165572"/>
              </p:ext>
            </p:extLst>
          </p:nvPr>
        </p:nvGraphicFramePr>
        <p:xfrm>
          <a:off x="4164339" y="3059207"/>
          <a:ext cx="7703185" cy="3200400"/>
        </p:xfrm>
        <a:graphic>
          <a:graphicData uri="http://schemas.openxmlformats.org/drawingml/2006/table">
            <a:tbl>
              <a:tblPr firstRow="1" bandRow="1">
                <a:tableStyleId>{69012ECD-51FC-41F1-AA8D-1B2483CD663E}</a:tableStyleId>
              </a:tblPr>
              <a:tblGrid>
                <a:gridCol w="1640205">
                  <a:extLst>
                    <a:ext uri="{9D8B030D-6E8A-4147-A177-3AD203B41FA5}">
                      <a16:colId xmlns="" xmlns:a16="http://schemas.microsoft.com/office/drawing/2014/main" val="4040553775"/>
                    </a:ext>
                  </a:extLst>
                </a:gridCol>
                <a:gridCol w="6062980">
                  <a:extLst>
                    <a:ext uri="{9D8B030D-6E8A-4147-A177-3AD203B41FA5}">
                      <a16:colId xmlns="" xmlns:a16="http://schemas.microsoft.com/office/drawing/2014/main" val="129969372"/>
                    </a:ext>
                  </a:extLst>
                </a:gridCol>
              </a:tblGrid>
              <a:tr h="370840">
                <a:tc>
                  <a:txBody>
                    <a:bodyPr/>
                    <a:lstStyle/>
                    <a:p>
                      <a:pPr algn="ctr"/>
                      <a:r>
                        <a:rPr lang="en-US" sz="2400" dirty="0">
                          <a:solidFill>
                            <a:srgbClr val="C00000"/>
                          </a:solidFill>
                          <a:latin typeface="Bookman Old Style" panose="02050604050505020204" pitchFamily="18" charset="0"/>
                        </a:rPr>
                        <a:t>COURSE</a:t>
                      </a:r>
                      <a:endParaRPr lang="en-IN" sz="2400" dirty="0">
                        <a:solidFill>
                          <a:srgbClr val="C00000"/>
                        </a:solidFill>
                        <a:latin typeface="Bookman Old Style" panose="02050604050505020204" pitchFamily="18" charset="0"/>
                      </a:endParaRPr>
                    </a:p>
                  </a:txBody>
                  <a:tcPr/>
                </a:tc>
                <a:tc>
                  <a:txBody>
                    <a:bodyPr/>
                    <a:lstStyle/>
                    <a:p>
                      <a:pPr algn="ctr"/>
                      <a:r>
                        <a:rPr lang="en-US" sz="2400" dirty="0">
                          <a:solidFill>
                            <a:srgbClr val="C00000"/>
                          </a:solidFill>
                          <a:latin typeface="Bookman Old Style" panose="02050604050505020204" pitchFamily="18" charset="0"/>
                        </a:rPr>
                        <a:t>BOOKS</a:t>
                      </a:r>
                      <a:endParaRPr lang="en-IN" sz="2400" dirty="0">
                        <a:solidFill>
                          <a:srgbClr val="C00000"/>
                        </a:solidFill>
                        <a:latin typeface="Bookman Old Style" panose="02050604050505020204" pitchFamily="18" charset="0"/>
                      </a:endParaRPr>
                    </a:p>
                  </a:txBody>
                  <a:tcPr/>
                </a:tc>
                <a:extLst>
                  <a:ext uri="{0D108BD9-81ED-4DB2-BD59-A6C34878D82A}">
                    <a16:rowId xmlns="" xmlns:a16="http://schemas.microsoft.com/office/drawing/2014/main" val="4067045712"/>
                  </a:ext>
                </a:extLst>
              </a:tr>
              <a:tr h="370840">
                <a:tc>
                  <a:txBody>
                    <a:bodyPr/>
                    <a:lstStyle/>
                    <a:p>
                      <a:r>
                        <a:rPr lang="en-US" sz="2400" dirty="0">
                          <a:solidFill>
                            <a:srgbClr val="002060"/>
                          </a:solidFill>
                          <a:latin typeface="Bookman Old Style" panose="02050604050505020204" pitchFamily="18" charset="0"/>
                        </a:rPr>
                        <a:t>DBMS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DATA BASE MANAGEMENT SYSTEMS</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157067855"/>
                  </a:ext>
                </a:extLst>
              </a:tr>
              <a:tr h="370840">
                <a:tc>
                  <a:txBody>
                    <a:bodyPr/>
                    <a:lstStyle/>
                    <a:p>
                      <a:r>
                        <a:rPr lang="en-US" sz="2400" dirty="0">
                          <a:solidFill>
                            <a:srgbClr val="002060"/>
                          </a:solidFill>
                          <a:latin typeface="Bookman Old Style" panose="02050604050505020204" pitchFamily="18" charset="0"/>
                        </a:rPr>
                        <a:t>DBMS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DATA BASE SYSTEMS CONCEPTS</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380217026"/>
                  </a:ext>
                </a:extLst>
              </a:tr>
              <a:tr h="157480">
                <a:tc>
                  <a:txBody>
                    <a:bodyPr/>
                    <a:lstStyle/>
                    <a:p>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JAVA COMPLETE REFERENCE</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2519946078"/>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HEAD FIRST JAVA</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2649436714"/>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FUNDAMENTALS OF OOPS</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747107419"/>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HEAD FIRST JAVA</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83746250"/>
                  </a:ext>
                </a:extLst>
              </a:tr>
            </a:tbl>
          </a:graphicData>
        </a:graphic>
      </p:graphicFrame>
      <p:sp>
        <p:nvSpPr>
          <p:cNvPr id="8" name="Rectangle 7"/>
          <p:cNvSpPr/>
          <p:nvPr/>
        </p:nvSpPr>
        <p:spPr>
          <a:xfrm>
            <a:off x="482219" y="985884"/>
            <a:ext cx="3543871" cy="523220"/>
          </a:xfrm>
          <a:prstGeom prst="rect">
            <a:avLst/>
          </a:prstGeom>
        </p:spPr>
        <p:txBody>
          <a:bodyPr wrap="square">
            <a:spAutoFit/>
          </a:bodyPr>
          <a:lstStyle/>
          <a:p>
            <a:pPr algn="just"/>
            <a:r>
              <a:rPr lang="en-US" sz="2800" dirty="0" err="1" smtClean="0">
                <a:solidFill>
                  <a:srgbClr val="002060"/>
                </a:solidFill>
              </a:rPr>
              <a:t>CourseStudent</a:t>
            </a:r>
            <a:r>
              <a:rPr lang="en-US" sz="2800" dirty="0" smtClean="0">
                <a:solidFill>
                  <a:srgbClr val="002060"/>
                </a:solidFill>
              </a:rPr>
              <a:t> Table:</a:t>
            </a:r>
            <a:endParaRPr lang="en-US" sz="2800" dirty="0">
              <a:solidFill>
                <a:srgbClr val="002060"/>
              </a:solidFill>
            </a:endParaRPr>
          </a:p>
        </p:txBody>
      </p:sp>
      <p:graphicFrame>
        <p:nvGraphicFramePr>
          <p:cNvPr id="9" name="Table 8">
            <a:extLst>
              <a:ext uri="{FF2B5EF4-FFF2-40B4-BE49-F238E27FC236}">
                <a16:creationId xmlns="" xmlns:a16="http://schemas.microsoft.com/office/drawing/2014/main" id="{CE9CFDED-CF6C-4F08-A2DD-B25B48E6F79D}"/>
              </a:ext>
            </a:extLst>
          </p:cNvPr>
          <p:cNvGraphicFramePr>
            <a:graphicFrameLocks noGrp="1"/>
          </p:cNvGraphicFramePr>
          <p:nvPr>
            <p:extLst>
              <p:ext uri="{D42A27DB-BD31-4B8C-83A1-F6EECF244321}">
                <p14:modId xmlns:p14="http://schemas.microsoft.com/office/powerpoint/2010/main" val="2658510880"/>
              </p:ext>
            </p:extLst>
          </p:nvPr>
        </p:nvGraphicFramePr>
        <p:xfrm>
          <a:off x="482219" y="1509104"/>
          <a:ext cx="3461385" cy="3200400"/>
        </p:xfrm>
        <a:graphic>
          <a:graphicData uri="http://schemas.openxmlformats.org/drawingml/2006/table">
            <a:tbl>
              <a:tblPr firstRow="1" bandRow="1">
                <a:tableStyleId>{69012ECD-51FC-41F1-AA8D-1B2483CD663E}</a:tableStyleId>
              </a:tblPr>
              <a:tblGrid>
                <a:gridCol w="1640205">
                  <a:extLst>
                    <a:ext uri="{9D8B030D-6E8A-4147-A177-3AD203B41FA5}">
                      <a16:colId xmlns="" xmlns:a16="http://schemas.microsoft.com/office/drawing/2014/main" val="4040553775"/>
                    </a:ext>
                  </a:extLst>
                </a:gridCol>
                <a:gridCol w="1821180">
                  <a:extLst>
                    <a:ext uri="{9D8B030D-6E8A-4147-A177-3AD203B41FA5}">
                      <a16:colId xmlns="" xmlns:a16="http://schemas.microsoft.com/office/drawing/2014/main" val="2588128549"/>
                    </a:ext>
                  </a:extLst>
                </a:gridCol>
              </a:tblGrid>
              <a:tr h="370840">
                <a:tc>
                  <a:txBody>
                    <a:bodyPr/>
                    <a:lstStyle/>
                    <a:p>
                      <a:pPr algn="ctr"/>
                      <a:r>
                        <a:rPr lang="en-US" sz="2400" dirty="0">
                          <a:solidFill>
                            <a:srgbClr val="C00000"/>
                          </a:solidFill>
                          <a:latin typeface="Bookman Old Style" panose="02050604050505020204" pitchFamily="18" charset="0"/>
                        </a:rPr>
                        <a:t>COURSE</a:t>
                      </a:r>
                      <a:endParaRPr lang="en-IN" sz="2400" dirty="0">
                        <a:solidFill>
                          <a:srgbClr val="C00000"/>
                        </a:solidFill>
                        <a:latin typeface="Bookman Old Style" panose="02050604050505020204" pitchFamily="18" charset="0"/>
                      </a:endParaRPr>
                    </a:p>
                  </a:txBody>
                  <a:tcPr/>
                </a:tc>
                <a:tc>
                  <a:txBody>
                    <a:bodyPr/>
                    <a:lstStyle/>
                    <a:p>
                      <a:pPr algn="ctr"/>
                      <a:r>
                        <a:rPr lang="en-US" sz="2400" dirty="0">
                          <a:solidFill>
                            <a:srgbClr val="C00000"/>
                          </a:solidFill>
                          <a:latin typeface="Bookman Old Style" panose="02050604050505020204" pitchFamily="18" charset="0"/>
                        </a:rPr>
                        <a:t>STUDENT</a:t>
                      </a:r>
                      <a:endParaRPr lang="en-IN" sz="2400" dirty="0">
                        <a:solidFill>
                          <a:srgbClr val="C00000"/>
                        </a:solidFill>
                        <a:latin typeface="Bookman Old Style" panose="02050604050505020204" pitchFamily="18" charset="0"/>
                      </a:endParaRPr>
                    </a:p>
                  </a:txBody>
                  <a:tcPr/>
                </a:tc>
                <a:extLst>
                  <a:ext uri="{0D108BD9-81ED-4DB2-BD59-A6C34878D82A}">
                    <a16:rowId xmlns="" xmlns:a16="http://schemas.microsoft.com/office/drawing/2014/main" val="4067045712"/>
                  </a:ext>
                </a:extLst>
              </a:tr>
              <a:tr h="370840">
                <a:tc>
                  <a:txBody>
                    <a:bodyPr/>
                    <a:lstStyle/>
                    <a:p>
                      <a:r>
                        <a:rPr lang="en-US" sz="2400" dirty="0">
                          <a:solidFill>
                            <a:srgbClr val="002060"/>
                          </a:solidFill>
                          <a:latin typeface="Bookman Old Style" panose="02050604050505020204" pitchFamily="18" charset="0"/>
                        </a:rPr>
                        <a:t>DBMS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ROHAN</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157067855"/>
                  </a:ext>
                </a:extLst>
              </a:tr>
              <a:tr h="370840">
                <a:tc>
                  <a:txBody>
                    <a:bodyPr/>
                    <a:lstStyle/>
                    <a:p>
                      <a:r>
                        <a:rPr lang="en-US" sz="2400" dirty="0">
                          <a:solidFill>
                            <a:srgbClr val="002060"/>
                          </a:solidFill>
                          <a:latin typeface="Bookman Old Style" panose="02050604050505020204" pitchFamily="18" charset="0"/>
                        </a:rPr>
                        <a:t>DBMS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NEHA</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380217026"/>
                  </a:ext>
                </a:extLst>
              </a:tr>
              <a:tr h="157480">
                <a:tc>
                  <a:txBody>
                    <a:bodyPr/>
                    <a:lstStyle/>
                    <a:p>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ROHAN</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2519946078"/>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RAVI</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2649436714"/>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r>
                        <a:rPr lang="en-US" sz="2400" dirty="0">
                          <a:solidFill>
                            <a:srgbClr val="002060"/>
                          </a:solidFill>
                          <a:latin typeface="Bookman Old Style" panose="02050604050505020204" pitchFamily="18" charset="0"/>
                        </a:rPr>
                        <a:t>RAVI</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1747107419"/>
                  </a:ext>
                </a:extLst>
              </a:tr>
              <a:tr h="370840">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OOPS</a:t>
                      </a:r>
                      <a:endParaRPr lang="en-IN" sz="2400" dirty="0">
                        <a:solidFill>
                          <a:srgbClr val="002060"/>
                        </a:solidFill>
                        <a:latin typeface="Bookman Old Style" panose="02050604050505020204" pitchFamily="18" charset="0"/>
                      </a:endParaRPr>
                    </a:p>
                  </a:txBody>
                  <a:tcPr/>
                </a:tc>
                <a:tc>
                  <a:txBody>
                    <a:bodyPr/>
                    <a:lstStyle/>
                    <a:p>
                      <a:pPr marL="0" marR="0" lvl="0" indent="0" algn="l" defTabSz="1216236"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Bookman Old Style" panose="02050604050505020204" pitchFamily="18" charset="0"/>
                        </a:rPr>
                        <a:t>NEHA</a:t>
                      </a:r>
                      <a:endParaRPr lang="en-IN" sz="2400" dirty="0">
                        <a:solidFill>
                          <a:srgbClr val="002060"/>
                        </a:solidFill>
                        <a:latin typeface="Bookman Old Style" panose="02050604050505020204" pitchFamily="18" charset="0"/>
                      </a:endParaRPr>
                    </a:p>
                  </a:txBody>
                  <a:tcPr/>
                </a:tc>
                <a:extLst>
                  <a:ext uri="{0D108BD9-81ED-4DB2-BD59-A6C34878D82A}">
                    <a16:rowId xmlns="" xmlns:a16="http://schemas.microsoft.com/office/drawing/2014/main" val="83746250"/>
                  </a:ext>
                </a:extLst>
              </a:tr>
            </a:tbl>
          </a:graphicData>
        </a:graphic>
      </p:graphicFrame>
    </p:spTree>
    <p:extLst>
      <p:ext uri="{BB962C8B-B14F-4D97-AF65-F5344CB8AC3E}">
        <p14:creationId xmlns:p14="http://schemas.microsoft.com/office/powerpoint/2010/main" val="391731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7975" y="2339328"/>
            <a:ext cx="8300426" cy="3785630"/>
          </a:xfrm>
          <a:prstGeom prst="rect">
            <a:avLst/>
          </a:prstGeom>
          <a:noFill/>
        </p:spPr>
        <p:txBody>
          <a:bodyPr wrap="square" lIns="91419" tIns="45709" rIns="91419" bIns="45709">
            <a:spAutoFit/>
          </a:bodyPr>
          <a:lstStyle/>
          <a:p>
            <a:pPr algn="ctr"/>
            <a:r>
              <a:rPr lang="en-US" sz="8000" b="1" dirty="0" smtClean="0">
                <a:ln w="0"/>
                <a:solidFill>
                  <a:srgbClr val="FF0000"/>
                </a:solidFill>
                <a:effectLst>
                  <a:outerShdw blurRad="38100" dist="19050" dir="2700000" algn="tl" rotWithShape="0">
                    <a:schemeClr val="dk1">
                      <a:alpha val="40000"/>
                    </a:schemeClr>
                  </a:outerShdw>
                </a:effectLst>
                <a:latin typeface="Pristina" pitchFamily="66" charset="0"/>
              </a:rPr>
              <a:t>Transactions </a:t>
            </a:r>
          </a:p>
          <a:p>
            <a:pPr algn="ctr"/>
            <a:r>
              <a:rPr lang="en-US" sz="8000" b="1" dirty="0" smtClean="0">
                <a:ln w="0"/>
                <a:solidFill>
                  <a:srgbClr val="FF0000"/>
                </a:solidFill>
                <a:effectLst>
                  <a:outerShdw blurRad="38100" dist="19050" dir="2700000" algn="tl" rotWithShape="0">
                    <a:schemeClr val="dk1">
                      <a:alpha val="40000"/>
                    </a:schemeClr>
                  </a:outerShdw>
                </a:effectLst>
                <a:latin typeface="Pristina" pitchFamily="66" charset="0"/>
              </a:rPr>
              <a:t>And </a:t>
            </a:r>
          </a:p>
          <a:p>
            <a:pPr algn="ctr"/>
            <a:r>
              <a:rPr lang="en-US" sz="8000" b="1" dirty="0" smtClean="0">
                <a:ln w="0"/>
                <a:solidFill>
                  <a:srgbClr val="FF0000"/>
                </a:solidFill>
                <a:effectLst>
                  <a:outerShdw blurRad="38100" dist="19050" dir="2700000" algn="tl" rotWithShape="0">
                    <a:schemeClr val="dk1">
                      <a:alpha val="40000"/>
                    </a:schemeClr>
                  </a:outerShdw>
                </a:effectLst>
                <a:latin typeface="Pristina" pitchFamily="66" charset="0"/>
              </a:rPr>
              <a:t>Concurrency Control</a:t>
            </a:r>
            <a:endParaRPr lang="en-US" sz="4799" b="1" dirty="0">
              <a:ln w="0"/>
              <a:solidFill>
                <a:srgbClr val="FF0000"/>
              </a:solidFill>
              <a:effectLst>
                <a:outerShdw blurRad="38100" dist="19050" dir="2700000" algn="tl" rotWithShape="0">
                  <a:schemeClr val="dk1">
                    <a:alpha val="40000"/>
                  </a:schemeClr>
                </a:outerShdw>
              </a:effectLst>
              <a:latin typeface="Pristina" pitchFamily="66" charset="0"/>
            </a:endParaRPr>
          </a:p>
        </p:txBody>
      </p:sp>
    </p:spTree>
    <p:extLst>
      <p:ext uri="{BB962C8B-B14F-4D97-AF65-F5344CB8AC3E}">
        <p14:creationId xmlns:p14="http://schemas.microsoft.com/office/powerpoint/2010/main" val="3193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132645"/>
            <a:ext cx="6710151" cy="584775"/>
          </a:xfrm>
          <a:prstGeom prst="rect">
            <a:avLst/>
          </a:prstGeom>
        </p:spPr>
        <p:txBody>
          <a:bodyPr wrap="square">
            <a:spAutoFit/>
          </a:bodyPr>
          <a:lstStyle/>
          <a:p>
            <a:r>
              <a:rPr lang="en-US" sz="3200" b="1" u="none" strike="noStrike" baseline="0" dirty="0" smtClean="0">
                <a:solidFill>
                  <a:srgbClr val="FF0000"/>
                </a:solidFill>
              </a:rPr>
              <a:t>Transactions</a:t>
            </a:r>
            <a:r>
              <a:rPr lang="en-US" sz="3200" b="1" u="none" strike="noStrike" dirty="0" smtClean="0">
                <a:solidFill>
                  <a:srgbClr val="FF0000"/>
                </a:solidFill>
              </a:rPr>
              <a:t> and Concurrency Control</a:t>
            </a:r>
            <a:r>
              <a:rPr lang="en-US" sz="3200" b="1" u="none" strike="noStrike" baseline="0" dirty="0" smtClean="0">
                <a:solidFill>
                  <a:srgbClr val="FF0000"/>
                </a:solidFill>
              </a:rPr>
              <a:t> </a:t>
            </a:r>
            <a:endParaRPr lang="en-US" sz="3200" b="1" dirty="0">
              <a:solidFill>
                <a:srgbClr val="FF0000"/>
              </a:solidFill>
            </a:endParaRPr>
          </a:p>
        </p:txBody>
      </p:sp>
      <p:sp>
        <p:nvSpPr>
          <p:cNvPr id="4" name="Rectangle 3"/>
          <p:cNvSpPr/>
          <p:nvPr/>
        </p:nvSpPr>
        <p:spPr>
          <a:xfrm>
            <a:off x="482219" y="822111"/>
            <a:ext cx="11213911" cy="5262979"/>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A set of logically related operations is known as </a:t>
            </a:r>
            <a:r>
              <a:rPr lang="en-US" sz="2400" dirty="0" smtClean="0">
                <a:solidFill>
                  <a:srgbClr val="002060"/>
                </a:solidFill>
                <a:latin typeface="Bookman Old Style" panose="02050604050505020204" pitchFamily="18" charset="0"/>
              </a:rPr>
              <a:t>transaction</a:t>
            </a: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and allows </a:t>
            </a:r>
            <a:r>
              <a:rPr lang="en-US" sz="2400" dirty="0">
                <a:solidFill>
                  <a:srgbClr val="002060"/>
                </a:solidFill>
                <a:latin typeface="Bookman Old Style" panose="02050604050505020204" pitchFamily="18" charset="0"/>
              </a:rPr>
              <a:t>you to combine multiple operations into a single unit of work. </a:t>
            </a:r>
          </a:p>
          <a:p>
            <a:pPr algn="just"/>
            <a:endParaRPr lang="en-US" sz="2400" dirty="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A transaction consists of a single command or a group of </a:t>
            </a:r>
            <a:r>
              <a:rPr lang="en-US" sz="2400" dirty="0" smtClean="0">
                <a:solidFill>
                  <a:srgbClr val="002060"/>
                </a:solidFill>
                <a:latin typeface="Bookman Old Style" panose="02050604050505020204" pitchFamily="18" charset="0"/>
              </a:rPr>
              <a:t>commands.</a:t>
            </a:r>
          </a:p>
          <a:p>
            <a:pPr algn="just"/>
            <a:endParaRPr lang="en-US" sz="2400" dirty="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If a failure occurs at one point in the transaction, all of the updates can be rolled back to their pre-transaction state</a:t>
            </a:r>
            <a:r>
              <a:rPr lang="en-US" sz="2400" dirty="0" smtClean="0">
                <a:solidFill>
                  <a:srgbClr val="002060"/>
                </a:solidFill>
                <a:latin typeface="Bookman Old Style" panose="02050604050505020204" pitchFamily="18" charset="0"/>
              </a:rPr>
              <a:t>.</a:t>
            </a:r>
          </a:p>
          <a:p>
            <a:pPr marL="285750" indent="-28575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Most relational database systems support </a:t>
            </a:r>
            <a:r>
              <a:rPr lang="en-US" sz="2400" dirty="0">
                <a:solidFill>
                  <a:srgbClr val="002060"/>
                </a:solidFill>
                <a:latin typeface="Bookman Old Style" panose="02050604050505020204" pitchFamily="18" charset="0"/>
              </a:rPr>
              <a:t>transactions by providing locking, logging, and transaction management facilities whenever a client application performs an update, insert, or delete operation</a:t>
            </a:r>
            <a:r>
              <a:rPr lang="en-US" sz="2400" dirty="0" smtClean="0">
                <a:solidFill>
                  <a:srgbClr val="002060"/>
                </a:solidFill>
                <a:latin typeface="Bookman Old Style" panose="02050604050505020204" pitchFamily="18" charset="0"/>
              </a:rPr>
              <a:t>.</a:t>
            </a:r>
          </a:p>
          <a:p>
            <a:pPr marL="285750" indent="-28575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Concurrency Control deals with interleaved execution of more than one transaction</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Tree>
    <p:extLst>
      <p:ext uri="{BB962C8B-B14F-4D97-AF65-F5344CB8AC3E}">
        <p14:creationId xmlns:p14="http://schemas.microsoft.com/office/powerpoint/2010/main" val="28326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19" y="822110"/>
            <a:ext cx="11213911" cy="5632311"/>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In a single-user database, the user can modify data in the database without concern for other users modifying the same data at the same time. However, in a multiuser database, the statements within multiple simultaneous transactions can update the same data. </a:t>
            </a:r>
          </a:p>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Transactions executing at the same time need to produce meaningful and consistent results. Therefore, control of data concurrency and data consistency is vital in a multiuser database.</a:t>
            </a:r>
          </a:p>
          <a:p>
            <a:pPr marL="285750" indent="-285750" algn="just">
              <a:buFont typeface="Arial" panose="020B0604020202020204" pitchFamily="34" charset="0"/>
              <a:buChar char="•"/>
            </a:pPr>
            <a:r>
              <a:rPr lang="en-US" sz="2400" b="1" dirty="0">
                <a:solidFill>
                  <a:srgbClr val="002060"/>
                </a:solidFill>
                <a:latin typeface="Bookman Old Style" panose="02050604050505020204" pitchFamily="18" charset="0"/>
              </a:rPr>
              <a:t>Data concurrency</a:t>
            </a:r>
            <a:r>
              <a:rPr lang="en-US" sz="2400" dirty="0">
                <a:solidFill>
                  <a:srgbClr val="002060"/>
                </a:solidFill>
                <a:latin typeface="Bookman Old Style" panose="02050604050505020204" pitchFamily="18" charset="0"/>
              </a:rPr>
              <a:t> means that many users can access data at the same time.</a:t>
            </a:r>
          </a:p>
          <a:p>
            <a:pPr marL="285750" indent="-285750" algn="just">
              <a:buFont typeface="Arial" panose="020B0604020202020204" pitchFamily="34" charset="0"/>
              <a:buChar char="•"/>
            </a:pPr>
            <a:r>
              <a:rPr lang="en-US" sz="2400" b="1" dirty="0">
                <a:solidFill>
                  <a:srgbClr val="002060"/>
                </a:solidFill>
                <a:latin typeface="Bookman Old Style" panose="02050604050505020204" pitchFamily="18" charset="0"/>
              </a:rPr>
              <a:t>Data consistency</a:t>
            </a:r>
            <a:r>
              <a:rPr lang="en-US" sz="2400" dirty="0">
                <a:solidFill>
                  <a:srgbClr val="002060"/>
                </a:solidFill>
                <a:latin typeface="Bookman Old Style" panose="02050604050505020204" pitchFamily="18" charset="0"/>
              </a:rPr>
              <a:t> means that each user sees a consistent view of the data, including visible changes made by the user's own transactions and transactions of other users.</a:t>
            </a:r>
          </a:p>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A transaction must conform to the </a:t>
            </a:r>
            <a:r>
              <a:rPr lang="en-US" sz="2400" b="1" dirty="0">
                <a:solidFill>
                  <a:srgbClr val="002060"/>
                </a:solidFill>
                <a:latin typeface="Bookman Old Style" panose="02050604050505020204" pitchFamily="18" charset="0"/>
              </a:rPr>
              <a:t>ACID</a:t>
            </a:r>
            <a:r>
              <a:rPr lang="en-US" sz="2400" dirty="0">
                <a:solidFill>
                  <a:srgbClr val="002060"/>
                </a:solidFill>
                <a:latin typeface="Bookman Old Style" panose="02050604050505020204" pitchFamily="18" charset="0"/>
              </a:rPr>
              <a:t> properties—atomicity, consistency, isolation, and durability—in order to guarantee data consistency. </a:t>
            </a:r>
          </a:p>
        </p:txBody>
      </p:sp>
      <p:sp>
        <p:nvSpPr>
          <p:cNvPr id="5" name="Rectangle 4"/>
          <p:cNvSpPr/>
          <p:nvPr/>
        </p:nvSpPr>
        <p:spPr>
          <a:xfrm>
            <a:off x="482219" y="132645"/>
            <a:ext cx="6710151" cy="584775"/>
          </a:xfrm>
          <a:prstGeom prst="rect">
            <a:avLst/>
          </a:prstGeom>
        </p:spPr>
        <p:txBody>
          <a:bodyPr wrap="square">
            <a:spAutoFit/>
          </a:bodyPr>
          <a:lstStyle/>
          <a:p>
            <a:r>
              <a:rPr lang="en-US" sz="3200" b="1" u="none" strike="noStrike" baseline="0" dirty="0" smtClean="0">
                <a:solidFill>
                  <a:srgbClr val="FF0000"/>
                </a:solidFill>
              </a:rPr>
              <a:t>Transactions</a:t>
            </a:r>
            <a:r>
              <a:rPr lang="en-US" sz="3200" b="1" u="none" strike="noStrike" dirty="0" smtClean="0">
                <a:solidFill>
                  <a:srgbClr val="FF0000"/>
                </a:solidFill>
              </a:rPr>
              <a:t> and Concurrency Control</a:t>
            </a:r>
            <a:r>
              <a:rPr lang="en-US" sz="3200" b="1" u="none" strike="noStrike" baseline="0" dirty="0" smtClean="0">
                <a:solidFill>
                  <a:srgbClr val="FF0000"/>
                </a:solidFill>
              </a:rPr>
              <a:t> </a:t>
            </a:r>
            <a:endParaRPr lang="en-US" sz="3200" b="1" dirty="0">
              <a:solidFill>
                <a:srgbClr val="FF0000"/>
              </a:solidFill>
            </a:endParaRPr>
          </a:p>
        </p:txBody>
      </p:sp>
    </p:spTree>
    <p:extLst>
      <p:ext uri="{BB962C8B-B14F-4D97-AF65-F5344CB8AC3E}">
        <p14:creationId xmlns:p14="http://schemas.microsoft.com/office/powerpoint/2010/main" val="56432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19" y="835759"/>
            <a:ext cx="11213911" cy="5262979"/>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The main operations of a </a:t>
            </a:r>
            <a:r>
              <a:rPr lang="en-US" sz="2400" dirty="0" smtClean="0">
                <a:solidFill>
                  <a:srgbClr val="002060"/>
                </a:solidFill>
                <a:latin typeface="Bookman Old Style" panose="02050604050505020204" pitchFamily="18" charset="0"/>
              </a:rPr>
              <a:t>transaction are: </a:t>
            </a:r>
          </a:p>
          <a:p>
            <a:pPr algn="just"/>
            <a:endParaRPr lang="en-US" sz="2400" dirty="0" smtClean="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b="1" dirty="0" smtClean="0">
                <a:solidFill>
                  <a:srgbClr val="002060"/>
                </a:solidFill>
                <a:latin typeface="Bookman Old Style" panose="02050604050505020204" pitchFamily="18" charset="0"/>
              </a:rPr>
              <a:t>Read: </a:t>
            </a:r>
            <a:r>
              <a:rPr lang="en-US" sz="2400" dirty="0">
                <a:solidFill>
                  <a:srgbClr val="002060"/>
                </a:solidFill>
                <a:latin typeface="Bookman Old Style" panose="02050604050505020204" pitchFamily="18" charset="0"/>
              </a:rPr>
              <a:t>Read operations Read(A) or R(A) reads the value of A from the database and stores it in a buffer in main memory.</a:t>
            </a:r>
          </a:p>
          <a:p>
            <a:pPr marL="742950" lvl="1"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b="1" dirty="0" smtClean="0">
                <a:solidFill>
                  <a:srgbClr val="002060"/>
                </a:solidFill>
                <a:latin typeface="Bookman Old Style" panose="02050604050505020204" pitchFamily="18" charset="0"/>
              </a:rPr>
              <a:t>Write: </a:t>
            </a:r>
            <a:r>
              <a:rPr lang="en-US" sz="2400" dirty="0">
                <a:solidFill>
                  <a:srgbClr val="002060"/>
                </a:solidFill>
                <a:latin typeface="Bookman Old Style" panose="02050604050505020204" pitchFamily="18" charset="0"/>
              </a:rPr>
              <a:t>Write operation Write(A) or W(A) writes the value back to the database from buffer.</a:t>
            </a:r>
          </a:p>
          <a:p>
            <a:pPr algn="just"/>
            <a:endParaRPr lang="en-US" sz="2400" dirty="0" smtClean="0">
              <a:solidFill>
                <a:srgbClr val="002060"/>
              </a:solidFill>
              <a:latin typeface="Bookman Old Style" panose="02050604050505020204" pitchFamily="18" charset="0"/>
            </a:endParaRPr>
          </a:p>
          <a:p>
            <a:pPr algn="just"/>
            <a:endParaRPr lang="en-US" sz="2400" dirty="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 </a:t>
            </a:r>
            <a:r>
              <a:rPr lang="en-US" sz="2400" dirty="0" smtClean="0">
                <a:solidFill>
                  <a:srgbClr val="002060"/>
                </a:solidFill>
                <a:latin typeface="Bookman Old Style" panose="02050604050505020204" pitchFamily="18" charset="0"/>
              </a:rPr>
              <a:t>Let </a:t>
            </a:r>
            <a:r>
              <a:rPr lang="en-US" sz="2400" dirty="0">
                <a:solidFill>
                  <a:srgbClr val="002060"/>
                </a:solidFill>
                <a:latin typeface="Bookman Old Style" panose="02050604050505020204" pitchFamily="18" charset="0"/>
              </a:rPr>
              <a:t>us take a debit transaction from an account which consists of following three operations:</a:t>
            </a:r>
          </a:p>
          <a:p>
            <a:pPr marL="914400" lvl="1" indent="-457200" algn="just">
              <a:buFont typeface="+mj-lt"/>
              <a:buAutoNum type="arabicPeriod"/>
            </a:pPr>
            <a:r>
              <a:rPr lang="en-US" sz="2400" dirty="0">
                <a:solidFill>
                  <a:srgbClr val="002060"/>
                </a:solidFill>
                <a:latin typeface="Bookman Old Style" panose="02050604050505020204" pitchFamily="18" charset="0"/>
              </a:rPr>
              <a:t>R(A);</a:t>
            </a:r>
          </a:p>
          <a:p>
            <a:pPr marL="914400" lvl="1" indent="-457200" algn="just">
              <a:buFont typeface="+mj-lt"/>
              <a:buAutoNum type="arabicPeriod"/>
            </a:pPr>
            <a:r>
              <a:rPr lang="en-US" sz="2400" dirty="0">
                <a:solidFill>
                  <a:srgbClr val="002060"/>
                </a:solidFill>
                <a:latin typeface="Bookman Old Style" panose="02050604050505020204" pitchFamily="18" charset="0"/>
              </a:rPr>
              <a:t>A=A-1000;</a:t>
            </a:r>
          </a:p>
          <a:p>
            <a:pPr marL="914400" lvl="1" indent="-457200" algn="just">
              <a:buFont typeface="+mj-lt"/>
              <a:buAutoNum type="arabicPeriod"/>
            </a:pPr>
            <a:r>
              <a:rPr lang="en-US" sz="2400" dirty="0">
                <a:solidFill>
                  <a:srgbClr val="002060"/>
                </a:solidFill>
                <a:latin typeface="Bookman Old Style" panose="02050604050505020204" pitchFamily="18" charset="0"/>
              </a:rPr>
              <a:t>W(A</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5" name="Rectangle 4"/>
          <p:cNvSpPr/>
          <p:nvPr/>
        </p:nvSpPr>
        <p:spPr>
          <a:xfrm>
            <a:off x="482219" y="132645"/>
            <a:ext cx="6710151" cy="584775"/>
          </a:xfrm>
          <a:prstGeom prst="rect">
            <a:avLst/>
          </a:prstGeom>
        </p:spPr>
        <p:txBody>
          <a:bodyPr wrap="square">
            <a:spAutoFit/>
          </a:bodyPr>
          <a:lstStyle/>
          <a:p>
            <a:r>
              <a:rPr lang="en-US" sz="3200" b="1" u="none" strike="noStrike" baseline="0" dirty="0" smtClean="0">
                <a:solidFill>
                  <a:srgbClr val="FF0000"/>
                </a:solidFill>
              </a:rPr>
              <a:t>Transaction</a:t>
            </a:r>
            <a:r>
              <a:rPr lang="en-US" sz="3200" b="1" u="none" strike="noStrike" dirty="0" smtClean="0">
                <a:solidFill>
                  <a:srgbClr val="FF0000"/>
                </a:solidFill>
              </a:rPr>
              <a:t> | Properties</a:t>
            </a:r>
            <a:endParaRPr lang="en-US" sz="3200" b="1" dirty="0">
              <a:solidFill>
                <a:srgbClr val="FF0000"/>
              </a:solidFill>
            </a:endParaRPr>
          </a:p>
        </p:txBody>
      </p:sp>
    </p:spTree>
    <p:extLst>
      <p:ext uri="{BB962C8B-B14F-4D97-AF65-F5344CB8AC3E}">
        <p14:creationId xmlns:p14="http://schemas.microsoft.com/office/powerpoint/2010/main" val="378207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214531"/>
            <a:ext cx="6710151" cy="584775"/>
          </a:xfrm>
          <a:prstGeom prst="rect">
            <a:avLst/>
          </a:prstGeom>
        </p:spPr>
        <p:txBody>
          <a:bodyPr wrap="square">
            <a:spAutoFit/>
          </a:bodyPr>
          <a:lstStyle/>
          <a:p>
            <a:r>
              <a:rPr lang="en-US" sz="3200" b="1" u="none" strike="noStrike" baseline="0" dirty="0" smtClean="0">
                <a:solidFill>
                  <a:srgbClr val="FF0000"/>
                </a:solidFill>
              </a:rPr>
              <a:t>Normalization | Introduction </a:t>
            </a:r>
            <a:endParaRPr lang="en-US" sz="3200" b="1" dirty="0">
              <a:solidFill>
                <a:srgbClr val="FF0000"/>
              </a:solidFill>
            </a:endParaRPr>
          </a:p>
        </p:txBody>
      </p:sp>
      <p:sp>
        <p:nvSpPr>
          <p:cNvPr id="4" name="Rectangle 3"/>
          <p:cNvSpPr/>
          <p:nvPr/>
        </p:nvSpPr>
        <p:spPr>
          <a:xfrm>
            <a:off x="482219" y="847985"/>
            <a:ext cx="11213911" cy="5262979"/>
          </a:xfrm>
          <a:prstGeom prst="rect">
            <a:avLst/>
          </a:prstGeom>
        </p:spPr>
        <p:txBody>
          <a:bodyPr wrap="square">
            <a:spAutoFit/>
          </a:bodyPr>
          <a:lstStyle/>
          <a:p>
            <a:pPr marL="285750" indent="-285750" algn="just">
              <a:buFont typeface="Arial" panose="020B0604020202020204" pitchFamily="34" charset="0"/>
              <a:buChar char="•"/>
            </a:pPr>
            <a:r>
              <a:rPr lang="en-US" sz="2800" b="1" dirty="0" smtClean="0">
                <a:solidFill>
                  <a:srgbClr val="002060"/>
                </a:solidFill>
              </a:rPr>
              <a:t>Definition: </a:t>
            </a:r>
            <a:r>
              <a:rPr lang="en-US" sz="2800" dirty="0" smtClean="0">
                <a:solidFill>
                  <a:srgbClr val="002060"/>
                </a:solidFill>
              </a:rPr>
              <a:t>Normalization </a:t>
            </a:r>
            <a:r>
              <a:rPr lang="en-US" sz="2800" dirty="0">
                <a:solidFill>
                  <a:srgbClr val="002060"/>
                </a:solidFill>
              </a:rPr>
              <a:t>is a database design technique that reduces data redundancy </a:t>
            </a:r>
            <a:r>
              <a:rPr lang="en-US" sz="2800" dirty="0" smtClean="0">
                <a:solidFill>
                  <a:srgbClr val="002060"/>
                </a:solidFill>
              </a:rPr>
              <a:t>to eliminates Insertion</a:t>
            </a:r>
            <a:r>
              <a:rPr lang="en-US" sz="2800" dirty="0">
                <a:solidFill>
                  <a:srgbClr val="002060"/>
                </a:solidFill>
              </a:rPr>
              <a:t>, Update and Deletion Anomalies. </a:t>
            </a:r>
            <a:endParaRPr lang="en-US" sz="2800" dirty="0" smtClean="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r>
              <a:rPr lang="en-US" sz="2800" b="1" dirty="0" smtClean="0">
                <a:solidFill>
                  <a:srgbClr val="002060"/>
                </a:solidFill>
              </a:rPr>
              <a:t>Procedure: </a:t>
            </a:r>
            <a:r>
              <a:rPr lang="en-US" sz="2800" dirty="0">
                <a:solidFill>
                  <a:srgbClr val="002060"/>
                </a:solidFill>
              </a:rPr>
              <a:t>D</a:t>
            </a:r>
            <a:r>
              <a:rPr lang="en-US" sz="2800" dirty="0" smtClean="0">
                <a:solidFill>
                  <a:srgbClr val="002060"/>
                </a:solidFill>
              </a:rPr>
              <a:t>ivides </a:t>
            </a:r>
            <a:r>
              <a:rPr lang="en-US" sz="2800" dirty="0">
                <a:solidFill>
                  <a:srgbClr val="002060"/>
                </a:solidFill>
              </a:rPr>
              <a:t>larger tables into smaller tables and links them using relationships. </a:t>
            </a:r>
            <a:endParaRPr lang="en-US" sz="2800" dirty="0" smtClean="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r>
              <a:rPr lang="en-US" sz="2800" b="1" dirty="0" smtClean="0">
                <a:solidFill>
                  <a:srgbClr val="002060"/>
                </a:solidFill>
              </a:rPr>
              <a:t>Purpose: </a:t>
            </a:r>
            <a:r>
              <a:rPr lang="en-US" sz="2800" dirty="0" smtClean="0">
                <a:solidFill>
                  <a:srgbClr val="002060"/>
                </a:solidFill>
              </a:rPr>
              <a:t>Eliminate redundant </a:t>
            </a:r>
            <a:r>
              <a:rPr lang="en-US" sz="2800" dirty="0">
                <a:solidFill>
                  <a:srgbClr val="002060"/>
                </a:solidFill>
              </a:rPr>
              <a:t>data and ensure data is stored logically</a:t>
            </a:r>
            <a:r>
              <a:rPr lang="en-US" sz="2800" dirty="0" smtClean="0">
                <a:solidFill>
                  <a:srgbClr val="002060"/>
                </a:solidFill>
              </a:rPr>
              <a:t>.</a:t>
            </a: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r>
              <a:rPr lang="en-US" sz="2800" b="1" dirty="0" smtClean="0">
                <a:solidFill>
                  <a:srgbClr val="002060"/>
                </a:solidFill>
              </a:rPr>
              <a:t>Stage: </a:t>
            </a:r>
            <a:r>
              <a:rPr lang="en-US" sz="2800" dirty="0" smtClean="0">
                <a:solidFill>
                  <a:srgbClr val="002060"/>
                </a:solidFill>
              </a:rPr>
              <a:t>At the level of logical model of database.</a:t>
            </a: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r>
              <a:rPr lang="en-US" sz="2800" b="1" dirty="0" smtClean="0">
                <a:solidFill>
                  <a:srgbClr val="002060"/>
                </a:solidFill>
              </a:rPr>
              <a:t>Inventor: </a:t>
            </a:r>
            <a:r>
              <a:rPr lang="en-US" sz="2800" dirty="0" smtClean="0">
                <a:solidFill>
                  <a:srgbClr val="002060"/>
                </a:solidFill>
              </a:rPr>
              <a:t>Edgar </a:t>
            </a:r>
            <a:r>
              <a:rPr lang="en-US" sz="2800" dirty="0" err="1">
                <a:solidFill>
                  <a:srgbClr val="002060"/>
                </a:solidFill>
              </a:rPr>
              <a:t>Codd</a:t>
            </a:r>
            <a:r>
              <a:rPr lang="en-US" sz="2800" dirty="0">
                <a:solidFill>
                  <a:srgbClr val="002060"/>
                </a:solidFill>
              </a:rPr>
              <a:t> proposed the theory of normalization of data. Later he joined Raymond F. Boyce to develop the </a:t>
            </a:r>
            <a:r>
              <a:rPr lang="en-US" sz="2800" dirty="0" err="1" smtClean="0">
                <a:solidFill>
                  <a:srgbClr val="002060"/>
                </a:solidFill>
              </a:rPr>
              <a:t>the</a:t>
            </a:r>
            <a:r>
              <a:rPr lang="en-US" sz="2800" dirty="0" smtClean="0">
                <a:solidFill>
                  <a:srgbClr val="002060"/>
                </a:solidFill>
              </a:rPr>
              <a:t> </a:t>
            </a:r>
            <a:r>
              <a:rPr lang="en-US" sz="2800" dirty="0">
                <a:solidFill>
                  <a:srgbClr val="002060"/>
                </a:solidFill>
              </a:rPr>
              <a:t>Boyce-</a:t>
            </a:r>
            <a:r>
              <a:rPr lang="en-US" sz="2800" dirty="0" err="1">
                <a:solidFill>
                  <a:srgbClr val="002060"/>
                </a:solidFill>
              </a:rPr>
              <a:t>Codd</a:t>
            </a:r>
            <a:r>
              <a:rPr lang="en-US" sz="2800" dirty="0">
                <a:solidFill>
                  <a:srgbClr val="002060"/>
                </a:solidFill>
              </a:rPr>
              <a:t> Normal Form. </a:t>
            </a:r>
          </a:p>
        </p:txBody>
      </p:sp>
    </p:spTree>
    <p:extLst>
      <p:ext uri="{BB962C8B-B14F-4D97-AF65-F5344CB8AC3E}">
        <p14:creationId xmlns:p14="http://schemas.microsoft.com/office/powerpoint/2010/main" val="399656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835759"/>
            <a:ext cx="11573301" cy="6001643"/>
          </a:xfrm>
          <a:prstGeom prst="rect">
            <a:avLst/>
          </a:prstGeom>
        </p:spPr>
        <p:txBody>
          <a:bodyPr wrap="square">
            <a:spAutoFit/>
          </a:bodyPr>
          <a:lstStyle/>
          <a:p>
            <a:pPr algn="just"/>
            <a:r>
              <a:rPr lang="en-US" sz="2400" b="1" dirty="0">
                <a:solidFill>
                  <a:srgbClr val="002060"/>
                </a:solidFill>
                <a:latin typeface="Bookman Old Style" panose="02050604050505020204" pitchFamily="18" charset="0"/>
              </a:rPr>
              <a:t>Atomicity: </a:t>
            </a:r>
            <a:r>
              <a:rPr lang="en-US" sz="2400" dirty="0" smtClean="0">
                <a:solidFill>
                  <a:srgbClr val="002060"/>
                </a:solidFill>
                <a:latin typeface="Bookman Old Style" panose="02050604050505020204" pitchFamily="18" charset="0"/>
              </a:rPr>
              <a:t>As </a:t>
            </a:r>
            <a:r>
              <a:rPr lang="en-US" sz="2400" dirty="0">
                <a:solidFill>
                  <a:srgbClr val="002060"/>
                </a:solidFill>
                <a:latin typeface="Bookman Old Style" panose="02050604050505020204" pitchFamily="18" charset="0"/>
              </a:rPr>
              <a:t>a transaction is set of logically related operations, either all of them should be executed or none. </a:t>
            </a:r>
            <a:endParaRPr lang="en-US" sz="2400" b="1"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Example:</a:t>
            </a:r>
          </a:p>
          <a:p>
            <a:pPr marL="285750"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Assume </a:t>
            </a:r>
            <a:r>
              <a:rPr lang="en-US" sz="2400" dirty="0">
                <a:solidFill>
                  <a:srgbClr val="002060"/>
                </a:solidFill>
                <a:latin typeface="Bookman Old Style" panose="02050604050505020204" pitchFamily="18" charset="0"/>
              </a:rPr>
              <a:t>A’s value before starting of transaction is 5000</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914400" lvl="1" indent="-457200" algn="just">
              <a:buFont typeface="+mj-lt"/>
              <a:buAutoNum type="arabicPeriod"/>
            </a:pPr>
            <a:r>
              <a:rPr lang="en-US" sz="2400" dirty="0">
                <a:solidFill>
                  <a:srgbClr val="002060"/>
                </a:solidFill>
                <a:latin typeface="Bookman Old Style" panose="02050604050505020204" pitchFamily="18" charset="0"/>
              </a:rPr>
              <a:t>The first operation reads the value of A from database and stores it in a </a:t>
            </a:r>
            <a:r>
              <a:rPr lang="en-US" sz="2400" dirty="0" smtClean="0">
                <a:solidFill>
                  <a:srgbClr val="002060"/>
                </a:solidFill>
                <a:latin typeface="Bookman Old Style" panose="02050604050505020204" pitchFamily="18" charset="0"/>
              </a:rPr>
              <a:t>buffer</a:t>
            </a:r>
            <a:r>
              <a:rPr lang="en-US" sz="2400" dirty="0">
                <a:solidFill>
                  <a:srgbClr val="002060"/>
                </a:solidFill>
                <a:latin typeface="Bookman Old Style" panose="02050604050505020204" pitchFamily="18" charset="0"/>
              </a:rPr>
              <a:t>.</a:t>
            </a:r>
          </a:p>
          <a:p>
            <a:pPr marL="914400" lvl="1" indent="-457200" algn="just">
              <a:buFont typeface="+mj-lt"/>
              <a:buAutoNum type="arabicPeriod"/>
            </a:pPr>
            <a:r>
              <a:rPr lang="en-US" sz="2400" dirty="0">
                <a:solidFill>
                  <a:srgbClr val="002060"/>
                </a:solidFill>
                <a:latin typeface="Bookman Old Style" panose="02050604050505020204" pitchFamily="18" charset="0"/>
              </a:rPr>
              <a:t>Second operation will decrease its value by 1000. So buffer will contain 4000</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914400" lvl="1" indent="-457200" algn="just">
              <a:buFont typeface="+mj-lt"/>
              <a:buAutoNum type="arabicPeriod"/>
            </a:pPr>
            <a:r>
              <a:rPr lang="en-US" sz="2400" dirty="0">
                <a:solidFill>
                  <a:srgbClr val="002060"/>
                </a:solidFill>
                <a:latin typeface="Bookman Old Style" panose="02050604050505020204" pitchFamily="18" charset="0"/>
              </a:rPr>
              <a:t>Third operation will write the value from buffer to database. So A’s final value will be 4000</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But it may also be possible that transaction may fail after executing some of its operations. The failure can be because of hardware, software or power etc</a:t>
            </a:r>
            <a:r>
              <a:rPr lang="en-US" sz="2400" dirty="0" smtClean="0">
                <a:solidFill>
                  <a:srgbClr val="002060"/>
                </a:solidFill>
                <a:latin typeface="Bookman Old Style" panose="02050604050505020204" pitchFamily="18" charset="0"/>
              </a:rPr>
              <a:t>.</a:t>
            </a:r>
          </a:p>
          <a:p>
            <a:pPr marL="285750" indent="-285750" algn="just">
              <a:buFont typeface="Arial" panose="020B0604020202020204" pitchFamily="34" charset="0"/>
              <a:buChar char="•"/>
            </a:pPr>
            <a:r>
              <a:rPr lang="en-US" sz="2400" dirty="0">
                <a:solidFill>
                  <a:srgbClr val="002060"/>
                </a:solidFill>
                <a:latin typeface="Bookman Old Style" panose="02050604050505020204" pitchFamily="18" charset="0"/>
              </a:rPr>
              <a:t>If debit transaction fails after executing operation 1 and 2 then its new value 4000 will not be updated in the database which leads to inconsistency</a:t>
            </a:r>
          </a:p>
        </p:txBody>
      </p:sp>
      <p:sp>
        <p:nvSpPr>
          <p:cNvPr id="5" name="Rectangle 4"/>
          <p:cNvSpPr/>
          <p:nvPr/>
        </p:nvSpPr>
        <p:spPr>
          <a:xfrm>
            <a:off x="482219" y="132645"/>
            <a:ext cx="8102223" cy="584775"/>
          </a:xfrm>
          <a:prstGeom prst="rect">
            <a:avLst/>
          </a:prstGeom>
        </p:spPr>
        <p:txBody>
          <a:bodyPr wrap="square">
            <a:spAutoFit/>
          </a:bodyPr>
          <a:lstStyle/>
          <a:p>
            <a:r>
              <a:rPr lang="en-US" sz="3200" b="1" u="none" strike="noStrike" baseline="0" dirty="0" smtClean="0">
                <a:solidFill>
                  <a:srgbClr val="FF0000"/>
                </a:solidFill>
              </a:rPr>
              <a:t>Transaction</a:t>
            </a:r>
            <a:r>
              <a:rPr lang="en-US" sz="3200" b="1" u="none" strike="noStrike" dirty="0" smtClean="0">
                <a:solidFill>
                  <a:srgbClr val="FF0000"/>
                </a:solidFill>
              </a:rPr>
              <a:t> | ACID Properties | Atomicity</a:t>
            </a:r>
            <a:endParaRPr lang="en-US" sz="3200" b="1" dirty="0">
              <a:solidFill>
                <a:srgbClr val="FF0000"/>
              </a:solidFill>
            </a:endParaRPr>
          </a:p>
        </p:txBody>
      </p:sp>
    </p:spTree>
    <p:extLst>
      <p:ext uri="{BB962C8B-B14F-4D97-AF65-F5344CB8AC3E}">
        <p14:creationId xmlns:p14="http://schemas.microsoft.com/office/powerpoint/2010/main" val="79735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835759"/>
            <a:ext cx="11559654" cy="6001643"/>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Consistency: </a:t>
            </a:r>
            <a:r>
              <a:rPr lang="en-US" sz="2400" dirty="0" smtClean="0">
                <a:solidFill>
                  <a:srgbClr val="002060"/>
                </a:solidFill>
                <a:latin typeface="Bookman Old Style" panose="02050604050505020204" pitchFamily="18" charset="0"/>
              </a:rPr>
              <a:t>If </a:t>
            </a:r>
            <a:r>
              <a:rPr lang="en-US" sz="2400" dirty="0">
                <a:solidFill>
                  <a:srgbClr val="002060"/>
                </a:solidFill>
                <a:latin typeface="Bookman Old Style" panose="02050604050505020204" pitchFamily="18" charset="0"/>
              </a:rPr>
              <a:t>operations of debit and credit transactions on same account are executed concurrently, it may leave database in an inconsistent state.</a:t>
            </a:r>
          </a:p>
          <a:p>
            <a:pPr algn="just"/>
            <a:r>
              <a:rPr lang="en-US" sz="2400" b="1" dirty="0" smtClean="0">
                <a:solidFill>
                  <a:srgbClr val="002060"/>
                </a:solidFill>
                <a:latin typeface="Bookman Old Style" panose="02050604050505020204" pitchFamily="18" charset="0"/>
              </a:rPr>
              <a:t>Example</a:t>
            </a:r>
            <a:r>
              <a:rPr lang="en-US" sz="2400" b="1" dirty="0">
                <a:solidFill>
                  <a:srgbClr val="002060"/>
                </a:solidFill>
                <a:latin typeface="Bookman Old Style" panose="02050604050505020204" pitchFamily="18" charset="0"/>
              </a:rPr>
              <a: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T1 (debit of </a:t>
            </a:r>
            <a:r>
              <a:rPr lang="en-US" sz="2400" dirty="0" err="1">
                <a:solidFill>
                  <a:srgbClr val="002060"/>
                </a:solidFill>
                <a:latin typeface="Bookman Old Style" panose="02050604050505020204" pitchFamily="18" charset="0"/>
              </a:rPr>
              <a:t>Rs</a:t>
            </a:r>
            <a:r>
              <a:rPr lang="en-US" sz="2400" dirty="0">
                <a:solidFill>
                  <a:srgbClr val="002060"/>
                </a:solidFill>
                <a:latin typeface="Bookman Old Style" panose="02050604050505020204" pitchFamily="18" charset="0"/>
              </a:rPr>
              <a:t>. 1000 from A) and T2 (credit of 500 to A) executing concurrently, the database reaches inconsistent state.</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Let us assume Account balance of A is </a:t>
            </a:r>
            <a:r>
              <a:rPr lang="en-US" sz="2400" dirty="0" err="1">
                <a:solidFill>
                  <a:srgbClr val="002060"/>
                </a:solidFill>
                <a:latin typeface="Bookman Old Style" panose="02050604050505020204" pitchFamily="18" charset="0"/>
              </a:rPr>
              <a:t>Rs</a:t>
            </a:r>
            <a:r>
              <a:rPr lang="en-US" sz="2400" dirty="0">
                <a:solidFill>
                  <a:srgbClr val="002060"/>
                </a:solidFill>
                <a:latin typeface="Bookman Old Style" panose="02050604050505020204" pitchFamily="18" charset="0"/>
              </a:rPr>
              <a:t>. 5000. T1 reads A(5000) and stores the value in its local buffer space. Then T2 reads A(5000) and also stores the value in its local buffer space.</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T1 performs A=A-1000 (5000-1000=4000) and 4000 is stored in T1 buffer space. Then T2 performs A=A+500 (5000+500=5500) and 5500 is stored in T2 buffer space. T1 writes the value from its buffer back to database.</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A’s value is updated to 4000 in database and then T2 writes the value from its buffer back to database. A’s value is updated to 5500 which shows that the effect of debit transaction is lost and database has become inconsistent.</a:t>
            </a:r>
          </a:p>
        </p:txBody>
      </p:sp>
      <p:sp>
        <p:nvSpPr>
          <p:cNvPr id="5" name="Rectangle 4"/>
          <p:cNvSpPr/>
          <p:nvPr/>
        </p:nvSpPr>
        <p:spPr>
          <a:xfrm>
            <a:off x="482219" y="132645"/>
            <a:ext cx="8156814" cy="584775"/>
          </a:xfrm>
          <a:prstGeom prst="rect">
            <a:avLst/>
          </a:prstGeom>
        </p:spPr>
        <p:txBody>
          <a:bodyPr wrap="square">
            <a:spAutoFit/>
          </a:bodyPr>
          <a:lstStyle/>
          <a:p>
            <a:r>
              <a:rPr lang="en-US" sz="3200" b="1" u="none" strike="noStrike" baseline="0" dirty="0" smtClean="0">
                <a:solidFill>
                  <a:srgbClr val="FF0000"/>
                </a:solidFill>
              </a:rPr>
              <a:t>Transaction</a:t>
            </a:r>
            <a:r>
              <a:rPr lang="en-US" sz="3200" b="1" u="none" strike="noStrike" dirty="0" smtClean="0">
                <a:solidFill>
                  <a:srgbClr val="FF0000"/>
                </a:solidFill>
              </a:rPr>
              <a:t> | ACID Properties | Consistency</a:t>
            </a:r>
            <a:endParaRPr lang="en-US" sz="3200" b="1" dirty="0">
              <a:solidFill>
                <a:srgbClr val="FF0000"/>
              </a:solidFill>
            </a:endParaRPr>
          </a:p>
        </p:txBody>
      </p:sp>
    </p:spTree>
    <p:extLst>
      <p:ext uri="{BB962C8B-B14F-4D97-AF65-F5344CB8AC3E}">
        <p14:creationId xmlns:p14="http://schemas.microsoft.com/office/powerpoint/2010/main" val="261833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835759"/>
            <a:ext cx="11559654" cy="5632311"/>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Isolation</a:t>
            </a:r>
            <a:r>
              <a:rPr lang="en-US" sz="2400" b="1" dirty="0">
                <a:solidFill>
                  <a:srgbClr val="002060"/>
                </a:solidFill>
                <a:latin typeface="Bookman Old Style" panose="02050604050505020204" pitchFamily="18" charset="0"/>
              </a:rPr>
              <a:t>: </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This property ensures that multiple transactions can occur concurrently without leading to inconsistency of database state.</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Result of a transaction should not be visible to others before transaction is committed.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400" b="1" dirty="0">
                <a:solidFill>
                  <a:srgbClr val="002060"/>
                </a:solidFill>
                <a:latin typeface="Bookman Old Style" panose="02050604050505020204" pitchFamily="18" charset="0"/>
              </a:rPr>
              <a:t>E</a:t>
            </a:r>
            <a:r>
              <a:rPr lang="en-US" sz="2400" b="1" dirty="0" smtClean="0">
                <a:solidFill>
                  <a:srgbClr val="002060"/>
                </a:solidFill>
                <a:latin typeface="Bookman Old Style" panose="02050604050505020204" pitchFamily="18" charset="0"/>
              </a:rPr>
              <a:t>xample</a:t>
            </a:r>
            <a:r>
              <a:rPr lang="en-US" sz="2400" b="1" dirty="0">
                <a:solidFill>
                  <a:srgbClr val="002060"/>
                </a:solidFill>
                <a:latin typeface="Bookman Old Style" panose="02050604050505020204" pitchFamily="18" charset="0"/>
              </a:rPr>
              <a: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Let us assume that A’s balance is </a:t>
            </a:r>
            <a:r>
              <a:rPr lang="en-US" sz="2400" dirty="0" err="1">
                <a:solidFill>
                  <a:srgbClr val="002060"/>
                </a:solidFill>
                <a:latin typeface="Bookman Old Style" panose="02050604050505020204" pitchFamily="18" charset="0"/>
              </a:rPr>
              <a:t>Rs</a:t>
            </a:r>
            <a:r>
              <a:rPr lang="en-US" sz="2400" dirty="0">
                <a:solidFill>
                  <a:srgbClr val="002060"/>
                </a:solidFill>
                <a:latin typeface="Bookman Old Style" panose="02050604050505020204" pitchFamily="18" charset="0"/>
              </a:rPr>
              <a:t>. 5000 and T1 debits </a:t>
            </a:r>
            <a:r>
              <a:rPr lang="en-US" sz="2400" dirty="0" err="1">
                <a:solidFill>
                  <a:srgbClr val="002060"/>
                </a:solidFill>
                <a:latin typeface="Bookman Old Style" panose="02050604050505020204" pitchFamily="18" charset="0"/>
              </a:rPr>
              <a:t>Rs</a:t>
            </a:r>
            <a:r>
              <a:rPr lang="en-US" sz="2400" dirty="0">
                <a:solidFill>
                  <a:srgbClr val="002060"/>
                </a:solidFill>
                <a:latin typeface="Bookman Old Style" panose="02050604050505020204" pitchFamily="18" charset="0"/>
              </a:rPr>
              <a:t>. 1000 from A.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A’s </a:t>
            </a:r>
            <a:r>
              <a:rPr lang="en-US" sz="2400" dirty="0">
                <a:solidFill>
                  <a:srgbClr val="002060"/>
                </a:solidFill>
                <a:latin typeface="Bookman Old Style" panose="02050604050505020204" pitchFamily="18" charset="0"/>
              </a:rPr>
              <a:t>new balance will be 4000. If T2 credits </a:t>
            </a:r>
            <a:r>
              <a:rPr lang="en-US" sz="2400" dirty="0" err="1">
                <a:solidFill>
                  <a:srgbClr val="002060"/>
                </a:solidFill>
                <a:latin typeface="Bookman Old Style" panose="02050604050505020204" pitchFamily="18" charset="0"/>
              </a:rPr>
              <a:t>Rs</a:t>
            </a:r>
            <a:r>
              <a:rPr lang="en-US" sz="2400" dirty="0">
                <a:solidFill>
                  <a:srgbClr val="002060"/>
                </a:solidFill>
                <a:latin typeface="Bookman Old Style" panose="02050604050505020204" pitchFamily="18" charset="0"/>
              </a:rPr>
              <a:t>. 500 to A’s new balance, A will become 4500 and after this T1 fails.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Then </a:t>
            </a:r>
            <a:r>
              <a:rPr lang="en-US" sz="2400" dirty="0">
                <a:solidFill>
                  <a:srgbClr val="002060"/>
                </a:solidFill>
                <a:latin typeface="Bookman Old Style" panose="02050604050505020204" pitchFamily="18" charset="0"/>
              </a:rPr>
              <a:t>we have to rollback T2 as well because it is using value produced by T1.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So </a:t>
            </a:r>
            <a:r>
              <a:rPr lang="en-US" sz="2400" dirty="0">
                <a:solidFill>
                  <a:srgbClr val="002060"/>
                </a:solidFill>
                <a:latin typeface="Bookman Old Style" panose="02050604050505020204" pitchFamily="18" charset="0"/>
              </a:rPr>
              <a:t>a transaction results are not made visible to other transactions before it commits</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5" name="Rectangle 4"/>
          <p:cNvSpPr/>
          <p:nvPr/>
        </p:nvSpPr>
        <p:spPr>
          <a:xfrm>
            <a:off x="482219" y="132645"/>
            <a:ext cx="8156814" cy="584775"/>
          </a:xfrm>
          <a:prstGeom prst="rect">
            <a:avLst/>
          </a:prstGeom>
        </p:spPr>
        <p:txBody>
          <a:bodyPr wrap="square">
            <a:spAutoFit/>
          </a:bodyPr>
          <a:lstStyle/>
          <a:p>
            <a:r>
              <a:rPr lang="en-US" sz="3200" b="1" u="none" strike="noStrike" baseline="0" dirty="0" smtClean="0">
                <a:solidFill>
                  <a:srgbClr val="FF0000"/>
                </a:solidFill>
              </a:rPr>
              <a:t>Transaction</a:t>
            </a:r>
            <a:r>
              <a:rPr lang="en-US" sz="3200" b="1" u="none" strike="noStrike" dirty="0" smtClean="0">
                <a:solidFill>
                  <a:srgbClr val="FF0000"/>
                </a:solidFill>
              </a:rPr>
              <a:t> | ACID Properties | Isolation</a:t>
            </a:r>
            <a:endParaRPr lang="en-US" sz="3200" b="1" dirty="0">
              <a:solidFill>
                <a:srgbClr val="FF0000"/>
              </a:solidFill>
            </a:endParaRPr>
          </a:p>
        </p:txBody>
      </p:sp>
    </p:spTree>
    <p:extLst>
      <p:ext uri="{BB962C8B-B14F-4D97-AF65-F5344CB8AC3E}">
        <p14:creationId xmlns:p14="http://schemas.microsoft.com/office/powerpoint/2010/main" val="87218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835759"/>
            <a:ext cx="11559654" cy="4154984"/>
          </a:xfrm>
          <a:prstGeom prst="rect">
            <a:avLst/>
          </a:prstGeom>
        </p:spPr>
        <p:txBody>
          <a:bodyPr wrap="square">
            <a:spAutoFit/>
          </a:bodyPr>
          <a:lstStyle/>
          <a:p>
            <a:pPr algn="just"/>
            <a:r>
              <a:rPr lang="en-US" sz="2400" b="1" dirty="0">
                <a:solidFill>
                  <a:srgbClr val="002060"/>
                </a:solidFill>
                <a:latin typeface="Bookman Old Style" panose="02050604050505020204" pitchFamily="18" charset="0"/>
              </a:rPr>
              <a:t>Durable:</a:t>
            </a:r>
            <a:r>
              <a:rPr lang="en-US" sz="2400" dirty="0">
                <a:solidFill>
                  <a:srgbClr val="002060"/>
                </a:solidFill>
                <a:latin typeface="Bookman Old Style" panose="02050604050505020204" pitchFamily="18" charset="0"/>
              </a:rPr>
              <a:t> </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Once </a:t>
            </a:r>
            <a:r>
              <a:rPr lang="en-US" sz="2400" dirty="0">
                <a:solidFill>
                  <a:srgbClr val="002060"/>
                </a:solidFill>
                <a:latin typeface="Bookman Old Style" panose="02050604050505020204" pitchFamily="18" charset="0"/>
              </a:rPr>
              <a:t>database has committed a transaction, the changes made by the transaction should be permanent</a:t>
            </a:r>
            <a:r>
              <a:rPr lang="en-US" sz="2400" dirty="0" smtClean="0">
                <a:solidFill>
                  <a:srgbClr val="002060"/>
                </a:solidFill>
                <a:latin typeface="Bookman Old Style" panose="02050604050505020204" pitchFamily="18" charset="0"/>
              </a:rPr>
              <a:t>.</a:t>
            </a:r>
          </a:p>
          <a:p>
            <a:pPr lvl="1" algn="just"/>
            <a:endParaRPr lang="en-US" sz="2400" dirty="0" smtClean="0">
              <a:solidFill>
                <a:srgbClr val="002060"/>
              </a:solidFill>
              <a:latin typeface="Bookman Old Style" panose="02050604050505020204" pitchFamily="18" charset="0"/>
            </a:endParaRPr>
          </a:p>
          <a:p>
            <a:pPr lvl="1" algn="just"/>
            <a:endParaRPr lang="en-US" sz="2400" dirty="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Example: </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If </a:t>
            </a:r>
            <a:r>
              <a:rPr lang="en-US" sz="2400" dirty="0">
                <a:solidFill>
                  <a:srgbClr val="002060"/>
                </a:solidFill>
                <a:latin typeface="Bookman Old Style" panose="02050604050505020204" pitchFamily="18" charset="0"/>
              </a:rPr>
              <a:t>a person has credited </a:t>
            </a:r>
            <a:r>
              <a:rPr lang="en-US" sz="2400" dirty="0" err="1">
                <a:solidFill>
                  <a:srgbClr val="002060"/>
                </a:solidFill>
                <a:latin typeface="Bookman Old Style" panose="02050604050505020204" pitchFamily="18" charset="0"/>
              </a:rPr>
              <a:t>Rs</a:t>
            </a:r>
            <a:r>
              <a:rPr lang="en-US" sz="2400" dirty="0">
                <a:solidFill>
                  <a:srgbClr val="002060"/>
                </a:solidFill>
                <a:latin typeface="Bookman Old Style" panose="02050604050505020204" pitchFamily="18" charset="0"/>
              </a:rPr>
              <a:t>. 600000 to his account, bank can’t say that the update has been lost. </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To </a:t>
            </a:r>
            <a:r>
              <a:rPr lang="en-US" sz="2400" dirty="0">
                <a:solidFill>
                  <a:srgbClr val="002060"/>
                </a:solidFill>
                <a:latin typeface="Bookman Old Style" panose="02050604050505020204" pitchFamily="18" charset="0"/>
              </a:rPr>
              <a:t>avoid this problem, multiple copies of database are stored at different locations.</a:t>
            </a:r>
          </a:p>
        </p:txBody>
      </p:sp>
      <p:sp>
        <p:nvSpPr>
          <p:cNvPr id="5" name="Rectangle 4"/>
          <p:cNvSpPr/>
          <p:nvPr/>
        </p:nvSpPr>
        <p:spPr>
          <a:xfrm>
            <a:off x="482219" y="132645"/>
            <a:ext cx="8156814" cy="584775"/>
          </a:xfrm>
          <a:prstGeom prst="rect">
            <a:avLst/>
          </a:prstGeom>
        </p:spPr>
        <p:txBody>
          <a:bodyPr wrap="square">
            <a:spAutoFit/>
          </a:bodyPr>
          <a:lstStyle/>
          <a:p>
            <a:r>
              <a:rPr lang="en-US" sz="3200" b="1" u="none" strike="noStrike" baseline="0" dirty="0" smtClean="0">
                <a:solidFill>
                  <a:srgbClr val="FF0000"/>
                </a:solidFill>
              </a:rPr>
              <a:t>Transaction</a:t>
            </a:r>
            <a:r>
              <a:rPr lang="en-US" sz="3200" b="1" u="none" strike="noStrike" dirty="0" smtClean="0">
                <a:solidFill>
                  <a:srgbClr val="FF0000"/>
                </a:solidFill>
              </a:rPr>
              <a:t> | ACID Properties | Durability</a:t>
            </a:r>
            <a:endParaRPr lang="en-US" sz="3200" b="1" dirty="0">
              <a:solidFill>
                <a:srgbClr val="FF0000"/>
              </a:solidFill>
            </a:endParaRPr>
          </a:p>
        </p:txBody>
      </p:sp>
    </p:spTree>
    <p:extLst>
      <p:ext uri="{BB962C8B-B14F-4D97-AF65-F5344CB8AC3E}">
        <p14:creationId xmlns:p14="http://schemas.microsoft.com/office/powerpoint/2010/main" val="210786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835759"/>
            <a:ext cx="11559654" cy="5262979"/>
          </a:xfrm>
          <a:prstGeom prst="rect">
            <a:avLst/>
          </a:prstGeom>
        </p:spPr>
        <p:txBody>
          <a:bodyPr wrap="square">
            <a:spAutoFit/>
          </a:bodyPr>
          <a:lstStyle/>
          <a:p>
            <a:pPr marL="342900" indent="-342900" algn="just">
              <a:buFont typeface="Arial" panose="020B0604020202020204" pitchFamily="34" charset="0"/>
              <a:buChar char="•"/>
            </a:pPr>
            <a:r>
              <a:rPr lang="en-US" sz="2400" dirty="0" err="1">
                <a:solidFill>
                  <a:srgbClr val="002060"/>
                </a:solidFill>
                <a:latin typeface="Bookman Old Style" panose="02050604050505020204" pitchFamily="18" charset="0"/>
              </a:rPr>
              <a:t>Serializability</a:t>
            </a:r>
            <a:r>
              <a:rPr lang="en-US" sz="2400" dirty="0">
                <a:solidFill>
                  <a:srgbClr val="002060"/>
                </a:solidFill>
                <a:latin typeface="Bookman Old Style" panose="02050604050505020204" pitchFamily="18" charset="0"/>
              </a:rPr>
              <a:t> can be called a process used for finding the correct non-serial schedules in the database.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err="1">
                <a:solidFill>
                  <a:srgbClr val="002060"/>
                </a:solidFill>
                <a:latin typeface="Bookman Old Style" panose="02050604050505020204" pitchFamily="18" charset="0"/>
              </a:rPr>
              <a:t>Serializability</a:t>
            </a: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helps to maintain </a:t>
            </a:r>
            <a:r>
              <a:rPr lang="en-US" sz="2400" dirty="0">
                <a:solidFill>
                  <a:srgbClr val="002060"/>
                </a:solidFill>
                <a:latin typeface="Bookman Old Style" panose="02050604050505020204" pitchFamily="18" charset="0"/>
              </a:rPr>
              <a:t>the consistency in the database and often relates to the isolation features of a transaction.</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a:t>
            </a:r>
            <a:r>
              <a:rPr lang="en-US" sz="2400" dirty="0" err="1">
                <a:solidFill>
                  <a:srgbClr val="002060"/>
                </a:solidFill>
                <a:latin typeface="Bookman Old Style" panose="02050604050505020204" pitchFamily="18" charset="0"/>
              </a:rPr>
              <a:t>serializable</a:t>
            </a:r>
            <a:r>
              <a:rPr lang="en-US" sz="2400" dirty="0">
                <a:solidFill>
                  <a:srgbClr val="002060"/>
                </a:solidFill>
                <a:latin typeface="Bookman Old Style" panose="02050604050505020204" pitchFamily="18" charset="0"/>
              </a:rPr>
              <a:t> mode of transaction behavior tries to ensure that </a:t>
            </a:r>
            <a:r>
              <a:rPr lang="en-US" sz="2400" dirty="0" smtClean="0">
                <a:solidFill>
                  <a:srgbClr val="002060"/>
                </a:solidFill>
                <a:latin typeface="Bookman Old Style" panose="02050604050505020204" pitchFamily="18" charset="0"/>
              </a:rPr>
              <a:t>transactions to </a:t>
            </a:r>
            <a:r>
              <a:rPr lang="en-US" sz="2400" dirty="0">
                <a:solidFill>
                  <a:srgbClr val="002060"/>
                </a:solidFill>
                <a:latin typeface="Bookman Old Style" panose="02050604050505020204" pitchFamily="18" charset="0"/>
              </a:rPr>
              <a:t>be executed one at a time, or serially</a:t>
            </a:r>
            <a:r>
              <a:rPr lang="en-US" sz="2400" dirty="0" smtClean="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than concurrently</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In a multiprogramming environment where multiple transactions can be executed simultaneously, it </a:t>
            </a:r>
            <a:r>
              <a:rPr lang="en-US" sz="2400" dirty="0" smtClean="0">
                <a:solidFill>
                  <a:srgbClr val="002060"/>
                </a:solidFill>
                <a:latin typeface="Bookman Old Style" panose="02050604050505020204" pitchFamily="18" charset="0"/>
              </a:rPr>
              <a:t>is </a:t>
            </a:r>
            <a:r>
              <a:rPr lang="en-US" sz="2400" dirty="0">
                <a:solidFill>
                  <a:srgbClr val="002060"/>
                </a:solidFill>
                <a:latin typeface="Bookman Old Style" panose="02050604050505020204" pitchFamily="18" charset="0"/>
              </a:rPr>
              <a:t>important to control the concurrency of transactions.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We </a:t>
            </a:r>
            <a:r>
              <a:rPr lang="en-US" sz="2400" dirty="0">
                <a:solidFill>
                  <a:srgbClr val="002060"/>
                </a:solidFill>
                <a:latin typeface="Bookman Old Style" panose="02050604050505020204" pitchFamily="18" charset="0"/>
              </a:rPr>
              <a:t>have concurrency control protocols to ensure atomicity, isolation, and </a:t>
            </a:r>
            <a:r>
              <a:rPr lang="en-US" sz="2400" dirty="0" err="1">
                <a:solidFill>
                  <a:srgbClr val="002060"/>
                </a:solidFill>
                <a:latin typeface="Bookman Old Style" panose="02050604050505020204" pitchFamily="18" charset="0"/>
              </a:rPr>
              <a:t>serializability</a:t>
            </a:r>
            <a:r>
              <a:rPr lang="en-US" sz="2400" dirty="0">
                <a:solidFill>
                  <a:srgbClr val="002060"/>
                </a:solidFill>
                <a:latin typeface="Bookman Old Style" panose="02050604050505020204" pitchFamily="18" charset="0"/>
              </a:rPr>
              <a:t> of concurrent transactions.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Concurrency </a:t>
            </a:r>
            <a:r>
              <a:rPr lang="en-US" sz="2400" dirty="0">
                <a:solidFill>
                  <a:srgbClr val="002060"/>
                </a:solidFill>
                <a:latin typeface="Bookman Old Style" panose="02050604050505020204" pitchFamily="18" charset="0"/>
              </a:rPr>
              <a:t>control protocols can be broadly divided into two categories </a:t>
            </a:r>
          </a:p>
          <a:p>
            <a:pPr marL="914400" lvl="1" indent="-457200" algn="just">
              <a:buFont typeface="+mj-lt"/>
              <a:buAutoNum type="arabicPeriod"/>
            </a:pPr>
            <a:r>
              <a:rPr lang="en-US" sz="2400" b="1" dirty="0">
                <a:solidFill>
                  <a:srgbClr val="002060"/>
                </a:solidFill>
                <a:latin typeface="Bookman Old Style" panose="02050604050505020204" pitchFamily="18" charset="0"/>
              </a:rPr>
              <a:t>Lock based protocols</a:t>
            </a:r>
          </a:p>
          <a:p>
            <a:pPr marL="914400" lvl="1" indent="-457200" algn="just">
              <a:buFont typeface="+mj-lt"/>
              <a:buAutoNum type="arabicPeriod"/>
            </a:pPr>
            <a:r>
              <a:rPr lang="en-US" sz="2400" b="1" dirty="0">
                <a:solidFill>
                  <a:srgbClr val="002060"/>
                </a:solidFill>
                <a:latin typeface="Bookman Old Style" panose="02050604050505020204" pitchFamily="18" charset="0"/>
              </a:rPr>
              <a:t>Time stamp based </a:t>
            </a:r>
            <a:r>
              <a:rPr lang="en-US" sz="2400" b="1" dirty="0" smtClean="0">
                <a:solidFill>
                  <a:srgbClr val="002060"/>
                </a:solidFill>
                <a:latin typeface="Bookman Old Style" panose="02050604050505020204" pitchFamily="18" charset="0"/>
              </a:rPr>
              <a:t>protocols</a:t>
            </a:r>
            <a:endParaRPr lang="en-US" sz="2400" b="1" dirty="0">
              <a:solidFill>
                <a:srgbClr val="002060"/>
              </a:solidFill>
              <a:latin typeface="Bookman Old Style" panose="02050604050505020204" pitchFamily="18" charset="0"/>
            </a:endParaRPr>
          </a:p>
        </p:txBody>
      </p:sp>
      <p:sp>
        <p:nvSpPr>
          <p:cNvPr id="5" name="Rectangle 4"/>
          <p:cNvSpPr/>
          <p:nvPr/>
        </p:nvSpPr>
        <p:spPr>
          <a:xfrm>
            <a:off x="482219" y="132645"/>
            <a:ext cx="8156814" cy="584775"/>
          </a:xfrm>
          <a:prstGeom prst="rect">
            <a:avLst/>
          </a:prstGeom>
        </p:spPr>
        <p:txBody>
          <a:bodyPr wrap="square">
            <a:spAutoFit/>
          </a:bodyPr>
          <a:lstStyle/>
          <a:p>
            <a:r>
              <a:rPr lang="en-US" sz="3200" b="1" u="none" strike="noStrike" baseline="0" dirty="0" smtClean="0">
                <a:solidFill>
                  <a:srgbClr val="FF0000"/>
                </a:solidFill>
              </a:rPr>
              <a:t>Concurrency Control</a:t>
            </a:r>
            <a:endParaRPr lang="en-US" sz="3200" b="1" dirty="0">
              <a:solidFill>
                <a:srgbClr val="FF0000"/>
              </a:solidFill>
            </a:endParaRPr>
          </a:p>
        </p:txBody>
      </p:sp>
    </p:spTree>
    <p:extLst>
      <p:ext uri="{BB962C8B-B14F-4D97-AF65-F5344CB8AC3E}">
        <p14:creationId xmlns:p14="http://schemas.microsoft.com/office/powerpoint/2010/main" val="8062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835759"/>
            <a:ext cx="11559654" cy="5632311"/>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1. Lock </a:t>
            </a:r>
            <a:r>
              <a:rPr lang="en-US" sz="2400" b="1" dirty="0">
                <a:solidFill>
                  <a:srgbClr val="002060"/>
                </a:solidFill>
                <a:latin typeface="Bookman Old Style" panose="02050604050505020204" pitchFamily="18" charset="0"/>
              </a:rPr>
              <a:t>based protocols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Database systems equipped with lock-based protocols use a mechanism by which any transaction cannot read or write data until it acquires an appropriate lock on it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400" b="1" dirty="0">
                <a:solidFill>
                  <a:srgbClr val="002060"/>
                </a:solidFill>
                <a:latin typeface="Bookman Old Style" panose="02050604050505020204" pitchFamily="18" charset="0"/>
              </a:rPr>
              <a:t>2. Time stamp based protocols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The most commonly used concurrency protocol is the timestamp based protocol. This protocol uses either system time or logical counter as a timestamp.</a:t>
            </a:r>
          </a:p>
          <a:p>
            <a:pPr marL="800100" lvl="1"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Lock-based protocols manage the order between the conflicting pairs among transactions at the time of execution, whereas timestamp-based protocols start working as soon as a transaction is created</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5" name="Rectangle 4"/>
          <p:cNvSpPr/>
          <p:nvPr/>
        </p:nvSpPr>
        <p:spPr>
          <a:xfrm>
            <a:off x="286603" y="132645"/>
            <a:ext cx="3789530" cy="584775"/>
          </a:xfrm>
          <a:prstGeom prst="rect">
            <a:avLst/>
          </a:prstGeom>
        </p:spPr>
        <p:txBody>
          <a:bodyPr wrap="square">
            <a:spAutoFit/>
          </a:bodyPr>
          <a:lstStyle/>
          <a:p>
            <a:r>
              <a:rPr lang="en-US" sz="3200" b="1" dirty="0">
                <a:solidFill>
                  <a:srgbClr val="FF0000"/>
                </a:solidFill>
              </a:rPr>
              <a:t>Concurrency Control</a:t>
            </a:r>
          </a:p>
        </p:txBody>
      </p:sp>
    </p:spTree>
    <p:extLst>
      <p:ext uri="{BB962C8B-B14F-4D97-AF65-F5344CB8AC3E}">
        <p14:creationId xmlns:p14="http://schemas.microsoft.com/office/powerpoint/2010/main" val="63307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1623" y="3158194"/>
            <a:ext cx="8300426" cy="1323417"/>
          </a:xfrm>
          <a:prstGeom prst="rect">
            <a:avLst/>
          </a:prstGeom>
          <a:noFill/>
        </p:spPr>
        <p:txBody>
          <a:bodyPr wrap="square" lIns="91419" tIns="45709" rIns="91419" bIns="45709">
            <a:spAutoFit/>
          </a:bodyPr>
          <a:lstStyle/>
          <a:p>
            <a:pPr algn="ctr"/>
            <a:r>
              <a:rPr lang="en-US" sz="8000" b="1" dirty="0" smtClean="0">
                <a:ln w="0"/>
                <a:solidFill>
                  <a:srgbClr val="FF0000"/>
                </a:solidFill>
                <a:effectLst>
                  <a:outerShdw blurRad="38100" dist="19050" dir="2700000" algn="tl" rotWithShape="0">
                    <a:schemeClr val="dk1">
                      <a:alpha val="40000"/>
                    </a:schemeClr>
                  </a:outerShdw>
                </a:effectLst>
                <a:latin typeface="Pristina" pitchFamily="66" charset="0"/>
              </a:rPr>
              <a:t>Thank You!</a:t>
            </a:r>
            <a:endParaRPr lang="en-US" sz="4799" b="1" dirty="0">
              <a:ln w="0"/>
              <a:solidFill>
                <a:srgbClr val="FF0000"/>
              </a:solidFill>
              <a:effectLst>
                <a:outerShdw blurRad="38100" dist="19050" dir="2700000" algn="tl" rotWithShape="0">
                  <a:schemeClr val="dk1">
                    <a:alpha val="40000"/>
                  </a:schemeClr>
                </a:outerShdw>
              </a:effectLst>
              <a:latin typeface="Pristina" pitchFamily="66" charset="0"/>
            </a:endParaRPr>
          </a:p>
        </p:txBody>
      </p:sp>
    </p:spTree>
    <p:extLst>
      <p:ext uri="{BB962C8B-B14F-4D97-AF65-F5344CB8AC3E}">
        <p14:creationId xmlns:p14="http://schemas.microsoft.com/office/powerpoint/2010/main" val="295735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214531"/>
            <a:ext cx="9057566" cy="584775"/>
          </a:xfrm>
          <a:prstGeom prst="rect">
            <a:avLst/>
          </a:prstGeom>
        </p:spPr>
        <p:txBody>
          <a:bodyPr wrap="square">
            <a:spAutoFit/>
          </a:bodyPr>
          <a:lstStyle/>
          <a:p>
            <a:r>
              <a:rPr lang="en-US" sz="3200" b="1" u="none" strike="noStrike" baseline="0" dirty="0" smtClean="0">
                <a:solidFill>
                  <a:srgbClr val="FF0000"/>
                </a:solidFill>
              </a:rPr>
              <a:t>Normalization | Types of Dependencies</a:t>
            </a:r>
            <a:endParaRPr lang="en-US" sz="3200" b="1" dirty="0">
              <a:solidFill>
                <a:srgbClr val="FF0000"/>
              </a:solidFill>
            </a:endParaRPr>
          </a:p>
        </p:txBody>
      </p:sp>
      <p:sp>
        <p:nvSpPr>
          <p:cNvPr id="4" name="Rectangle 3"/>
          <p:cNvSpPr/>
          <p:nvPr/>
        </p:nvSpPr>
        <p:spPr>
          <a:xfrm>
            <a:off x="482219" y="799306"/>
            <a:ext cx="11213911" cy="5693866"/>
          </a:xfrm>
          <a:prstGeom prst="rect">
            <a:avLst/>
          </a:prstGeom>
        </p:spPr>
        <p:txBody>
          <a:bodyPr wrap="square">
            <a:spAutoFit/>
          </a:bodyPr>
          <a:lstStyle/>
          <a:p>
            <a:pPr marL="285750" indent="-285750" algn="just">
              <a:buFont typeface="Arial" panose="020B0604020202020204" pitchFamily="34" charset="0"/>
              <a:buChar char="•"/>
            </a:pPr>
            <a:r>
              <a:rPr lang="en-US" sz="2800" b="1" dirty="0">
                <a:solidFill>
                  <a:srgbClr val="002060"/>
                </a:solidFill>
              </a:rPr>
              <a:t>Definition</a:t>
            </a:r>
            <a:r>
              <a:rPr lang="en-US" sz="2800" b="1" dirty="0" smtClean="0">
                <a:solidFill>
                  <a:srgbClr val="002060"/>
                </a:solidFill>
              </a:rPr>
              <a:t>: </a:t>
            </a:r>
            <a:r>
              <a:rPr lang="en-US" sz="2800" dirty="0" smtClean="0">
                <a:solidFill>
                  <a:srgbClr val="002060"/>
                </a:solidFill>
              </a:rPr>
              <a:t>A </a:t>
            </a:r>
            <a:r>
              <a:rPr lang="en-US" sz="2800" dirty="0">
                <a:solidFill>
                  <a:srgbClr val="002060"/>
                </a:solidFill>
              </a:rPr>
              <a:t>constraint that defines the relationship between attributes</a:t>
            </a:r>
            <a:r>
              <a:rPr lang="en-US" sz="2800" dirty="0" smtClean="0">
                <a:solidFill>
                  <a:srgbClr val="002060"/>
                </a:solidFill>
              </a:rPr>
              <a:t>.</a:t>
            </a: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r>
              <a:rPr lang="en-US" sz="2800" b="1" dirty="0" smtClean="0">
                <a:solidFill>
                  <a:srgbClr val="002060"/>
                </a:solidFill>
              </a:rPr>
              <a:t>Representation</a:t>
            </a:r>
            <a:r>
              <a:rPr lang="en-US" sz="2800" b="1" dirty="0">
                <a:solidFill>
                  <a:srgbClr val="002060"/>
                </a:solidFill>
              </a:rPr>
              <a:t>: </a:t>
            </a:r>
            <a:r>
              <a:rPr lang="en-US" sz="2800" dirty="0">
                <a:solidFill>
                  <a:srgbClr val="002060"/>
                </a:solidFill>
              </a:rPr>
              <a:t>It can be represented as A-&gt;B</a:t>
            </a:r>
            <a:r>
              <a:rPr lang="en-US" sz="2800" dirty="0" smtClean="0">
                <a:solidFill>
                  <a:srgbClr val="002060"/>
                </a:solidFill>
              </a:rPr>
              <a:t>. Here </a:t>
            </a:r>
            <a:r>
              <a:rPr lang="en-US" sz="2800" dirty="0">
                <a:solidFill>
                  <a:srgbClr val="002060"/>
                </a:solidFill>
              </a:rPr>
              <a:t>B is called as dependent and A is called as determinant.</a:t>
            </a: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r>
              <a:rPr lang="en-US" sz="2800" b="1" dirty="0" smtClean="0">
                <a:solidFill>
                  <a:srgbClr val="002060"/>
                </a:solidFill>
              </a:rPr>
              <a:t>Types of dependencies:</a:t>
            </a:r>
          </a:p>
          <a:p>
            <a:pPr marL="742950" lvl="1" indent="-285750" algn="just">
              <a:buFont typeface="Arial" panose="020B0604020202020204" pitchFamily="34" charset="0"/>
              <a:buChar char="•"/>
            </a:pPr>
            <a:r>
              <a:rPr lang="en-US" sz="2800" b="1" dirty="0">
                <a:solidFill>
                  <a:srgbClr val="002060"/>
                </a:solidFill>
              </a:rPr>
              <a:t>Functional  </a:t>
            </a:r>
            <a:r>
              <a:rPr lang="en-US" sz="2800" b="1" dirty="0" smtClean="0">
                <a:solidFill>
                  <a:srgbClr val="002060"/>
                </a:solidFill>
              </a:rPr>
              <a:t>dependency (FD): </a:t>
            </a:r>
            <a:r>
              <a:rPr lang="en-US" sz="2800" dirty="0">
                <a:solidFill>
                  <a:srgbClr val="002060"/>
                </a:solidFill>
              </a:rPr>
              <a:t>A relation R contains A,B,C and D attributes, if B attribute is depend on A then the dependency is called </a:t>
            </a:r>
            <a:r>
              <a:rPr lang="en-US" sz="2800" dirty="0" smtClean="0">
                <a:solidFill>
                  <a:srgbClr val="002060"/>
                </a:solidFill>
              </a:rPr>
              <a:t>functional dependency.</a:t>
            </a:r>
          </a:p>
          <a:p>
            <a:pPr marL="742950" lvl="1" indent="-285750" algn="just">
              <a:buFont typeface="Arial" panose="020B0604020202020204" pitchFamily="34" charset="0"/>
              <a:buChar char="•"/>
            </a:pPr>
            <a:endParaRPr lang="en-US" sz="2800" dirty="0">
              <a:solidFill>
                <a:srgbClr val="002060"/>
              </a:solidFill>
            </a:endParaRPr>
          </a:p>
          <a:p>
            <a:pPr marL="742950" lvl="1" indent="-285750" algn="just">
              <a:buFont typeface="Arial" panose="020B0604020202020204" pitchFamily="34" charset="0"/>
              <a:buChar char="•"/>
            </a:pPr>
            <a:r>
              <a:rPr lang="en-US" sz="2800" b="1" dirty="0">
                <a:solidFill>
                  <a:srgbClr val="002060"/>
                </a:solidFill>
              </a:rPr>
              <a:t>Partial Functional </a:t>
            </a:r>
            <a:r>
              <a:rPr lang="en-US" sz="2800" b="1" dirty="0" smtClean="0">
                <a:solidFill>
                  <a:srgbClr val="002060"/>
                </a:solidFill>
              </a:rPr>
              <a:t>Dependency (PFD): </a:t>
            </a:r>
            <a:r>
              <a:rPr lang="en-US" sz="2800" dirty="0">
                <a:solidFill>
                  <a:srgbClr val="002060"/>
                </a:solidFill>
              </a:rPr>
              <a:t>A relation R contains A,B,C and D attributes and A &amp; B are Composite Primary Key attributes, if C is dependent only on A not depend on B </a:t>
            </a:r>
            <a:r>
              <a:rPr lang="en-US" sz="2800" dirty="0" smtClean="0">
                <a:solidFill>
                  <a:srgbClr val="002060"/>
                </a:solidFill>
              </a:rPr>
              <a:t> </a:t>
            </a:r>
            <a:r>
              <a:rPr lang="en-US" sz="2800" dirty="0">
                <a:solidFill>
                  <a:srgbClr val="002060"/>
                </a:solidFill>
              </a:rPr>
              <a:t>called </a:t>
            </a:r>
            <a:r>
              <a:rPr lang="en-US" sz="2800" dirty="0" smtClean="0">
                <a:solidFill>
                  <a:srgbClr val="002060"/>
                </a:solidFill>
              </a:rPr>
              <a:t>PFD.</a:t>
            </a:r>
          </a:p>
        </p:txBody>
      </p:sp>
    </p:spTree>
    <p:extLst>
      <p:ext uri="{BB962C8B-B14F-4D97-AF65-F5344CB8AC3E}">
        <p14:creationId xmlns:p14="http://schemas.microsoft.com/office/powerpoint/2010/main" val="16979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214531"/>
            <a:ext cx="7815620" cy="584775"/>
          </a:xfrm>
          <a:prstGeom prst="rect">
            <a:avLst/>
          </a:prstGeom>
        </p:spPr>
        <p:txBody>
          <a:bodyPr wrap="square">
            <a:spAutoFit/>
          </a:bodyPr>
          <a:lstStyle/>
          <a:p>
            <a:r>
              <a:rPr lang="en-US" sz="3200" b="1" u="none" strike="noStrike" baseline="0" dirty="0" smtClean="0">
                <a:solidFill>
                  <a:srgbClr val="FF0000"/>
                </a:solidFill>
              </a:rPr>
              <a:t>Normalization </a:t>
            </a:r>
            <a:r>
              <a:rPr lang="en-US" sz="3200" b="1" dirty="0">
                <a:solidFill>
                  <a:srgbClr val="FF0000"/>
                </a:solidFill>
              </a:rPr>
              <a:t>| Types of Dependencies</a:t>
            </a:r>
          </a:p>
        </p:txBody>
      </p:sp>
      <p:sp>
        <p:nvSpPr>
          <p:cNvPr id="4" name="Rectangle 3"/>
          <p:cNvSpPr/>
          <p:nvPr/>
        </p:nvSpPr>
        <p:spPr>
          <a:xfrm>
            <a:off x="482219" y="799306"/>
            <a:ext cx="11213911" cy="5262979"/>
          </a:xfrm>
          <a:prstGeom prst="rect">
            <a:avLst/>
          </a:prstGeom>
        </p:spPr>
        <p:txBody>
          <a:bodyPr wrap="square">
            <a:spAutoFit/>
          </a:bodyPr>
          <a:lstStyle/>
          <a:p>
            <a:pPr marL="285750" indent="-285750" algn="just">
              <a:buFont typeface="Arial" panose="020B0604020202020204" pitchFamily="34" charset="0"/>
              <a:buChar char="•"/>
            </a:pPr>
            <a:r>
              <a:rPr lang="en-US" sz="2800" b="1" dirty="0">
                <a:solidFill>
                  <a:srgbClr val="002060"/>
                </a:solidFill>
              </a:rPr>
              <a:t>Types of dependencies</a:t>
            </a:r>
            <a:r>
              <a:rPr lang="en-US" sz="2800" b="1" dirty="0" smtClean="0">
                <a:solidFill>
                  <a:srgbClr val="002060"/>
                </a:solidFill>
              </a:rPr>
              <a:t>:</a:t>
            </a:r>
            <a:endParaRPr lang="en-US" sz="2800" dirty="0">
              <a:solidFill>
                <a:srgbClr val="002060"/>
              </a:solidFill>
            </a:endParaRPr>
          </a:p>
          <a:p>
            <a:pPr marL="742950" lvl="1" indent="-285750" algn="just">
              <a:buFont typeface="Arial" panose="020B0604020202020204" pitchFamily="34" charset="0"/>
              <a:buChar char="•"/>
            </a:pPr>
            <a:r>
              <a:rPr lang="en-US" sz="2800" b="1" dirty="0">
                <a:solidFill>
                  <a:srgbClr val="002060"/>
                </a:solidFill>
              </a:rPr>
              <a:t>Transitive Functional </a:t>
            </a:r>
            <a:r>
              <a:rPr lang="en-US" sz="2800" b="1" dirty="0" smtClean="0">
                <a:solidFill>
                  <a:srgbClr val="002060"/>
                </a:solidFill>
              </a:rPr>
              <a:t>Dependency (TFD): </a:t>
            </a:r>
            <a:r>
              <a:rPr lang="en-US" sz="2800" dirty="0" smtClean="0">
                <a:solidFill>
                  <a:srgbClr val="002060"/>
                </a:solidFill>
              </a:rPr>
              <a:t>If </a:t>
            </a:r>
            <a:r>
              <a:rPr lang="en-US" sz="2800" dirty="0">
                <a:solidFill>
                  <a:srgbClr val="002060"/>
                </a:solidFill>
              </a:rPr>
              <a:t>A, B, and C are attributes of a relation such that if A-&gt; B and B -&gt; C</a:t>
            </a:r>
            <a:r>
              <a:rPr lang="en-US" sz="2800" dirty="0" smtClean="0">
                <a:solidFill>
                  <a:srgbClr val="002060"/>
                </a:solidFill>
              </a:rPr>
              <a:t>, then </a:t>
            </a:r>
            <a:r>
              <a:rPr lang="en-US" sz="2800" dirty="0">
                <a:solidFill>
                  <a:srgbClr val="002060"/>
                </a:solidFill>
              </a:rPr>
              <a:t>C is transitively dependent on A</a:t>
            </a:r>
            <a:r>
              <a:rPr lang="en-US" sz="2800" dirty="0" smtClean="0">
                <a:solidFill>
                  <a:srgbClr val="002060"/>
                </a:solidFill>
              </a:rPr>
              <a:t>.</a:t>
            </a:r>
          </a:p>
          <a:p>
            <a:pPr marL="742950" lvl="1" indent="-285750" algn="just">
              <a:buFont typeface="Arial" panose="020B0604020202020204" pitchFamily="34" charset="0"/>
              <a:buChar char="•"/>
            </a:pPr>
            <a:endParaRPr lang="en-US" sz="2800" dirty="0" smtClean="0">
              <a:solidFill>
                <a:srgbClr val="002060"/>
              </a:solidFill>
            </a:endParaRPr>
          </a:p>
          <a:p>
            <a:pPr marL="742950" lvl="1" indent="-285750" algn="just">
              <a:buFont typeface="Arial" panose="020B0604020202020204" pitchFamily="34" charset="0"/>
              <a:buChar char="•"/>
            </a:pPr>
            <a:r>
              <a:rPr lang="en-US" sz="2800" b="1" dirty="0" smtClean="0">
                <a:solidFill>
                  <a:srgbClr val="002060"/>
                </a:solidFill>
              </a:rPr>
              <a:t>Multi-Valued Dependency (MVD): </a:t>
            </a:r>
            <a:r>
              <a:rPr lang="en-US" sz="2800" dirty="0">
                <a:solidFill>
                  <a:srgbClr val="002060"/>
                </a:solidFill>
              </a:rPr>
              <a:t>Multivalued dependency occurs when there are more than one independent multivalued attributes in a table.</a:t>
            </a:r>
          </a:p>
          <a:p>
            <a:pPr marL="742950" lvl="1" indent="-285750" algn="just">
              <a:buFont typeface="Arial" panose="020B0604020202020204" pitchFamily="34" charset="0"/>
              <a:buChar char="•"/>
            </a:pPr>
            <a:endParaRPr lang="en-US" sz="2800" dirty="0">
              <a:solidFill>
                <a:srgbClr val="002060"/>
              </a:solidFill>
            </a:endParaRPr>
          </a:p>
          <a:p>
            <a:pPr marL="742950" lvl="1" indent="-285750" algn="just">
              <a:buFont typeface="Arial" panose="020B0604020202020204" pitchFamily="34" charset="0"/>
              <a:buChar char="•"/>
            </a:pPr>
            <a:r>
              <a:rPr lang="en-US" sz="2800" b="1" dirty="0">
                <a:solidFill>
                  <a:srgbClr val="002060"/>
                </a:solidFill>
              </a:rPr>
              <a:t>Full Functional </a:t>
            </a:r>
            <a:r>
              <a:rPr lang="en-US" sz="2800" b="1" dirty="0" smtClean="0">
                <a:solidFill>
                  <a:srgbClr val="002060"/>
                </a:solidFill>
              </a:rPr>
              <a:t>Dependency (</a:t>
            </a:r>
            <a:r>
              <a:rPr lang="en-US" sz="2800" b="1" dirty="0">
                <a:solidFill>
                  <a:srgbClr val="002060"/>
                </a:solidFill>
              </a:rPr>
              <a:t>FFD</a:t>
            </a:r>
            <a:r>
              <a:rPr lang="en-US" sz="2800" b="1" dirty="0" smtClean="0">
                <a:solidFill>
                  <a:srgbClr val="002060"/>
                </a:solidFill>
              </a:rPr>
              <a:t>): </a:t>
            </a:r>
            <a:r>
              <a:rPr lang="en-US" sz="2800" dirty="0" smtClean="0">
                <a:solidFill>
                  <a:srgbClr val="002060"/>
                </a:solidFill>
              </a:rPr>
              <a:t>A </a:t>
            </a:r>
            <a:r>
              <a:rPr lang="en-US" sz="2800" dirty="0">
                <a:solidFill>
                  <a:srgbClr val="002060"/>
                </a:solidFill>
              </a:rPr>
              <a:t>relation R contains A,B,C and D attributes and A &amp; B are </a:t>
            </a:r>
            <a:r>
              <a:rPr lang="en-US" sz="2800" dirty="0" smtClean="0">
                <a:solidFill>
                  <a:srgbClr val="002060"/>
                </a:solidFill>
              </a:rPr>
              <a:t>Composite </a:t>
            </a:r>
            <a:r>
              <a:rPr lang="en-US" sz="2800" dirty="0">
                <a:solidFill>
                  <a:srgbClr val="002060"/>
                </a:solidFill>
              </a:rPr>
              <a:t>Primary Key attributes, if C attribute is depend on both A and B </a:t>
            </a:r>
            <a:r>
              <a:rPr lang="en-US" sz="2800" dirty="0" smtClean="0">
                <a:solidFill>
                  <a:srgbClr val="002060"/>
                </a:solidFill>
              </a:rPr>
              <a:t>then </a:t>
            </a:r>
            <a:r>
              <a:rPr lang="en-US" sz="2800" dirty="0">
                <a:solidFill>
                  <a:srgbClr val="002060"/>
                </a:solidFill>
              </a:rPr>
              <a:t>the dependency is called FFD</a:t>
            </a:r>
            <a:r>
              <a:rPr lang="en-US" sz="2800" dirty="0" smtClean="0">
                <a:solidFill>
                  <a:srgbClr val="002060"/>
                </a:solidFill>
              </a:rPr>
              <a:t>.</a:t>
            </a:r>
            <a:endParaRPr lang="en-US" sz="2800" dirty="0">
              <a:solidFill>
                <a:srgbClr val="002060"/>
              </a:solidFill>
            </a:endParaRPr>
          </a:p>
        </p:txBody>
      </p:sp>
    </p:spTree>
    <p:extLst>
      <p:ext uri="{BB962C8B-B14F-4D97-AF65-F5344CB8AC3E}">
        <p14:creationId xmlns:p14="http://schemas.microsoft.com/office/powerpoint/2010/main" val="136091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214531"/>
            <a:ext cx="6710151" cy="584775"/>
          </a:xfrm>
          <a:prstGeom prst="rect">
            <a:avLst/>
          </a:prstGeom>
        </p:spPr>
        <p:txBody>
          <a:bodyPr wrap="square">
            <a:spAutoFit/>
          </a:bodyPr>
          <a:lstStyle/>
          <a:p>
            <a:r>
              <a:rPr lang="en-US" sz="3200" b="1" u="none" strike="noStrike" baseline="0" dirty="0" smtClean="0">
                <a:solidFill>
                  <a:srgbClr val="FF0000"/>
                </a:solidFill>
              </a:rPr>
              <a:t>Normalization </a:t>
            </a:r>
            <a:r>
              <a:rPr lang="en-US" sz="3200" b="1" dirty="0">
                <a:solidFill>
                  <a:srgbClr val="FF0000"/>
                </a:solidFill>
              </a:rPr>
              <a:t>|</a:t>
            </a:r>
            <a:r>
              <a:rPr lang="en-US" sz="3200" b="1" u="none" strike="noStrike" baseline="0" dirty="0" smtClean="0">
                <a:solidFill>
                  <a:srgbClr val="FF0000"/>
                </a:solidFill>
              </a:rPr>
              <a:t> Types </a:t>
            </a:r>
            <a:endParaRPr lang="en-US" sz="3200" b="1" dirty="0">
              <a:solidFill>
                <a:srgbClr val="FF0000"/>
              </a:solidFill>
            </a:endParaRPr>
          </a:p>
        </p:txBody>
      </p:sp>
      <p:sp>
        <p:nvSpPr>
          <p:cNvPr id="4" name="Rectangle 3"/>
          <p:cNvSpPr/>
          <p:nvPr/>
        </p:nvSpPr>
        <p:spPr>
          <a:xfrm>
            <a:off x="482219" y="1081418"/>
            <a:ext cx="11213911" cy="2246769"/>
          </a:xfrm>
          <a:prstGeom prst="rect">
            <a:avLst/>
          </a:prstGeom>
        </p:spPr>
        <p:txBody>
          <a:bodyPr wrap="square">
            <a:spAutoFit/>
          </a:bodyPr>
          <a:lstStyle/>
          <a:p>
            <a:pPr marL="285750" indent="-285750" algn="just">
              <a:buFont typeface="Arial" panose="020B0604020202020204" pitchFamily="34" charset="0"/>
              <a:buChar char="•"/>
            </a:pPr>
            <a:r>
              <a:rPr lang="en-US" sz="2800" dirty="0" smtClean="0">
                <a:solidFill>
                  <a:srgbClr val="002060"/>
                </a:solidFill>
              </a:rPr>
              <a:t>First Normal Form [ 1NF ]</a:t>
            </a:r>
          </a:p>
          <a:p>
            <a:pPr marL="285750" indent="-285750" algn="just">
              <a:buFont typeface="Arial" panose="020B0604020202020204" pitchFamily="34" charset="0"/>
              <a:buChar char="•"/>
            </a:pPr>
            <a:r>
              <a:rPr lang="en-US" sz="2800" dirty="0" smtClean="0">
                <a:solidFill>
                  <a:srgbClr val="002060"/>
                </a:solidFill>
              </a:rPr>
              <a:t>Second Normal Form [ 2NF ]</a:t>
            </a:r>
          </a:p>
          <a:p>
            <a:pPr marL="285750" indent="-285750" algn="just">
              <a:buFont typeface="Arial" panose="020B0604020202020204" pitchFamily="34" charset="0"/>
              <a:buChar char="•"/>
            </a:pPr>
            <a:r>
              <a:rPr lang="en-US" sz="2800" dirty="0" smtClean="0">
                <a:solidFill>
                  <a:srgbClr val="002060"/>
                </a:solidFill>
              </a:rPr>
              <a:t>Third Normal Form [ 3NF ]</a:t>
            </a:r>
          </a:p>
          <a:p>
            <a:pPr marL="285750" indent="-285750" algn="just">
              <a:buFont typeface="Arial" panose="020B0604020202020204" pitchFamily="34" charset="0"/>
              <a:buChar char="•"/>
            </a:pPr>
            <a:r>
              <a:rPr lang="en-US" sz="2800" dirty="0" smtClean="0">
                <a:solidFill>
                  <a:srgbClr val="002060"/>
                </a:solidFill>
              </a:rPr>
              <a:t>Boyce – </a:t>
            </a:r>
            <a:r>
              <a:rPr lang="en-US" sz="2800" dirty="0" err="1" smtClean="0">
                <a:solidFill>
                  <a:srgbClr val="002060"/>
                </a:solidFill>
              </a:rPr>
              <a:t>Codd</a:t>
            </a:r>
            <a:r>
              <a:rPr lang="en-US" sz="2800" dirty="0" smtClean="0">
                <a:solidFill>
                  <a:srgbClr val="002060"/>
                </a:solidFill>
              </a:rPr>
              <a:t> Normal Form [ BCNF ]</a:t>
            </a:r>
          </a:p>
          <a:p>
            <a:pPr marL="285750" indent="-285750" algn="just">
              <a:buFont typeface="Arial" panose="020B0604020202020204" pitchFamily="34" charset="0"/>
              <a:buChar char="•"/>
            </a:pPr>
            <a:r>
              <a:rPr lang="en-US" sz="2800" dirty="0" smtClean="0">
                <a:solidFill>
                  <a:srgbClr val="002060"/>
                </a:solidFill>
              </a:rPr>
              <a:t>Fourth Normal Form [ 4NF ]</a:t>
            </a:r>
            <a:endParaRPr lang="en-US" sz="2800" dirty="0">
              <a:solidFill>
                <a:srgbClr val="002060"/>
              </a:solidFill>
            </a:endParaRPr>
          </a:p>
        </p:txBody>
      </p:sp>
      <p:pic>
        <p:nvPicPr>
          <p:cNvPr id="2" name="Picture 1"/>
          <p:cNvPicPr>
            <a:picLocks noChangeAspect="1"/>
          </p:cNvPicPr>
          <p:nvPr/>
        </p:nvPicPr>
        <p:blipFill>
          <a:blip r:embed="rId2"/>
          <a:stretch>
            <a:fillRect/>
          </a:stretch>
        </p:blipFill>
        <p:spPr>
          <a:xfrm>
            <a:off x="6086900" y="1081418"/>
            <a:ext cx="5609229" cy="5537745"/>
          </a:xfrm>
          <a:prstGeom prst="rect">
            <a:avLst/>
          </a:prstGeom>
        </p:spPr>
      </p:pic>
    </p:spTree>
    <p:extLst>
      <p:ext uri="{BB962C8B-B14F-4D97-AF65-F5344CB8AC3E}">
        <p14:creationId xmlns:p14="http://schemas.microsoft.com/office/powerpoint/2010/main" val="108992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214531"/>
            <a:ext cx="6710151" cy="584775"/>
          </a:xfrm>
          <a:prstGeom prst="rect">
            <a:avLst/>
          </a:prstGeom>
        </p:spPr>
        <p:txBody>
          <a:bodyPr wrap="square">
            <a:spAutoFit/>
          </a:bodyPr>
          <a:lstStyle/>
          <a:p>
            <a:r>
              <a:rPr lang="en-US" sz="3200" b="1" u="none" strike="noStrike" baseline="0" dirty="0" smtClean="0">
                <a:solidFill>
                  <a:srgbClr val="FF0000"/>
                </a:solidFill>
              </a:rPr>
              <a:t>Normalization | Un-Normalized Data</a:t>
            </a:r>
            <a:endParaRPr lang="en-US" sz="3200" b="1" dirty="0">
              <a:solidFill>
                <a:srgbClr val="FF0000"/>
              </a:solidFill>
            </a:endParaRPr>
          </a:p>
        </p:txBody>
      </p:sp>
      <p:graphicFrame>
        <p:nvGraphicFramePr>
          <p:cNvPr id="5" name="Table 4">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1743610752"/>
              </p:ext>
            </p:extLst>
          </p:nvPr>
        </p:nvGraphicFramePr>
        <p:xfrm>
          <a:off x="1537512" y="1631605"/>
          <a:ext cx="8693887" cy="3057525"/>
        </p:xfrm>
        <a:graphic>
          <a:graphicData uri="http://schemas.openxmlformats.org/drawingml/2006/table">
            <a:tbl>
              <a:tblPr firstRow="1" bandRow="1">
                <a:tableStyleId>{69012ECD-51FC-41F1-AA8D-1B2483CD663E}</a:tableStyleId>
              </a:tblPr>
              <a:tblGrid>
                <a:gridCol w="684212">
                  <a:extLst>
                    <a:ext uri="{9D8B030D-6E8A-4147-A177-3AD203B41FA5}">
                      <a16:colId xmlns="" xmlns:a16="http://schemas.microsoft.com/office/drawing/2014/main" val="846695438"/>
                    </a:ext>
                  </a:extLst>
                </a:gridCol>
                <a:gridCol w="1263650">
                  <a:extLst>
                    <a:ext uri="{9D8B030D-6E8A-4147-A177-3AD203B41FA5}">
                      <a16:colId xmlns="" xmlns:a16="http://schemas.microsoft.com/office/drawing/2014/main" val="1763199761"/>
                    </a:ext>
                  </a:extLst>
                </a:gridCol>
                <a:gridCol w="2636838">
                  <a:extLst>
                    <a:ext uri="{9D8B030D-6E8A-4147-A177-3AD203B41FA5}">
                      <a16:colId xmlns="" xmlns:a16="http://schemas.microsoft.com/office/drawing/2014/main" val="2362654774"/>
                    </a:ext>
                  </a:extLst>
                </a:gridCol>
                <a:gridCol w="1476375">
                  <a:extLst>
                    <a:ext uri="{9D8B030D-6E8A-4147-A177-3AD203B41FA5}">
                      <a16:colId xmlns="" xmlns:a16="http://schemas.microsoft.com/office/drawing/2014/main" val="1599600566"/>
                    </a:ext>
                  </a:extLst>
                </a:gridCol>
                <a:gridCol w="1311275">
                  <a:extLst>
                    <a:ext uri="{9D8B030D-6E8A-4147-A177-3AD203B41FA5}">
                      <a16:colId xmlns="" xmlns:a16="http://schemas.microsoft.com/office/drawing/2014/main" val="344452642"/>
                    </a:ext>
                  </a:extLst>
                </a:gridCol>
                <a:gridCol w="1321537">
                  <a:extLst>
                    <a:ext uri="{9D8B030D-6E8A-4147-A177-3AD203B41FA5}">
                      <a16:colId xmlns="" xmlns:a16="http://schemas.microsoft.com/office/drawing/2014/main" val="1155307961"/>
                    </a:ext>
                  </a:extLst>
                </a:gridCol>
              </a:tblGrid>
              <a:tr h="371475">
                <a:tc>
                  <a:txBody>
                    <a:bodyPr/>
                    <a:lstStyle/>
                    <a:p>
                      <a:pPr algn="ctr" rtl="0" fontAlgn="ctr"/>
                      <a:r>
                        <a:rPr lang="en-IN" sz="2400" u="none" strike="noStrike" dirty="0">
                          <a:solidFill>
                            <a:srgbClr val="C00000"/>
                          </a:solidFill>
                          <a:effectLst/>
                          <a:latin typeface="Bookman Old Style" panose="02050604050505020204" pitchFamily="18" charset="0"/>
                        </a:rPr>
                        <a:t>SID</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NAME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smtClean="0">
                          <a:solidFill>
                            <a:srgbClr val="C00000"/>
                          </a:solidFill>
                          <a:effectLst/>
                          <a:latin typeface="Bookman Old Style" panose="02050604050505020204" pitchFamily="18" charset="0"/>
                        </a:rPr>
                        <a:t>CONTACTNO</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COURSE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MARKS</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GRADE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676275">
                <a:tc>
                  <a:txBody>
                    <a:bodyPr/>
                    <a:lstStyle/>
                    <a:p>
                      <a:pPr algn="ctr" rtl="0" fontAlgn="ctr"/>
                      <a:r>
                        <a:rPr lang="en-IN" sz="2400" u="none" strike="noStrike" dirty="0">
                          <a:effectLst/>
                          <a:latin typeface="Bookman Old Style" panose="02050604050505020204" pitchFamily="18" charset="0"/>
                        </a:rPr>
                        <a:t>1</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effectLst/>
                          <a:latin typeface="Bookman Old Style" panose="02050604050505020204" pitchFamily="18" charset="0"/>
                        </a:rPr>
                        <a:t>ROHAN</a:t>
                      </a:r>
                      <a:endParaRPr lang="en-IN" sz="2400" b="1"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fontAlgn="b"/>
                      <a:r>
                        <a:rPr lang="en-IN" sz="2400" i="0" u="none" strike="noStrike" dirty="0">
                          <a:effectLst/>
                          <a:latin typeface="Bookman Old Style" panose="02050604050505020204" pitchFamily="18" charset="0"/>
                        </a:rPr>
                        <a:t>111-111-1111, </a:t>
                      </a:r>
                      <a:endParaRPr lang="en-IN" sz="2400" i="0" u="none" strike="noStrike" dirty="0" smtClean="0">
                        <a:effectLst/>
                        <a:latin typeface="Bookman Old Style" panose="02050604050505020204" pitchFamily="18" charset="0"/>
                      </a:endParaRPr>
                    </a:p>
                    <a:p>
                      <a:pPr algn="ctr" fontAlgn="b"/>
                      <a:r>
                        <a:rPr lang="en-IN" sz="2400" i="0" u="none" strike="noStrike" dirty="0" smtClean="0">
                          <a:effectLst/>
                          <a:latin typeface="Bookman Old Style" panose="02050604050505020204" pitchFamily="18" charset="0"/>
                        </a:rPr>
                        <a:t>123-456-7890</a:t>
                      </a:r>
                      <a:endParaRPr lang="en-IN" sz="2400" b="1"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effectLst/>
                          <a:latin typeface="Bookman Old Style" panose="02050604050505020204" pitchFamily="18" charset="0"/>
                        </a:rPr>
                        <a:t>OOPS</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effectLst/>
                          <a:latin typeface="Bookman Old Style" panose="02050604050505020204" pitchFamily="18" charset="0"/>
                        </a:rPr>
                        <a:t>80</a:t>
                      </a:r>
                    </a:p>
                  </a:txBody>
                  <a:tcPr marL="9525" marR="9525" marT="9525" marB="0" anchor="ctr"/>
                </a:tc>
                <a:tc>
                  <a:txBody>
                    <a:bodyPr/>
                    <a:lstStyle/>
                    <a:p>
                      <a:pPr algn="ctr" rtl="0" fontAlgn="ctr"/>
                      <a:r>
                        <a:rPr lang="en-IN" sz="2400" u="none" strike="noStrike" dirty="0" smtClean="0">
                          <a:effectLst/>
                          <a:latin typeface="Bookman Old Style" panose="02050604050505020204" pitchFamily="18" charset="0"/>
                        </a:rPr>
                        <a:t> B+</a:t>
                      </a:r>
                    </a:p>
                  </a:txBody>
                  <a:tcPr marL="9525" marR="9525" marT="9525" marB="0" anchor="ctr"/>
                </a:tc>
                <a:extLst>
                  <a:ext uri="{0D108BD9-81ED-4DB2-BD59-A6C34878D82A}">
                    <a16:rowId xmlns="" xmlns:a16="http://schemas.microsoft.com/office/drawing/2014/main" val="1837276390"/>
                  </a:ext>
                </a:extLst>
              </a:tr>
              <a:tr h="676275">
                <a:tc>
                  <a:txBody>
                    <a:bodyPr/>
                    <a:lstStyle/>
                    <a:p>
                      <a:pPr algn="ctr" rtl="0" fontAlgn="ctr"/>
                      <a:r>
                        <a:rPr lang="en-IN" sz="2400" u="none" strike="noStrike" dirty="0">
                          <a:effectLst/>
                          <a:latin typeface="Bookman Old Style" panose="02050604050505020204" pitchFamily="18" charset="0"/>
                        </a:rPr>
                        <a:t>1</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effectLst/>
                          <a:latin typeface="Bookman Old Style" panose="02050604050505020204" pitchFamily="18" charset="0"/>
                        </a:rPr>
                        <a:t>ROHAN</a:t>
                      </a:r>
                      <a:endParaRPr lang="en-IN" sz="2400" b="1"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fontAlgn="b"/>
                      <a:r>
                        <a:rPr lang="en-IN" sz="2400" i="0" u="none" strike="noStrike" dirty="0">
                          <a:effectLst/>
                          <a:latin typeface="Bookman Old Style" panose="02050604050505020204" pitchFamily="18" charset="0"/>
                        </a:rPr>
                        <a:t>111-111-1111, </a:t>
                      </a:r>
                      <a:endParaRPr lang="en-IN" sz="2400" i="0" u="none" strike="noStrike" dirty="0" smtClean="0">
                        <a:effectLst/>
                        <a:latin typeface="Bookman Old Style" panose="02050604050505020204" pitchFamily="18" charset="0"/>
                      </a:endParaRPr>
                    </a:p>
                    <a:p>
                      <a:pPr algn="ctr" fontAlgn="b"/>
                      <a:r>
                        <a:rPr lang="en-IN" sz="2400" i="0" u="none" strike="noStrike" dirty="0" smtClean="0">
                          <a:effectLst/>
                          <a:latin typeface="Bookman Old Style" panose="02050604050505020204" pitchFamily="18" charset="0"/>
                        </a:rPr>
                        <a:t>123-456-7890</a:t>
                      </a:r>
                      <a:endParaRPr lang="en-IN" sz="2400" b="1"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effectLst/>
                          <a:latin typeface="Bookman Old Style" panose="02050604050505020204" pitchFamily="18" charset="0"/>
                        </a:rPr>
                        <a:t>DBMS</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0000"/>
                          </a:solidFill>
                          <a:effectLst/>
                          <a:latin typeface="Bookman Old Style" panose="02050604050505020204" pitchFamily="18" charset="0"/>
                        </a:rPr>
                        <a:t>95</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0000"/>
                          </a:solidFill>
                          <a:effectLst/>
                          <a:latin typeface="Bookman Old Style" panose="02050604050505020204" pitchFamily="18" charset="0"/>
                        </a:rPr>
                        <a:t>A+</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r>
              <a:tr h="400050">
                <a:tc>
                  <a:txBody>
                    <a:bodyPr/>
                    <a:lstStyle/>
                    <a:p>
                      <a:pPr algn="ctr" rtl="0" fontAlgn="ctr"/>
                      <a:r>
                        <a:rPr lang="en-IN" sz="2400" u="none" strike="noStrike" dirty="0">
                          <a:effectLst/>
                          <a:latin typeface="Bookman Old Style" panose="02050604050505020204" pitchFamily="18" charset="0"/>
                        </a:rPr>
                        <a:t>2</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effectLst/>
                          <a:latin typeface="Bookman Old Style" panose="02050604050505020204" pitchFamily="18" charset="0"/>
                        </a:rPr>
                        <a:t>RAVI</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effectLst/>
                          <a:latin typeface="Bookman Old Style" panose="02050604050505020204" pitchFamily="18" charset="0"/>
                        </a:rPr>
                        <a:t>222-222-3222</a:t>
                      </a:r>
                      <a:endParaRPr lang="en-IN" sz="2400" b="1"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effectLst/>
                          <a:latin typeface="Bookman Old Style" panose="02050604050505020204" pitchFamily="18" charset="0"/>
                        </a:rPr>
                        <a:t>OOPS</a:t>
                      </a:r>
                    </a:p>
                  </a:txBody>
                  <a:tcPr marL="9525" marR="9525" marT="9525" marB="0" anchor="ctr"/>
                </a:tc>
                <a:tc>
                  <a:txBody>
                    <a:bodyPr/>
                    <a:lstStyle/>
                    <a:p>
                      <a:pPr algn="ctr" rtl="0" fontAlgn="ctr"/>
                      <a:r>
                        <a:rPr lang="en-IN" sz="2400" u="none" strike="noStrike" dirty="0" smtClean="0">
                          <a:effectLst/>
                          <a:latin typeface="Bookman Old Style" panose="02050604050505020204" pitchFamily="18" charset="0"/>
                        </a:rPr>
                        <a:t>75</a:t>
                      </a:r>
                    </a:p>
                  </a:txBody>
                  <a:tcPr marL="9525" marR="9525" marT="9525" marB="0" anchor="ctr"/>
                </a:tc>
                <a:tc>
                  <a:txBody>
                    <a:bodyPr/>
                    <a:lstStyle/>
                    <a:p>
                      <a:pPr algn="ctr" rtl="0" fontAlgn="ctr"/>
                      <a:r>
                        <a:rPr lang="en-IN" sz="2400" u="none" strike="noStrike" dirty="0" smtClean="0">
                          <a:effectLst/>
                          <a:latin typeface="Bookman Old Style" panose="02050604050505020204" pitchFamily="18" charset="0"/>
                        </a:rPr>
                        <a:t>B</a:t>
                      </a:r>
                    </a:p>
                  </a:txBody>
                  <a:tcPr marL="9525" marR="9525" marT="9525" marB="0" anchor="ctr"/>
                </a:tc>
                <a:extLst>
                  <a:ext uri="{0D108BD9-81ED-4DB2-BD59-A6C34878D82A}">
                    <a16:rowId xmlns="" xmlns:a16="http://schemas.microsoft.com/office/drawing/2014/main" val="1823574503"/>
                  </a:ext>
                </a:extLst>
              </a:tr>
              <a:tr h="400050">
                <a:tc>
                  <a:txBody>
                    <a:bodyPr/>
                    <a:lstStyle/>
                    <a:p>
                      <a:pPr algn="ctr" rtl="0" fontAlgn="ctr"/>
                      <a:r>
                        <a:rPr lang="en-IN" sz="2400" u="none" strike="noStrike" dirty="0">
                          <a:effectLst/>
                          <a:latin typeface="Bookman Old Style" panose="02050604050505020204" pitchFamily="18" charset="0"/>
                        </a:rPr>
                        <a:t>2</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effectLst/>
                          <a:latin typeface="Bookman Old Style" panose="02050604050505020204" pitchFamily="18" charset="0"/>
                        </a:rPr>
                        <a:t>RAVI</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effectLst/>
                          <a:latin typeface="Bookman Old Style" panose="02050604050505020204" pitchFamily="18" charset="0"/>
                        </a:rPr>
                        <a:t>222-222-3222</a:t>
                      </a:r>
                      <a:endParaRPr lang="en-IN" sz="2400" b="1"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0000"/>
                          </a:solidFill>
                          <a:effectLst/>
                          <a:latin typeface="Bookman Old Style" panose="02050604050505020204" pitchFamily="18" charset="0"/>
                        </a:rPr>
                        <a:t>DWDM</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0000"/>
                          </a:solidFill>
                          <a:effectLst/>
                          <a:latin typeface="Bookman Old Style" panose="02050604050505020204" pitchFamily="18" charset="0"/>
                        </a:rPr>
                        <a:t>85</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0000"/>
                          </a:solidFill>
                          <a:effectLst/>
                          <a:latin typeface="Bookman Old Style" panose="02050604050505020204" pitchFamily="18" charset="0"/>
                        </a:rPr>
                        <a:t>A</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r>
              <a:tr h="400050">
                <a:tc>
                  <a:txBody>
                    <a:bodyPr/>
                    <a:lstStyle/>
                    <a:p>
                      <a:pPr algn="ctr" rtl="0" fontAlgn="ctr"/>
                      <a:r>
                        <a:rPr lang="en-IN" sz="2400" u="none" strike="noStrike" dirty="0">
                          <a:effectLst/>
                          <a:latin typeface="Bookman Old Style" panose="02050604050505020204" pitchFamily="18" charset="0"/>
                        </a:rPr>
                        <a:t>3</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effectLst/>
                          <a:latin typeface="Bookman Old Style" panose="02050604050505020204" pitchFamily="18" charset="0"/>
                        </a:rPr>
                        <a:t>NEHA</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effectLst/>
                          <a:latin typeface="Bookman Old Style" panose="02050604050505020204" pitchFamily="18" charset="0"/>
                        </a:rPr>
                        <a:t>333-333-3333</a:t>
                      </a:r>
                      <a:endParaRPr lang="en-IN" sz="2400" b="1"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effectLst/>
                          <a:latin typeface="Bookman Old Style" panose="02050604050505020204" pitchFamily="18" charset="0"/>
                        </a:rPr>
                        <a:t>OOPS</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effectLst/>
                          <a:latin typeface="Bookman Old Style" panose="02050604050505020204" pitchFamily="18" charset="0"/>
                        </a:rPr>
                        <a:t>90</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effectLst/>
                          <a:latin typeface="Bookman Old Style" panose="02050604050505020204" pitchFamily="18" charset="0"/>
                        </a:rPr>
                        <a:t> A</a:t>
                      </a:r>
                      <a:r>
                        <a:rPr lang="en-IN" sz="2400" u="none" strike="noStrike" dirty="0">
                          <a:effectLst/>
                          <a:latin typeface="Bookman Old Style" panose="02050604050505020204" pitchFamily="18" charset="0"/>
                        </a:rPr>
                        <a:t>+</a:t>
                      </a:r>
                      <a:endParaRPr lang="en-IN" sz="2400" b="0" i="0" u="none" strike="noStrike" dirty="0">
                        <a:solidFill>
                          <a:srgbClr val="0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spTree>
    <p:extLst>
      <p:ext uri="{BB962C8B-B14F-4D97-AF65-F5344CB8AC3E}">
        <p14:creationId xmlns:p14="http://schemas.microsoft.com/office/powerpoint/2010/main" val="182852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214531"/>
            <a:ext cx="8361530" cy="584775"/>
          </a:xfrm>
          <a:prstGeom prst="rect">
            <a:avLst/>
          </a:prstGeom>
        </p:spPr>
        <p:txBody>
          <a:bodyPr wrap="square">
            <a:spAutoFit/>
          </a:bodyPr>
          <a:lstStyle/>
          <a:p>
            <a:r>
              <a:rPr lang="en-US" sz="3200" b="1" u="none" strike="noStrike" baseline="0" dirty="0" smtClean="0">
                <a:solidFill>
                  <a:srgbClr val="FF0000"/>
                </a:solidFill>
              </a:rPr>
              <a:t>Normalization | First Normal Form [ 1NF ]</a:t>
            </a:r>
            <a:endParaRPr lang="en-US" sz="3200" b="1" dirty="0">
              <a:solidFill>
                <a:srgbClr val="FF0000"/>
              </a:solidFill>
            </a:endParaRPr>
          </a:p>
        </p:txBody>
      </p:sp>
      <p:sp>
        <p:nvSpPr>
          <p:cNvPr id="4" name="Rectangle 3"/>
          <p:cNvSpPr/>
          <p:nvPr/>
        </p:nvSpPr>
        <p:spPr>
          <a:xfrm>
            <a:off x="482219" y="799306"/>
            <a:ext cx="11213911" cy="5262979"/>
          </a:xfrm>
          <a:prstGeom prst="rect">
            <a:avLst/>
          </a:prstGeom>
        </p:spPr>
        <p:txBody>
          <a:bodyPr wrap="square">
            <a:spAutoFit/>
          </a:bodyPr>
          <a:lstStyle/>
          <a:p>
            <a:pPr marL="285750" indent="-285750" algn="just">
              <a:buFont typeface="Arial" panose="020B0604020202020204" pitchFamily="34" charset="0"/>
              <a:buChar char="•"/>
            </a:pPr>
            <a:r>
              <a:rPr lang="en-US" sz="2800" dirty="0" smtClean="0">
                <a:solidFill>
                  <a:srgbClr val="002060"/>
                </a:solidFill>
              </a:rPr>
              <a:t>A </a:t>
            </a:r>
            <a:r>
              <a:rPr lang="en-US" sz="2800" dirty="0">
                <a:solidFill>
                  <a:srgbClr val="002060"/>
                </a:solidFill>
              </a:rPr>
              <a:t>relation R is in 1NF if and only if each attribute contains atomic values</a:t>
            </a: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r>
              <a:rPr lang="en-US" sz="2800" dirty="0" smtClean="0">
                <a:solidFill>
                  <a:srgbClr val="002060"/>
                </a:solidFill>
              </a:rPr>
              <a:t>This </a:t>
            </a:r>
            <a:r>
              <a:rPr lang="en-US" sz="2800" dirty="0">
                <a:solidFill>
                  <a:srgbClr val="002060"/>
                </a:solidFill>
              </a:rPr>
              <a:t>will remove repeating groups in a table</a:t>
            </a:r>
            <a:r>
              <a:rPr lang="en-US" sz="2800" dirty="0" smtClean="0">
                <a:solidFill>
                  <a:srgbClr val="002060"/>
                </a:solidFill>
              </a:rPr>
              <a:t>.</a:t>
            </a: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endParaRPr lang="en-US" sz="2800" dirty="0" smtClean="0">
              <a:solidFill>
                <a:srgbClr val="002060"/>
              </a:solidFill>
            </a:endParaRPr>
          </a:p>
          <a:p>
            <a:pPr marL="285750" indent="-285750" algn="just">
              <a:buFont typeface="Arial" panose="020B0604020202020204" pitchFamily="34" charset="0"/>
              <a:buChar char="•"/>
            </a:pPr>
            <a:endParaRPr lang="en-US" sz="2800" dirty="0">
              <a:solidFill>
                <a:srgbClr val="002060"/>
              </a:solidFill>
            </a:endParaRPr>
          </a:p>
          <a:p>
            <a:pPr marL="285750" indent="-285750" algn="just">
              <a:buFont typeface="Arial" panose="020B0604020202020204" pitchFamily="34" charset="0"/>
              <a:buChar char="•"/>
            </a:pPr>
            <a:r>
              <a:rPr lang="en-US" sz="2800" dirty="0">
                <a:solidFill>
                  <a:srgbClr val="002060"/>
                </a:solidFill>
              </a:rPr>
              <a:t>The composite candidate key for this relation will be </a:t>
            </a:r>
            <a:r>
              <a:rPr lang="en-US" sz="2800" dirty="0" err="1">
                <a:solidFill>
                  <a:srgbClr val="002060"/>
                </a:solidFill>
              </a:rPr>
              <a:t>SId</a:t>
            </a:r>
            <a:r>
              <a:rPr lang="en-US" sz="2800" dirty="0">
                <a:solidFill>
                  <a:srgbClr val="002060"/>
                </a:solidFill>
              </a:rPr>
              <a:t> and Course as </a:t>
            </a:r>
            <a:r>
              <a:rPr lang="en-US" sz="2800" dirty="0" err="1" smtClean="0">
                <a:solidFill>
                  <a:srgbClr val="002060"/>
                </a:solidFill>
              </a:rPr>
              <a:t>SId</a:t>
            </a:r>
            <a:r>
              <a:rPr lang="en-US" sz="2800" dirty="0" smtClean="0">
                <a:solidFill>
                  <a:srgbClr val="002060"/>
                </a:solidFill>
              </a:rPr>
              <a:t> </a:t>
            </a:r>
            <a:r>
              <a:rPr lang="en-US" sz="2800" dirty="0">
                <a:solidFill>
                  <a:srgbClr val="002060"/>
                </a:solidFill>
              </a:rPr>
              <a:t>alone is not unique. </a:t>
            </a:r>
          </a:p>
        </p:txBody>
      </p:sp>
      <p:graphicFrame>
        <p:nvGraphicFramePr>
          <p:cNvPr id="7" name="Table 6">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1369224384"/>
              </p:ext>
            </p:extLst>
          </p:nvPr>
        </p:nvGraphicFramePr>
        <p:xfrm>
          <a:off x="882420" y="2382232"/>
          <a:ext cx="10625137" cy="2251710"/>
        </p:xfrm>
        <a:graphic>
          <a:graphicData uri="http://schemas.openxmlformats.org/drawingml/2006/table">
            <a:tbl>
              <a:tblPr firstRow="1" bandRow="1">
                <a:tableStyleId>{69012ECD-51FC-41F1-AA8D-1B2483CD663E}</a:tableStyleId>
              </a:tblPr>
              <a:tblGrid>
                <a:gridCol w="684212">
                  <a:extLst>
                    <a:ext uri="{9D8B030D-6E8A-4147-A177-3AD203B41FA5}">
                      <a16:colId xmlns="" xmlns:a16="http://schemas.microsoft.com/office/drawing/2014/main" val="846695438"/>
                    </a:ext>
                  </a:extLst>
                </a:gridCol>
                <a:gridCol w="1263650">
                  <a:extLst>
                    <a:ext uri="{9D8B030D-6E8A-4147-A177-3AD203B41FA5}">
                      <a16:colId xmlns="" xmlns:a16="http://schemas.microsoft.com/office/drawing/2014/main" val="1763199761"/>
                    </a:ext>
                  </a:extLst>
                </a:gridCol>
                <a:gridCol w="2255838">
                  <a:extLst>
                    <a:ext uri="{9D8B030D-6E8A-4147-A177-3AD203B41FA5}">
                      <a16:colId xmlns="" xmlns:a16="http://schemas.microsoft.com/office/drawing/2014/main" val="2362654774"/>
                    </a:ext>
                  </a:extLst>
                </a:gridCol>
                <a:gridCol w="2359025"/>
                <a:gridCol w="1476375">
                  <a:extLst>
                    <a:ext uri="{9D8B030D-6E8A-4147-A177-3AD203B41FA5}">
                      <a16:colId xmlns="" xmlns:a16="http://schemas.microsoft.com/office/drawing/2014/main" val="1599600566"/>
                    </a:ext>
                  </a:extLst>
                </a:gridCol>
                <a:gridCol w="1311275">
                  <a:extLst>
                    <a:ext uri="{9D8B030D-6E8A-4147-A177-3AD203B41FA5}">
                      <a16:colId xmlns="" xmlns:a16="http://schemas.microsoft.com/office/drawing/2014/main" val="344452642"/>
                    </a:ext>
                  </a:extLst>
                </a:gridCol>
                <a:gridCol w="1274762">
                  <a:extLst>
                    <a:ext uri="{9D8B030D-6E8A-4147-A177-3AD203B41FA5}">
                      <a16:colId xmlns="" xmlns:a16="http://schemas.microsoft.com/office/drawing/2014/main" val="1155307961"/>
                    </a:ext>
                  </a:extLst>
                </a:gridCol>
              </a:tblGrid>
              <a:tr h="333992">
                <a:tc>
                  <a:txBody>
                    <a:bodyPr/>
                    <a:lstStyle/>
                    <a:p>
                      <a:pPr algn="ctr" rtl="0" fontAlgn="ctr"/>
                      <a:r>
                        <a:rPr lang="en-IN" sz="2400" u="sng" strike="noStrike" dirty="0">
                          <a:solidFill>
                            <a:srgbClr val="C00000"/>
                          </a:solidFill>
                          <a:effectLst/>
                          <a:latin typeface="Bookman Old Style" panose="02050604050505020204" pitchFamily="18" charset="0"/>
                        </a:rPr>
                        <a:t>SID</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sng" strike="noStrike" dirty="0">
                          <a:solidFill>
                            <a:srgbClr val="C00000"/>
                          </a:solidFill>
                          <a:effectLst/>
                          <a:latin typeface="Bookman Old Style" panose="02050604050505020204" pitchFamily="18" charset="0"/>
                        </a:rPr>
                        <a:t>NAME</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smtClean="0">
                          <a:solidFill>
                            <a:srgbClr val="C00000"/>
                          </a:solidFill>
                          <a:effectLst/>
                          <a:latin typeface="Bookman Old Style" panose="02050604050505020204" pitchFamily="18" charset="0"/>
                        </a:rPr>
                        <a:t>CONTACTNO1</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smtClean="0">
                          <a:solidFill>
                            <a:srgbClr val="C00000"/>
                          </a:solidFill>
                          <a:effectLst/>
                          <a:latin typeface="Bookman Old Style" panose="02050604050505020204" pitchFamily="18" charset="0"/>
                        </a:rPr>
                        <a:t>CONTACTNO2</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COURSE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MARKS</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GRADE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ROHAN</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i="0" u="none" strike="noStrike" dirty="0" smtClean="0">
                          <a:solidFill>
                            <a:srgbClr val="002060"/>
                          </a:solidFill>
                          <a:effectLst/>
                          <a:latin typeface="Bookman Old Style" panose="02050604050505020204" pitchFamily="18" charset="0"/>
                        </a:rPr>
                        <a:t>111-111-1111</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2400" i="0" u="none" strike="noStrike" dirty="0" smtClean="0">
                          <a:solidFill>
                            <a:srgbClr val="002060"/>
                          </a:solidFill>
                          <a:effectLst/>
                          <a:latin typeface="Bookman Old Style" panose="02050604050505020204" pitchFamily="18" charset="0"/>
                        </a:rPr>
                        <a:t>123-456-7890</a:t>
                      </a:r>
                      <a:endParaRPr lang="en-IN" sz="2400" b="1" i="0" u="none" strike="noStrike" dirty="0" smtClean="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80</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B+</a:t>
                      </a:r>
                    </a:p>
                  </a:txBody>
                  <a:tcPr marL="9525" marR="9525" marT="9525" marB="0" anchor="ctr"/>
                </a:tc>
                <a:extLst>
                  <a:ext uri="{0D108BD9-81ED-4DB2-BD59-A6C34878D82A}">
                    <a16:rowId xmlns="" xmlns:a16="http://schemas.microsoft.com/office/drawing/2014/main" val="183727639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ROHAN</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i="0" u="none" strike="noStrike" dirty="0" smtClean="0">
                          <a:solidFill>
                            <a:srgbClr val="002060"/>
                          </a:solidFill>
                          <a:effectLst/>
                          <a:latin typeface="Bookman Old Style" panose="02050604050505020204" pitchFamily="18" charset="0"/>
                        </a:rPr>
                        <a:t>111-111-1111</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2400" i="0" u="none" strike="noStrike" dirty="0" smtClean="0">
                          <a:solidFill>
                            <a:srgbClr val="002060"/>
                          </a:solidFill>
                          <a:effectLst/>
                          <a:latin typeface="Bookman Old Style" panose="02050604050505020204" pitchFamily="18" charset="0"/>
                        </a:rPr>
                        <a:t>123-456-7890</a:t>
                      </a:r>
                      <a:endParaRPr lang="en-IN" sz="2400" b="1" i="0" u="none" strike="noStrike" dirty="0" smtClean="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DBMS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95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RAVI</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222-222-3222</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b="0" i="0" u="none" strike="noStrike" dirty="0" smtClean="0">
                          <a:solidFill>
                            <a:srgbClr val="002060"/>
                          </a:solidFill>
                          <a:effectLst/>
                          <a:latin typeface="Bookman Old Style" panose="02050604050505020204" pitchFamily="18" charset="0"/>
                        </a:rPr>
                        <a:t>NULL</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75</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B</a:t>
                      </a:r>
                    </a:p>
                  </a:txBody>
                  <a:tcPr marL="9525" marR="9525" marT="9525" marB="0" anchor="ctr"/>
                </a:tc>
                <a:extLst>
                  <a:ext uri="{0D108BD9-81ED-4DB2-BD59-A6C34878D82A}">
                    <a16:rowId xmlns="" xmlns:a16="http://schemas.microsoft.com/office/drawing/2014/main" val="1823574503"/>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RAVI</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222-222-3222</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b="0" i="0" u="none" strike="noStrike" dirty="0" smtClean="0">
                          <a:solidFill>
                            <a:srgbClr val="002060"/>
                          </a:solidFill>
                          <a:effectLst/>
                          <a:latin typeface="Bookman Old Style" panose="02050604050505020204" pitchFamily="18" charset="0"/>
                        </a:rPr>
                        <a:t>NULL</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DWDM</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85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56033">
                <a:tc>
                  <a:txBody>
                    <a:bodyPr/>
                    <a:lstStyle/>
                    <a:p>
                      <a:pPr algn="ctr" rtl="0" fontAlgn="ctr"/>
                      <a:r>
                        <a:rPr lang="en-IN" sz="2400" u="none" strike="noStrike" dirty="0">
                          <a:solidFill>
                            <a:srgbClr val="002060"/>
                          </a:solidFill>
                          <a:effectLst/>
                          <a:latin typeface="Bookman Old Style" panose="02050604050505020204" pitchFamily="18" charset="0"/>
                        </a:rPr>
                        <a:t>3</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NEHA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333-333-3333</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b="0" i="0" u="none" strike="noStrike" dirty="0" smtClean="0">
                          <a:solidFill>
                            <a:srgbClr val="002060"/>
                          </a:solidFill>
                          <a:effectLst/>
                          <a:latin typeface="Bookman Old Style" panose="02050604050505020204" pitchFamily="18" charset="0"/>
                        </a:rPr>
                        <a:t>NULL</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90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A</a:t>
                      </a:r>
                      <a:r>
                        <a:rPr lang="en-IN" sz="2400" u="none" strike="noStrike" dirty="0">
                          <a:solidFill>
                            <a:srgbClr val="002060"/>
                          </a:solidFill>
                          <a:effectLst/>
                          <a:latin typeface="Bookman Old Style" panose="02050604050505020204" pitchFamily="18" charset="0"/>
                        </a:rPr>
                        <a:t>+</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spTree>
    <p:extLst>
      <p:ext uri="{BB962C8B-B14F-4D97-AF65-F5344CB8AC3E}">
        <p14:creationId xmlns:p14="http://schemas.microsoft.com/office/powerpoint/2010/main" val="13473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fade">
                                      <p:cBhvr>
                                        <p:cTn id="2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219" y="214531"/>
            <a:ext cx="8006688" cy="584775"/>
          </a:xfrm>
          <a:prstGeom prst="rect">
            <a:avLst/>
          </a:prstGeom>
        </p:spPr>
        <p:txBody>
          <a:bodyPr wrap="square">
            <a:spAutoFit/>
          </a:bodyPr>
          <a:lstStyle/>
          <a:p>
            <a:r>
              <a:rPr lang="en-US" sz="3200" b="1" u="none" strike="noStrike" baseline="0" dirty="0" smtClean="0">
                <a:solidFill>
                  <a:srgbClr val="FF0000"/>
                </a:solidFill>
              </a:rPr>
              <a:t>Normalization | Second Normal Form [ 2NF ]</a:t>
            </a:r>
            <a:endParaRPr lang="en-US" sz="3200" b="1" dirty="0">
              <a:solidFill>
                <a:srgbClr val="FF0000"/>
              </a:solidFill>
            </a:endParaRPr>
          </a:p>
        </p:txBody>
      </p:sp>
      <p:sp>
        <p:nvSpPr>
          <p:cNvPr id="4" name="Rectangle 3"/>
          <p:cNvSpPr/>
          <p:nvPr/>
        </p:nvSpPr>
        <p:spPr>
          <a:xfrm>
            <a:off x="436728" y="799306"/>
            <a:ext cx="11382233" cy="6124754"/>
          </a:xfrm>
          <a:prstGeom prst="rect">
            <a:avLst/>
          </a:prstGeom>
        </p:spPr>
        <p:txBody>
          <a:bodyPr wrap="square">
            <a:spAutoFit/>
          </a:bodyPr>
          <a:lstStyle/>
          <a:p>
            <a:pPr marL="285750" indent="-285750" algn="just">
              <a:buFont typeface="Arial" panose="020B0604020202020204" pitchFamily="34" charset="0"/>
              <a:buChar char="•"/>
            </a:pPr>
            <a:r>
              <a:rPr lang="en-US" sz="2800" dirty="0">
                <a:solidFill>
                  <a:srgbClr val="002060"/>
                </a:solidFill>
              </a:rPr>
              <a:t>A relation is in second normal form if and only if</a:t>
            </a:r>
          </a:p>
          <a:p>
            <a:pPr marL="742950" lvl="1" indent="-285750" algn="just">
              <a:buFont typeface="Arial" panose="020B0604020202020204" pitchFamily="34" charset="0"/>
              <a:buChar char="•"/>
            </a:pPr>
            <a:r>
              <a:rPr lang="en-US" sz="2800" dirty="0">
                <a:solidFill>
                  <a:srgbClr val="002060"/>
                </a:solidFill>
              </a:rPr>
              <a:t>R is already in </a:t>
            </a:r>
            <a:r>
              <a:rPr lang="en-US" sz="2800" dirty="0" smtClean="0">
                <a:solidFill>
                  <a:srgbClr val="002060"/>
                </a:solidFill>
              </a:rPr>
              <a:t>1NF and there </a:t>
            </a:r>
            <a:r>
              <a:rPr lang="en-US" sz="2800" dirty="0">
                <a:solidFill>
                  <a:srgbClr val="002060"/>
                </a:solidFill>
              </a:rPr>
              <a:t>is no partial dependency between non-key attributes and key attributes</a:t>
            </a:r>
            <a:r>
              <a:rPr lang="en-US" sz="2800" dirty="0" smtClean="0">
                <a:solidFill>
                  <a:srgbClr val="002060"/>
                </a:solidFill>
              </a:rPr>
              <a:t>.</a:t>
            </a:r>
          </a:p>
          <a:p>
            <a:pPr marL="742950" lvl="1" indent="-285750" algn="just">
              <a:buFont typeface="Arial" panose="020B0604020202020204" pitchFamily="34" charset="0"/>
              <a:buChar char="•"/>
            </a:pPr>
            <a:endParaRPr lang="en-US" sz="2800" dirty="0" smtClean="0">
              <a:solidFill>
                <a:srgbClr val="002060"/>
              </a:solidFill>
            </a:endParaRPr>
          </a:p>
          <a:p>
            <a:pPr marL="742950" lvl="1" indent="-285750" algn="just">
              <a:buFont typeface="Arial" panose="020B0604020202020204" pitchFamily="34" charset="0"/>
              <a:buChar char="•"/>
            </a:pPr>
            <a:endParaRPr lang="en-US" sz="2800" dirty="0">
              <a:solidFill>
                <a:srgbClr val="002060"/>
              </a:solidFill>
            </a:endParaRPr>
          </a:p>
          <a:p>
            <a:pPr marL="742950" lvl="1" indent="-285750" algn="just">
              <a:buFont typeface="Arial" panose="020B0604020202020204" pitchFamily="34" charset="0"/>
              <a:buChar char="•"/>
            </a:pPr>
            <a:endParaRPr lang="en-US" sz="2800" dirty="0" smtClean="0">
              <a:solidFill>
                <a:srgbClr val="002060"/>
              </a:solidFill>
            </a:endParaRPr>
          </a:p>
          <a:p>
            <a:pPr marL="742950" lvl="1" indent="-285750" algn="just">
              <a:buFont typeface="Arial" panose="020B0604020202020204" pitchFamily="34" charset="0"/>
              <a:buChar char="•"/>
            </a:pPr>
            <a:endParaRPr lang="en-US" sz="2800" dirty="0">
              <a:solidFill>
                <a:srgbClr val="002060"/>
              </a:solidFill>
            </a:endParaRPr>
          </a:p>
          <a:p>
            <a:pPr marL="742950" lvl="1" indent="-285750" algn="just">
              <a:buFont typeface="Arial" panose="020B0604020202020204" pitchFamily="34" charset="0"/>
              <a:buChar char="•"/>
            </a:pPr>
            <a:endParaRPr lang="en-US" sz="2800" dirty="0" smtClean="0">
              <a:solidFill>
                <a:srgbClr val="002060"/>
              </a:solidFill>
            </a:endParaRPr>
          </a:p>
          <a:p>
            <a:pPr lvl="1" algn="just"/>
            <a:endParaRPr lang="en-US" sz="2800" dirty="0" smtClean="0">
              <a:solidFill>
                <a:srgbClr val="002060"/>
              </a:solidFill>
            </a:endParaRPr>
          </a:p>
          <a:p>
            <a:pPr marL="285750" indent="-285750" algn="just">
              <a:buFont typeface="Arial" panose="020B0604020202020204" pitchFamily="34" charset="0"/>
              <a:buChar char="•"/>
            </a:pPr>
            <a:r>
              <a:rPr lang="en-US" sz="2800" dirty="0">
                <a:solidFill>
                  <a:srgbClr val="002060"/>
                </a:solidFill>
              </a:rPr>
              <a:t>If we carefully observe the above relation we can find that there are </a:t>
            </a:r>
            <a:r>
              <a:rPr lang="en-US" sz="2800" dirty="0" smtClean="0">
                <a:solidFill>
                  <a:srgbClr val="002060"/>
                </a:solidFill>
              </a:rPr>
              <a:t>four attributes </a:t>
            </a:r>
            <a:r>
              <a:rPr lang="en-US" sz="2800" dirty="0">
                <a:solidFill>
                  <a:srgbClr val="002060"/>
                </a:solidFill>
              </a:rPr>
              <a:t>are dependent on partial candidate key. </a:t>
            </a:r>
          </a:p>
          <a:p>
            <a:pPr marL="742950" lvl="1" indent="-285750" algn="just">
              <a:buFont typeface="Arial" panose="020B0604020202020204" pitchFamily="34" charset="0"/>
              <a:buChar char="•"/>
            </a:pPr>
            <a:r>
              <a:rPr lang="en-US" sz="2800" dirty="0" smtClean="0">
                <a:solidFill>
                  <a:srgbClr val="002060"/>
                </a:solidFill>
              </a:rPr>
              <a:t>SID, COURSE</a:t>
            </a:r>
            <a:r>
              <a:rPr lang="en-US" sz="2800" dirty="0">
                <a:solidFill>
                  <a:srgbClr val="002060"/>
                </a:solidFill>
              </a:rPr>
              <a:t> -&gt; </a:t>
            </a:r>
            <a:r>
              <a:rPr lang="en-US" sz="2800" dirty="0" smtClean="0">
                <a:solidFill>
                  <a:srgbClr val="002060"/>
                </a:solidFill>
              </a:rPr>
              <a:t>NAME, CONTACTNO1, CONTACTNO2, GRADE</a:t>
            </a:r>
            <a:endParaRPr lang="en-US" sz="2800" dirty="0">
              <a:solidFill>
                <a:srgbClr val="002060"/>
              </a:solidFill>
            </a:endParaRPr>
          </a:p>
          <a:p>
            <a:pPr marL="285750" indent="-285750" algn="just">
              <a:buFont typeface="Arial" panose="020B0604020202020204" pitchFamily="34" charset="0"/>
              <a:buChar char="•"/>
            </a:pPr>
            <a:r>
              <a:rPr lang="en-US" sz="2800" dirty="0" smtClean="0">
                <a:solidFill>
                  <a:srgbClr val="002060"/>
                </a:solidFill>
              </a:rPr>
              <a:t>To </a:t>
            </a:r>
            <a:r>
              <a:rPr lang="en-US" sz="2800" dirty="0">
                <a:solidFill>
                  <a:srgbClr val="002060"/>
                </a:solidFill>
              </a:rPr>
              <a:t>make this relation 2NF compliant we need to remove this partial dependency and decompose the relation</a:t>
            </a:r>
            <a:r>
              <a:rPr lang="en-US" sz="2800" dirty="0" smtClean="0">
                <a:solidFill>
                  <a:srgbClr val="002060"/>
                </a:solidFill>
              </a:rPr>
              <a:t>.</a:t>
            </a:r>
            <a:endParaRPr lang="en-US" sz="2800" dirty="0">
              <a:solidFill>
                <a:srgbClr val="002060"/>
              </a:solidFill>
            </a:endParaRPr>
          </a:p>
        </p:txBody>
      </p:sp>
      <p:graphicFrame>
        <p:nvGraphicFramePr>
          <p:cNvPr id="7" name="Table 6">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701482473"/>
              </p:ext>
            </p:extLst>
          </p:nvPr>
        </p:nvGraphicFramePr>
        <p:xfrm>
          <a:off x="868772" y="2232107"/>
          <a:ext cx="10625137" cy="2251710"/>
        </p:xfrm>
        <a:graphic>
          <a:graphicData uri="http://schemas.openxmlformats.org/drawingml/2006/table">
            <a:tbl>
              <a:tblPr firstRow="1" bandRow="1">
                <a:tableStyleId>{69012ECD-51FC-41F1-AA8D-1B2483CD663E}</a:tableStyleId>
              </a:tblPr>
              <a:tblGrid>
                <a:gridCol w="684212">
                  <a:extLst>
                    <a:ext uri="{9D8B030D-6E8A-4147-A177-3AD203B41FA5}">
                      <a16:colId xmlns="" xmlns:a16="http://schemas.microsoft.com/office/drawing/2014/main" val="846695438"/>
                    </a:ext>
                  </a:extLst>
                </a:gridCol>
                <a:gridCol w="1263650">
                  <a:extLst>
                    <a:ext uri="{9D8B030D-6E8A-4147-A177-3AD203B41FA5}">
                      <a16:colId xmlns="" xmlns:a16="http://schemas.microsoft.com/office/drawing/2014/main" val="1763199761"/>
                    </a:ext>
                  </a:extLst>
                </a:gridCol>
                <a:gridCol w="2255838">
                  <a:extLst>
                    <a:ext uri="{9D8B030D-6E8A-4147-A177-3AD203B41FA5}">
                      <a16:colId xmlns="" xmlns:a16="http://schemas.microsoft.com/office/drawing/2014/main" val="2362654774"/>
                    </a:ext>
                  </a:extLst>
                </a:gridCol>
                <a:gridCol w="2359025"/>
                <a:gridCol w="1476375">
                  <a:extLst>
                    <a:ext uri="{9D8B030D-6E8A-4147-A177-3AD203B41FA5}">
                      <a16:colId xmlns="" xmlns:a16="http://schemas.microsoft.com/office/drawing/2014/main" val="1599600566"/>
                    </a:ext>
                  </a:extLst>
                </a:gridCol>
                <a:gridCol w="1311275">
                  <a:extLst>
                    <a:ext uri="{9D8B030D-6E8A-4147-A177-3AD203B41FA5}">
                      <a16:colId xmlns="" xmlns:a16="http://schemas.microsoft.com/office/drawing/2014/main" val="344452642"/>
                    </a:ext>
                  </a:extLst>
                </a:gridCol>
                <a:gridCol w="1274762">
                  <a:extLst>
                    <a:ext uri="{9D8B030D-6E8A-4147-A177-3AD203B41FA5}">
                      <a16:colId xmlns="" xmlns:a16="http://schemas.microsoft.com/office/drawing/2014/main" val="1155307961"/>
                    </a:ext>
                  </a:extLst>
                </a:gridCol>
              </a:tblGrid>
              <a:tr h="333992">
                <a:tc>
                  <a:txBody>
                    <a:bodyPr/>
                    <a:lstStyle/>
                    <a:p>
                      <a:pPr algn="ctr" rtl="0" fontAlgn="ctr"/>
                      <a:r>
                        <a:rPr lang="en-IN" sz="2400" u="sng" strike="noStrike" dirty="0">
                          <a:solidFill>
                            <a:srgbClr val="C00000"/>
                          </a:solidFill>
                          <a:effectLst/>
                          <a:latin typeface="Bookman Old Style" panose="02050604050505020204" pitchFamily="18" charset="0"/>
                        </a:rPr>
                        <a:t>SID</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sng" strike="noStrike" dirty="0">
                          <a:solidFill>
                            <a:srgbClr val="C00000"/>
                          </a:solidFill>
                          <a:effectLst/>
                          <a:latin typeface="Bookman Old Style" panose="02050604050505020204" pitchFamily="18" charset="0"/>
                        </a:rPr>
                        <a:t>NAME</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smtClean="0">
                          <a:solidFill>
                            <a:srgbClr val="C00000"/>
                          </a:solidFill>
                          <a:effectLst/>
                          <a:latin typeface="Bookman Old Style" panose="02050604050505020204" pitchFamily="18" charset="0"/>
                        </a:rPr>
                        <a:t>CONTACTNO1</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smtClean="0">
                          <a:solidFill>
                            <a:srgbClr val="C00000"/>
                          </a:solidFill>
                          <a:effectLst/>
                          <a:latin typeface="Bookman Old Style" panose="02050604050505020204" pitchFamily="18" charset="0"/>
                        </a:rPr>
                        <a:t>CONTACTNO2</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COURSE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MARKS</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GRADE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ROHAN</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i="0" u="none" strike="noStrike" dirty="0" smtClean="0">
                          <a:solidFill>
                            <a:srgbClr val="002060"/>
                          </a:solidFill>
                          <a:effectLst/>
                          <a:latin typeface="Bookman Old Style" panose="02050604050505020204" pitchFamily="18" charset="0"/>
                        </a:rPr>
                        <a:t>111-111-1111</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2400" i="0" u="none" strike="noStrike" dirty="0" smtClean="0">
                          <a:solidFill>
                            <a:srgbClr val="002060"/>
                          </a:solidFill>
                          <a:effectLst/>
                          <a:latin typeface="Bookman Old Style" panose="02050604050505020204" pitchFamily="18" charset="0"/>
                        </a:rPr>
                        <a:t>123-456-7890</a:t>
                      </a:r>
                      <a:endParaRPr lang="en-IN" sz="2400" b="1" i="0" u="none" strike="noStrike" dirty="0" smtClean="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80</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B+</a:t>
                      </a:r>
                    </a:p>
                  </a:txBody>
                  <a:tcPr marL="9525" marR="9525" marT="9525" marB="0" anchor="ctr"/>
                </a:tc>
                <a:extLst>
                  <a:ext uri="{0D108BD9-81ED-4DB2-BD59-A6C34878D82A}">
                    <a16:rowId xmlns="" xmlns:a16="http://schemas.microsoft.com/office/drawing/2014/main" val="183727639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ROHAN</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i="0" u="none" strike="noStrike" dirty="0" smtClean="0">
                          <a:solidFill>
                            <a:srgbClr val="002060"/>
                          </a:solidFill>
                          <a:effectLst/>
                          <a:latin typeface="Bookman Old Style" panose="02050604050505020204" pitchFamily="18" charset="0"/>
                        </a:rPr>
                        <a:t>111-111-1111</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2400" i="0" u="none" strike="noStrike" dirty="0" smtClean="0">
                          <a:solidFill>
                            <a:srgbClr val="002060"/>
                          </a:solidFill>
                          <a:effectLst/>
                          <a:latin typeface="Bookman Old Style" panose="02050604050505020204" pitchFamily="18" charset="0"/>
                        </a:rPr>
                        <a:t>123-456-7890</a:t>
                      </a:r>
                      <a:endParaRPr lang="en-IN" sz="2400" b="1" i="0" u="none" strike="noStrike" dirty="0" smtClean="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DBMS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95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RAVI</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222-222-3222</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b="0" i="0" u="none" strike="noStrike" dirty="0" smtClean="0">
                          <a:solidFill>
                            <a:srgbClr val="002060"/>
                          </a:solidFill>
                          <a:effectLst/>
                          <a:latin typeface="Bookman Old Style" panose="02050604050505020204" pitchFamily="18" charset="0"/>
                        </a:rPr>
                        <a:t>NULL</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75</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B</a:t>
                      </a:r>
                    </a:p>
                  </a:txBody>
                  <a:tcPr marL="9525" marR="9525" marT="9525" marB="0" anchor="ctr"/>
                </a:tc>
                <a:extLst>
                  <a:ext uri="{0D108BD9-81ED-4DB2-BD59-A6C34878D82A}">
                    <a16:rowId xmlns="" xmlns:a16="http://schemas.microsoft.com/office/drawing/2014/main" val="1823574503"/>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RAVI</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222-222-3222</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b="0" i="0" u="none" strike="noStrike" dirty="0" smtClean="0">
                          <a:solidFill>
                            <a:srgbClr val="002060"/>
                          </a:solidFill>
                          <a:effectLst/>
                          <a:latin typeface="Bookman Old Style" panose="02050604050505020204" pitchFamily="18" charset="0"/>
                        </a:rPr>
                        <a:t>NULL</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DWDM</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85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56033">
                <a:tc>
                  <a:txBody>
                    <a:bodyPr/>
                    <a:lstStyle/>
                    <a:p>
                      <a:pPr algn="ctr" rtl="0" fontAlgn="ctr"/>
                      <a:r>
                        <a:rPr lang="en-IN" sz="2400" u="none" strike="noStrike" dirty="0">
                          <a:solidFill>
                            <a:srgbClr val="002060"/>
                          </a:solidFill>
                          <a:effectLst/>
                          <a:latin typeface="Bookman Old Style" panose="02050604050505020204" pitchFamily="18" charset="0"/>
                        </a:rPr>
                        <a:t>3</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NEHA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333-333-3333</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b="0" i="0" u="none" strike="noStrike" dirty="0" smtClean="0">
                          <a:solidFill>
                            <a:srgbClr val="002060"/>
                          </a:solidFill>
                          <a:effectLst/>
                          <a:latin typeface="Bookman Old Style" panose="02050604050505020204" pitchFamily="18" charset="0"/>
                        </a:rPr>
                        <a:t>NULL</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90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A</a:t>
                      </a:r>
                      <a:r>
                        <a:rPr lang="en-IN" sz="2400" u="none" strike="noStrike" dirty="0">
                          <a:solidFill>
                            <a:srgbClr val="002060"/>
                          </a:solidFill>
                          <a:effectLst/>
                          <a:latin typeface="Bookman Old Style" panose="02050604050505020204" pitchFamily="18" charset="0"/>
                        </a:rPr>
                        <a:t>+</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spTree>
    <p:extLst>
      <p:ext uri="{BB962C8B-B14F-4D97-AF65-F5344CB8AC3E}">
        <p14:creationId xmlns:p14="http://schemas.microsoft.com/office/powerpoint/2010/main" val="379829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19" y="799306"/>
            <a:ext cx="11213911" cy="523220"/>
          </a:xfrm>
          <a:prstGeom prst="rect">
            <a:avLst/>
          </a:prstGeom>
        </p:spPr>
        <p:txBody>
          <a:bodyPr wrap="square">
            <a:spAutoFit/>
          </a:bodyPr>
          <a:lstStyle/>
          <a:p>
            <a:pPr marL="285750" indent="-285750" algn="just">
              <a:buFont typeface="Arial" panose="020B0604020202020204" pitchFamily="34" charset="0"/>
              <a:buChar char="•"/>
            </a:pPr>
            <a:r>
              <a:rPr lang="en-US" sz="2800" dirty="0" smtClean="0">
                <a:solidFill>
                  <a:srgbClr val="002060"/>
                </a:solidFill>
              </a:rPr>
              <a:t>Student Table:</a:t>
            </a:r>
            <a:endParaRPr lang="en-US" sz="2800" dirty="0">
              <a:solidFill>
                <a:srgbClr val="002060"/>
              </a:solidFill>
            </a:endParaRPr>
          </a:p>
        </p:txBody>
      </p:sp>
      <p:graphicFrame>
        <p:nvGraphicFramePr>
          <p:cNvPr id="5" name="Table 4">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1779763193"/>
              </p:ext>
            </p:extLst>
          </p:nvPr>
        </p:nvGraphicFramePr>
        <p:xfrm>
          <a:off x="2838469" y="1348515"/>
          <a:ext cx="6872286" cy="1501140"/>
        </p:xfrm>
        <a:graphic>
          <a:graphicData uri="http://schemas.openxmlformats.org/drawingml/2006/table">
            <a:tbl>
              <a:tblPr firstRow="1" bandRow="1">
                <a:tableStyleId>{69012ECD-51FC-41F1-AA8D-1B2483CD663E}</a:tableStyleId>
              </a:tblPr>
              <a:tblGrid>
                <a:gridCol w="684212">
                  <a:extLst>
                    <a:ext uri="{9D8B030D-6E8A-4147-A177-3AD203B41FA5}">
                      <a16:colId xmlns="" xmlns:a16="http://schemas.microsoft.com/office/drawing/2014/main" val="846695438"/>
                    </a:ext>
                  </a:extLst>
                </a:gridCol>
                <a:gridCol w="1263650">
                  <a:extLst>
                    <a:ext uri="{9D8B030D-6E8A-4147-A177-3AD203B41FA5}">
                      <a16:colId xmlns="" xmlns:a16="http://schemas.microsoft.com/office/drawing/2014/main" val="1763199761"/>
                    </a:ext>
                  </a:extLst>
                </a:gridCol>
                <a:gridCol w="2462212">
                  <a:extLst>
                    <a:ext uri="{9D8B030D-6E8A-4147-A177-3AD203B41FA5}">
                      <a16:colId xmlns="" xmlns:a16="http://schemas.microsoft.com/office/drawing/2014/main" val="2362654774"/>
                    </a:ext>
                  </a:extLst>
                </a:gridCol>
                <a:gridCol w="2462212"/>
              </a:tblGrid>
              <a:tr h="371103">
                <a:tc>
                  <a:txBody>
                    <a:bodyPr/>
                    <a:lstStyle/>
                    <a:p>
                      <a:pPr algn="ctr" rtl="0" fontAlgn="ctr"/>
                      <a:r>
                        <a:rPr lang="en-IN" sz="2400" u="sng" strike="noStrike" dirty="0">
                          <a:solidFill>
                            <a:srgbClr val="C00000"/>
                          </a:solidFill>
                          <a:effectLst/>
                          <a:latin typeface="Bookman Old Style" panose="02050604050505020204" pitchFamily="18" charset="0"/>
                        </a:rPr>
                        <a:t>SID</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NAME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C00000"/>
                          </a:solidFill>
                          <a:effectLst/>
                          <a:latin typeface="Bookman Old Style" panose="02050604050505020204" pitchFamily="18" charset="0"/>
                        </a:rPr>
                        <a:t>CONTACT </a:t>
                      </a:r>
                      <a:r>
                        <a:rPr lang="en-IN" sz="2400" u="none" strike="noStrike" dirty="0" smtClean="0">
                          <a:solidFill>
                            <a:srgbClr val="C00000"/>
                          </a:solidFill>
                          <a:effectLst/>
                          <a:latin typeface="Bookman Old Style" panose="02050604050505020204" pitchFamily="18" charset="0"/>
                        </a:rPr>
                        <a:t>NO1</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2400" u="none" strike="noStrike" dirty="0" smtClean="0">
                          <a:solidFill>
                            <a:srgbClr val="C00000"/>
                          </a:solidFill>
                          <a:effectLst/>
                          <a:latin typeface="Bookman Old Style" panose="02050604050505020204" pitchFamily="18" charset="0"/>
                        </a:rPr>
                        <a:t>CONTACT NO2</a:t>
                      </a:r>
                      <a:endParaRPr lang="en-IN" sz="2400" b="1" i="0" u="none" strike="noStrike" dirty="0" smtClean="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ROHAN</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i="0" u="none" strike="noStrike" dirty="0" smtClean="0">
                          <a:solidFill>
                            <a:srgbClr val="002060"/>
                          </a:solidFill>
                          <a:effectLst/>
                          <a:latin typeface="Bookman Old Style" panose="02050604050505020204" pitchFamily="18" charset="0"/>
                        </a:rPr>
                        <a:t>111-111-1111</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IN" sz="2400" i="0" u="none" strike="noStrike" dirty="0" smtClean="0">
                          <a:solidFill>
                            <a:srgbClr val="002060"/>
                          </a:solidFill>
                          <a:effectLst/>
                          <a:latin typeface="Bookman Old Style" panose="02050604050505020204" pitchFamily="18" charset="0"/>
                        </a:rPr>
                        <a:t>123-456-7890</a:t>
                      </a:r>
                      <a:endParaRPr lang="en-IN" sz="2400" b="1" i="0" u="none" strike="noStrike" dirty="0" smtClean="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83727639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RAVI</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222-222-3222</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b="0" i="0" u="none" strike="noStrike" dirty="0" smtClean="0">
                          <a:solidFill>
                            <a:srgbClr val="002060"/>
                          </a:solidFill>
                          <a:effectLst/>
                          <a:latin typeface="Bookman Old Style" panose="02050604050505020204" pitchFamily="18" charset="0"/>
                        </a:rPr>
                        <a:t>NULL</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823574503"/>
                  </a:ext>
                </a:extLst>
              </a:tr>
              <a:tr h="356033">
                <a:tc>
                  <a:txBody>
                    <a:bodyPr/>
                    <a:lstStyle/>
                    <a:p>
                      <a:pPr algn="ctr" rtl="0" fontAlgn="ctr"/>
                      <a:r>
                        <a:rPr lang="en-IN" sz="2400" u="none" strike="noStrike" dirty="0">
                          <a:solidFill>
                            <a:srgbClr val="002060"/>
                          </a:solidFill>
                          <a:effectLst/>
                          <a:latin typeface="Bookman Old Style" panose="02050604050505020204" pitchFamily="18" charset="0"/>
                        </a:rPr>
                        <a:t>3</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NEHA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u="none" strike="noStrike" dirty="0">
                          <a:solidFill>
                            <a:srgbClr val="002060"/>
                          </a:solidFill>
                          <a:effectLst/>
                          <a:latin typeface="Bookman Old Style" panose="02050604050505020204" pitchFamily="18" charset="0"/>
                        </a:rPr>
                        <a:t>333-333-3333</a:t>
                      </a:r>
                      <a:endParaRPr lang="en-IN" sz="2400" b="1"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fontAlgn="b"/>
                      <a:r>
                        <a:rPr lang="en-IN" sz="2400" b="0" i="0" u="none" strike="noStrike" dirty="0" smtClean="0">
                          <a:solidFill>
                            <a:srgbClr val="002060"/>
                          </a:solidFill>
                          <a:effectLst/>
                          <a:latin typeface="Bookman Old Style" panose="02050604050505020204" pitchFamily="18" charset="0"/>
                        </a:rPr>
                        <a:t>NULL</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graphicFrame>
        <p:nvGraphicFramePr>
          <p:cNvPr id="6" name="Table 5">
            <a:extLst>
              <a:ext uri="{FF2B5EF4-FFF2-40B4-BE49-F238E27FC236}">
                <a16:creationId xmlns="" xmlns:a16="http://schemas.microsoft.com/office/drawing/2014/main" id="{25F3F656-7A76-4459-AC15-BDF2E2010BF8}"/>
              </a:ext>
            </a:extLst>
          </p:cNvPr>
          <p:cNvGraphicFramePr>
            <a:graphicFrameLocks noGrp="1"/>
          </p:cNvGraphicFramePr>
          <p:nvPr>
            <p:extLst>
              <p:ext uri="{D42A27DB-BD31-4B8C-83A1-F6EECF244321}">
                <p14:modId xmlns:p14="http://schemas.microsoft.com/office/powerpoint/2010/main" val="3549524836"/>
              </p:ext>
            </p:extLst>
          </p:nvPr>
        </p:nvGraphicFramePr>
        <p:xfrm>
          <a:off x="2759120" y="3931524"/>
          <a:ext cx="4793399" cy="2251710"/>
        </p:xfrm>
        <a:graphic>
          <a:graphicData uri="http://schemas.openxmlformats.org/drawingml/2006/table">
            <a:tbl>
              <a:tblPr firstRow="1" bandRow="1">
                <a:tableStyleId>{69012ECD-51FC-41F1-AA8D-1B2483CD663E}</a:tableStyleId>
              </a:tblPr>
              <a:tblGrid>
                <a:gridCol w="684212">
                  <a:extLst>
                    <a:ext uri="{9D8B030D-6E8A-4147-A177-3AD203B41FA5}">
                      <a16:colId xmlns="" xmlns:a16="http://schemas.microsoft.com/office/drawing/2014/main" val="846695438"/>
                    </a:ext>
                  </a:extLst>
                </a:gridCol>
                <a:gridCol w="1476375">
                  <a:extLst>
                    <a:ext uri="{9D8B030D-6E8A-4147-A177-3AD203B41FA5}">
                      <a16:colId xmlns="" xmlns:a16="http://schemas.microsoft.com/office/drawing/2014/main" val="1599600566"/>
                    </a:ext>
                  </a:extLst>
                </a:gridCol>
                <a:gridCol w="1311275">
                  <a:extLst>
                    <a:ext uri="{9D8B030D-6E8A-4147-A177-3AD203B41FA5}">
                      <a16:colId xmlns="" xmlns:a16="http://schemas.microsoft.com/office/drawing/2014/main" val="344452642"/>
                    </a:ext>
                  </a:extLst>
                </a:gridCol>
                <a:gridCol w="1321537">
                  <a:extLst>
                    <a:ext uri="{9D8B030D-6E8A-4147-A177-3AD203B41FA5}">
                      <a16:colId xmlns="" xmlns:a16="http://schemas.microsoft.com/office/drawing/2014/main" val="1155307961"/>
                    </a:ext>
                  </a:extLst>
                </a:gridCol>
              </a:tblGrid>
              <a:tr h="333992">
                <a:tc>
                  <a:txBody>
                    <a:bodyPr/>
                    <a:lstStyle/>
                    <a:p>
                      <a:pPr algn="ctr" rtl="0" fontAlgn="ctr"/>
                      <a:r>
                        <a:rPr lang="en-IN" sz="2400" u="sng" strike="noStrike" dirty="0">
                          <a:solidFill>
                            <a:srgbClr val="C00000"/>
                          </a:solidFill>
                          <a:effectLst/>
                          <a:latin typeface="Bookman Old Style" panose="02050604050505020204" pitchFamily="18" charset="0"/>
                        </a:rPr>
                        <a:t>SID</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sng" strike="noStrike" dirty="0">
                          <a:solidFill>
                            <a:srgbClr val="C00000"/>
                          </a:solidFill>
                          <a:effectLst/>
                          <a:latin typeface="Bookman Old Style" panose="02050604050505020204" pitchFamily="18" charset="0"/>
                        </a:rPr>
                        <a:t>COURSE</a:t>
                      </a:r>
                      <a:endParaRPr lang="en-IN" sz="2400" b="1" i="0" u="sng"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MARKS</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C00000"/>
                          </a:solidFill>
                          <a:effectLst/>
                          <a:latin typeface="Bookman Old Style" panose="02050604050505020204" pitchFamily="18" charset="0"/>
                        </a:rPr>
                        <a:t>GRADE</a:t>
                      </a:r>
                      <a:endParaRPr lang="en-IN" sz="2400" b="1" i="0" u="none" strike="noStrike" dirty="0">
                        <a:solidFill>
                          <a:srgbClr val="C0000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343214484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80</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B+</a:t>
                      </a:r>
                    </a:p>
                  </a:txBody>
                  <a:tcPr marL="9525" marR="9525" marT="9525" marB="0" anchor="ctr"/>
                </a:tc>
                <a:extLst>
                  <a:ext uri="{0D108BD9-81ED-4DB2-BD59-A6C34878D82A}">
                    <a16:rowId xmlns="" xmlns:a16="http://schemas.microsoft.com/office/drawing/2014/main" val="1837276390"/>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1</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DBMS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95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OOPS</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75</a:t>
                      </a: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B</a:t>
                      </a:r>
                    </a:p>
                  </a:txBody>
                  <a:tcPr marL="9525" marR="9525" marT="9525" marB="0" anchor="ctr"/>
                </a:tc>
                <a:extLst>
                  <a:ext uri="{0D108BD9-81ED-4DB2-BD59-A6C34878D82A}">
                    <a16:rowId xmlns="" xmlns:a16="http://schemas.microsoft.com/office/drawing/2014/main" val="1823574503"/>
                  </a:ext>
                </a:extLst>
              </a:tr>
              <a:tr h="333992">
                <a:tc>
                  <a:txBody>
                    <a:bodyPr/>
                    <a:lstStyle/>
                    <a:p>
                      <a:pPr algn="ctr" rtl="0" fontAlgn="ctr"/>
                      <a:r>
                        <a:rPr lang="en-IN" sz="2400" u="none" strike="noStrike" dirty="0">
                          <a:solidFill>
                            <a:srgbClr val="002060"/>
                          </a:solidFill>
                          <a:effectLst/>
                          <a:latin typeface="Bookman Old Style" panose="02050604050505020204" pitchFamily="18" charset="0"/>
                        </a:rPr>
                        <a:t>2</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DWDM</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85</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b="0" i="0" u="none" strike="noStrike" dirty="0" smtClean="0">
                          <a:solidFill>
                            <a:srgbClr val="002060"/>
                          </a:solidFill>
                          <a:effectLst/>
                          <a:latin typeface="Bookman Old Style" panose="02050604050505020204" pitchFamily="18" charset="0"/>
                        </a:rPr>
                        <a:t>A</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r>
              <a:tr h="356033">
                <a:tc>
                  <a:txBody>
                    <a:bodyPr/>
                    <a:lstStyle/>
                    <a:p>
                      <a:pPr algn="ctr" rtl="0" fontAlgn="ctr"/>
                      <a:r>
                        <a:rPr lang="en-IN" sz="2400" u="none" strike="noStrike" dirty="0">
                          <a:solidFill>
                            <a:srgbClr val="002060"/>
                          </a:solidFill>
                          <a:effectLst/>
                          <a:latin typeface="Bookman Old Style" panose="02050604050505020204" pitchFamily="18" charset="0"/>
                        </a:rPr>
                        <a:t>3</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OOPS</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a:solidFill>
                            <a:srgbClr val="002060"/>
                          </a:solidFill>
                          <a:effectLst/>
                          <a:latin typeface="Bookman Old Style" panose="02050604050505020204" pitchFamily="18" charset="0"/>
                        </a:rPr>
                        <a:t>90</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tc>
                  <a:txBody>
                    <a:bodyPr/>
                    <a:lstStyle/>
                    <a:p>
                      <a:pPr algn="ctr" rtl="0" fontAlgn="ctr"/>
                      <a:r>
                        <a:rPr lang="en-IN" sz="2400" u="none" strike="noStrike" dirty="0" smtClean="0">
                          <a:solidFill>
                            <a:srgbClr val="002060"/>
                          </a:solidFill>
                          <a:effectLst/>
                          <a:latin typeface="Bookman Old Style" panose="02050604050505020204" pitchFamily="18" charset="0"/>
                        </a:rPr>
                        <a:t> A</a:t>
                      </a:r>
                      <a:r>
                        <a:rPr lang="en-IN" sz="2400" u="none" strike="noStrike" dirty="0">
                          <a:solidFill>
                            <a:srgbClr val="002060"/>
                          </a:solidFill>
                          <a:effectLst/>
                          <a:latin typeface="Bookman Old Style" panose="02050604050505020204" pitchFamily="18" charset="0"/>
                        </a:rPr>
                        <a:t>+</a:t>
                      </a:r>
                      <a:endParaRPr lang="en-IN" sz="2400" b="0" i="0" u="none" strike="noStrike" dirty="0">
                        <a:solidFill>
                          <a:srgbClr val="002060"/>
                        </a:solidFill>
                        <a:effectLst/>
                        <a:latin typeface="Bookman Old Style" panose="02050604050505020204" pitchFamily="18" charset="0"/>
                      </a:endParaRPr>
                    </a:p>
                  </a:txBody>
                  <a:tcPr marL="9525" marR="9525" marT="9525" marB="0" anchor="ctr"/>
                </a:tc>
                <a:extLst>
                  <a:ext uri="{0D108BD9-81ED-4DB2-BD59-A6C34878D82A}">
                    <a16:rowId xmlns="" xmlns:a16="http://schemas.microsoft.com/office/drawing/2014/main" val="1456458246"/>
                  </a:ext>
                </a:extLst>
              </a:tr>
            </a:tbl>
          </a:graphicData>
        </a:graphic>
      </p:graphicFrame>
      <p:sp>
        <p:nvSpPr>
          <p:cNvPr id="7" name="Rectangle 6"/>
          <p:cNvSpPr/>
          <p:nvPr/>
        </p:nvSpPr>
        <p:spPr>
          <a:xfrm>
            <a:off x="482219" y="3285474"/>
            <a:ext cx="11213911" cy="523220"/>
          </a:xfrm>
          <a:prstGeom prst="rect">
            <a:avLst/>
          </a:prstGeom>
        </p:spPr>
        <p:txBody>
          <a:bodyPr wrap="square">
            <a:spAutoFit/>
          </a:bodyPr>
          <a:lstStyle/>
          <a:p>
            <a:pPr marL="285750" indent="-285750" algn="just">
              <a:buFont typeface="Arial" panose="020B0604020202020204" pitchFamily="34" charset="0"/>
              <a:buChar char="•"/>
            </a:pPr>
            <a:r>
              <a:rPr lang="en-US" sz="2800" dirty="0" smtClean="0">
                <a:solidFill>
                  <a:srgbClr val="002060"/>
                </a:solidFill>
              </a:rPr>
              <a:t>Marks Table:</a:t>
            </a:r>
            <a:endParaRPr lang="en-US" sz="2800" dirty="0">
              <a:solidFill>
                <a:srgbClr val="002060"/>
              </a:solidFill>
            </a:endParaRPr>
          </a:p>
        </p:txBody>
      </p:sp>
      <p:sp>
        <p:nvSpPr>
          <p:cNvPr id="8" name="Rectangle 7"/>
          <p:cNvSpPr/>
          <p:nvPr/>
        </p:nvSpPr>
        <p:spPr>
          <a:xfrm>
            <a:off x="482219" y="214531"/>
            <a:ext cx="8006688" cy="584775"/>
          </a:xfrm>
          <a:prstGeom prst="rect">
            <a:avLst/>
          </a:prstGeom>
        </p:spPr>
        <p:txBody>
          <a:bodyPr wrap="square">
            <a:spAutoFit/>
          </a:bodyPr>
          <a:lstStyle/>
          <a:p>
            <a:r>
              <a:rPr lang="en-US" sz="3200" b="1" u="none" strike="noStrike" baseline="0" dirty="0" smtClean="0">
                <a:solidFill>
                  <a:srgbClr val="FF0000"/>
                </a:solidFill>
              </a:rPr>
              <a:t>Normalization | Second Normal Form [ 2NF ]</a:t>
            </a:r>
            <a:endParaRPr lang="en-US" sz="3200" b="1" dirty="0">
              <a:solidFill>
                <a:srgbClr val="FF0000"/>
              </a:solidFill>
            </a:endParaRPr>
          </a:p>
        </p:txBody>
      </p:sp>
    </p:spTree>
    <p:extLst>
      <p:ext uri="{BB962C8B-B14F-4D97-AF65-F5344CB8AC3E}">
        <p14:creationId xmlns:p14="http://schemas.microsoft.com/office/powerpoint/2010/main" val="218710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1790</Words>
  <Application>Microsoft Office PowerPoint</Application>
  <PresentationFormat>Widescreen</PresentationFormat>
  <Paragraphs>552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Calibri</vt:lpstr>
      <vt:lpstr>Calibri Light</vt:lpstr>
      <vt:lpstr>Pristina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Jeevan Kumar Papagari</cp:lastModifiedBy>
  <cp:revision>178</cp:revision>
  <dcterms:created xsi:type="dcterms:W3CDTF">2021-11-20T09:25:32Z</dcterms:created>
  <dcterms:modified xsi:type="dcterms:W3CDTF">2022-08-11T07:01:17Z</dcterms:modified>
</cp:coreProperties>
</file>