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8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5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9"/>
          <p:cNvSpPr>
            <a:spLocks/>
          </p:cNvSpPr>
          <p:nvPr userDrawn="1"/>
        </p:nvSpPr>
        <p:spPr bwMode="auto">
          <a:xfrm>
            <a:off x="11734106" y="6401256"/>
            <a:ext cx="457260" cy="457094"/>
          </a:xfrm>
          <a:custGeom>
            <a:avLst/>
            <a:gdLst>
              <a:gd name="T0" fmla="*/ 67 w 67"/>
              <a:gd name="T1" fmla="*/ 6 h 67"/>
              <a:gd name="T2" fmla="*/ 67 w 67"/>
              <a:gd name="T3" fmla="*/ 16 h 67"/>
              <a:gd name="T4" fmla="*/ 67 w 67"/>
              <a:gd name="T5" fmla="*/ 60 h 67"/>
              <a:gd name="T6" fmla="*/ 60 w 67"/>
              <a:gd name="T7" fmla="*/ 67 h 67"/>
              <a:gd name="T8" fmla="*/ 20 w 67"/>
              <a:gd name="T9" fmla="*/ 67 h 67"/>
              <a:gd name="T10" fmla="*/ 7 w 67"/>
              <a:gd name="T11" fmla="*/ 67 h 67"/>
              <a:gd name="T12" fmla="*/ 0 w 67"/>
              <a:gd name="T13" fmla="*/ 67 h 67"/>
              <a:gd name="T14" fmla="*/ 0 w 67"/>
              <a:gd name="T15" fmla="*/ 60 h 67"/>
              <a:gd name="T16" fmla="*/ 0 w 67"/>
              <a:gd name="T17" fmla="*/ 18 h 67"/>
              <a:gd name="T18" fmla="*/ 18 w 67"/>
              <a:gd name="T19" fmla="*/ 0 h 67"/>
              <a:gd name="T20" fmla="*/ 20 w 67"/>
              <a:gd name="T21" fmla="*/ 0 h 67"/>
              <a:gd name="T22" fmla="*/ 60 w 67"/>
              <a:gd name="T23" fmla="*/ 0 h 67"/>
              <a:gd name="T24" fmla="*/ 67 w 67"/>
              <a:gd name="T25" fmla="*/ 0 h 67"/>
              <a:gd name="T26" fmla="*/ 67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7" y="6"/>
                </a:moveTo>
                <a:cubicBezTo>
                  <a:pt x="67" y="16"/>
                  <a:pt x="67" y="16"/>
                  <a:pt x="67" y="16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64"/>
                  <a:pt x="64" y="67"/>
                  <a:pt x="60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8"/>
                  <a:pt x="0" y="18"/>
                  <a:pt x="0" y="18"/>
                </a:cubicBezTo>
                <a:cubicBezTo>
                  <a:pt x="10" y="18"/>
                  <a:pt x="18" y="10"/>
                  <a:pt x="18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67" y="0"/>
                  <a:pt x="67" y="0"/>
                </a:cubicBezTo>
                <a:lnTo>
                  <a:pt x="67" y="6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GB" sz="1800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CA5283A3-807A-4D77-BC70-F799404240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2"/>
          <p:cNvSpPr>
            <a:spLocks noChangeArrowheads="1"/>
          </p:cNvSpPr>
          <p:nvPr userDrawn="1"/>
        </p:nvSpPr>
        <p:spPr bwMode="auto">
          <a:xfrm>
            <a:off x="457260" y="6521210"/>
            <a:ext cx="11276847" cy="338378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0" y="0"/>
            <a:ext cx="457260" cy="457094"/>
          </a:xfrm>
          <a:custGeom>
            <a:avLst/>
            <a:gdLst>
              <a:gd name="T0" fmla="*/ 61 w 67"/>
              <a:gd name="T1" fmla="*/ 0 h 67"/>
              <a:gd name="T2" fmla="*/ 51 w 67"/>
              <a:gd name="T3" fmla="*/ 0 h 67"/>
              <a:gd name="T4" fmla="*/ 7 w 67"/>
              <a:gd name="T5" fmla="*/ 0 h 67"/>
              <a:gd name="T6" fmla="*/ 0 w 67"/>
              <a:gd name="T7" fmla="*/ 7 h 67"/>
              <a:gd name="T8" fmla="*/ 0 w 67"/>
              <a:gd name="T9" fmla="*/ 47 h 67"/>
              <a:gd name="T10" fmla="*/ 0 w 67"/>
              <a:gd name="T11" fmla="*/ 61 h 67"/>
              <a:gd name="T12" fmla="*/ 0 w 67"/>
              <a:gd name="T13" fmla="*/ 67 h 67"/>
              <a:gd name="T14" fmla="*/ 7 w 67"/>
              <a:gd name="T15" fmla="*/ 67 h 67"/>
              <a:gd name="T16" fmla="*/ 49 w 67"/>
              <a:gd name="T17" fmla="*/ 67 h 67"/>
              <a:gd name="T18" fmla="*/ 67 w 67"/>
              <a:gd name="T19" fmla="*/ 49 h 67"/>
              <a:gd name="T20" fmla="*/ 67 w 67"/>
              <a:gd name="T21" fmla="*/ 47 h 67"/>
              <a:gd name="T22" fmla="*/ 67 w 67"/>
              <a:gd name="T23" fmla="*/ 7 h 67"/>
              <a:gd name="T24" fmla="*/ 67 w 67"/>
              <a:gd name="T25" fmla="*/ 0 h 67"/>
              <a:gd name="T26" fmla="*/ 61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61" y="0"/>
                </a:moveTo>
                <a:cubicBezTo>
                  <a:pt x="51" y="0"/>
                  <a:pt x="51" y="0"/>
                  <a:pt x="51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7"/>
                  <a:pt x="0" y="67"/>
                  <a:pt x="0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7"/>
                  <a:pt x="57" y="49"/>
                  <a:pt x="67" y="49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0"/>
                  <a:pt x="67" y="0"/>
                  <a:pt x="67" y="0"/>
                </a:cubicBezTo>
                <a:lnTo>
                  <a:pt x="61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0" name="Freeform 6"/>
          <p:cNvSpPr>
            <a:spLocks/>
          </p:cNvSpPr>
          <p:nvPr userDrawn="1"/>
        </p:nvSpPr>
        <p:spPr bwMode="auto">
          <a:xfrm>
            <a:off x="-232" y="6402494"/>
            <a:ext cx="457260" cy="457094"/>
          </a:xfrm>
          <a:custGeom>
            <a:avLst/>
            <a:gdLst>
              <a:gd name="T0" fmla="*/ 0 w 67"/>
              <a:gd name="T1" fmla="*/ 6 h 67"/>
              <a:gd name="T2" fmla="*/ 0 w 67"/>
              <a:gd name="T3" fmla="*/ 16 h 67"/>
              <a:gd name="T4" fmla="*/ 0 w 67"/>
              <a:gd name="T5" fmla="*/ 60 h 67"/>
              <a:gd name="T6" fmla="*/ 7 w 67"/>
              <a:gd name="T7" fmla="*/ 67 h 67"/>
              <a:gd name="T8" fmla="*/ 47 w 67"/>
              <a:gd name="T9" fmla="*/ 67 h 67"/>
              <a:gd name="T10" fmla="*/ 61 w 67"/>
              <a:gd name="T11" fmla="*/ 67 h 67"/>
              <a:gd name="T12" fmla="*/ 67 w 67"/>
              <a:gd name="T13" fmla="*/ 67 h 67"/>
              <a:gd name="T14" fmla="*/ 67 w 67"/>
              <a:gd name="T15" fmla="*/ 60 h 67"/>
              <a:gd name="T16" fmla="*/ 67 w 67"/>
              <a:gd name="T17" fmla="*/ 18 h 67"/>
              <a:gd name="T18" fmla="*/ 49 w 67"/>
              <a:gd name="T19" fmla="*/ 0 h 67"/>
              <a:gd name="T20" fmla="*/ 47 w 67"/>
              <a:gd name="T21" fmla="*/ 0 h 67"/>
              <a:gd name="T22" fmla="*/ 7 w 67"/>
              <a:gd name="T23" fmla="*/ 0 h 67"/>
              <a:gd name="T24" fmla="*/ 0 w 67"/>
              <a:gd name="T25" fmla="*/ 0 h 67"/>
              <a:gd name="T26" fmla="*/ 0 w 67"/>
              <a:gd name="T27" fmla="*/ 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0" y="6"/>
                </a:moveTo>
                <a:cubicBezTo>
                  <a:pt x="0" y="16"/>
                  <a:pt x="0" y="16"/>
                  <a:pt x="0" y="1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4"/>
                  <a:pt x="3" y="67"/>
                  <a:pt x="7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18"/>
                  <a:pt x="67" y="18"/>
                  <a:pt x="67" y="18"/>
                </a:cubicBezTo>
                <a:cubicBezTo>
                  <a:pt x="57" y="18"/>
                  <a:pt x="49" y="1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0"/>
                  <a:pt x="0" y="0"/>
                </a:cubicBezTo>
                <a:lnTo>
                  <a:pt x="0" y="6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2" name="Freeform 8"/>
          <p:cNvSpPr>
            <a:spLocks/>
          </p:cNvSpPr>
          <p:nvPr userDrawn="1"/>
        </p:nvSpPr>
        <p:spPr bwMode="auto">
          <a:xfrm>
            <a:off x="11734358" y="0"/>
            <a:ext cx="457260" cy="457094"/>
          </a:xfrm>
          <a:custGeom>
            <a:avLst/>
            <a:gdLst>
              <a:gd name="T0" fmla="*/ 7 w 67"/>
              <a:gd name="T1" fmla="*/ 0 h 67"/>
              <a:gd name="T2" fmla="*/ 16 w 67"/>
              <a:gd name="T3" fmla="*/ 0 h 67"/>
              <a:gd name="T4" fmla="*/ 60 w 67"/>
              <a:gd name="T5" fmla="*/ 0 h 67"/>
              <a:gd name="T6" fmla="*/ 67 w 67"/>
              <a:gd name="T7" fmla="*/ 7 h 67"/>
              <a:gd name="T8" fmla="*/ 67 w 67"/>
              <a:gd name="T9" fmla="*/ 47 h 67"/>
              <a:gd name="T10" fmla="*/ 67 w 67"/>
              <a:gd name="T11" fmla="*/ 61 h 67"/>
              <a:gd name="T12" fmla="*/ 67 w 67"/>
              <a:gd name="T13" fmla="*/ 67 h 67"/>
              <a:gd name="T14" fmla="*/ 60 w 67"/>
              <a:gd name="T15" fmla="*/ 67 h 67"/>
              <a:gd name="T16" fmla="*/ 18 w 67"/>
              <a:gd name="T17" fmla="*/ 67 h 67"/>
              <a:gd name="T18" fmla="*/ 0 w 67"/>
              <a:gd name="T19" fmla="*/ 49 h 67"/>
              <a:gd name="T20" fmla="*/ 0 w 67"/>
              <a:gd name="T21" fmla="*/ 47 h 67"/>
              <a:gd name="T22" fmla="*/ 0 w 67"/>
              <a:gd name="T23" fmla="*/ 7 h 67"/>
              <a:gd name="T24" fmla="*/ 0 w 67"/>
              <a:gd name="T25" fmla="*/ 0 h 67"/>
              <a:gd name="T26" fmla="*/ 7 w 67"/>
              <a:gd name="T27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" h="67">
                <a:moveTo>
                  <a:pt x="7" y="0"/>
                </a:moveTo>
                <a:cubicBezTo>
                  <a:pt x="16" y="0"/>
                  <a:pt x="16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47"/>
                  <a:pt x="67" y="47"/>
                  <a:pt x="67" y="47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7"/>
                  <a:pt x="67" y="67"/>
                  <a:pt x="67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57"/>
                  <a:pt x="10" y="49"/>
                  <a:pt x="0" y="49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7"/>
                  <a:pt x="0" y="7"/>
                  <a:pt x="0" y="7"/>
                </a:cubicBezTo>
                <a:cubicBezTo>
                  <a:pt x="0" y="0"/>
                  <a:pt x="0" y="0"/>
                  <a:pt x="0" y="0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7260" y="0"/>
            <a:ext cx="11277099" cy="335824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>
            <a:off x="11868373" y="457094"/>
            <a:ext cx="328074" cy="5944162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88" y="457094"/>
            <a:ext cx="334358" cy="5945400"/>
            <a:chOff x="1588" y="457199"/>
            <a:chExt cx="334314" cy="5946777"/>
          </a:xfr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grpSpPr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1588" y="457199"/>
              <a:ext cx="334314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250338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20" name="Rectangle 7"/>
            <p:cNvSpPr>
              <a:spLocks noChangeArrowheads="1"/>
            </p:cNvSpPr>
            <p:nvPr userDrawn="1"/>
          </p:nvSpPr>
          <p:spPr bwMode="auto">
            <a:xfrm>
              <a:off x="1589" y="458437"/>
              <a:ext cx="130683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5400000">
            <a:off x="5970669" y="-5513409"/>
            <a:ext cx="250280" cy="11277101"/>
            <a:chOff x="153989" y="610837"/>
            <a:chExt cx="250338" cy="5945539"/>
          </a:xfrm>
          <a:solidFill>
            <a:schemeClr val="accent6">
              <a:lumMod val="75000"/>
            </a:schemeClr>
          </a:solidFill>
        </p:grpSpPr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rot="10800000">
            <a:off x="11940995" y="458331"/>
            <a:ext cx="250371" cy="5944163"/>
            <a:chOff x="153989" y="610837"/>
            <a:chExt cx="250338" cy="5945539"/>
          </a:xfrm>
          <a:solidFill>
            <a:srgbClr val="92D050"/>
          </a:solidFill>
        </p:grpSpPr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26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 rot="10800000">
            <a:off x="459980" y="6609305"/>
            <a:ext cx="11274379" cy="250281"/>
            <a:chOff x="788979" y="1629594"/>
            <a:chExt cx="11275632" cy="250339"/>
          </a:xfrm>
          <a:solidFill>
            <a:srgbClr val="0070C0"/>
          </a:solidFill>
        </p:grpSpPr>
        <p:sp>
          <p:nvSpPr>
            <p:cNvPr id="28" name="Rectangle 7"/>
            <p:cNvSpPr>
              <a:spLocks noChangeArrowheads="1"/>
            </p:cNvSpPr>
            <p:nvPr userDrawn="1"/>
          </p:nvSpPr>
          <p:spPr bwMode="auto">
            <a:xfrm rot="5400000">
              <a:off x="6301626" y="-3883052"/>
              <a:ext cx="250338" cy="1127563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29" name="Rectangle 7"/>
            <p:cNvSpPr>
              <a:spLocks noChangeArrowheads="1"/>
            </p:cNvSpPr>
            <p:nvPr userDrawn="1"/>
          </p:nvSpPr>
          <p:spPr bwMode="auto">
            <a:xfrm rot="5400000">
              <a:off x="6361453" y="-3942880"/>
              <a:ext cx="130683" cy="11275632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97549" y="85324"/>
            <a:ext cx="225581" cy="225500"/>
            <a:chOff x="97536" y="85344"/>
            <a:chExt cx="225552" cy="225552"/>
          </a:xfrm>
        </p:grpSpPr>
        <p:sp>
          <p:nvSpPr>
            <p:cNvPr id="27" name="Oval 26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  <p:sp>
          <p:nvSpPr>
            <p:cNvPr id="32" name="Oval 31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11873085" y="85324"/>
            <a:ext cx="225581" cy="225500"/>
            <a:chOff x="97536" y="85344"/>
            <a:chExt cx="225552" cy="225552"/>
          </a:xfrm>
        </p:grpSpPr>
        <p:sp>
          <p:nvSpPr>
            <p:cNvPr id="35" name="Oval 34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  <p:sp>
          <p:nvSpPr>
            <p:cNvPr id="36" name="Oval 35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1873085" y="6548200"/>
            <a:ext cx="225581" cy="225500"/>
            <a:chOff x="97536" y="85344"/>
            <a:chExt cx="225552" cy="225552"/>
          </a:xfrm>
        </p:grpSpPr>
        <p:sp>
          <p:nvSpPr>
            <p:cNvPr id="40" name="Oval 39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  <p:sp>
          <p:nvSpPr>
            <p:cNvPr id="41" name="Oval 40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97549" y="6548200"/>
            <a:ext cx="225581" cy="225500"/>
            <a:chOff x="97536" y="85344"/>
            <a:chExt cx="225552" cy="225552"/>
          </a:xfrm>
        </p:grpSpPr>
        <p:sp>
          <p:nvSpPr>
            <p:cNvPr id="43" name="Oval 42"/>
            <p:cNvSpPr/>
            <p:nvPr userDrawn="1"/>
          </p:nvSpPr>
          <p:spPr bwMode="auto">
            <a:xfrm>
              <a:off x="97536" y="85344"/>
              <a:ext cx="225552" cy="225552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  <p:sp>
          <p:nvSpPr>
            <p:cNvPr id="44" name="Oval 43"/>
            <p:cNvSpPr/>
            <p:nvPr userDrawn="1"/>
          </p:nvSpPr>
          <p:spPr bwMode="auto">
            <a:xfrm>
              <a:off x="122142" y="109950"/>
              <a:ext cx="176340" cy="17634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GB" sz="1800" dirty="0"/>
            </a:p>
          </p:txBody>
        </p:sp>
      </p:grpSp>
      <p:grpSp>
        <p:nvGrpSpPr>
          <p:cNvPr id="81" name="Group 23"/>
          <p:cNvGrpSpPr>
            <a:grpSpLocks noChangeAspect="1"/>
          </p:cNvGrpSpPr>
          <p:nvPr userDrawn="1"/>
        </p:nvGrpSpPr>
        <p:grpSpPr bwMode="auto">
          <a:xfrm>
            <a:off x="1107341" y="6500895"/>
            <a:ext cx="2149878" cy="338272"/>
            <a:chOff x="3248" y="573"/>
            <a:chExt cx="3094" cy="487"/>
          </a:xfrm>
        </p:grpSpPr>
        <p:sp>
          <p:nvSpPr>
            <p:cNvPr id="82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83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67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84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85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86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87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tx1">
                    <a:lumMod val="65000"/>
                    <a:lumOff val="35000"/>
                  </a:schemeClr>
                </a:gs>
                <a:gs pos="7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88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grpSp>
        <p:nvGrpSpPr>
          <p:cNvPr id="99" name="Group 23"/>
          <p:cNvGrpSpPr>
            <a:grpSpLocks noChangeAspect="1"/>
          </p:cNvGrpSpPr>
          <p:nvPr userDrawn="1"/>
        </p:nvGrpSpPr>
        <p:grpSpPr bwMode="auto">
          <a:xfrm>
            <a:off x="8899766" y="6500895"/>
            <a:ext cx="2149878" cy="338272"/>
            <a:chOff x="3248" y="573"/>
            <a:chExt cx="3094" cy="487"/>
          </a:xfrm>
        </p:grpSpPr>
        <p:sp>
          <p:nvSpPr>
            <p:cNvPr id="100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101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  <a:gs pos="67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103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71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accent2"/>
                </a:gs>
                <a:gs pos="71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54" name="Footer Placeholder 4"/>
          <p:cNvSpPr txBox="1">
            <a:spLocks/>
          </p:cNvSpPr>
          <p:nvPr userDrawn="1"/>
        </p:nvSpPr>
        <p:spPr>
          <a:xfrm>
            <a:off x="4216658" y="6508729"/>
            <a:ext cx="3860800" cy="366183"/>
          </a:xfrm>
          <a:prstGeom prst="rect">
            <a:avLst/>
          </a:prstGeom>
        </p:spPr>
        <p:txBody>
          <a:bodyPr vert="horz" lIns="121600" tIns="60801" rIns="121600" bIns="60801" rtlCol="0" anchor="ctr"/>
          <a:lstStyle>
            <a:defPPr>
              <a:defRPr lang="en-US"/>
            </a:defPPr>
            <a:lvl1pPr marL="0" algn="ctr" defTabSz="1216236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8119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6236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4356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2469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0589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48709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56830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64944" algn="l" defTabSz="1216236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smtClean="0">
                <a:solidFill>
                  <a:schemeClr val="bg1"/>
                </a:solidFill>
              </a:rPr>
              <a:t>www.cccdigital.io</a:t>
            </a:r>
            <a:endParaRPr lang="en-GB" sz="1600" dirty="0">
              <a:solidFill>
                <a:schemeClr val="bg1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62" y="610253"/>
            <a:ext cx="2900841" cy="16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227836" y="1"/>
            <a:ext cx="11964164" cy="45708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19" name="Rectangle 11"/>
          <p:cNvSpPr>
            <a:spLocks noChangeArrowheads="1"/>
          </p:cNvSpPr>
          <p:nvPr userDrawn="1"/>
        </p:nvSpPr>
        <p:spPr bwMode="auto">
          <a:xfrm>
            <a:off x="-794" y="229341"/>
            <a:ext cx="45725" cy="6323136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227835" y="6813879"/>
            <a:ext cx="11736328" cy="45708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12150722" y="305523"/>
            <a:ext cx="45725" cy="6323136"/>
          </a:xfrm>
          <a:prstGeom prst="rect">
            <a:avLst/>
          </a:prstGeom>
          <a:solidFill>
            <a:srgbClr val="706F6F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GB" sz="1800" dirty="0"/>
          </a:p>
        </p:txBody>
      </p:sp>
      <p:grpSp>
        <p:nvGrpSpPr>
          <p:cNvPr id="16" name="Group 15"/>
          <p:cNvGrpSpPr/>
          <p:nvPr userDrawn="1"/>
        </p:nvGrpSpPr>
        <p:grpSpPr>
          <a:xfrm rot="5400000">
            <a:off x="6072955" y="-5615694"/>
            <a:ext cx="45708" cy="11277100"/>
            <a:chOff x="153989" y="610837"/>
            <a:chExt cx="250338" cy="5945539"/>
          </a:xfrm>
        </p:grpSpPr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250338" cy="5945539"/>
            </a:xfrm>
            <a:prstGeom prst="rect">
              <a:avLst/>
            </a:prstGeom>
            <a:solidFill>
              <a:schemeClr val="bg1">
                <a:lumMod val="85000"/>
                <a:alpha val="16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  <p:sp>
          <p:nvSpPr>
            <p:cNvPr id="18" name="Rectangle 7"/>
            <p:cNvSpPr>
              <a:spLocks noChangeArrowheads="1"/>
            </p:cNvSpPr>
            <p:nvPr userDrawn="1"/>
          </p:nvSpPr>
          <p:spPr bwMode="auto">
            <a:xfrm>
              <a:off x="153989" y="610837"/>
              <a:ext cx="130683" cy="5945539"/>
            </a:xfrm>
            <a:prstGeom prst="rect">
              <a:avLst/>
            </a:prstGeom>
            <a:solidFill>
              <a:schemeClr val="bg1">
                <a:lumMod val="85000"/>
                <a:alpha val="33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GB" sz="1800" dirty="0" smtClean="0"/>
                <a:t> </a:t>
              </a:r>
              <a:endParaRPr lang="en-GB" sz="1800" dirty="0"/>
            </a:p>
          </p:txBody>
        </p:sp>
      </p:grpSp>
      <p:grpSp>
        <p:nvGrpSpPr>
          <p:cNvPr id="102" name="Group 101"/>
          <p:cNvGrpSpPr/>
          <p:nvPr userDrawn="1"/>
        </p:nvGrpSpPr>
        <p:grpSpPr>
          <a:xfrm>
            <a:off x="11964163" y="6552477"/>
            <a:ext cx="227203" cy="305873"/>
            <a:chOff x="11962605" y="6553994"/>
            <a:chExt cx="227173" cy="305944"/>
          </a:xfrm>
        </p:grpSpPr>
        <p:sp>
          <p:nvSpPr>
            <p:cNvPr id="5" name="Freeform 9"/>
            <p:cNvSpPr>
              <a:spLocks/>
            </p:cNvSpPr>
            <p:nvPr userDrawn="1"/>
          </p:nvSpPr>
          <p:spPr bwMode="auto">
            <a:xfrm>
              <a:off x="11962605" y="6553994"/>
              <a:ext cx="227173" cy="305944"/>
            </a:xfrm>
            <a:custGeom>
              <a:avLst/>
              <a:gdLst>
                <a:gd name="T0" fmla="*/ 67 w 67"/>
                <a:gd name="T1" fmla="*/ 6 h 67"/>
                <a:gd name="T2" fmla="*/ 67 w 67"/>
                <a:gd name="T3" fmla="*/ 16 h 67"/>
                <a:gd name="T4" fmla="*/ 67 w 67"/>
                <a:gd name="T5" fmla="*/ 60 h 67"/>
                <a:gd name="T6" fmla="*/ 60 w 67"/>
                <a:gd name="T7" fmla="*/ 67 h 67"/>
                <a:gd name="T8" fmla="*/ 20 w 67"/>
                <a:gd name="T9" fmla="*/ 67 h 67"/>
                <a:gd name="T10" fmla="*/ 7 w 67"/>
                <a:gd name="T11" fmla="*/ 67 h 67"/>
                <a:gd name="T12" fmla="*/ 0 w 67"/>
                <a:gd name="T13" fmla="*/ 67 h 67"/>
                <a:gd name="T14" fmla="*/ 0 w 67"/>
                <a:gd name="T15" fmla="*/ 60 h 67"/>
                <a:gd name="T16" fmla="*/ 0 w 67"/>
                <a:gd name="T17" fmla="*/ 18 h 67"/>
                <a:gd name="T18" fmla="*/ 18 w 67"/>
                <a:gd name="T19" fmla="*/ 0 h 67"/>
                <a:gd name="T20" fmla="*/ 20 w 67"/>
                <a:gd name="T21" fmla="*/ 0 h 67"/>
                <a:gd name="T22" fmla="*/ 60 w 67"/>
                <a:gd name="T23" fmla="*/ 0 h 67"/>
                <a:gd name="T24" fmla="*/ 67 w 67"/>
                <a:gd name="T25" fmla="*/ 0 h 67"/>
                <a:gd name="T26" fmla="*/ 67 w 67"/>
                <a:gd name="T27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67" y="6"/>
                  </a:moveTo>
                  <a:cubicBezTo>
                    <a:pt x="67" y="16"/>
                    <a:pt x="67" y="16"/>
                    <a:pt x="67" y="16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4"/>
                    <a:pt x="64" y="67"/>
                    <a:pt x="6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11962605" y="6630194"/>
              <a:ext cx="134485" cy="145074"/>
              <a:chOff x="97536" y="85344"/>
              <a:chExt cx="225552" cy="225552"/>
            </a:xfrm>
          </p:grpSpPr>
          <p:sp>
            <p:nvSpPr>
              <p:cNvPr id="32" name="Oval 31"/>
              <p:cNvSpPr/>
              <p:nvPr userDrawn="1"/>
            </p:nvSpPr>
            <p:spPr bwMode="auto">
              <a:xfrm>
                <a:off x="97536" y="85344"/>
                <a:ext cx="225552" cy="22555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33" name="Oval 32"/>
              <p:cNvSpPr/>
              <p:nvPr userDrawn="1"/>
            </p:nvSpPr>
            <p:spPr bwMode="auto">
              <a:xfrm>
                <a:off x="122142" y="109950"/>
                <a:ext cx="176340" cy="1763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</p:grpSp>
      </p:grpSp>
      <p:grpSp>
        <p:nvGrpSpPr>
          <p:cNvPr id="37" name="Group 23"/>
          <p:cNvGrpSpPr>
            <a:grpSpLocks noChangeAspect="1"/>
          </p:cNvGrpSpPr>
          <p:nvPr userDrawn="1"/>
        </p:nvGrpSpPr>
        <p:grpSpPr bwMode="auto">
          <a:xfrm>
            <a:off x="1107341" y="6704841"/>
            <a:ext cx="2149878" cy="134325"/>
            <a:chOff x="3248" y="573"/>
            <a:chExt cx="3094" cy="487"/>
          </a:xfrm>
        </p:grpSpPr>
        <p:sp>
          <p:nvSpPr>
            <p:cNvPr id="38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4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39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67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1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2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3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tx1">
                    <a:lumMod val="65000"/>
                    <a:lumOff val="35000"/>
                  </a:schemeClr>
                </a:gs>
                <a:gs pos="71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4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  <a:gs pos="73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grpSp>
        <p:nvGrpSpPr>
          <p:cNvPr id="45" name="Group 23"/>
          <p:cNvGrpSpPr>
            <a:grpSpLocks noChangeAspect="1"/>
          </p:cNvGrpSpPr>
          <p:nvPr userDrawn="1"/>
        </p:nvGrpSpPr>
        <p:grpSpPr bwMode="auto">
          <a:xfrm>
            <a:off x="8153667" y="6704841"/>
            <a:ext cx="2149878" cy="134325"/>
            <a:chOff x="3248" y="573"/>
            <a:chExt cx="3094" cy="487"/>
          </a:xfrm>
        </p:grpSpPr>
        <p:sp>
          <p:nvSpPr>
            <p:cNvPr id="46" name="Freeform 24"/>
            <p:cNvSpPr>
              <a:spLocks/>
            </p:cNvSpPr>
            <p:nvPr userDrawn="1"/>
          </p:nvSpPr>
          <p:spPr bwMode="auto">
            <a:xfrm>
              <a:off x="6113" y="609"/>
              <a:ext cx="229" cy="432"/>
            </a:xfrm>
            <a:custGeom>
              <a:avLst/>
              <a:gdLst>
                <a:gd name="T0" fmla="*/ 97 w 97"/>
                <a:gd name="T1" fmla="*/ 90 h 180"/>
                <a:gd name="T2" fmla="*/ 64 w 97"/>
                <a:gd name="T3" fmla="*/ 0 h 180"/>
                <a:gd name="T4" fmla="*/ 64 w 97"/>
                <a:gd name="T5" fmla="*/ 0 h 180"/>
                <a:gd name="T6" fmla="*/ 0 w 97"/>
                <a:gd name="T7" fmla="*/ 0 h 180"/>
                <a:gd name="T8" fmla="*/ 0 w 97"/>
                <a:gd name="T9" fmla="*/ 180 h 180"/>
                <a:gd name="T10" fmla="*/ 64 w 97"/>
                <a:gd name="T11" fmla="*/ 180 h 180"/>
                <a:gd name="T12" fmla="*/ 64 w 97"/>
                <a:gd name="T13" fmla="*/ 180 h 180"/>
                <a:gd name="T14" fmla="*/ 97 w 97"/>
                <a:gd name="T15" fmla="*/ 9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80">
                  <a:moveTo>
                    <a:pt x="97" y="90"/>
                  </a:moveTo>
                  <a:cubicBezTo>
                    <a:pt x="97" y="40"/>
                    <a:pt x="82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82" y="180"/>
                    <a:pt x="97" y="140"/>
                    <a:pt x="97" y="9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7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7" name="Oval 25"/>
            <p:cNvSpPr>
              <a:spLocks noChangeArrowheads="1"/>
            </p:cNvSpPr>
            <p:nvPr userDrawn="1"/>
          </p:nvSpPr>
          <p:spPr bwMode="auto">
            <a:xfrm>
              <a:off x="6070" y="595"/>
              <a:ext cx="140" cy="446"/>
            </a:xfrm>
            <a:prstGeom prst="ellipse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  <a:gs pos="67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8" name="Freeform 26"/>
            <p:cNvSpPr>
              <a:spLocks/>
            </p:cNvSpPr>
            <p:nvPr userDrawn="1"/>
          </p:nvSpPr>
          <p:spPr bwMode="auto">
            <a:xfrm>
              <a:off x="4218" y="580"/>
              <a:ext cx="1963" cy="475"/>
            </a:xfrm>
            <a:custGeom>
              <a:avLst/>
              <a:gdLst>
                <a:gd name="T0" fmla="*/ 808 w 829"/>
                <a:gd name="T1" fmla="*/ 0 h 198"/>
                <a:gd name="T2" fmla="*/ 7 w 829"/>
                <a:gd name="T3" fmla="*/ 0 h 198"/>
                <a:gd name="T4" fmla="*/ 0 w 829"/>
                <a:gd name="T5" fmla="*/ 99 h 198"/>
                <a:gd name="T6" fmla="*/ 9 w 829"/>
                <a:gd name="T7" fmla="*/ 198 h 198"/>
                <a:gd name="T8" fmla="*/ 808 w 829"/>
                <a:gd name="T9" fmla="*/ 198 h 198"/>
                <a:gd name="T10" fmla="*/ 829 w 829"/>
                <a:gd name="T11" fmla="*/ 99 h 198"/>
                <a:gd name="T12" fmla="*/ 808 w 829"/>
                <a:gd name="T1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198">
                  <a:moveTo>
                    <a:pt x="80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2" y="0"/>
                    <a:pt x="0" y="44"/>
                    <a:pt x="0" y="99"/>
                  </a:cubicBezTo>
                  <a:cubicBezTo>
                    <a:pt x="0" y="154"/>
                    <a:pt x="4" y="198"/>
                    <a:pt x="9" y="198"/>
                  </a:cubicBezTo>
                  <a:cubicBezTo>
                    <a:pt x="808" y="198"/>
                    <a:pt x="808" y="198"/>
                    <a:pt x="808" y="198"/>
                  </a:cubicBezTo>
                  <a:cubicBezTo>
                    <a:pt x="819" y="198"/>
                    <a:pt x="829" y="154"/>
                    <a:pt x="829" y="99"/>
                  </a:cubicBezTo>
                  <a:cubicBezTo>
                    <a:pt x="829" y="44"/>
                    <a:pt x="819" y="0"/>
                    <a:pt x="808" y="0"/>
                  </a:cubicBezTo>
                  <a:close/>
                </a:path>
              </a:pathLst>
            </a:custGeom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  <a:gs pos="8000">
                  <a:schemeClr val="bg1">
                    <a:lumMod val="85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49" name="Rectangle 27"/>
            <p:cNvSpPr>
              <a:spLocks noChangeArrowheads="1"/>
            </p:cNvSpPr>
            <p:nvPr userDrawn="1"/>
          </p:nvSpPr>
          <p:spPr bwMode="auto">
            <a:xfrm>
              <a:off x="3387" y="945"/>
              <a:ext cx="542" cy="105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75000"/>
                  </a:schemeClr>
                </a:gs>
                <a:gs pos="71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50" name="Freeform 28"/>
            <p:cNvSpPr>
              <a:spLocks/>
            </p:cNvSpPr>
            <p:nvPr userDrawn="1"/>
          </p:nvSpPr>
          <p:spPr bwMode="auto">
            <a:xfrm>
              <a:off x="3248" y="580"/>
              <a:ext cx="987" cy="475"/>
            </a:xfrm>
            <a:custGeom>
              <a:avLst/>
              <a:gdLst>
                <a:gd name="T0" fmla="*/ 417 w 417"/>
                <a:gd name="T1" fmla="*/ 0 h 198"/>
                <a:gd name="T2" fmla="*/ 42 w 417"/>
                <a:gd name="T3" fmla="*/ 7 h 198"/>
                <a:gd name="T4" fmla="*/ 0 w 417"/>
                <a:gd name="T5" fmla="*/ 102 h 198"/>
                <a:gd name="T6" fmla="*/ 39 w 417"/>
                <a:gd name="T7" fmla="*/ 198 h 198"/>
                <a:gd name="T8" fmla="*/ 89 w 417"/>
                <a:gd name="T9" fmla="*/ 198 h 198"/>
                <a:gd name="T10" fmla="*/ 100 w 417"/>
                <a:gd name="T11" fmla="*/ 176 h 198"/>
                <a:gd name="T12" fmla="*/ 248 w 417"/>
                <a:gd name="T13" fmla="*/ 176 h 198"/>
                <a:gd name="T14" fmla="*/ 259 w 417"/>
                <a:gd name="T15" fmla="*/ 198 h 198"/>
                <a:gd name="T16" fmla="*/ 417 w 417"/>
                <a:gd name="T17" fmla="*/ 198 h 198"/>
                <a:gd name="T18" fmla="*/ 417 w 417"/>
                <a:gd name="T19" fmla="*/ 196 h 198"/>
                <a:gd name="T20" fmla="*/ 410 w 417"/>
                <a:gd name="T21" fmla="*/ 99 h 198"/>
                <a:gd name="T22" fmla="*/ 417 w 417"/>
                <a:gd name="T23" fmla="*/ 2 h 198"/>
                <a:gd name="T24" fmla="*/ 417 w 417"/>
                <a:gd name="T2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7" h="198">
                  <a:moveTo>
                    <a:pt x="417" y="0"/>
                  </a:moveTo>
                  <a:cubicBezTo>
                    <a:pt x="42" y="7"/>
                    <a:pt x="42" y="7"/>
                    <a:pt x="42" y="7"/>
                  </a:cubicBezTo>
                  <a:cubicBezTo>
                    <a:pt x="20" y="7"/>
                    <a:pt x="0" y="50"/>
                    <a:pt x="0" y="102"/>
                  </a:cubicBezTo>
                  <a:cubicBezTo>
                    <a:pt x="0" y="155"/>
                    <a:pt x="16" y="198"/>
                    <a:pt x="39" y="198"/>
                  </a:cubicBezTo>
                  <a:cubicBezTo>
                    <a:pt x="89" y="198"/>
                    <a:pt x="89" y="198"/>
                    <a:pt x="89" y="198"/>
                  </a:cubicBezTo>
                  <a:cubicBezTo>
                    <a:pt x="92" y="184"/>
                    <a:pt x="95" y="176"/>
                    <a:pt x="100" y="176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252" y="176"/>
                    <a:pt x="256" y="184"/>
                    <a:pt x="259" y="198"/>
                  </a:cubicBezTo>
                  <a:cubicBezTo>
                    <a:pt x="417" y="198"/>
                    <a:pt x="417" y="198"/>
                    <a:pt x="417" y="198"/>
                  </a:cubicBezTo>
                  <a:cubicBezTo>
                    <a:pt x="417" y="196"/>
                    <a:pt x="417" y="196"/>
                    <a:pt x="417" y="196"/>
                  </a:cubicBezTo>
                  <a:cubicBezTo>
                    <a:pt x="413" y="186"/>
                    <a:pt x="410" y="146"/>
                    <a:pt x="410" y="99"/>
                  </a:cubicBezTo>
                  <a:cubicBezTo>
                    <a:pt x="410" y="51"/>
                    <a:pt x="413" y="12"/>
                    <a:pt x="417" y="2"/>
                  </a:cubicBezTo>
                  <a:lnTo>
                    <a:pt x="417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sp>
          <p:nvSpPr>
            <p:cNvPr id="51" name="Freeform 29"/>
            <p:cNvSpPr>
              <a:spLocks/>
            </p:cNvSpPr>
            <p:nvPr userDrawn="1"/>
          </p:nvSpPr>
          <p:spPr bwMode="auto">
            <a:xfrm>
              <a:off x="3255" y="702"/>
              <a:ext cx="916" cy="99"/>
            </a:xfrm>
            <a:custGeom>
              <a:avLst/>
              <a:gdLst>
                <a:gd name="T0" fmla="*/ 387 w 387"/>
                <a:gd name="T1" fmla="*/ 20 h 41"/>
                <a:gd name="T2" fmla="*/ 367 w 387"/>
                <a:gd name="T3" fmla="*/ 41 h 41"/>
                <a:gd name="T4" fmla="*/ 21 w 387"/>
                <a:gd name="T5" fmla="*/ 41 h 41"/>
                <a:gd name="T6" fmla="*/ 0 w 387"/>
                <a:gd name="T7" fmla="*/ 20 h 41"/>
                <a:gd name="T8" fmla="*/ 0 w 387"/>
                <a:gd name="T9" fmla="*/ 20 h 41"/>
                <a:gd name="T10" fmla="*/ 21 w 387"/>
                <a:gd name="T11" fmla="*/ 0 h 41"/>
                <a:gd name="T12" fmla="*/ 367 w 387"/>
                <a:gd name="T13" fmla="*/ 0 h 41"/>
                <a:gd name="T14" fmla="*/ 387 w 387"/>
                <a:gd name="T15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7" h="41">
                  <a:moveTo>
                    <a:pt x="387" y="20"/>
                  </a:moveTo>
                  <a:cubicBezTo>
                    <a:pt x="387" y="32"/>
                    <a:pt x="378" y="41"/>
                    <a:pt x="367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9" y="41"/>
                    <a:pt x="0" y="32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78" y="0"/>
                    <a:pt x="387" y="9"/>
                    <a:pt x="387" y="20"/>
                  </a:cubicBezTo>
                  <a:close/>
                </a:path>
              </a:pathLst>
            </a:custGeom>
            <a:gradFill>
              <a:gsLst>
                <a:gs pos="32000">
                  <a:schemeClr val="accent2"/>
                </a:gs>
                <a:gs pos="71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52" name="Freeform 30"/>
            <p:cNvSpPr>
              <a:spLocks/>
            </p:cNvSpPr>
            <p:nvPr userDrawn="1"/>
          </p:nvSpPr>
          <p:spPr bwMode="auto">
            <a:xfrm>
              <a:off x="4178" y="573"/>
              <a:ext cx="62" cy="487"/>
            </a:xfrm>
            <a:custGeom>
              <a:avLst/>
              <a:gdLst>
                <a:gd name="T0" fmla="*/ 26 w 26"/>
                <a:gd name="T1" fmla="*/ 196 h 203"/>
                <a:gd name="T2" fmla="*/ 15 w 26"/>
                <a:gd name="T3" fmla="*/ 202 h 203"/>
                <a:gd name="T4" fmla="*/ 15 w 26"/>
                <a:gd name="T5" fmla="*/ 202 h 203"/>
                <a:gd name="T6" fmla="*/ 4 w 26"/>
                <a:gd name="T7" fmla="*/ 198 h 203"/>
                <a:gd name="T8" fmla="*/ 4 w 26"/>
                <a:gd name="T9" fmla="*/ 5 h 203"/>
                <a:gd name="T10" fmla="*/ 15 w 26"/>
                <a:gd name="T11" fmla="*/ 0 h 203"/>
                <a:gd name="T12" fmla="*/ 15 w 26"/>
                <a:gd name="T13" fmla="*/ 0 h 203"/>
                <a:gd name="T14" fmla="*/ 26 w 26"/>
                <a:gd name="T15" fmla="*/ 6 h 203"/>
                <a:gd name="T16" fmla="*/ 26 w 26"/>
                <a:gd name="T17" fmla="*/ 19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03">
                  <a:moveTo>
                    <a:pt x="26" y="196"/>
                  </a:moveTo>
                  <a:cubicBezTo>
                    <a:pt x="26" y="199"/>
                    <a:pt x="21" y="202"/>
                    <a:pt x="15" y="202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9" y="203"/>
                    <a:pt x="5" y="201"/>
                    <a:pt x="4" y="198"/>
                  </a:cubicBezTo>
                  <a:cubicBezTo>
                    <a:pt x="0" y="133"/>
                    <a:pt x="0" y="69"/>
                    <a:pt x="4" y="5"/>
                  </a:cubicBezTo>
                  <a:cubicBezTo>
                    <a:pt x="5" y="2"/>
                    <a:pt x="9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1" y="1"/>
                    <a:pt x="26" y="3"/>
                    <a:pt x="26" y="6"/>
                  </a:cubicBezTo>
                  <a:cubicBezTo>
                    <a:pt x="21" y="69"/>
                    <a:pt x="21" y="133"/>
                    <a:pt x="26" y="196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73000">
                  <a:schemeClr val="accent2"/>
                </a:gs>
              </a:gsLst>
              <a:lin ang="5400000" scaled="0"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grpSp>
        <p:nvGrpSpPr>
          <p:cNvPr id="103" name="Group 102"/>
          <p:cNvGrpSpPr/>
          <p:nvPr userDrawn="1"/>
        </p:nvGrpSpPr>
        <p:grpSpPr>
          <a:xfrm flipV="1">
            <a:off x="11964798" y="0"/>
            <a:ext cx="227203" cy="305873"/>
            <a:chOff x="11962605" y="6553994"/>
            <a:chExt cx="227173" cy="305944"/>
          </a:xfrm>
        </p:grpSpPr>
        <p:sp>
          <p:nvSpPr>
            <p:cNvPr id="104" name="Freeform 9"/>
            <p:cNvSpPr>
              <a:spLocks/>
            </p:cNvSpPr>
            <p:nvPr userDrawn="1"/>
          </p:nvSpPr>
          <p:spPr bwMode="auto">
            <a:xfrm>
              <a:off x="11962605" y="6553994"/>
              <a:ext cx="227173" cy="305944"/>
            </a:xfrm>
            <a:custGeom>
              <a:avLst/>
              <a:gdLst>
                <a:gd name="T0" fmla="*/ 67 w 67"/>
                <a:gd name="T1" fmla="*/ 6 h 67"/>
                <a:gd name="T2" fmla="*/ 67 w 67"/>
                <a:gd name="T3" fmla="*/ 16 h 67"/>
                <a:gd name="T4" fmla="*/ 67 w 67"/>
                <a:gd name="T5" fmla="*/ 60 h 67"/>
                <a:gd name="T6" fmla="*/ 60 w 67"/>
                <a:gd name="T7" fmla="*/ 67 h 67"/>
                <a:gd name="T8" fmla="*/ 20 w 67"/>
                <a:gd name="T9" fmla="*/ 67 h 67"/>
                <a:gd name="T10" fmla="*/ 7 w 67"/>
                <a:gd name="T11" fmla="*/ 67 h 67"/>
                <a:gd name="T12" fmla="*/ 0 w 67"/>
                <a:gd name="T13" fmla="*/ 67 h 67"/>
                <a:gd name="T14" fmla="*/ 0 w 67"/>
                <a:gd name="T15" fmla="*/ 60 h 67"/>
                <a:gd name="T16" fmla="*/ 0 w 67"/>
                <a:gd name="T17" fmla="*/ 18 h 67"/>
                <a:gd name="T18" fmla="*/ 18 w 67"/>
                <a:gd name="T19" fmla="*/ 0 h 67"/>
                <a:gd name="T20" fmla="*/ 20 w 67"/>
                <a:gd name="T21" fmla="*/ 0 h 67"/>
                <a:gd name="T22" fmla="*/ 60 w 67"/>
                <a:gd name="T23" fmla="*/ 0 h 67"/>
                <a:gd name="T24" fmla="*/ 67 w 67"/>
                <a:gd name="T25" fmla="*/ 0 h 67"/>
                <a:gd name="T26" fmla="*/ 67 w 67"/>
                <a:gd name="T27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67" y="6"/>
                  </a:moveTo>
                  <a:cubicBezTo>
                    <a:pt x="67" y="16"/>
                    <a:pt x="67" y="16"/>
                    <a:pt x="67" y="16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4"/>
                    <a:pt x="64" y="67"/>
                    <a:pt x="6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11962605" y="6630194"/>
              <a:ext cx="134485" cy="145074"/>
              <a:chOff x="97536" y="85344"/>
              <a:chExt cx="225552" cy="225552"/>
            </a:xfrm>
          </p:grpSpPr>
          <p:sp>
            <p:nvSpPr>
              <p:cNvPr id="106" name="Oval 105"/>
              <p:cNvSpPr/>
              <p:nvPr userDrawn="1"/>
            </p:nvSpPr>
            <p:spPr bwMode="auto">
              <a:xfrm>
                <a:off x="97536" y="85344"/>
                <a:ext cx="225552" cy="22555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07" name="Oval 106"/>
              <p:cNvSpPr/>
              <p:nvPr userDrawn="1"/>
            </p:nvSpPr>
            <p:spPr bwMode="auto">
              <a:xfrm>
                <a:off x="122142" y="109950"/>
                <a:ext cx="176340" cy="1763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</p:grpSp>
      </p:grpSp>
      <p:grpSp>
        <p:nvGrpSpPr>
          <p:cNvPr id="109" name="Group 108"/>
          <p:cNvGrpSpPr/>
          <p:nvPr userDrawn="1"/>
        </p:nvGrpSpPr>
        <p:grpSpPr>
          <a:xfrm flipH="1" flipV="1">
            <a:off x="0" y="0"/>
            <a:ext cx="227203" cy="305873"/>
            <a:chOff x="11962605" y="6553994"/>
            <a:chExt cx="227173" cy="305944"/>
          </a:xfrm>
        </p:grpSpPr>
        <p:sp>
          <p:nvSpPr>
            <p:cNvPr id="110" name="Freeform 9"/>
            <p:cNvSpPr>
              <a:spLocks/>
            </p:cNvSpPr>
            <p:nvPr userDrawn="1"/>
          </p:nvSpPr>
          <p:spPr bwMode="auto">
            <a:xfrm>
              <a:off x="11962605" y="6553994"/>
              <a:ext cx="227173" cy="305944"/>
            </a:xfrm>
            <a:custGeom>
              <a:avLst/>
              <a:gdLst>
                <a:gd name="T0" fmla="*/ 67 w 67"/>
                <a:gd name="T1" fmla="*/ 6 h 67"/>
                <a:gd name="T2" fmla="*/ 67 w 67"/>
                <a:gd name="T3" fmla="*/ 16 h 67"/>
                <a:gd name="T4" fmla="*/ 67 w 67"/>
                <a:gd name="T5" fmla="*/ 60 h 67"/>
                <a:gd name="T6" fmla="*/ 60 w 67"/>
                <a:gd name="T7" fmla="*/ 67 h 67"/>
                <a:gd name="T8" fmla="*/ 20 w 67"/>
                <a:gd name="T9" fmla="*/ 67 h 67"/>
                <a:gd name="T10" fmla="*/ 7 w 67"/>
                <a:gd name="T11" fmla="*/ 67 h 67"/>
                <a:gd name="T12" fmla="*/ 0 w 67"/>
                <a:gd name="T13" fmla="*/ 67 h 67"/>
                <a:gd name="T14" fmla="*/ 0 w 67"/>
                <a:gd name="T15" fmla="*/ 60 h 67"/>
                <a:gd name="T16" fmla="*/ 0 w 67"/>
                <a:gd name="T17" fmla="*/ 18 h 67"/>
                <a:gd name="T18" fmla="*/ 18 w 67"/>
                <a:gd name="T19" fmla="*/ 0 h 67"/>
                <a:gd name="T20" fmla="*/ 20 w 67"/>
                <a:gd name="T21" fmla="*/ 0 h 67"/>
                <a:gd name="T22" fmla="*/ 60 w 67"/>
                <a:gd name="T23" fmla="*/ 0 h 67"/>
                <a:gd name="T24" fmla="*/ 67 w 67"/>
                <a:gd name="T25" fmla="*/ 0 h 67"/>
                <a:gd name="T26" fmla="*/ 67 w 67"/>
                <a:gd name="T27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67" y="6"/>
                  </a:moveTo>
                  <a:cubicBezTo>
                    <a:pt x="67" y="16"/>
                    <a:pt x="67" y="16"/>
                    <a:pt x="67" y="16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4"/>
                    <a:pt x="64" y="67"/>
                    <a:pt x="6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grpSp>
          <p:nvGrpSpPr>
            <p:cNvPr id="111" name="Group 110"/>
            <p:cNvGrpSpPr/>
            <p:nvPr userDrawn="1"/>
          </p:nvGrpSpPr>
          <p:grpSpPr>
            <a:xfrm>
              <a:off x="11962605" y="6630194"/>
              <a:ext cx="134485" cy="145074"/>
              <a:chOff x="97536" y="85344"/>
              <a:chExt cx="225552" cy="225552"/>
            </a:xfrm>
          </p:grpSpPr>
          <p:sp>
            <p:nvSpPr>
              <p:cNvPr id="112" name="Oval 111"/>
              <p:cNvSpPr/>
              <p:nvPr userDrawn="1"/>
            </p:nvSpPr>
            <p:spPr bwMode="auto">
              <a:xfrm>
                <a:off x="97536" y="85344"/>
                <a:ext cx="225552" cy="22555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13" name="Oval 112"/>
              <p:cNvSpPr/>
              <p:nvPr userDrawn="1"/>
            </p:nvSpPr>
            <p:spPr bwMode="auto">
              <a:xfrm>
                <a:off x="122142" y="109950"/>
                <a:ext cx="176340" cy="1763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</p:grpSp>
      </p:grpSp>
      <p:grpSp>
        <p:nvGrpSpPr>
          <p:cNvPr id="114" name="Group 113"/>
          <p:cNvGrpSpPr/>
          <p:nvPr userDrawn="1"/>
        </p:nvGrpSpPr>
        <p:grpSpPr>
          <a:xfrm flipH="1">
            <a:off x="0" y="6552127"/>
            <a:ext cx="227203" cy="305873"/>
            <a:chOff x="11962605" y="6553994"/>
            <a:chExt cx="227173" cy="305944"/>
          </a:xfrm>
        </p:grpSpPr>
        <p:sp>
          <p:nvSpPr>
            <p:cNvPr id="115" name="Freeform 9"/>
            <p:cNvSpPr>
              <a:spLocks/>
            </p:cNvSpPr>
            <p:nvPr userDrawn="1"/>
          </p:nvSpPr>
          <p:spPr bwMode="auto">
            <a:xfrm>
              <a:off x="11962605" y="6553994"/>
              <a:ext cx="227173" cy="305944"/>
            </a:xfrm>
            <a:custGeom>
              <a:avLst/>
              <a:gdLst>
                <a:gd name="T0" fmla="*/ 67 w 67"/>
                <a:gd name="T1" fmla="*/ 6 h 67"/>
                <a:gd name="T2" fmla="*/ 67 w 67"/>
                <a:gd name="T3" fmla="*/ 16 h 67"/>
                <a:gd name="T4" fmla="*/ 67 w 67"/>
                <a:gd name="T5" fmla="*/ 60 h 67"/>
                <a:gd name="T6" fmla="*/ 60 w 67"/>
                <a:gd name="T7" fmla="*/ 67 h 67"/>
                <a:gd name="T8" fmla="*/ 20 w 67"/>
                <a:gd name="T9" fmla="*/ 67 h 67"/>
                <a:gd name="T10" fmla="*/ 7 w 67"/>
                <a:gd name="T11" fmla="*/ 67 h 67"/>
                <a:gd name="T12" fmla="*/ 0 w 67"/>
                <a:gd name="T13" fmla="*/ 67 h 67"/>
                <a:gd name="T14" fmla="*/ 0 w 67"/>
                <a:gd name="T15" fmla="*/ 60 h 67"/>
                <a:gd name="T16" fmla="*/ 0 w 67"/>
                <a:gd name="T17" fmla="*/ 18 h 67"/>
                <a:gd name="T18" fmla="*/ 18 w 67"/>
                <a:gd name="T19" fmla="*/ 0 h 67"/>
                <a:gd name="T20" fmla="*/ 20 w 67"/>
                <a:gd name="T21" fmla="*/ 0 h 67"/>
                <a:gd name="T22" fmla="*/ 60 w 67"/>
                <a:gd name="T23" fmla="*/ 0 h 67"/>
                <a:gd name="T24" fmla="*/ 67 w 67"/>
                <a:gd name="T25" fmla="*/ 0 h 67"/>
                <a:gd name="T26" fmla="*/ 67 w 67"/>
                <a:gd name="T27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7">
                  <a:moveTo>
                    <a:pt x="67" y="6"/>
                  </a:moveTo>
                  <a:cubicBezTo>
                    <a:pt x="67" y="16"/>
                    <a:pt x="67" y="16"/>
                    <a:pt x="67" y="16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7" y="64"/>
                    <a:pt x="64" y="67"/>
                    <a:pt x="6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0" y="18"/>
                    <a:pt x="18" y="10"/>
                    <a:pt x="1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67" y="0"/>
                    <a:pt x="67" y="0"/>
                  </a:cubicBezTo>
                  <a:lnTo>
                    <a:pt x="67" y="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GB" sz="1800" dirty="0"/>
            </a:p>
          </p:txBody>
        </p:sp>
        <p:grpSp>
          <p:nvGrpSpPr>
            <p:cNvPr id="116" name="Group 115"/>
            <p:cNvGrpSpPr/>
            <p:nvPr userDrawn="1"/>
          </p:nvGrpSpPr>
          <p:grpSpPr>
            <a:xfrm>
              <a:off x="11962605" y="6630194"/>
              <a:ext cx="134485" cy="145074"/>
              <a:chOff x="97536" y="85344"/>
              <a:chExt cx="225552" cy="225552"/>
            </a:xfrm>
          </p:grpSpPr>
          <p:sp>
            <p:nvSpPr>
              <p:cNvPr id="117" name="Oval 116"/>
              <p:cNvSpPr/>
              <p:nvPr userDrawn="1"/>
            </p:nvSpPr>
            <p:spPr bwMode="auto">
              <a:xfrm>
                <a:off x="97536" y="85344"/>
                <a:ext cx="225552" cy="22555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  <p:sp>
            <p:nvSpPr>
              <p:cNvPr id="118" name="Oval 117"/>
              <p:cNvSpPr/>
              <p:nvPr userDrawn="1"/>
            </p:nvSpPr>
            <p:spPr bwMode="auto">
              <a:xfrm>
                <a:off x="122142" y="109950"/>
                <a:ext cx="176340" cy="17634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GB" sz="1800" dirty="0"/>
              </a:p>
            </p:txBody>
          </p:sp>
        </p:grpSp>
      </p:grpSp>
      <p:sp>
        <p:nvSpPr>
          <p:cNvPr id="2" name="TextBox 1"/>
          <p:cNvSpPr txBox="1"/>
          <p:nvPr userDrawn="1"/>
        </p:nvSpPr>
        <p:spPr>
          <a:xfrm>
            <a:off x="11371398" y="6247748"/>
            <a:ext cx="457236" cy="369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40FF4C4-0B44-4A03-97C3-6841AF686471}" type="slidenum">
              <a:rPr lang="en-US" sz="1800" smtClean="0"/>
              <a:pPr/>
              <a:t>‹#›</a:t>
            </a:fld>
            <a:endParaRPr lang="en-US" sz="1800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588" y="76976"/>
            <a:ext cx="1342206" cy="761824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 flipV="1">
            <a:off x="274320" y="822960"/>
            <a:ext cx="10424160" cy="1931"/>
          </a:xfrm>
          <a:prstGeom prst="line">
            <a:avLst/>
          </a:prstGeom>
          <a:ln w="38100"/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>
            <a:off x="9928851" y="152816"/>
            <a:ext cx="92910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Exclusive:</a:t>
            </a:r>
            <a:r>
              <a:rPr lang="en-US" sz="1400" b="0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0302875" y="304800"/>
            <a:ext cx="914400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2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EC123-8C03-4F52-8848-42231E7297B1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256C-3257-488A-8D5A-9206E13B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161" y="3171843"/>
            <a:ext cx="10617958" cy="1200306"/>
          </a:xfrm>
          <a:prstGeom prst="rect">
            <a:avLst/>
          </a:prstGeom>
          <a:noFill/>
        </p:spPr>
        <p:txBody>
          <a:bodyPr wrap="square" lIns="91419" tIns="45709" rIns="91419" bIns="45709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ristina" pitchFamily="66" charset="0"/>
              </a:rPr>
              <a:t>SQL Sub Query / Nested Queries</a:t>
            </a:r>
            <a:endParaRPr lang="en-US" sz="72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ristin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highest paid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employee department name.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=(select max(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employees who are working under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BLAKE.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*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mgr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(select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=‟BLAKE‟);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669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Single row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4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NOTE: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In all database systems whenever child query contains nested group functions then we must use “Group BY” clause within child query.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lowest average salary job from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table where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less than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30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, min(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) from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group by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having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min(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 &gt; (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min(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) from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30);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employees who are working sales department from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dept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tables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ewhere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‟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SALES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‟);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669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Single row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Multiple row sub-queries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: It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returns more than one row from the inner select statement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Multiple row operators are IN,ANY,ALL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IN: Equal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to any member IN the list,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ANY: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Compares values to each value returned by sub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</a:t>
            </a: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ALL: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Compares values to every value returned by sub query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List the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employees who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are not working in sales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department.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* FROM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WHERE </a:t>
            </a: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DEPTNO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(SELECT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 FROM DEPT WHERE </a:t>
            </a: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DNAME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&lt;&gt; ‘SALES’);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710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</a:t>
            </a:r>
            <a:r>
              <a:rPr lang="en-US" sz="3200" b="1" dirty="0" smtClean="0">
                <a:solidFill>
                  <a:srgbClr val="FF0000"/>
                </a:solidFill>
              </a:rPr>
              <a:t>Multiple row </a:t>
            </a:r>
            <a:r>
              <a:rPr lang="en-US" sz="3200" b="1" dirty="0">
                <a:solidFill>
                  <a:srgbClr val="FF0000"/>
                </a:solidFill>
              </a:rPr>
              <a:t>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 details who are getting max(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) in each department from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table.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*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max(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group by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 </a:t>
            </a: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Write a query to display the employees who are working in sales or research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department.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=‟SALES‟ or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=‟RESEARCH‟);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employees who are working as “supervisors” (managers) from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table.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*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mgr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7104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Multiple row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Syntax: Select col1, col2,…… from 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tableName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(col1, col2, …) in (select col1, col2, …. from </a:t>
            </a:r>
            <a:r>
              <a:rPr lang="en-US" sz="2400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tableName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&lt;condition&gt;);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Find the department number, name, job title and salary of those people who have the same job title and salary as those are in department10.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DEPTNO,ENAME, JOB,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 FROM EMP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(JOB, SAL) IN ( SELECT JOB,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 FROM EMP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DEPTNO=10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77011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Multiple </a:t>
            </a:r>
            <a:r>
              <a:rPr lang="en-US" sz="3200" b="1" dirty="0" smtClean="0">
                <a:solidFill>
                  <a:srgbClr val="FF0000"/>
                </a:solidFill>
              </a:rPr>
              <a:t>column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4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7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Definition: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 Sub 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is a query within another SQL query and embedded within the WHERE clause.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Important </a:t>
            </a: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Rules: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 sub 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can be placed in a number of SQL clauses like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WHERE, FROM and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HAVING clause.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You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can use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 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with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CRUD statements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along with the operators like =, &lt;, &gt;, &gt;=, &lt;=, IN, BETWEEN, etc.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outer query is known as the main query, and the inner query is known as a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 query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 queries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are on the right side of the comparison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operator and are enclosed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in parentheses.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 query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, ORDER BY command cannot be used. But GROUP BY command can be used to perform the same function as ORDER BY command.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3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0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1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5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5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0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SQL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sub-queries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are most frequently used with the Select statement. </a:t>
            </a: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Syntax: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	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expression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operator (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WHERE ... ); </a:t>
            </a: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Print all the details of the employee who is earning highest salary from EMP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* from EMP where salary = (Select max(salary) from EMP); 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101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SELECT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3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4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A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04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insert statement, data returned from the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is used to insert into another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sub-query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, the selected data can be modified with any of the character, date functions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Syntax: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INSERT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INTO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table_name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(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col1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col2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col3, ....,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 SELECT col1, col2, col3, ….,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table_name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VALUE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OPERATOR; </a:t>
            </a:r>
          </a:p>
          <a:p>
            <a:pPr algn="just"/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Insert employee information into </a:t>
            </a:r>
            <a:r>
              <a:rPr lang="en-US" sz="24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empDuplicate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table by retrieving information of the employee who is having </a:t>
            </a:r>
            <a:r>
              <a:rPr lang="en-US" sz="24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value is 122;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Insert into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empDuplicate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(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, salary,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comm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 Select * from EMP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122;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156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INSERT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of SQL can be used in conjunction with the Update statement. </a:t>
            </a: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When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a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is used with the Update statement, then either single or multiple columns in a table can be updated. </a:t>
            </a: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Syntax: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Update table set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new_value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value operator (select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where condition); </a:t>
            </a:r>
          </a:p>
          <a:p>
            <a:pPr algn="just"/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Update salary by incrementing 25% to the existing salary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of employee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who is drawing highest salary from EMP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Update EMP set salary = (salary + (salary * 0.25))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EMP where salary = (Select max(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 from EMP));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30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UPDATE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62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sub-query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of SQL can be used in conjunction with the Delete statement just like any other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statements.</a:t>
            </a:r>
          </a:p>
          <a:p>
            <a:pPr algn="just"/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Syntax: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	DELETE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FROM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TABLE_NAME WHERE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VALUE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OPERATOR (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COLUMN_NAME FROM TABLE_NAME WHERE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condition); </a:t>
            </a: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Delete the record of an employees who are working under manager named Mr. </a:t>
            </a:r>
            <a:r>
              <a:rPr lang="en-US" sz="2400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Ravindra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Delete from EMP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managerId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(Select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empId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from EMP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empName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LIKE ‘%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Ravindra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’);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280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DELETE Statement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0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Three Types of </a:t>
            </a: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sub-queries:</a:t>
            </a:r>
            <a:endParaRPr lang="en-US" sz="24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Single row sub-query: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It returns only one row from the inner select statement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Multiple row sub-queries: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It </a:t>
            </a: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returns more than one row from the inner select statement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Multiple column sub-queries: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It returns more than one column from the inner select statement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4152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| Types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0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Get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the details of all the employees having who are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earning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more than the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Mr.SMITH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* FROM EMP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SAL &gt; ( SELECT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 FROM EMP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ENAME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LIKE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‘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SMITH’);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Get the details of the person having the minimum salary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ENAME, JOB,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 FROM EMP WHERE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SAL = ( SELECT MIN (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SAL) FROM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Write a query to display the employee details  who are getting maximum salary in sales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department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ENAME,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SAL, DEPTNO FROM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 WHERE </a:t>
            </a:r>
            <a:endParaRPr lang="en-US" sz="2400" i="1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SAL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MAX(SAL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) FROM EMP WHERE </a:t>
            </a:r>
          </a:p>
          <a:p>
            <a:pPr algn="just"/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 FROM DEPT WHERE DNAME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='SALES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’));</a:t>
            </a:r>
            <a:endParaRPr lang="en-US" sz="2400" i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669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SQL Sub Query </a:t>
            </a:r>
            <a:r>
              <a:rPr lang="en-US" sz="3200" b="1" dirty="0">
                <a:solidFill>
                  <a:srgbClr val="FF0000"/>
                </a:solidFill>
              </a:rPr>
              <a:t>| Single row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2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9" y="908545"/>
            <a:ext cx="114049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employees who are working in sales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department. 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=‘SALES’);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the employees who are working with “SMITH” department number from </a:t>
            </a:r>
            <a:r>
              <a:rPr lang="en-US" sz="2400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table.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deptno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ename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=‘SMITH’);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Question: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Write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a query to display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senior employee </a:t>
            </a:r>
            <a:r>
              <a:rPr lang="en-US" sz="2400" dirty="0">
                <a:solidFill>
                  <a:srgbClr val="C00000"/>
                </a:solidFill>
                <a:latin typeface="Bookman Old Style" panose="02050604050505020204" pitchFamily="18" charset="0"/>
              </a:rPr>
              <a:t>details from </a:t>
            </a:r>
            <a:r>
              <a:rPr lang="en-US" sz="24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emp.</a:t>
            </a:r>
            <a:endParaRPr lang="en-US" sz="24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Query: 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Select 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*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 where </a:t>
            </a:r>
            <a:r>
              <a:rPr lang="en-US" sz="2400" i="1" dirty="0" err="1" smtClean="0">
                <a:solidFill>
                  <a:srgbClr val="002060"/>
                </a:solidFill>
                <a:latin typeface="Bookman Old Style" panose="02050604050505020204" pitchFamily="18" charset="0"/>
              </a:rPr>
              <a:t>hiredate</a:t>
            </a:r>
            <a:r>
              <a:rPr lang="en-US" sz="2400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= (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select min(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hiredate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 from </a:t>
            </a:r>
            <a:r>
              <a:rPr lang="en-US" sz="2400" i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emp</a:t>
            </a:r>
            <a:r>
              <a:rPr lang="en-US" sz="2400" i="1" dirty="0">
                <a:solidFill>
                  <a:srgbClr val="002060"/>
                </a:solidFill>
                <a:latin typeface="Bookman Old Style" panose="02050604050505020204" pitchFamily="18" charset="0"/>
              </a:rPr>
              <a:t>); 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039" y="132644"/>
            <a:ext cx="66697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SQL Sub Query | Single row sub-query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2416</TotalTime>
  <Words>1131</Words>
  <Application>Microsoft Office PowerPoint</Application>
  <PresentationFormat>Widescreen</PresentationFormat>
  <Paragraphs>175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Jeevan Kumar Papagari</cp:lastModifiedBy>
  <cp:revision>379</cp:revision>
  <dcterms:created xsi:type="dcterms:W3CDTF">2022-07-08T05:31:46Z</dcterms:created>
  <dcterms:modified xsi:type="dcterms:W3CDTF">2022-07-15T10:40:43Z</dcterms:modified>
</cp:coreProperties>
</file>