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284D-2D1B-4E2C-8995-6DABA99457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E815F-CA66-4735-BBB2-65190299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815F-CA66-4735-BBB2-651902992E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3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function*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3760" y="2434442"/>
            <a:ext cx="5946489" cy="1642295"/>
          </a:xfrm>
        </p:spPr>
        <p:txBody>
          <a:bodyPr/>
          <a:lstStyle/>
          <a:p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580" y="4373619"/>
            <a:ext cx="10506615" cy="861420"/>
          </a:xfrm>
        </p:spPr>
        <p:txBody>
          <a:bodyPr/>
          <a:lstStyle/>
          <a:p>
            <a:r>
              <a:rPr lang="en-US" b="1" dirty="0" smtClean="0"/>
              <a:t>												</a:t>
            </a:r>
            <a:r>
              <a:rPr lang="en-US" b="1" dirty="0" smtClean="0">
                <a:solidFill>
                  <a:srgbClr val="FFFF00"/>
                </a:solidFill>
              </a:rPr>
              <a:t>-presented by jeevan parajuli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00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36" y="414081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Function and Control Statements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037" y="2743200"/>
            <a:ext cx="7675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If-else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If-elseif-else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Do 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For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Switch.</a:t>
            </a:r>
          </a:p>
        </p:txBody>
      </p:sp>
    </p:spTree>
    <p:extLst>
      <p:ext uri="{BB962C8B-B14F-4D97-AF65-F5344CB8AC3E}">
        <p14:creationId xmlns:p14="http://schemas.microsoft.com/office/powerpoint/2010/main" val="26508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713" y="0"/>
            <a:ext cx="3835737" cy="796533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Object in Js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2174573"/>
            <a:ext cx="11694017" cy="96787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In JavaScript, objects are king. If you understand objects, you understand JavaScript</a:t>
            </a:r>
            <a:r>
              <a:rPr lang="en-US" sz="2800" b="1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Window object consist all DOM and BOM properties and method.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All(most of) other server side scripting objects and methods does not comes under the window.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All window objects properties and methods cannot be found and  run under the nodejs.</a:t>
            </a:r>
          </a:p>
        </p:txBody>
      </p:sp>
    </p:spTree>
    <p:extLst>
      <p:ext uri="{BB962C8B-B14F-4D97-AF65-F5344CB8AC3E}">
        <p14:creationId xmlns:p14="http://schemas.microsoft.com/office/powerpoint/2010/main" val="339055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865" y="92110"/>
            <a:ext cx="3655433" cy="886686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Date object.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370704"/>
              </p:ext>
            </p:extLst>
          </p:nvPr>
        </p:nvGraphicFramePr>
        <p:xfrm>
          <a:off x="398463" y="979488"/>
          <a:ext cx="11012488" cy="5456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343"/>
                <a:gridCol w="8732145"/>
              </a:tblGrid>
              <a:tr h="51446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Date()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today’s date and</a:t>
                      </a:r>
                      <a:r>
                        <a:rPr lang="en-US" sz="2000" baseline="0" dirty="0" smtClean="0"/>
                        <a:t> time</a:t>
                      </a:r>
                    </a:p>
                  </a:txBody>
                  <a:tcPr/>
                </a:tc>
              </a:tr>
              <a:tr h="4636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getDate()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day of the month for</a:t>
                      </a:r>
                      <a:r>
                        <a:rPr lang="en-US" sz="2000" baseline="0" dirty="0" smtClean="0"/>
                        <a:t> the specified date according to local time</a:t>
                      </a:r>
                    </a:p>
                  </a:txBody>
                  <a:tcPr/>
                </a:tc>
              </a:tr>
              <a:tr h="46363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getDay()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day of the week for the specified date according to local times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getFullYear()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year</a:t>
                      </a:r>
                      <a:r>
                        <a:rPr lang="en-US" sz="2000" baseline="0" dirty="0" smtClean="0"/>
                        <a:t> of the specified date according to local time.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getHours()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hour</a:t>
                      </a:r>
                      <a:r>
                        <a:rPr lang="en-US" sz="2000" baseline="0" dirty="0" smtClean="0"/>
                        <a:t> on the specified date according to local time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getMinutes()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minutes on the specified date according to the local time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getMonth()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month on</a:t>
                      </a:r>
                      <a:r>
                        <a:rPr lang="en-US" sz="2000" baseline="0" dirty="0" smtClean="0"/>
                        <a:t> the specified date according to local time.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setDate()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Sets the</a:t>
                      </a:r>
                      <a:r>
                        <a:rPr lang="en-US" sz="2000" baseline="0" dirty="0" smtClean="0"/>
                        <a:t> day of the month for a specified date according to the local time</a:t>
                      </a:r>
                      <a:endParaRPr lang="en-US" sz="2000" dirty="0"/>
                    </a:p>
                  </a:txBody>
                  <a:tcPr/>
                </a:tc>
              </a:tr>
              <a:tr h="55336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setMinutes()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Sets the minutes for a specified</a:t>
                      </a:r>
                      <a:r>
                        <a:rPr lang="en-US" sz="2000" baseline="0" dirty="0" smtClean="0"/>
                        <a:t> date according to local times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setMonth()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Sets</a:t>
                      </a:r>
                      <a:r>
                        <a:rPr lang="en-US" sz="2000" baseline="0" dirty="0" smtClean="0"/>
                        <a:t> the month for a specified date according to local time.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7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071" y="92109"/>
            <a:ext cx="5613021" cy="71925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Number object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886756"/>
              </p:ext>
            </p:extLst>
          </p:nvPr>
        </p:nvGraphicFramePr>
        <p:xfrm>
          <a:off x="412392" y="1120306"/>
          <a:ext cx="1130776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2476"/>
                <a:gridCol w="88352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toExponential()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Forces</a:t>
                      </a:r>
                      <a:r>
                        <a:rPr lang="en-US" sz="2000" baseline="0" dirty="0" smtClean="0"/>
                        <a:t> a number to display in exponential notation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toFixed()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Formats a number with a specific</a:t>
                      </a:r>
                      <a:r>
                        <a:rPr lang="en-US" sz="2000" baseline="0" dirty="0" smtClean="0"/>
                        <a:t> number of digits to the right of the decimal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toPrecision()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Defines how many total</a:t>
                      </a:r>
                      <a:r>
                        <a:rPr lang="en-US" sz="2000" baseline="0" dirty="0" smtClean="0"/>
                        <a:t> digits(including digits to left and right of the decimal) to display a number.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toString()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string representation of the number’s value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valueOf()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number’s value.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3346" y="4391696"/>
            <a:ext cx="7585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Note: </a:t>
            </a:r>
            <a:r>
              <a:rPr lang="en-US" sz="2000" dirty="0" smtClean="0"/>
              <a:t>All above methods can be used only on integer or float too.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And the return value by above methods is in string except valueOf().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Above methods only returns the value doesn’t set the value.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9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841" y="130746"/>
            <a:ext cx="4367481" cy="7321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String Object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78669"/>
              </p:ext>
            </p:extLst>
          </p:nvPr>
        </p:nvGraphicFramePr>
        <p:xfrm>
          <a:off x="771973" y="1326144"/>
          <a:ext cx="10664467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985"/>
                <a:gridCol w="86674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Combines t</a:t>
                      </a:r>
                      <a:r>
                        <a:rPr lang="en-US" baseline="0" dirty="0" smtClean="0"/>
                        <a:t>he text of two strings and returns a new strings.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Extracts</a:t>
                      </a:r>
                      <a:r>
                        <a:rPr lang="en-US" baseline="0" dirty="0" smtClean="0"/>
                        <a:t> a section of string and returns a new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Splits a string object into an array of stings by separating the string to substrings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toLowerCase()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calling string value converted to lowercase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toUpperCase()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to uppercase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3036" y="4108361"/>
            <a:ext cx="1054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Note: </a:t>
            </a:r>
            <a:r>
              <a:rPr lang="en-US" dirty="0"/>
              <a:t>All above methods can be used only on </a:t>
            </a:r>
            <a:r>
              <a:rPr lang="en-US" dirty="0" smtClean="0"/>
              <a:t>string too.</a:t>
            </a:r>
            <a:endParaRPr lang="en-US" dirty="0"/>
          </a:p>
          <a:p>
            <a:r>
              <a:rPr lang="en-US" dirty="0" smtClean="0"/>
              <a:t>Only return the value doesn’t set the value of original variable or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3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13" y="104987"/>
            <a:ext cx="2006937" cy="73213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Array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155949"/>
              </p:ext>
            </p:extLst>
          </p:nvPr>
        </p:nvGraphicFramePr>
        <p:xfrm>
          <a:off x="501650" y="1030288"/>
          <a:ext cx="11050588" cy="494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127"/>
                <a:gridCol w="85514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new array  comprised</a:t>
                      </a:r>
                      <a:r>
                        <a:rPr lang="en-US" baseline="0" dirty="0" smtClean="0"/>
                        <a:t> of this array joined with other array or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the last</a:t>
                      </a:r>
                      <a:r>
                        <a:rPr lang="en-US" baseline="0" dirty="0" smtClean="0"/>
                        <a:t> element from an array and returns that element.</a:t>
                      </a:r>
                    </a:p>
                    <a:p>
                      <a:r>
                        <a:rPr lang="en-US" baseline="0" dirty="0" smtClean="0"/>
                        <a:t>And the return the removed element. And sets the array with removed element.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one</a:t>
                      </a:r>
                      <a:r>
                        <a:rPr lang="en-US" baseline="0" dirty="0" smtClean="0"/>
                        <a:t> or more elements(not an array) to end of an array and return the new length of array.</a:t>
                      </a:r>
                    </a:p>
                    <a:p>
                      <a:r>
                        <a:rPr lang="en-US" baseline="0" dirty="0" smtClean="0"/>
                        <a:t>And return the length of new array. And the set the array by adding the pushed element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Reverses the order of the elements of</a:t>
                      </a:r>
                      <a:r>
                        <a:rPr lang="en-US" baseline="0" dirty="0" smtClean="0"/>
                        <a:t> an array .</a:t>
                      </a:r>
                    </a:p>
                    <a:p>
                      <a:r>
                        <a:rPr lang="en-US" baseline="0" dirty="0" smtClean="0"/>
                        <a:t>Return the reverse array and sets the reversed array in place of original 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the elements of array</a:t>
                      </a:r>
                    </a:p>
                    <a:p>
                      <a:r>
                        <a:rPr lang="en-US" dirty="0" smtClean="0"/>
                        <a:t>The sort() sorts the elements as strings in alphabetical and ascending order.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sort() overwrites the original array.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and</a:t>
                      </a:r>
                      <a:r>
                        <a:rPr lang="en-US" baseline="0" dirty="0" smtClean="0"/>
                        <a:t> or remove elements from an array.</a:t>
                      </a:r>
                    </a:p>
                    <a:p>
                      <a:r>
                        <a:rPr lang="en-US" dirty="0" smtClean="0"/>
                        <a:t>The splice() method overwrites the original array.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2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236" y="0"/>
            <a:ext cx="3811033" cy="835169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Math object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728849"/>
              </p:ext>
            </p:extLst>
          </p:nvPr>
        </p:nvGraphicFramePr>
        <p:xfrm>
          <a:off x="682356" y="1029773"/>
          <a:ext cx="107669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421"/>
                <a:gridCol w="8448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cosine</a:t>
                      </a:r>
                      <a:r>
                        <a:rPr lang="en-US" baseline="0" dirty="0" smtClean="0"/>
                        <a:t> of a 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Math.max</a:t>
                      </a:r>
                      <a:r>
                        <a:rPr lang="en-US" dirty="0" smtClean="0"/>
                        <a:t>() can be used to find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highest value in a list of arguments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Math.min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can be used to find the lowest value in a list of arguments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base</a:t>
                      </a:r>
                      <a:r>
                        <a:rPr lang="en-US" baseline="0" dirty="0" smtClean="0"/>
                        <a:t> to exponent power, that is, base exponent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</a:t>
                      </a:r>
                      <a:r>
                        <a:rPr lang="en-US" baseline="0" dirty="0" smtClean="0"/>
                        <a:t> of a number rounded to the nearest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sine of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square root of a 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</a:t>
                      </a:r>
                      <a:r>
                        <a:rPr lang="en-US" baseline="0" dirty="0" smtClean="0"/>
                        <a:t> tangent of a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2581" y="4327301"/>
            <a:ext cx="6194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Note: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Unlike other objects, the Math object has no constructor.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The Math object is static.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All methods and properties can be used without creating a Math object first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return the value doesn’t </a:t>
            </a:r>
            <a:r>
              <a:rPr lang="en-US" dirty="0" smtClean="0"/>
              <a:t>set or overwrite the original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7172" y="4327301"/>
            <a:ext cx="283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SYNTAX:</a:t>
            </a:r>
          </a:p>
          <a:p>
            <a:r>
              <a:rPr lang="en-US" dirty="0" err="1" smtClean="0"/>
              <a:t>math.property</a:t>
            </a:r>
            <a:r>
              <a:rPr lang="en-US" dirty="0" smtClean="0"/>
              <a:t>/method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4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481" y="2255760"/>
            <a:ext cx="4790941" cy="860927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Image object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4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905" y="1906072"/>
            <a:ext cx="4662152" cy="83712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Event Handling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8344" y="3850783"/>
            <a:ext cx="694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r>
              <a:rPr lang="en-US" sz="2000" b="1" dirty="0" err="1" smtClean="0"/>
              <a:t>addEventListner</a:t>
            </a:r>
            <a:r>
              <a:rPr lang="en-US" sz="2000" b="1" dirty="0" smtClean="0"/>
              <a:t>(“event”,</a:t>
            </a:r>
            <a:r>
              <a:rPr lang="en-US" sz="2000" b="1" dirty="0" err="1" smtClean="0"/>
              <a:t>fuction_name_only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738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687" y="2171700"/>
            <a:ext cx="4520713" cy="741082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Form object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9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425" y="167710"/>
            <a:ext cx="6182201" cy="72293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Adding the JS to HTML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84" y="1033153"/>
            <a:ext cx="11530941" cy="5557651"/>
          </a:xfrm>
        </p:spPr>
        <p:txBody>
          <a:bodyPr/>
          <a:lstStyle/>
          <a:p>
            <a:r>
              <a:rPr lang="en-US" b="1" dirty="0" smtClean="0"/>
              <a:t>Embedding the Js code between a pair of &lt;script&gt; &lt;/script&gt; tag: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   </a:t>
            </a:r>
            <a:r>
              <a:rPr lang="en-US" dirty="0" smtClean="0"/>
              <a:t>		 </a:t>
            </a:r>
            <a:r>
              <a:rPr lang="en-US" dirty="0"/>
              <a:t>&lt;p&gt;Lorem ipsum, dolor sit </a:t>
            </a:r>
            <a:r>
              <a:rPr lang="en-US" dirty="0" smtClean="0"/>
              <a:t>amet  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smtClean="0"/>
              <a:t>		&lt;</a:t>
            </a:r>
            <a:r>
              <a:rPr lang="en-US" dirty="0"/>
              <a:t>script&gt;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smtClean="0"/>
              <a:t>	window.alert</a:t>
            </a:r>
            <a:r>
              <a:rPr lang="en-US" dirty="0"/>
              <a:t>("apple is good for health");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smtClean="0"/>
              <a:t>	</a:t>
            </a:r>
            <a:r>
              <a:rPr lang="en-US" dirty="0"/>
              <a:t>  </a:t>
            </a:r>
            <a:r>
              <a:rPr lang="en-US" dirty="0" smtClean="0"/>
              <a:t>	&lt;/</a:t>
            </a:r>
            <a:r>
              <a:rPr lang="en-US" dirty="0"/>
              <a:t>script&gt;</a:t>
            </a:r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Placing the js code in inline: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   &lt;P onclick="window.alert('apple is good</a:t>
            </a:r>
            <a:r>
              <a:rPr lang="en-US" dirty="0" smtClean="0"/>
              <a:t>')"&gt;apple is good&lt;/</a:t>
            </a:r>
            <a:r>
              <a:rPr lang="en-US" dirty="0"/>
              <a:t>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308758"/>
            <a:ext cx="11424062" cy="230381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Calling external Js file: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    &lt;p&gt;Lorem ipsum dolor sit amet.&lt;/p&gt;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&lt;script src="apple.js"&gt;&lt;/script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22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390" y="238962"/>
            <a:ext cx="3688383" cy="663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 Types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60" y="1104406"/>
            <a:ext cx="11352810" cy="5533900"/>
          </a:xfrm>
        </p:spPr>
        <p:txBody>
          <a:bodyPr/>
          <a:lstStyle/>
          <a:p>
            <a:r>
              <a:rPr lang="en-US" b="1" dirty="0" smtClean="0"/>
              <a:t>PRIMITIVE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Boolean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Undifined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Null</a:t>
            </a:r>
          </a:p>
          <a:p>
            <a:r>
              <a:rPr lang="en-US" b="1" dirty="0" smtClean="0"/>
              <a:t>NON PRIMITIVE DATA TYPES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RegExp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Regular expressions are patterns used to match character combinations in </a:t>
            </a:r>
            <a:r>
              <a:rPr lang="en-US" sz="1800" dirty="0" smtClean="0"/>
              <a:t>strings. RegExp is the 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type of object. Its consist own function and method.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169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01" y="92109"/>
            <a:ext cx="3088762" cy="706381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VARIABLE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004552"/>
            <a:ext cx="11423561" cy="5640947"/>
          </a:xfrm>
        </p:spPr>
        <p:txBody>
          <a:bodyPr/>
          <a:lstStyle/>
          <a:p>
            <a:r>
              <a:rPr lang="en-US" dirty="0"/>
              <a:t>All JavaScript </a:t>
            </a:r>
            <a:r>
              <a:rPr lang="en-US" b="1" dirty="0"/>
              <a:t>variables</a:t>
            </a:r>
            <a:r>
              <a:rPr lang="en-US" dirty="0"/>
              <a:t> must be </a:t>
            </a:r>
            <a:r>
              <a:rPr lang="en-US" b="1" dirty="0"/>
              <a:t>identified</a:t>
            </a:r>
            <a:r>
              <a:rPr lang="en-US" dirty="0"/>
              <a:t> with </a:t>
            </a:r>
            <a:r>
              <a:rPr lang="en-US" b="1" dirty="0"/>
              <a:t>unique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identifier is a sequence of characters in the code that indentifies a variables, function or property.</a:t>
            </a:r>
            <a:endParaRPr lang="en-US" dirty="0"/>
          </a:p>
          <a:p>
            <a:r>
              <a:rPr lang="en-US" dirty="0" smtClean="0"/>
              <a:t>Identifiers </a:t>
            </a:r>
            <a:r>
              <a:rPr lang="en-US" dirty="0"/>
              <a:t>can be short names (like x and y) or more descriptive names (age, sum, </a:t>
            </a:r>
            <a:r>
              <a:rPr lang="en-US" dirty="0" smtClean="0"/>
              <a:t>total Volume).</a:t>
            </a:r>
            <a:endParaRPr lang="en-US" dirty="0"/>
          </a:p>
          <a:p>
            <a:r>
              <a:rPr lang="en-US" dirty="0"/>
              <a:t>The general rules for constructing names for variables (unique identifiers) are:</a:t>
            </a:r>
          </a:p>
          <a:p>
            <a:pPr marL="0" indent="0">
              <a:buNone/>
            </a:pPr>
            <a:r>
              <a:rPr lang="en-US" dirty="0" smtClean="0"/>
              <a:t>		Names can contain letters, digits, underscores, and dollar signs.</a:t>
            </a:r>
          </a:p>
          <a:p>
            <a:pPr marL="0" indent="0">
              <a:buNone/>
            </a:pPr>
            <a:r>
              <a:rPr lang="en-US" dirty="0" smtClean="0"/>
              <a:t>		Names must begin with a letter</a:t>
            </a:r>
          </a:p>
          <a:p>
            <a:pPr marL="0" indent="0">
              <a:buNone/>
            </a:pPr>
            <a:r>
              <a:rPr lang="en-US" dirty="0" smtClean="0"/>
              <a:t>		Names can also begin with $ and _ (but we will not use it in this tutorial)</a:t>
            </a:r>
          </a:p>
          <a:p>
            <a:pPr marL="0" indent="0">
              <a:buNone/>
            </a:pPr>
            <a:r>
              <a:rPr lang="en-US" dirty="0" smtClean="0"/>
              <a:t>		Names are case sensitive (y and Y are different variables)</a:t>
            </a:r>
          </a:p>
          <a:p>
            <a:pPr marL="0" indent="0">
              <a:buNone/>
            </a:pPr>
            <a:r>
              <a:rPr lang="en-US" dirty="0" smtClean="0"/>
              <a:t>		Reserved words (like JavaScript keywords) cannot be used as names</a:t>
            </a:r>
          </a:p>
          <a:p>
            <a:r>
              <a:rPr lang="en-US" dirty="0" smtClean="0"/>
              <a:t>Java script and camelCase:</a:t>
            </a:r>
            <a:br>
              <a:rPr lang="en-US" dirty="0" smtClean="0"/>
            </a:br>
            <a:r>
              <a:rPr lang="en-US" dirty="0" smtClean="0"/>
              <a:t>	In js camel case is widely use and syntax of javascript is also based on camel case.</a:t>
            </a:r>
          </a:p>
          <a:p>
            <a:pPr marL="0" indent="0">
              <a:buNone/>
            </a:pPr>
            <a:r>
              <a:rPr lang="en-US" dirty="0" smtClean="0"/>
              <a:t>			eg.  ramIsGoodForIt.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5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75" y="104988"/>
            <a:ext cx="9403742" cy="796533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JavaScript displaying possibilities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030310"/>
            <a:ext cx="11217499" cy="5640946"/>
          </a:xfrm>
        </p:spPr>
        <p:txBody>
          <a:bodyPr/>
          <a:lstStyle/>
          <a:p>
            <a:r>
              <a:rPr lang="en-US" dirty="0" smtClean="0"/>
              <a:t>Js can be displayed in different  form:</a:t>
            </a:r>
          </a:p>
          <a:p>
            <a:pPr marL="457200" indent="-457200">
              <a:buClr>
                <a:srgbClr val="FFFF00"/>
              </a:buClr>
              <a:buSzPct val="81000"/>
              <a:buFont typeface="+mj-lt"/>
              <a:buAutoNum type="arabicPeriod"/>
            </a:pPr>
            <a:r>
              <a:rPr lang="en-US" dirty="0" smtClean="0"/>
              <a:t>Writing into HTML element using .innerHtml=“content”.</a:t>
            </a:r>
          </a:p>
          <a:p>
            <a:pPr marL="457200" indent="-457200">
              <a:buClr>
                <a:srgbClr val="FFFF00"/>
              </a:buClr>
              <a:buSzPct val="81000"/>
              <a:buFont typeface="+mj-lt"/>
              <a:buAutoNum type="arabicPeriod"/>
            </a:pPr>
            <a:r>
              <a:rPr lang="en-US" dirty="0" smtClean="0"/>
              <a:t>Writing into the html output using document.write(“conctent”)</a:t>
            </a:r>
          </a:p>
          <a:p>
            <a:pPr marL="457200" indent="-457200">
              <a:buClr>
                <a:srgbClr val="FFFF00"/>
              </a:buClr>
              <a:buSzPct val="81000"/>
              <a:buFont typeface="+mj-lt"/>
              <a:buAutoNum type="arabicPeriod"/>
            </a:pPr>
            <a:r>
              <a:rPr lang="en-US" dirty="0" smtClean="0"/>
              <a:t>Writing into alert box, using window.alert()</a:t>
            </a:r>
          </a:p>
          <a:p>
            <a:pPr marL="457200" indent="-457200">
              <a:buClr>
                <a:srgbClr val="FFFF00"/>
              </a:buClr>
              <a:buSzPct val="81000"/>
              <a:buFont typeface="+mj-lt"/>
              <a:buAutoNum type="arabicPeriod"/>
            </a:pPr>
            <a:r>
              <a:rPr lang="en-US" dirty="0" smtClean="0"/>
              <a:t>Writing into browser console, using console.log(“ ”)</a:t>
            </a:r>
          </a:p>
          <a:p>
            <a:pPr marL="0" indent="0">
              <a:buClr>
                <a:srgbClr val="FFFF00"/>
              </a:buClr>
              <a:buSzPct val="81000"/>
              <a:buNone/>
            </a:pPr>
            <a:r>
              <a:rPr lang="en-US" dirty="0"/>
              <a:t>	</a:t>
            </a:r>
            <a:r>
              <a:rPr lang="en-US" dirty="0" smtClean="0"/>
              <a:t>	NOTE: document.write is use for testing purpose.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7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616" y="0"/>
            <a:ext cx="4170588" cy="783654"/>
          </a:xfrm>
        </p:spPr>
        <p:txBody>
          <a:bodyPr/>
          <a:lstStyle/>
          <a:p>
            <a:r>
              <a:rPr lang="en-US" dirty="0" smtClean="0"/>
              <a:t>Operator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9" y="783654"/>
            <a:ext cx="11230376" cy="6074346"/>
          </a:xfrm>
        </p:spPr>
        <p:txBody>
          <a:bodyPr/>
          <a:lstStyle/>
          <a:p>
            <a:r>
              <a:rPr lang="en-US" dirty="0" smtClean="0"/>
              <a:t>Arithmetic operator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Assignment 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01393"/>
              </p:ext>
            </p:extLst>
          </p:nvPr>
        </p:nvGraphicFramePr>
        <p:xfrm>
          <a:off x="704068" y="1257924"/>
          <a:ext cx="7036136" cy="3005855"/>
        </p:xfrm>
        <a:graphic>
          <a:graphicData uri="http://schemas.openxmlformats.org/drawingml/2006/table">
            <a:tbl>
              <a:tblPr/>
              <a:tblGrid>
                <a:gridCol w="3518068"/>
                <a:gridCol w="3518068"/>
              </a:tblGrid>
              <a:tr h="292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042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042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042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 (</a:t>
                      </a:r>
                      <a:r>
                        <a:rPr lang="en-US" dirty="0">
                          <a:hlinkClick r:id="rId2"/>
                        </a:rPr>
                        <a:t>ES2016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042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535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 (Division Remainder)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042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042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15057"/>
              </p:ext>
            </p:extLst>
          </p:nvPr>
        </p:nvGraphicFramePr>
        <p:xfrm>
          <a:off x="485128" y="5029200"/>
          <a:ext cx="8947149" cy="1828800"/>
        </p:xfrm>
        <a:graphic>
          <a:graphicData uri="http://schemas.openxmlformats.org/drawingml/2006/table">
            <a:tbl>
              <a:tblPr/>
              <a:tblGrid>
                <a:gridCol w="2982383"/>
                <a:gridCol w="2982383"/>
                <a:gridCol w="298238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*=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4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4" y="334851"/>
            <a:ext cx="11153104" cy="5746123"/>
          </a:xfrm>
        </p:spPr>
        <p:txBody>
          <a:bodyPr/>
          <a:lstStyle/>
          <a:p>
            <a:r>
              <a:rPr lang="en-US" dirty="0" smtClean="0"/>
              <a:t>Comparison Operator.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Example of ternary operator:</a:t>
            </a:r>
          </a:p>
          <a:p>
            <a:pPr marL="0" indent="0">
              <a:buNone/>
            </a:pPr>
            <a:r>
              <a:rPr lang="en-US" dirty="0" smtClean="0"/>
              <a:t>		(a&gt;b)? console.log(‘a is greater’):console.log(‘b is greater’);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26908"/>
              </p:ext>
            </p:extLst>
          </p:nvPr>
        </p:nvGraphicFramePr>
        <p:xfrm>
          <a:off x="695460" y="1139439"/>
          <a:ext cx="5975796" cy="3078480"/>
        </p:xfrm>
        <a:graphic>
          <a:graphicData uri="http://schemas.openxmlformats.org/drawingml/2006/table">
            <a:tbl>
              <a:tblPr/>
              <a:tblGrid>
                <a:gridCol w="2987898"/>
                <a:gridCol w="298789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greater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less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 :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ternary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489397"/>
            <a:ext cx="11217498" cy="60530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operator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21949"/>
              </p:ext>
            </p:extLst>
          </p:nvPr>
        </p:nvGraphicFramePr>
        <p:xfrm>
          <a:off x="834265" y="1197733"/>
          <a:ext cx="8128000" cy="2775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6502400"/>
              </a:tblGrid>
              <a:tr h="366289">
                <a:tc>
                  <a:txBody>
                    <a:bodyPr/>
                    <a:lstStyle/>
                    <a:p>
                      <a:r>
                        <a:rPr lang="en-US" dirty="0" smtClean="0"/>
                        <a:t>	</a:t>
                      </a:r>
                      <a:r>
                        <a:rPr lang="en-US" sz="2000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 operator</a:t>
                      </a:r>
                      <a:r>
                        <a:rPr lang="en-US" baseline="0" dirty="0" smtClean="0"/>
                        <a:t> allows multiple expressions to be evaluated as single statement</a:t>
                      </a:r>
                    </a:p>
                  </a:txBody>
                  <a:tcPr/>
                </a:tc>
              </a:tr>
              <a:tr h="366289">
                <a:tc>
                  <a:txBody>
                    <a:bodyPr/>
                    <a:lstStyle/>
                    <a:p>
                      <a:r>
                        <a:rPr lang="en-US" dirty="0" smtClean="0"/>
                        <a:t>	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operator deletes a property from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sz="2000" baseline="0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66289">
                <a:tc>
                  <a:txBody>
                    <a:bodyPr/>
                    <a:lstStyle/>
                    <a:p>
                      <a:r>
                        <a:rPr lang="en-US" dirty="0" smtClean="0"/>
                        <a:t>	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operator checks if object is</a:t>
                      </a:r>
                      <a:r>
                        <a:rPr lang="en-US" baseline="0" dirty="0" smtClean="0"/>
                        <a:t> object has the given property</a:t>
                      </a:r>
                      <a:endParaRPr lang="en-US" dirty="0"/>
                    </a:p>
                  </a:txBody>
                  <a:tcPr/>
                </a:tc>
              </a:tr>
              <a:tr h="36628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instanceof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the</a:t>
                      </a:r>
                      <a:r>
                        <a:rPr lang="en-US" baseline="0" dirty="0" smtClean="0"/>
                        <a:t> object is an instance of given type </a:t>
                      </a:r>
                      <a:endParaRPr lang="en-US" dirty="0"/>
                    </a:p>
                  </a:txBody>
                  <a:tcPr/>
                </a:tc>
              </a:tr>
              <a:tr h="366289">
                <a:tc>
                  <a:txBody>
                    <a:bodyPr/>
                    <a:lstStyle/>
                    <a:p>
                      <a:r>
                        <a:rPr lang="en-US" dirty="0" smtClean="0"/>
                        <a:t>   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Creates an instance (object)</a:t>
                      </a:r>
                      <a:endParaRPr lang="en-US" dirty="0"/>
                    </a:p>
                  </a:txBody>
                  <a:tcPr/>
                </a:tc>
              </a:tr>
              <a:tr h="366289">
                <a:tc>
                  <a:txBody>
                    <a:bodyPr/>
                    <a:lstStyle/>
                    <a:p>
                      <a:r>
                        <a:rPr lang="en-US" dirty="0" smtClean="0"/>
                        <a:t>   typeof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check</a:t>
                      </a:r>
                      <a:r>
                        <a:rPr lang="en-US" baseline="0" dirty="0" smtClean="0"/>
                        <a:t> the data type of variable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90707"/>
              </p:ext>
            </p:extLst>
          </p:nvPr>
        </p:nvGraphicFramePr>
        <p:xfrm>
          <a:off x="847144" y="3939385"/>
          <a:ext cx="8128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963"/>
                <a:gridCol w="6541037"/>
              </a:tblGrid>
              <a:tr h="2538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void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discards the expression’s return value</a:t>
                      </a:r>
                      <a:endParaRPr lang="en-US" sz="2000" dirty="0"/>
                    </a:p>
                  </a:txBody>
                  <a:tcPr/>
                </a:tc>
              </a:tr>
              <a:tr h="253801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   yeild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Checks what is returned in a</a:t>
                      </a:r>
                      <a:r>
                        <a:rPr lang="en-US" sz="2000" baseline="0" dirty="0" smtClean="0"/>
                        <a:t> generator by the generator’s iterator.</a:t>
                      </a:r>
                    </a:p>
                    <a:p>
                      <a:r>
                        <a:rPr lang="en-US" sz="2000" dirty="0" smtClean="0"/>
                        <a:t>The yield keyword is used to pause and resume a </a:t>
                      </a:r>
                      <a:r>
                        <a:rPr lang="en-US" sz="2000" dirty="0" smtClean="0">
                          <a:hlinkClick r:id="rId2"/>
                        </a:rPr>
                        <a:t>generator function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6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559</TotalTime>
  <Words>1090</Words>
  <Application>Microsoft Office PowerPoint</Application>
  <PresentationFormat>Widescreen</PresentationFormat>
  <Paragraphs>246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JAVASCRIPT</vt:lpstr>
      <vt:lpstr>Adding the JS to HTML</vt:lpstr>
      <vt:lpstr>PowerPoint Presentation</vt:lpstr>
      <vt:lpstr>Data Types</vt:lpstr>
      <vt:lpstr>VARIABLE </vt:lpstr>
      <vt:lpstr>JavaScript displaying possibilities</vt:lpstr>
      <vt:lpstr>Operator in Js</vt:lpstr>
      <vt:lpstr>PowerPoint Presentation</vt:lpstr>
      <vt:lpstr>PowerPoint Presentation</vt:lpstr>
      <vt:lpstr>Function and Control Statements</vt:lpstr>
      <vt:lpstr>Object in Js</vt:lpstr>
      <vt:lpstr>Date object.</vt:lpstr>
      <vt:lpstr>Number object</vt:lpstr>
      <vt:lpstr>String Object</vt:lpstr>
      <vt:lpstr>Array</vt:lpstr>
      <vt:lpstr>Math object</vt:lpstr>
      <vt:lpstr>Image object</vt:lpstr>
      <vt:lpstr>Event Handling</vt:lpstr>
      <vt:lpstr>Form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account</dc:creator>
  <cp:lastModifiedBy>Microsoft account</cp:lastModifiedBy>
  <cp:revision>105</cp:revision>
  <dcterms:created xsi:type="dcterms:W3CDTF">2022-04-01T00:42:14Z</dcterms:created>
  <dcterms:modified xsi:type="dcterms:W3CDTF">2022-04-03T16:33:26Z</dcterms:modified>
</cp:coreProperties>
</file>