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303" r:id="rId3"/>
    <p:sldId id="279" r:id="rId4"/>
    <p:sldId id="298" r:id="rId5"/>
    <p:sldId id="300" r:id="rId6"/>
    <p:sldId id="283" r:id="rId7"/>
    <p:sldId id="284" r:id="rId8"/>
    <p:sldId id="281" r:id="rId9"/>
    <p:sldId id="282" r:id="rId10"/>
    <p:sldId id="285" r:id="rId11"/>
    <p:sldId id="306" r:id="rId12"/>
    <p:sldId id="286" r:id="rId13"/>
    <p:sldId id="299" r:id="rId14"/>
    <p:sldId id="301" r:id="rId15"/>
    <p:sldId id="308" r:id="rId16"/>
    <p:sldId id="288" r:id="rId17"/>
    <p:sldId id="291" r:id="rId18"/>
    <p:sldId id="292" r:id="rId19"/>
    <p:sldId id="312" r:id="rId20"/>
    <p:sldId id="307" r:id="rId21"/>
    <p:sldId id="310" r:id="rId22"/>
    <p:sldId id="313" r:id="rId23"/>
    <p:sldId id="314" r:id="rId24"/>
    <p:sldId id="311" r:id="rId25"/>
    <p:sldId id="29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913B"/>
    <a:srgbClr val="FF797C"/>
    <a:srgbClr val="FFD653"/>
    <a:srgbClr val="FFD243"/>
    <a:srgbClr val="FFCE33"/>
    <a:srgbClr val="FFCD2D"/>
    <a:srgbClr val="FF696D"/>
    <a:srgbClr val="7B7B7B"/>
    <a:srgbClr val="717171"/>
    <a:srgbClr val="6B6B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F43411-A7D6-4748-BF34-773BE281A814}"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4CAC7546-DD15-4F50-BAF6-0433413223EA}">
      <dgm:prSet phldrT="[Text]" custT="1"/>
      <dgm:spPr/>
      <dgm:t>
        <a:bodyPr/>
        <a:lstStyle/>
        <a:p>
          <a:r>
            <a:rPr lang="en-IN" sz="1800" dirty="0">
              <a:latin typeface="Georgia" panose="02040502050405020303" pitchFamily="18" charset="0"/>
            </a:rPr>
            <a:t>Data Cleaning</a:t>
          </a:r>
        </a:p>
      </dgm:t>
    </dgm:pt>
    <dgm:pt modelId="{11711017-ECBC-462C-9383-3F8C7D998B8D}" type="parTrans" cxnId="{B9B548B5-9065-4C4D-B385-E492068C4922}">
      <dgm:prSet/>
      <dgm:spPr/>
      <dgm:t>
        <a:bodyPr/>
        <a:lstStyle/>
        <a:p>
          <a:endParaRPr lang="en-IN"/>
        </a:p>
      </dgm:t>
    </dgm:pt>
    <dgm:pt modelId="{BE0ADCB2-778C-4BEB-949E-26E0C1FBCD7A}" type="sibTrans" cxnId="{B9B548B5-9065-4C4D-B385-E492068C4922}">
      <dgm:prSet/>
      <dgm:spPr/>
      <dgm:t>
        <a:bodyPr/>
        <a:lstStyle/>
        <a:p>
          <a:endParaRPr lang="en-IN"/>
        </a:p>
      </dgm:t>
    </dgm:pt>
    <dgm:pt modelId="{D637A309-2510-4E0C-BCEF-C4C17EFC8EFD}">
      <dgm:prSet phldrT="[Text]" custT="1"/>
      <dgm:spPr/>
      <dgm:t>
        <a:bodyPr/>
        <a:lstStyle/>
        <a:p>
          <a:r>
            <a:rPr lang="en-IN" sz="1800" dirty="0">
              <a:latin typeface="Georgia" panose="02040502050405020303" pitchFamily="18" charset="0"/>
            </a:rPr>
            <a:t>Tokenization</a:t>
          </a:r>
        </a:p>
        <a:p>
          <a:r>
            <a:rPr lang="en-IN" sz="1800" dirty="0">
              <a:latin typeface="Georgia" panose="02040502050405020303" pitchFamily="18" charset="0"/>
            </a:rPr>
            <a:t>&amp;</a:t>
          </a:r>
        </a:p>
        <a:p>
          <a:r>
            <a:rPr lang="en-IN" sz="1800" dirty="0">
              <a:latin typeface="Georgia" panose="02040502050405020303" pitchFamily="18" charset="0"/>
            </a:rPr>
            <a:t>Data Vectorization </a:t>
          </a:r>
        </a:p>
      </dgm:t>
    </dgm:pt>
    <dgm:pt modelId="{16A3257F-921F-42A1-95EA-83195981181B}" type="parTrans" cxnId="{045C107D-5300-4651-970C-DECF602FA669}">
      <dgm:prSet/>
      <dgm:spPr/>
      <dgm:t>
        <a:bodyPr/>
        <a:lstStyle/>
        <a:p>
          <a:endParaRPr lang="en-IN"/>
        </a:p>
      </dgm:t>
    </dgm:pt>
    <dgm:pt modelId="{D048F3C0-A146-4548-B995-EB3D9797C52B}" type="sibTrans" cxnId="{045C107D-5300-4651-970C-DECF602FA669}">
      <dgm:prSet/>
      <dgm:spPr/>
      <dgm:t>
        <a:bodyPr/>
        <a:lstStyle/>
        <a:p>
          <a:endParaRPr lang="en-IN"/>
        </a:p>
      </dgm:t>
    </dgm:pt>
    <dgm:pt modelId="{343DA438-BD42-4085-8A02-56239944B5F5}">
      <dgm:prSet custT="1"/>
      <dgm:spPr/>
      <dgm:t>
        <a:bodyPr/>
        <a:lstStyle/>
        <a:p>
          <a:r>
            <a:rPr lang="en-IN" sz="1800" dirty="0">
              <a:latin typeface="Georgia" panose="02040502050405020303" pitchFamily="18" charset="0"/>
            </a:rPr>
            <a:t>Sentiment Intensity Analyzer</a:t>
          </a:r>
        </a:p>
      </dgm:t>
    </dgm:pt>
    <dgm:pt modelId="{8B33DDE0-2590-4CEB-A276-93EAD1F25AA1}" type="parTrans" cxnId="{0FE05F98-6005-4F91-81B1-A551BBA30E53}">
      <dgm:prSet/>
      <dgm:spPr/>
      <dgm:t>
        <a:bodyPr/>
        <a:lstStyle/>
        <a:p>
          <a:endParaRPr lang="en-IN"/>
        </a:p>
      </dgm:t>
    </dgm:pt>
    <dgm:pt modelId="{1821AF8C-C531-4EEB-ABCB-BA5A9631E7D4}" type="sibTrans" cxnId="{0FE05F98-6005-4F91-81B1-A551BBA30E53}">
      <dgm:prSet/>
      <dgm:spPr/>
      <dgm:t>
        <a:bodyPr/>
        <a:lstStyle/>
        <a:p>
          <a:endParaRPr lang="en-IN"/>
        </a:p>
      </dgm:t>
    </dgm:pt>
    <dgm:pt modelId="{FC1C8332-6A2C-412B-849D-E7BD064BB56E}">
      <dgm:prSet custT="1"/>
      <dgm:spPr/>
      <dgm:t>
        <a:bodyPr/>
        <a:lstStyle/>
        <a:p>
          <a:r>
            <a:rPr lang="en-IN" sz="1800" dirty="0">
              <a:solidFill>
                <a:schemeClr val="bg1"/>
              </a:solidFill>
              <a:latin typeface="Georgia" panose="02040502050405020303" pitchFamily="18" charset="0"/>
            </a:rPr>
            <a:t>Review categorization</a:t>
          </a:r>
        </a:p>
      </dgm:t>
    </dgm:pt>
    <dgm:pt modelId="{70A94E95-612A-47AC-845A-5E14DB0964CC}" type="parTrans" cxnId="{0FF101BD-1E5C-4600-8B05-80E96F9FE9C7}">
      <dgm:prSet/>
      <dgm:spPr/>
      <dgm:t>
        <a:bodyPr/>
        <a:lstStyle/>
        <a:p>
          <a:endParaRPr lang="en-IN"/>
        </a:p>
      </dgm:t>
    </dgm:pt>
    <dgm:pt modelId="{F134F130-AC60-4D9B-B09A-F337CC829194}" type="sibTrans" cxnId="{0FF101BD-1E5C-4600-8B05-80E96F9FE9C7}">
      <dgm:prSet/>
      <dgm:spPr/>
      <dgm:t>
        <a:bodyPr/>
        <a:lstStyle/>
        <a:p>
          <a:endParaRPr lang="en-IN"/>
        </a:p>
      </dgm:t>
    </dgm:pt>
    <dgm:pt modelId="{B2021F71-A0DD-4C7A-9C09-C1C506392EB2}" type="pres">
      <dgm:prSet presAssocID="{E4F43411-A7D6-4748-BF34-773BE281A814}" presName="rootnode" presStyleCnt="0">
        <dgm:presLayoutVars>
          <dgm:chMax/>
          <dgm:chPref/>
          <dgm:dir/>
          <dgm:animLvl val="lvl"/>
        </dgm:presLayoutVars>
      </dgm:prSet>
      <dgm:spPr/>
    </dgm:pt>
    <dgm:pt modelId="{22686A18-B38C-41E3-907D-9334AA6B2BD3}" type="pres">
      <dgm:prSet presAssocID="{4CAC7546-DD15-4F50-BAF6-0433413223EA}" presName="composite" presStyleCnt="0"/>
      <dgm:spPr/>
    </dgm:pt>
    <dgm:pt modelId="{30267B92-BCB5-4DB9-9A05-3B97CE7F47F4}" type="pres">
      <dgm:prSet presAssocID="{4CAC7546-DD15-4F50-BAF6-0433413223EA}" presName="bentUpArrow1" presStyleLbl="alignImgPlace1" presStyleIdx="0" presStyleCnt="3" custLinFactNeighborX="3472" custLinFactNeighborY="-29195"/>
      <dgm:spPr/>
    </dgm:pt>
    <dgm:pt modelId="{5F589809-C218-40C3-A855-ADD97364197F}" type="pres">
      <dgm:prSet presAssocID="{4CAC7546-DD15-4F50-BAF6-0433413223EA}" presName="ParentText" presStyleLbl="node1" presStyleIdx="0" presStyleCnt="4" custScaleX="101906" custScaleY="102555" custLinFactNeighborX="-32282" custLinFactNeighborY="-21539">
        <dgm:presLayoutVars>
          <dgm:chMax val="1"/>
          <dgm:chPref val="1"/>
          <dgm:bulletEnabled val="1"/>
        </dgm:presLayoutVars>
      </dgm:prSet>
      <dgm:spPr/>
    </dgm:pt>
    <dgm:pt modelId="{F1991897-2859-4D49-9040-FB623DB4A2F3}" type="pres">
      <dgm:prSet presAssocID="{4CAC7546-DD15-4F50-BAF6-0433413223EA}" presName="ChildText" presStyleLbl="revTx" presStyleIdx="0" presStyleCnt="3" custScaleX="508422" custLinFactX="100000" custLinFactNeighborX="146277" custLinFactNeighborY="-3861">
        <dgm:presLayoutVars>
          <dgm:chMax val="0"/>
          <dgm:chPref val="0"/>
          <dgm:bulletEnabled val="1"/>
        </dgm:presLayoutVars>
      </dgm:prSet>
      <dgm:spPr/>
    </dgm:pt>
    <dgm:pt modelId="{D655CE00-A3CC-4C39-A00C-FEEDADBE4E99}" type="pres">
      <dgm:prSet presAssocID="{BE0ADCB2-778C-4BEB-949E-26E0C1FBCD7A}" presName="sibTrans" presStyleCnt="0"/>
      <dgm:spPr/>
    </dgm:pt>
    <dgm:pt modelId="{F1C4924C-5AAF-433C-B50A-D32765EC580C}" type="pres">
      <dgm:prSet presAssocID="{D637A309-2510-4E0C-BCEF-C4C17EFC8EFD}" presName="composite" presStyleCnt="0"/>
      <dgm:spPr/>
    </dgm:pt>
    <dgm:pt modelId="{546D41EA-A397-4AAB-A180-B9019C6F9B32}" type="pres">
      <dgm:prSet presAssocID="{D637A309-2510-4E0C-BCEF-C4C17EFC8EFD}" presName="bentUpArrow1" presStyleLbl="alignImgPlace1" presStyleIdx="1" presStyleCnt="3" custLinFactNeighborX="-52507" custLinFactNeighborY="4159"/>
      <dgm:spPr/>
    </dgm:pt>
    <dgm:pt modelId="{B6F87428-1966-49C5-9573-73A5657F5A6E}" type="pres">
      <dgm:prSet presAssocID="{D637A309-2510-4E0C-BCEF-C4C17EFC8EFD}" presName="ParentText" presStyleLbl="node1" presStyleIdx="1" presStyleCnt="4" custScaleX="105313" custScaleY="101127" custLinFactNeighborX="-69537" custLinFactNeighborY="-4001">
        <dgm:presLayoutVars>
          <dgm:chMax val="1"/>
          <dgm:chPref val="1"/>
          <dgm:bulletEnabled val="1"/>
        </dgm:presLayoutVars>
      </dgm:prSet>
      <dgm:spPr/>
    </dgm:pt>
    <dgm:pt modelId="{15390CA1-729D-4A26-A040-517F76F27410}" type="pres">
      <dgm:prSet presAssocID="{D637A309-2510-4E0C-BCEF-C4C17EFC8EFD}" presName="ChildText" presStyleLbl="revTx" presStyleIdx="1" presStyleCnt="3" custScaleX="432251">
        <dgm:presLayoutVars>
          <dgm:chMax val="0"/>
          <dgm:chPref val="0"/>
          <dgm:bulletEnabled val="1"/>
        </dgm:presLayoutVars>
      </dgm:prSet>
      <dgm:spPr/>
    </dgm:pt>
    <dgm:pt modelId="{D9B6AAE4-9A31-489C-8BA6-53E0995F5D96}" type="pres">
      <dgm:prSet presAssocID="{D048F3C0-A146-4548-B995-EB3D9797C52B}" presName="sibTrans" presStyleCnt="0"/>
      <dgm:spPr/>
    </dgm:pt>
    <dgm:pt modelId="{F664EB27-E4F3-4F20-9D46-984861D8B03A}" type="pres">
      <dgm:prSet presAssocID="{343DA438-BD42-4085-8A02-56239944B5F5}" presName="composite" presStyleCnt="0"/>
      <dgm:spPr/>
    </dgm:pt>
    <dgm:pt modelId="{766C281A-C595-471C-9599-9E471C10F84E}" type="pres">
      <dgm:prSet presAssocID="{343DA438-BD42-4085-8A02-56239944B5F5}" presName="bentUpArrow1" presStyleLbl="alignImgPlace1" presStyleIdx="2" presStyleCnt="3" custLinFactX="-61242" custLinFactNeighborX="-100000" custLinFactNeighborY="31076"/>
      <dgm:spPr/>
    </dgm:pt>
    <dgm:pt modelId="{CC2EF648-62F5-4676-BD40-2E50A5D5662D}" type="pres">
      <dgm:prSet presAssocID="{343DA438-BD42-4085-8A02-56239944B5F5}" presName="ParentText" presStyleLbl="node1" presStyleIdx="2" presStyleCnt="4" custScaleX="115680" custScaleY="114042" custLinFactX="-13776" custLinFactNeighborX="-100000" custLinFactNeighborY="15906">
        <dgm:presLayoutVars>
          <dgm:chMax val="1"/>
          <dgm:chPref val="1"/>
          <dgm:bulletEnabled val="1"/>
        </dgm:presLayoutVars>
      </dgm:prSet>
      <dgm:spPr/>
    </dgm:pt>
    <dgm:pt modelId="{D5A94C25-8B5F-4FA1-8431-DEECB0D9080A}" type="pres">
      <dgm:prSet presAssocID="{343DA438-BD42-4085-8A02-56239944B5F5}" presName="ChildText" presStyleLbl="revTx" presStyleIdx="2" presStyleCnt="3">
        <dgm:presLayoutVars>
          <dgm:chMax val="0"/>
          <dgm:chPref val="0"/>
          <dgm:bulletEnabled val="1"/>
        </dgm:presLayoutVars>
      </dgm:prSet>
      <dgm:spPr/>
    </dgm:pt>
    <dgm:pt modelId="{A43D102D-EC4B-4B83-85CD-22A002DF1623}" type="pres">
      <dgm:prSet presAssocID="{1821AF8C-C531-4EEB-ABCB-BA5A9631E7D4}" presName="sibTrans" presStyleCnt="0"/>
      <dgm:spPr/>
    </dgm:pt>
    <dgm:pt modelId="{1A2499D7-A747-4C81-8325-6A042F61929D}" type="pres">
      <dgm:prSet presAssocID="{FC1C8332-6A2C-412B-849D-E7BD064BB56E}" presName="composite" presStyleCnt="0"/>
      <dgm:spPr/>
    </dgm:pt>
    <dgm:pt modelId="{2B88DDE3-1FCC-438B-9B56-1D164A40C01A}" type="pres">
      <dgm:prSet presAssocID="{FC1C8332-6A2C-412B-849D-E7BD064BB56E}" presName="ParentText" presStyleLbl="node1" presStyleIdx="3" presStyleCnt="4" custScaleX="129851" custScaleY="95823" custLinFactX="-97422" custLinFactNeighborX="-100000" custLinFactNeighborY="35283">
        <dgm:presLayoutVars>
          <dgm:chMax val="1"/>
          <dgm:chPref val="1"/>
          <dgm:bulletEnabled val="1"/>
        </dgm:presLayoutVars>
      </dgm:prSet>
      <dgm:spPr/>
    </dgm:pt>
  </dgm:ptLst>
  <dgm:cxnLst>
    <dgm:cxn modelId="{23BD8D1D-92CB-420E-A681-71C557F32F69}" type="presOf" srcId="{FC1C8332-6A2C-412B-849D-E7BD064BB56E}" destId="{2B88DDE3-1FCC-438B-9B56-1D164A40C01A}" srcOrd="0" destOrd="0" presId="urn:microsoft.com/office/officeart/2005/8/layout/StepDownProcess"/>
    <dgm:cxn modelId="{6E998737-79B7-4647-9853-8D007BBEFD38}" type="presOf" srcId="{4CAC7546-DD15-4F50-BAF6-0433413223EA}" destId="{5F589809-C218-40C3-A855-ADD97364197F}" srcOrd="0" destOrd="0" presId="urn:microsoft.com/office/officeart/2005/8/layout/StepDownProcess"/>
    <dgm:cxn modelId="{84904E6F-3B84-4A04-AB63-D076997A6028}" type="presOf" srcId="{E4F43411-A7D6-4748-BF34-773BE281A814}" destId="{B2021F71-A0DD-4C7A-9C09-C1C506392EB2}" srcOrd="0" destOrd="0" presId="urn:microsoft.com/office/officeart/2005/8/layout/StepDownProcess"/>
    <dgm:cxn modelId="{045C107D-5300-4651-970C-DECF602FA669}" srcId="{E4F43411-A7D6-4748-BF34-773BE281A814}" destId="{D637A309-2510-4E0C-BCEF-C4C17EFC8EFD}" srcOrd="1" destOrd="0" parTransId="{16A3257F-921F-42A1-95EA-83195981181B}" sibTransId="{D048F3C0-A146-4548-B995-EB3D9797C52B}"/>
    <dgm:cxn modelId="{0FE05F98-6005-4F91-81B1-A551BBA30E53}" srcId="{E4F43411-A7D6-4748-BF34-773BE281A814}" destId="{343DA438-BD42-4085-8A02-56239944B5F5}" srcOrd="2" destOrd="0" parTransId="{8B33DDE0-2590-4CEB-A276-93EAD1F25AA1}" sibTransId="{1821AF8C-C531-4EEB-ABCB-BA5A9631E7D4}"/>
    <dgm:cxn modelId="{53547BAB-9152-44E5-A5CB-1D18906D0E57}" type="presOf" srcId="{D637A309-2510-4E0C-BCEF-C4C17EFC8EFD}" destId="{B6F87428-1966-49C5-9573-73A5657F5A6E}" srcOrd="0" destOrd="0" presId="urn:microsoft.com/office/officeart/2005/8/layout/StepDownProcess"/>
    <dgm:cxn modelId="{B9B548B5-9065-4C4D-B385-E492068C4922}" srcId="{E4F43411-A7D6-4748-BF34-773BE281A814}" destId="{4CAC7546-DD15-4F50-BAF6-0433413223EA}" srcOrd="0" destOrd="0" parTransId="{11711017-ECBC-462C-9383-3F8C7D998B8D}" sibTransId="{BE0ADCB2-778C-4BEB-949E-26E0C1FBCD7A}"/>
    <dgm:cxn modelId="{0FF101BD-1E5C-4600-8B05-80E96F9FE9C7}" srcId="{E4F43411-A7D6-4748-BF34-773BE281A814}" destId="{FC1C8332-6A2C-412B-849D-E7BD064BB56E}" srcOrd="3" destOrd="0" parTransId="{70A94E95-612A-47AC-845A-5E14DB0964CC}" sibTransId="{F134F130-AC60-4D9B-B09A-F337CC829194}"/>
    <dgm:cxn modelId="{2D1B02CB-F1AC-48B0-B6A0-E928E7CBDCE3}" type="presOf" srcId="{343DA438-BD42-4085-8A02-56239944B5F5}" destId="{CC2EF648-62F5-4676-BD40-2E50A5D5662D}" srcOrd="0" destOrd="0" presId="urn:microsoft.com/office/officeart/2005/8/layout/StepDownProcess"/>
    <dgm:cxn modelId="{76A11633-0F62-4CCF-AE4F-08E84FBE82B0}" type="presParOf" srcId="{B2021F71-A0DD-4C7A-9C09-C1C506392EB2}" destId="{22686A18-B38C-41E3-907D-9334AA6B2BD3}" srcOrd="0" destOrd="0" presId="urn:microsoft.com/office/officeart/2005/8/layout/StepDownProcess"/>
    <dgm:cxn modelId="{1C3D4D8B-F85A-4AF2-9FE6-B77C8F198BB8}" type="presParOf" srcId="{22686A18-B38C-41E3-907D-9334AA6B2BD3}" destId="{30267B92-BCB5-4DB9-9A05-3B97CE7F47F4}" srcOrd="0" destOrd="0" presId="urn:microsoft.com/office/officeart/2005/8/layout/StepDownProcess"/>
    <dgm:cxn modelId="{70855AF2-25C9-4F62-94FD-2FE2FD1A7FFA}" type="presParOf" srcId="{22686A18-B38C-41E3-907D-9334AA6B2BD3}" destId="{5F589809-C218-40C3-A855-ADD97364197F}" srcOrd="1" destOrd="0" presId="urn:microsoft.com/office/officeart/2005/8/layout/StepDownProcess"/>
    <dgm:cxn modelId="{836EF162-926C-4111-9358-82559D0BB506}" type="presParOf" srcId="{22686A18-B38C-41E3-907D-9334AA6B2BD3}" destId="{F1991897-2859-4D49-9040-FB623DB4A2F3}" srcOrd="2" destOrd="0" presId="urn:microsoft.com/office/officeart/2005/8/layout/StepDownProcess"/>
    <dgm:cxn modelId="{A4136D8B-4B54-49A2-A439-2F12240A91BA}" type="presParOf" srcId="{B2021F71-A0DD-4C7A-9C09-C1C506392EB2}" destId="{D655CE00-A3CC-4C39-A00C-FEEDADBE4E99}" srcOrd="1" destOrd="0" presId="urn:microsoft.com/office/officeart/2005/8/layout/StepDownProcess"/>
    <dgm:cxn modelId="{6ED151D6-77D2-4D1E-9AC9-EB0C458DDF6C}" type="presParOf" srcId="{B2021F71-A0DD-4C7A-9C09-C1C506392EB2}" destId="{F1C4924C-5AAF-433C-B50A-D32765EC580C}" srcOrd="2" destOrd="0" presId="urn:microsoft.com/office/officeart/2005/8/layout/StepDownProcess"/>
    <dgm:cxn modelId="{2F32489F-BFD5-4FBB-9EB1-28AA01430F56}" type="presParOf" srcId="{F1C4924C-5AAF-433C-B50A-D32765EC580C}" destId="{546D41EA-A397-4AAB-A180-B9019C6F9B32}" srcOrd="0" destOrd="0" presId="urn:microsoft.com/office/officeart/2005/8/layout/StepDownProcess"/>
    <dgm:cxn modelId="{5A98834C-8A1D-44C4-8EE7-D5D694151067}" type="presParOf" srcId="{F1C4924C-5AAF-433C-B50A-D32765EC580C}" destId="{B6F87428-1966-49C5-9573-73A5657F5A6E}" srcOrd="1" destOrd="0" presId="urn:microsoft.com/office/officeart/2005/8/layout/StepDownProcess"/>
    <dgm:cxn modelId="{560F4880-923B-4E8D-8C09-978A61B9F224}" type="presParOf" srcId="{F1C4924C-5AAF-433C-B50A-D32765EC580C}" destId="{15390CA1-729D-4A26-A040-517F76F27410}" srcOrd="2" destOrd="0" presId="urn:microsoft.com/office/officeart/2005/8/layout/StepDownProcess"/>
    <dgm:cxn modelId="{BF911356-1317-4EA5-8A3E-D52112DE7B3F}" type="presParOf" srcId="{B2021F71-A0DD-4C7A-9C09-C1C506392EB2}" destId="{D9B6AAE4-9A31-489C-8BA6-53E0995F5D96}" srcOrd="3" destOrd="0" presId="urn:microsoft.com/office/officeart/2005/8/layout/StepDownProcess"/>
    <dgm:cxn modelId="{59F3C9EC-01C7-479E-B9CB-92E83B1791A7}" type="presParOf" srcId="{B2021F71-A0DD-4C7A-9C09-C1C506392EB2}" destId="{F664EB27-E4F3-4F20-9D46-984861D8B03A}" srcOrd="4" destOrd="0" presId="urn:microsoft.com/office/officeart/2005/8/layout/StepDownProcess"/>
    <dgm:cxn modelId="{E0C8CEED-1621-4244-8F2E-C03135907254}" type="presParOf" srcId="{F664EB27-E4F3-4F20-9D46-984861D8B03A}" destId="{766C281A-C595-471C-9599-9E471C10F84E}" srcOrd="0" destOrd="0" presId="urn:microsoft.com/office/officeart/2005/8/layout/StepDownProcess"/>
    <dgm:cxn modelId="{D70566C5-1552-4A6C-9F99-12F3D63975E6}" type="presParOf" srcId="{F664EB27-E4F3-4F20-9D46-984861D8B03A}" destId="{CC2EF648-62F5-4676-BD40-2E50A5D5662D}" srcOrd="1" destOrd="0" presId="urn:microsoft.com/office/officeart/2005/8/layout/StepDownProcess"/>
    <dgm:cxn modelId="{AF7F3D4C-5E7A-4439-9C3D-1CF322FB27AF}" type="presParOf" srcId="{F664EB27-E4F3-4F20-9D46-984861D8B03A}" destId="{D5A94C25-8B5F-4FA1-8431-DEECB0D9080A}" srcOrd="2" destOrd="0" presId="urn:microsoft.com/office/officeart/2005/8/layout/StepDownProcess"/>
    <dgm:cxn modelId="{3798CE64-4F66-49F6-B583-39C987D39C9D}" type="presParOf" srcId="{B2021F71-A0DD-4C7A-9C09-C1C506392EB2}" destId="{A43D102D-EC4B-4B83-85CD-22A002DF1623}" srcOrd="5" destOrd="0" presId="urn:microsoft.com/office/officeart/2005/8/layout/StepDownProcess"/>
    <dgm:cxn modelId="{0FD75163-9C8C-456E-A461-3EE529DFA003}" type="presParOf" srcId="{B2021F71-A0DD-4C7A-9C09-C1C506392EB2}" destId="{1A2499D7-A747-4C81-8325-6A042F61929D}" srcOrd="6" destOrd="0" presId="urn:microsoft.com/office/officeart/2005/8/layout/StepDownProcess"/>
    <dgm:cxn modelId="{5D485A1D-2919-4AA6-B4A5-1D03E339D823}" type="presParOf" srcId="{1A2499D7-A747-4C81-8325-6A042F61929D}" destId="{2B88DDE3-1FCC-438B-9B56-1D164A40C01A}" srcOrd="0" destOrd="0" presId="urn:microsoft.com/office/officeart/2005/8/layout/StepDown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AE0E0F-4123-43E4-B58D-CF15EABBAC6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124A2AEE-8E7A-4CEF-9C1A-A6EC3BDB6B75}">
      <dgm:prSet phldrT="[Text]"/>
      <dgm:spPr>
        <a:solidFill>
          <a:schemeClr val="accent1"/>
        </a:solidFill>
      </dgm:spPr>
      <dgm:t>
        <a:bodyPr anchor="ctr"/>
        <a:lstStyle/>
        <a:p>
          <a:r>
            <a:rPr lang="en-IN" dirty="0"/>
            <a:t>1</a:t>
          </a:r>
        </a:p>
      </dgm:t>
    </dgm:pt>
    <dgm:pt modelId="{8C05965B-52D7-40C5-B863-2A26C99F18B2}" type="parTrans" cxnId="{3816E091-CE79-4FAA-A2E9-89F3275167C7}">
      <dgm:prSet/>
      <dgm:spPr/>
      <dgm:t>
        <a:bodyPr/>
        <a:lstStyle/>
        <a:p>
          <a:endParaRPr lang="en-IN"/>
        </a:p>
      </dgm:t>
    </dgm:pt>
    <dgm:pt modelId="{7896D8CA-9D09-4C5C-8166-797B7240F8B7}" type="sibTrans" cxnId="{3816E091-CE79-4FAA-A2E9-89F3275167C7}">
      <dgm:prSet/>
      <dgm:spPr/>
      <dgm:t>
        <a:bodyPr/>
        <a:lstStyle/>
        <a:p>
          <a:endParaRPr lang="en-IN"/>
        </a:p>
      </dgm:t>
    </dgm:pt>
    <dgm:pt modelId="{D8EADD53-BEF9-413C-8EC3-647897A4570D}">
      <dgm:prSet phldrT="[Text]" custT="1"/>
      <dgm:spPr/>
      <dgm:t>
        <a:bodyPr/>
        <a:lstStyle/>
        <a:p>
          <a:r>
            <a:rPr lang="en-IN" sz="2300" dirty="0">
              <a:latin typeface="Georgia" panose="02040502050405020303" pitchFamily="18" charset="0"/>
            </a:rPr>
            <a:t>Resample the data monthly</a:t>
          </a:r>
          <a:endParaRPr lang="en-IN" sz="2300" dirty="0"/>
        </a:p>
      </dgm:t>
    </dgm:pt>
    <dgm:pt modelId="{901ECC18-8410-4D62-B25E-1E95C9C6901A}" type="parTrans" cxnId="{D489B082-EC46-4D4A-9E2A-CEA21D472140}">
      <dgm:prSet/>
      <dgm:spPr/>
      <dgm:t>
        <a:bodyPr/>
        <a:lstStyle/>
        <a:p>
          <a:endParaRPr lang="en-IN"/>
        </a:p>
      </dgm:t>
    </dgm:pt>
    <dgm:pt modelId="{178D479B-B325-4290-B53E-8D07B3B58F71}" type="sibTrans" cxnId="{D489B082-EC46-4D4A-9E2A-CEA21D472140}">
      <dgm:prSet/>
      <dgm:spPr/>
      <dgm:t>
        <a:bodyPr/>
        <a:lstStyle/>
        <a:p>
          <a:endParaRPr lang="en-IN"/>
        </a:p>
      </dgm:t>
    </dgm:pt>
    <dgm:pt modelId="{0D556453-F8C0-404F-B229-75CCF4B71F92}">
      <dgm:prSet phldrT="[Text]"/>
      <dgm:spPr>
        <a:solidFill>
          <a:schemeClr val="accent1"/>
        </a:solidFill>
      </dgm:spPr>
      <dgm:t>
        <a:bodyPr/>
        <a:lstStyle/>
        <a:p>
          <a:r>
            <a:rPr lang="en-IN" dirty="0"/>
            <a:t>2</a:t>
          </a:r>
        </a:p>
      </dgm:t>
    </dgm:pt>
    <dgm:pt modelId="{395D3281-5D45-4C5A-968E-528D778ECAFE}" type="parTrans" cxnId="{6C7C0909-10DC-4FD3-A2E1-F1FD224FF8C5}">
      <dgm:prSet/>
      <dgm:spPr/>
      <dgm:t>
        <a:bodyPr/>
        <a:lstStyle/>
        <a:p>
          <a:endParaRPr lang="en-IN"/>
        </a:p>
      </dgm:t>
    </dgm:pt>
    <dgm:pt modelId="{C96A379D-3503-4F0E-AE0A-575298956303}" type="sibTrans" cxnId="{6C7C0909-10DC-4FD3-A2E1-F1FD224FF8C5}">
      <dgm:prSet/>
      <dgm:spPr/>
      <dgm:t>
        <a:bodyPr/>
        <a:lstStyle/>
        <a:p>
          <a:endParaRPr lang="en-IN"/>
        </a:p>
      </dgm:t>
    </dgm:pt>
    <dgm:pt modelId="{AE2E242E-C398-42CC-9210-E418EDBAD366}">
      <dgm:prSet phldrT="[Text]" custT="1"/>
      <dgm:spPr/>
      <dgm:t>
        <a:bodyPr/>
        <a:lstStyle/>
        <a:p>
          <a:r>
            <a:rPr lang="en-IN" sz="2300" dirty="0">
              <a:latin typeface="Georgia" panose="02040502050405020303" pitchFamily="18" charset="0"/>
            </a:rPr>
            <a:t>Check for trend and seasonality</a:t>
          </a:r>
          <a:endParaRPr lang="en-IN" sz="2300" dirty="0"/>
        </a:p>
      </dgm:t>
    </dgm:pt>
    <dgm:pt modelId="{81BB7FC0-6409-4F58-B1B3-5B7BF8C987CB}" type="parTrans" cxnId="{E5192525-4B48-4988-A269-9AC88087EAD7}">
      <dgm:prSet/>
      <dgm:spPr/>
      <dgm:t>
        <a:bodyPr/>
        <a:lstStyle/>
        <a:p>
          <a:endParaRPr lang="en-IN"/>
        </a:p>
      </dgm:t>
    </dgm:pt>
    <dgm:pt modelId="{991CD556-910C-4D92-B043-CFEA61CC5505}" type="sibTrans" cxnId="{E5192525-4B48-4988-A269-9AC88087EAD7}">
      <dgm:prSet/>
      <dgm:spPr/>
      <dgm:t>
        <a:bodyPr/>
        <a:lstStyle/>
        <a:p>
          <a:endParaRPr lang="en-IN"/>
        </a:p>
      </dgm:t>
    </dgm:pt>
    <dgm:pt modelId="{AC4D9CB3-355E-4B2A-BF42-39663BD5BB61}">
      <dgm:prSet phldrT="[Text]"/>
      <dgm:spPr>
        <a:solidFill>
          <a:schemeClr val="accent1"/>
        </a:solidFill>
      </dgm:spPr>
      <dgm:t>
        <a:bodyPr/>
        <a:lstStyle/>
        <a:p>
          <a:r>
            <a:rPr lang="en-IN" dirty="0"/>
            <a:t>3</a:t>
          </a:r>
        </a:p>
      </dgm:t>
    </dgm:pt>
    <dgm:pt modelId="{7F4EC711-DA86-42E1-ABC6-96592BEBCBB1}" type="parTrans" cxnId="{35C2237E-CA48-47A3-BF9F-0B0C7F4D350A}">
      <dgm:prSet/>
      <dgm:spPr/>
      <dgm:t>
        <a:bodyPr/>
        <a:lstStyle/>
        <a:p>
          <a:endParaRPr lang="en-IN"/>
        </a:p>
      </dgm:t>
    </dgm:pt>
    <dgm:pt modelId="{CDBA691A-D303-4E31-B6EB-285FAF290B48}" type="sibTrans" cxnId="{35C2237E-CA48-47A3-BF9F-0B0C7F4D350A}">
      <dgm:prSet/>
      <dgm:spPr/>
      <dgm:t>
        <a:bodyPr/>
        <a:lstStyle/>
        <a:p>
          <a:endParaRPr lang="en-IN"/>
        </a:p>
      </dgm:t>
    </dgm:pt>
    <dgm:pt modelId="{FA975DB4-A881-48C7-AD2A-A7731C90D9B2}">
      <dgm:prSet phldrT="[Text]" custT="1"/>
      <dgm:spPr/>
      <dgm:t>
        <a:bodyPr/>
        <a:lstStyle/>
        <a:p>
          <a:r>
            <a:rPr lang="en-IN" sz="2300" dirty="0">
              <a:latin typeface="Georgia" panose="02040502050405020303" pitchFamily="18" charset="0"/>
            </a:rPr>
            <a:t>Build multiple models</a:t>
          </a:r>
          <a:endParaRPr lang="en-IN" sz="2300" dirty="0"/>
        </a:p>
      </dgm:t>
    </dgm:pt>
    <dgm:pt modelId="{3C0E9DAE-F540-460C-AEE4-912A0FB62F13}" type="parTrans" cxnId="{4AE54433-CDEB-44A4-B359-63F60DEE17D7}">
      <dgm:prSet/>
      <dgm:spPr/>
      <dgm:t>
        <a:bodyPr/>
        <a:lstStyle/>
        <a:p>
          <a:endParaRPr lang="en-IN"/>
        </a:p>
      </dgm:t>
    </dgm:pt>
    <dgm:pt modelId="{6E7E5099-ABC2-4AFE-AC54-20FFC43F8226}" type="sibTrans" cxnId="{4AE54433-CDEB-44A4-B359-63F60DEE17D7}">
      <dgm:prSet/>
      <dgm:spPr/>
      <dgm:t>
        <a:bodyPr/>
        <a:lstStyle/>
        <a:p>
          <a:endParaRPr lang="en-IN"/>
        </a:p>
      </dgm:t>
    </dgm:pt>
    <dgm:pt modelId="{35D7C3B3-70FE-47D9-BAC0-EB1B3BD4E6F3}">
      <dgm:prSet phldrT="[Text]"/>
      <dgm:spPr>
        <a:solidFill>
          <a:schemeClr val="accent1"/>
        </a:solidFill>
      </dgm:spPr>
      <dgm:t>
        <a:bodyPr/>
        <a:lstStyle/>
        <a:p>
          <a:r>
            <a:rPr lang="en-IN" dirty="0"/>
            <a:t>4</a:t>
          </a:r>
        </a:p>
      </dgm:t>
    </dgm:pt>
    <dgm:pt modelId="{2A0E89DE-8733-4567-B01C-16DD62A1AAAB}" type="parTrans" cxnId="{243461AD-122A-4989-8759-2D1BBE79FFE0}">
      <dgm:prSet/>
      <dgm:spPr/>
      <dgm:t>
        <a:bodyPr/>
        <a:lstStyle/>
        <a:p>
          <a:endParaRPr lang="en-IN"/>
        </a:p>
      </dgm:t>
    </dgm:pt>
    <dgm:pt modelId="{B7873E9C-4CF2-4948-8532-B25BDA982D9B}" type="sibTrans" cxnId="{243461AD-122A-4989-8759-2D1BBE79FFE0}">
      <dgm:prSet/>
      <dgm:spPr/>
      <dgm:t>
        <a:bodyPr/>
        <a:lstStyle/>
        <a:p>
          <a:endParaRPr lang="en-IN"/>
        </a:p>
      </dgm:t>
    </dgm:pt>
    <dgm:pt modelId="{36A4345E-C0D5-4713-9342-6F82C5293E32}">
      <dgm:prSet phldrT="[Text]"/>
      <dgm:spPr>
        <a:solidFill>
          <a:schemeClr val="accent1"/>
        </a:solidFill>
      </dgm:spPr>
      <dgm:t>
        <a:bodyPr/>
        <a:lstStyle/>
        <a:p>
          <a:r>
            <a:rPr lang="en-IN" dirty="0"/>
            <a:t>5</a:t>
          </a:r>
        </a:p>
      </dgm:t>
    </dgm:pt>
    <dgm:pt modelId="{67D2B23F-09E9-4E1D-AF2A-C2758322E065}" type="parTrans" cxnId="{C118077E-6507-4ABD-B9C7-B11114B939D2}">
      <dgm:prSet/>
      <dgm:spPr/>
      <dgm:t>
        <a:bodyPr/>
        <a:lstStyle/>
        <a:p>
          <a:endParaRPr lang="en-IN"/>
        </a:p>
      </dgm:t>
    </dgm:pt>
    <dgm:pt modelId="{DF08EB03-0F55-44E3-B9CC-3BBBFD352FFC}" type="sibTrans" cxnId="{C118077E-6507-4ABD-B9C7-B11114B939D2}">
      <dgm:prSet/>
      <dgm:spPr/>
      <dgm:t>
        <a:bodyPr/>
        <a:lstStyle/>
        <a:p>
          <a:endParaRPr lang="en-IN"/>
        </a:p>
      </dgm:t>
    </dgm:pt>
    <dgm:pt modelId="{28878AA1-3028-4850-B3E0-D316523D9247}">
      <dgm:prSet phldrT="[Text]" custT="1"/>
      <dgm:spPr>
        <a:solidFill>
          <a:schemeClr val="bg1"/>
        </a:solidFill>
      </dgm:spPr>
      <dgm:t>
        <a:bodyPr/>
        <a:lstStyle/>
        <a:p>
          <a:r>
            <a:rPr lang="en-IN" sz="2300" dirty="0">
              <a:latin typeface="Georgia" panose="02040502050405020303" pitchFamily="18" charset="0"/>
            </a:rPr>
            <a:t>Select the best model</a:t>
          </a:r>
          <a:endParaRPr lang="en-IN" sz="2300" dirty="0"/>
        </a:p>
      </dgm:t>
    </dgm:pt>
    <dgm:pt modelId="{6F0310F2-84A8-411B-92B9-21BF690F99E4}" type="parTrans" cxnId="{65C4333E-C515-4E6C-B797-0DE56DE5BBF8}">
      <dgm:prSet/>
      <dgm:spPr/>
      <dgm:t>
        <a:bodyPr/>
        <a:lstStyle/>
        <a:p>
          <a:endParaRPr lang="en-IN"/>
        </a:p>
      </dgm:t>
    </dgm:pt>
    <dgm:pt modelId="{35CCCA90-0274-4F40-A8C4-5D8DC7647574}" type="sibTrans" cxnId="{65C4333E-C515-4E6C-B797-0DE56DE5BBF8}">
      <dgm:prSet/>
      <dgm:spPr/>
      <dgm:t>
        <a:bodyPr/>
        <a:lstStyle/>
        <a:p>
          <a:endParaRPr lang="en-IN"/>
        </a:p>
      </dgm:t>
    </dgm:pt>
    <dgm:pt modelId="{A1AC01BA-F5BF-4C89-9C96-4F0D42B91093}">
      <dgm:prSet phldrT="[Text]" custT="1"/>
      <dgm:spPr>
        <a:solidFill>
          <a:schemeClr val="bg1"/>
        </a:solidFill>
      </dgm:spPr>
      <dgm:t>
        <a:bodyPr/>
        <a:lstStyle/>
        <a:p>
          <a:r>
            <a:rPr lang="en-IN" sz="2300" dirty="0">
              <a:latin typeface="Georgia" panose="02040502050405020303" pitchFamily="18" charset="0"/>
            </a:rPr>
            <a:t>Forecast the trend</a:t>
          </a:r>
          <a:endParaRPr lang="en-IN" sz="2300" dirty="0"/>
        </a:p>
      </dgm:t>
    </dgm:pt>
    <dgm:pt modelId="{33E72E4A-DC7A-4D9A-B02C-759F179C9961}" type="parTrans" cxnId="{A691904A-3DD7-4554-BD29-954C16C0CE54}">
      <dgm:prSet/>
      <dgm:spPr/>
      <dgm:t>
        <a:bodyPr/>
        <a:lstStyle/>
        <a:p>
          <a:endParaRPr lang="en-IN"/>
        </a:p>
      </dgm:t>
    </dgm:pt>
    <dgm:pt modelId="{1EEB0163-735F-4E60-A13C-3BEF1AB8F1E7}" type="sibTrans" cxnId="{A691904A-3DD7-4554-BD29-954C16C0CE54}">
      <dgm:prSet/>
      <dgm:spPr/>
      <dgm:t>
        <a:bodyPr/>
        <a:lstStyle/>
        <a:p>
          <a:endParaRPr lang="en-IN"/>
        </a:p>
      </dgm:t>
    </dgm:pt>
    <dgm:pt modelId="{2932FFC3-B8F5-424D-BF77-37D9FA6868ED}" type="pres">
      <dgm:prSet presAssocID="{29AE0E0F-4123-43E4-B58D-CF15EABBAC62}" presName="linearFlow" presStyleCnt="0">
        <dgm:presLayoutVars>
          <dgm:dir/>
          <dgm:animLvl val="lvl"/>
          <dgm:resizeHandles val="exact"/>
        </dgm:presLayoutVars>
      </dgm:prSet>
      <dgm:spPr/>
    </dgm:pt>
    <dgm:pt modelId="{F9C3AFD8-6E07-4578-AC65-D7412CCDCFD6}" type="pres">
      <dgm:prSet presAssocID="{124A2AEE-8E7A-4CEF-9C1A-A6EC3BDB6B75}" presName="composite" presStyleCnt="0"/>
      <dgm:spPr/>
    </dgm:pt>
    <dgm:pt modelId="{36BF5A4D-5BAF-4A59-9F29-68CD1D296BBC}" type="pres">
      <dgm:prSet presAssocID="{124A2AEE-8E7A-4CEF-9C1A-A6EC3BDB6B75}" presName="parentText" presStyleLbl="alignNode1" presStyleIdx="0" presStyleCnt="5">
        <dgm:presLayoutVars>
          <dgm:chMax val="1"/>
          <dgm:bulletEnabled val="1"/>
        </dgm:presLayoutVars>
      </dgm:prSet>
      <dgm:spPr/>
    </dgm:pt>
    <dgm:pt modelId="{2CC961EE-2163-48DE-AE79-3259BE3375AE}" type="pres">
      <dgm:prSet presAssocID="{124A2AEE-8E7A-4CEF-9C1A-A6EC3BDB6B75}" presName="descendantText" presStyleLbl="alignAcc1" presStyleIdx="0" presStyleCnt="5">
        <dgm:presLayoutVars>
          <dgm:bulletEnabled val="1"/>
        </dgm:presLayoutVars>
      </dgm:prSet>
      <dgm:spPr/>
    </dgm:pt>
    <dgm:pt modelId="{CBE4689D-C5A0-451F-88C2-4A61F9961004}" type="pres">
      <dgm:prSet presAssocID="{7896D8CA-9D09-4C5C-8166-797B7240F8B7}" presName="sp" presStyleCnt="0"/>
      <dgm:spPr/>
    </dgm:pt>
    <dgm:pt modelId="{60290A0D-0799-43A0-9562-CABD7AA9CDEE}" type="pres">
      <dgm:prSet presAssocID="{0D556453-F8C0-404F-B229-75CCF4B71F92}" presName="composite" presStyleCnt="0"/>
      <dgm:spPr/>
    </dgm:pt>
    <dgm:pt modelId="{FDEF1A26-7F52-420E-9482-A099F0AC70D7}" type="pres">
      <dgm:prSet presAssocID="{0D556453-F8C0-404F-B229-75CCF4B71F92}" presName="parentText" presStyleLbl="alignNode1" presStyleIdx="1" presStyleCnt="5">
        <dgm:presLayoutVars>
          <dgm:chMax val="1"/>
          <dgm:bulletEnabled val="1"/>
        </dgm:presLayoutVars>
      </dgm:prSet>
      <dgm:spPr/>
    </dgm:pt>
    <dgm:pt modelId="{A21CFDA2-41DB-42BC-8C7C-4D25466EABA1}" type="pres">
      <dgm:prSet presAssocID="{0D556453-F8C0-404F-B229-75CCF4B71F92}" presName="descendantText" presStyleLbl="alignAcc1" presStyleIdx="1" presStyleCnt="5">
        <dgm:presLayoutVars>
          <dgm:bulletEnabled val="1"/>
        </dgm:presLayoutVars>
      </dgm:prSet>
      <dgm:spPr/>
    </dgm:pt>
    <dgm:pt modelId="{1C896F3B-9E98-461C-A553-CCFA67533524}" type="pres">
      <dgm:prSet presAssocID="{C96A379D-3503-4F0E-AE0A-575298956303}" presName="sp" presStyleCnt="0"/>
      <dgm:spPr/>
    </dgm:pt>
    <dgm:pt modelId="{55D857FE-36FB-439D-92A9-34425EA431E0}" type="pres">
      <dgm:prSet presAssocID="{AC4D9CB3-355E-4B2A-BF42-39663BD5BB61}" presName="composite" presStyleCnt="0"/>
      <dgm:spPr/>
    </dgm:pt>
    <dgm:pt modelId="{7FEBB90E-3678-4A3C-B11A-69DEB23243C0}" type="pres">
      <dgm:prSet presAssocID="{AC4D9CB3-355E-4B2A-BF42-39663BD5BB61}" presName="parentText" presStyleLbl="alignNode1" presStyleIdx="2" presStyleCnt="5">
        <dgm:presLayoutVars>
          <dgm:chMax val="1"/>
          <dgm:bulletEnabled val="1"/>
        </dgm:presLayoutVars>
      </dgm:prSet>
      <dgm:spPr/>
    </dgm:pt>
    <dgm:pt modelId="{44372F12-B9BD-46F3-A00D-1286EFBD4A6F}" type="pres">
      <dgm:prSet presAssocID="{AC4D9CB3-355E-4B2A-BF42-39663BD5BB61}" presName="descendantText" presStyleLbl="alignAcc1" presStyleIdx="2" presStyleCnt="5">
        <dgm:presLayoutVars>
          <dgm:bulletEnabled val="1"/>
        </dgm:presLayoutVars>
      </dgm:prSet>
      <dgm:spPr/>
    </dgm:pt>
    <dgm:pt modelId="{8B8022DF-6256-4DD1-B9CC-F1AAE6203653}" type="pres">
      <dgm:prSet presAssocID="{CDBA691A-D303-4E31-B6EB-285FAF290B48}" presName="sp" presStyleCnt="0"/>
      <dgm:spPr/>
    </dgm:pt>
    <dgm:pt modelId="{BF14D65B-7A85-46FA-8058-C634F9184D33}" type="pres">
      <dgm:prSet presAssocID="{35D7C3B3-70FE-47D9-BAC0-EB1B3BD4E6F3}" presName="composite" presStyleCnt="0"/>
      <dgm:spPr/>
    </dgm:pt>
    <dgm:pt modelId="{C5DC2AF0-BA0A-4E16-BE8B-84249F09481C}" type="pres">
      <dgm:prSet presAssocID="{35D7C3B3-70FE-47D9-BAC0-EB1B3BD4E6F3}" presName="parentText" presStyleLbl="alignNode1" presStyleIdx="3" presStyleCnt="5">
        <dgm:presLayoutVars>
          <dgm:chMax val="1"/>
          <dgm:bulletEnabled val="1"/>
        </dgm:presLayoutVars>
      </dgm:prSet>
      <dgm:spPr/>
    </dgm:pt>
    <dgm:pt modelId="{1736C16C-1AB9-4180-B006-C29A7436EC73}" type="pres">
      <dgm:prSet presAssocID="{35D7C3B3-70FE-47D9-BAC0-EB1B3BD4E6F3}" presName="descendantText" presStyleLbl="alignAcc1" presStyleIdx="3" presStyleCnt="5">
        <dgm:presLayoutVars>
          <dgm:bulletEnabled val="1"/>
        </dgm:presLayoutVars>
      </dgm:prSet>
      <dgm:spPr/>
    </dgm:pt>
    <dgm:pt modelId="{55D5E2FE-D61B-4D28-BD01-BC10062B3683}" type="pres">
      <dgm:prSet presAssocID="{B7873E9C-4CF2-4948-8532-B25BDA982D9B}" presName="sp" presStyleCnt="0"/>
      <dgm:spPr/>
    </dgm:pt>
    <dgm:pt modelId="{510814D3-AECF-4B9C-8FBB-1B2316B9CFBA}" type="pres">
      <dgm:prSet presAssocID="{36A4345E-C0D5-4713-9342-6F82C5293E32}" presName="composite" presStyleCnt="0"/>
      <dgm:spPr/>
    </dgm:pt>
    <dgm:pt modelId="{94B47723-73BC-459C-B825-05EB80745328}" type="pres">
      <dgm:prSet presAssocID="{36A4345E-C0D5-4713-9342-6F82C5293E32}" presName="parentText" presStyleLbl="alignNode1" presStyleIdx="4" presStyleCnt="5">
        <dgm:presLayoutVars>
          <dgm:chMax val="1"/>
          <dgm:bulletEnabled val="1"/>
        </dgm:presLayoutVars>
      </dgm:prSet>
      <dgm:spPr/>
    </dgm:pt>
    <dgm:pt modelId="{FD30E57D-ED11-45FA-9FBA-C408509D9186}" type="pres">
      <dgm:prSet presAssocID="{36A4345E-C0D5-4713-9342-6F82C5293E32}" presName="descendantText" presStyleLbl="alignAcc1" presStyleIdx="4" presStyleCnt="5">
        <dgm:presLayoutVars>
          <dgm:bulletEnabled val="1"/>
        </dgm:presLayoutVars>
      </dgm:prSet>
      <dgm:spPr/>
    </dgm:pt>
  </dgm:ptLst>
  <dgm:cxnLst>
    <dgm:cxn modelId="{6C7C0909-10DC-4FD3-A2E1-F1FD224FF8C5}" srcId="{29AE0E0F-4123-43E4-B58D-CF15EABBAC62}" destId="{0D556453-F8C0-404F-B229-75CCF4B71F92}" srcOrd="1" destOrd="0" parTransId="{395D3281-5D45-4C5A-968E-528D778ECAFE}" sibTransId="{C96A379D-3503-4F0E-AE0A-575298956303}"/>
    <dgm:cxn modelId="{F5A03D0F-BB12-4DBE-8637-551366388782}" type="presOf" srcId="{D8EADD53-BEF9-413C-8EC3-647897A4570D}" destId="{2CC961EE-2163-48DE-AE79-3259BE3375AE}" srcOrd="0" destOrd="0" presId="urn:microsoft.com/office/officeart/2005/8/layout/chevron2"/>
    <dgm:cxn modelId="{4DDDC422-6252-41EE-AEBD-23F3444BD865}" type="presOf" srcId="{36A4345E-C0D5-4713-9342-6F82C5293E32}" destId="{94B47723-73BC-459C-B825-05EB80745328}" srcOrd="0" destOrd="0" presId="urn:microsoft.com/office/officeart/2005/8/layout/chevron2"/>
    <dgm:cxn modelId="{E5192525-4B48-4988-A269-9AC88087EAD7}" srcId="{0D556453-F8C0-404F-B229-75CCF4B71F92}" destId="{AE2E242E-C398-42CC-9210-E418EDBAD366}" srcOrd="0" destOrd="0" parTransId="{81BB7FC0-6409-4F58-B1B3-5B7BF8C987CB}" sibTransId="{991CD556-910C-4D92-B043-CFEA61CC5505}"/>
    <dgm:cxn modelId="{4AE54433-CDEB-44A4-B359-63F60DEE17D7}" srcId="{AC4D9CB3-355E-4B2A-BF42-39663BD5BB61}" destId="{FA975DB4-A881-48C7-AD2A-A7731C90D9B2}" srcOrd="0" destOrd="0" parTransId="{3C0E9DAE-F540-460C-AEE4-912A0FB62F13}" sibTransId="{6E7E5099-ABC2-4AFE-AC54-20FFC43F8226}"/>
    <dgm:cxn modelId="{65C4333E-C515-4E6C-B797-0DE56DE5BBF8}" srcId="{35D7C3B3-70FE-47D9-BAC0-EB1B3BD4E6F3}" destId="{28878AA1-3028-4850-B3E0-D316523D9247}" srcOrd="0" destOrd="0" parTransId="{6F0310F2-84A8-411B-92B9-21BF690F99E4}" sibTransId="{35CCCA90-0274-4F40-A8C4-5D8DC7647574}"/>
    <dgm:cxn modelId="{A691904A-3DD7-4554-BD29-954C16C0CE54}" srcId="{36A4345E-C0D5-4713-9342-6F82C5293E32}" destId="{A1AC01BA-F5BF-4C89-9C96-4F0D42B91093}" srcOrd="0" destOrd="0" parTransId="{33E72E4A-DC7A-4D9A-B02C-759F179C9961}" sibTransId="{1EEB0163-735F-4E60-A13C-3BEF1AB8F1E7}"/>
    <dgm:cxn modelId="{C118077E-6507-4ABD-B9C7-B11114B939D2}" srcId="{29AE0E0F-4123-43E4-B58D-CF15EABBAC62}" destId="{36A4345E-C0D5-4713-9342-6F82C5293E32}" srcOrd="4" destOrd="0" parTransId="{67D2B23F-09E9-4E1D-AF2A-C2758322E065}" sibTransId="{DF08EB03-0F55-44E3-B9CC-3BBBFD352FFC}"/>
    <dgm:cxn modelId="{35C2237E-CA48-47A3-BF9F-0B0C7F4D350A}" srcId="{29AE0E0F-4123-43E4-B58D-CF15EABBAC62}" destId="{AC4D9CB3-355E-4B2A-BF42-39663BD5BB61}" srcOrd="2" destOrd="0" parTransId="{7F4EC711-DA86-42E1-ABC6-96592BEBCBB1}" sibTransId="{CDBA691A-D303-4E31-B6EB-285FAF290B48}"/>
    <dgm:cxn modelId="{D489B082-EC46-4D4A-9E2A-CEA21D472140}" srcId="{124A2AEE-8E7A-4CEF-9C1A-A6EC3BDB6B75}" destId="{D8EADD53-BEF9-413C-8EC3-647897A4570D}" srcOrd="0" destOrd="0" parTransId="{901ECC18-8410-4D62-B25E-1E95C9C6901A}" sibTransId="{178D479B-B325-4290-B53E-8D07B3B58F71}"/>
    <dgm:cxn modelId="{4824C088-54F6-4145-B49D-EB168976C129}" type="presOf" srcId="{AC4D9CB3-355E-4B2A-BF42-39663BD5BB61}" destId="{7FEBB90E-3678-4A3C-B11A-69DEB23243C0}" srcOrd="0" destOrd="0" presId="urn:microsoft.com/office/officeart/2005/8/layout/chevron2"/>
    <dgm:cxn modelId="{3816E091-CE79-4FAA-A2E9-89F3275167C7}" srcId="{29AE0E0F-4123-43E4-B58D-CF15EABBAC62}" destId="{124A2AEE-8E7A-4CEF-9C1A-A6EC3BDB6B75}" srcOrd="0" destOrd="0" parTransId="{8C05965B-52D7-40C5-B863-2A26C99F18B2}" sibTransId="{7896D8CA-9D09-4C5C-8166-797B7240F8B7}"/>
    <dgm:cxn modelId="{9EFD8D9D-1CC4-4E67-BA49-6071F19BFA3A}" type="presOf" srcId="{0D556453-F8C0-404F-B229-75CCF4B71F92}" destId="{FDEF1A26-7F52-420E-9482-A099F0AC70D7}" srcOrd="0" destOrd="0" presId="urn:microsoft.com/office/officeart/2005/8/layout/chevron2"/>
    <dgm:cxn modelId="{243461AD-122A-4989-8759-2D1BBE79FFE0}" srcId="{29AE0E0F-4123-43E4-B58D-CF15EABBAC62}" destId="{35D7C3B3-70FE-47D9-BAC0-EB1B3BD4E6F3}" srcOrd="3" destOrd="0" parTransId="{2A0E89DE-8733-4567-B01C-16DD62A1AAAB}" sibTransId="{B7873E9C-4CF2-4948-8532-B25BDA982D9B}"/>
    <dgm:cxn modelId="{740919AE-1763-4773-8B7C-A0728E2F9D80}" type="presOf" srcId="{A1AC01BA-F5BF-4C89-9C96-4F0D42B91093}" destId="{FD30E57D-ED11-45FA-9FBA-C408509D9186}" srcOrd="0" destOrd="0" presId="urn:microsoft.com/office/officeart/2005/8/layout/chevron2"/>
    <dgm:cxn modelId="{DF536BBE-38E7-4CC9-BFA0-04ADA553B071}" type="presOf" srcId="{FA975DB4-A881-48C7-AD2A-A7731C90D9B2}" destId="{44372F12-B9BD-46F3-A00D-1286EFBD4A6F}" srcOrd="0" destOrd="0" presId="urn:microsoft.com/office/officeart/2005/8/layout/chevron2"/>
    <dgm:cxn modelId="{D53B2FBF-ED3C-49D1-8C80-5DBB8511F285}" type="presOf" srcId="{AE2E242E-C398-42CC-9210-E418EDBAD366}" destId="{A21CFDA2-41DB-42BC-8C7C-4D25466EABA1}" srcOrd="0" destOrd="0" presId="urn:microsoft.com/office/officeart/2005/8/layout/chevron2"/>
    <dgm:cxn modelId="{C71A3BC5-343C-4C3C-BD03-22071695AE7B}" type="presOf" srcId="{28878AA1-3028-4850-B3E0-D316523D9247}" destId="{1736C16C-1AB9-4180-B006-C29A7436EC73}" srcOrd="0" destOrd="0" presId="urn:microsoft.com/office/officeart/2005/8/layout/chevron2"/>
    <dgm:cxn modelId="{05605FDF-200B-43A1-A9D8-D10588DCD4B1}" type="presOf" srcId="{29AE0E0F-4123-43E4-B58D-CF15EABBAC62}" destId="{2932FFC3-B8F5-424D-BF77-37D9FA6868ED}" srcOrd="0" destOrd="0" presId="urn:microsoft.com/office/officeart/2005/8/layout/chevron2"/>
    <dgm:cxn modelId="{BCD014EC-D425-420E-8800-50AF20B2B424}" type="presOf" srcId="{124A2AEE-8E7A-4CEF-9C1A-A6EC3BDB6B75}" destId="{36BF5A4D-5BAF-4A59-9F29-68CD1D296BBC}" srcOrd="0" destOrd="0" presId="urn:microsoft.com/office/officeart/2005/8/layout/chevron2"/>
    <dgm:cxn modelId="{8C9F05FF-BC5D-4F3C-BE20-315072D2BCCF}" type="presOf" srcId="{35D7C3B3-70FE-47D9-BAC0-EB1B3BD4E6F3}" destId="{C5DC2AF0-BA0A-4E16-BE8B-84249F09481C}" srcOrd="0" destOrd="0" presId="urn:microsoft.com/office/officeart/2005/8/layout/chevron2"/>
    <dgm:cxn modelId="{069325C0-DD17-42DA-B4B9-747AB74C34DB}" type="presParOf" srcId="{2932FFC3-B8F5-424D-BF77-37D9FA6868ED}" destId="{F9C3AFD8-6E07-4578-AC65-D7412CCDCFD6}" srcOrd="0" destOrd="0" presId="urn:microsoft.com/office/officeart/2005/8/layout/chevron2"/>
    <dgm:cxn modelId="{D6146ECD-9225-4CF2-9167-557529FC0623}" type="presParOf" srcId="{F9C3AFD8-6E07-4578-AC65-D7412CCDCFD6}" destId="{36BF5A4D-5BAF-4A59-9F29-68CD1D296BBC}" srcOrd="0" destOrd="0" presId="urn:microsoft.com/office/officeart/2005/8/layout/chevron2"/>
    <dgm:cxn modelId="{7F8BF031-00F9-4C16-B298-7628559334DA}" type="presParOf" srcId="{F9C3AFD8-6E07-4578-AC65-D7412CCDCFD6}" destId="{2CC961EE-2163-48DE-AE79-3259BE3375AE}" srcOrd="1" destOrd="0" presId="urn:microsoft.com/office/officeart/2005/8/layout/chevron2"/>
    <dgm:cxn modelId="{513155AC-F6F9-4A92-96A9-6FBAD9848EDE}" type="presParOf" srcId="{2932FFC3-B8F5-424D-BF77-37D9FA6868ED}" destId="{CBE4689D-C5A0-451F-88C2-4A61F9961004}" srcOrd="1" destOrd="0" presId="urn:microsoft.com/office/officeart/2005/8/layout/chevron2"/>
    <dgm:cxn modelId="{3E87E383-37C7-4FBA-AD25-771D32BE7652}" type="presParOf" srcId="{2932FFC3-B8F5-424D-BF77-37D9FA6868ED}" destId="{60290A0D-0799-43A0-9562-CABD7AA9CDEE}" srcOrd="2" destOrd="0" presId="urn:microsoft.com/office/officeart/2005/8/layout/chevron2"/>
    <dgm:cxn modelId="{A9E9F178-D9B5-4A74-A2A0-620A43D27E94}" type="presParOf" srcId="{60290A0D-0799-43A0-9562-CABD7AA9CDEE}" destId="{FDEF1A26-7F52-420E-9482-A099F0AC70D7}" srcOrd="0" destOrd="0" presId="urn:microsoft.com/office/officeart/2005/8/layout/chevron2"/>
    <dgm:cxn modelId="{8F8E887C-AFFC-453C-81F6-904EB5B0AD1D}" type="presParOf" srcId="{60290A0D-0799-43A0-9562-CABD7AA9CDEE}" destId="{A21CFDA2-41DB-42BC-8C7C-4D25466EABA1}" srcOrd="1" destOrd="0" presId="urn:microsoft.com/office/officeart/2005/8/layout/chevron2"/>
    <dgm:cxn modelId="{4762007F-1E88-4155-BE1A-DC44A903EA67}" type="presParOf" srcId="{2932FFC3-B8F5-424D-BF77-37D9FA6868ED}" destId="{1C896F3B-9E98-461C-A553-CCFA67533524}" srcOrd="3" destOrd="0" presId="urn:microsoft.com/office/officeart/2005/8/layout/chevron2"/>
    <dgm:cxn modelId="{09548439-31BC-4ED0-A51D-5891D4D5D6B2}" type="presParOf" srcId="{2932FFC3-B8F5-424D-BF77-37D9FA6868ED}" destId="{55D857FE-36FB-439D-92A9-34425EA431E0}" srcOrd="4" destOrd="0" presId="urn:microsoft.com/office/officeart/2005/8/layout/chevron2"/>
    <dgm:cxn modelId="{3C5B4100-B48C-4B9D-BE2E-3405DB9BCCFF}" type="presParOf" srcId="{55D857FE-36FB-439D-92A9-34425EA431E0}" destId="{7FEBB90E-3678-4A3C-B11A-69DEB23243C0}" srcOrd="0" destOrd="0" presId="urn:microsoft.com/office/officeart/2005/8/layout/chevron2"/>
    <dgm:cxn modelId="{9F149216-5E19-4DC2-B32F-6B222AF7741B}" type="presParOf" srcId="{55D857FE-36FB-439D-92A9-34425EA431E0}" destId="{44372F12-B9BD-46F3-A00D-1286EFBD4A6F}" srcOrd="1" destOrd="0" presId="urn:microsoft.com/office/officeart/2005/8/layout/chevron2"/>
    <dgm:cxn modelId="{F683B2FF-0F9C-4266-B5B3-449DF24EFED5}" type="presParOf" srcId="{2932FFC3-B8F5-424D-BF77-37D9FA6868ED}" destId="{8B8022DF-6256-4DD1-B9CC-F1AAE6203653}" srcOrd="5" destOrd="0" presId="urn:microsoft.com/office/officeart/2005/8/layout/chevron2"/>
    <dgm:cxn modelId="{EAA179A9-FAA0-4DD3-ACD8-E70A98C3DE95}" type="presParOf" srcId="{2932FFC3-B8F5-424D-BF77-37D9FA6868ED}" destId="{BF14D65B-7A85-46FA-8058-C634F9184D33}" srcOrd="6" destOrd="0" presId="urn:microsoft.com/office/officeart/2005/8/layout/chevron2"/>
    <dgm:cxn modelId="{D9DDBBF4-BA78-4417-9F0E-E29EF9995255}" type="presParOf" srcId="{BF14D65B-7A85-46FA-8058-C634F9184D33}" destId="{C5DC2AF0-BA0A-4E16-BE8B-84249F09481C}" srcOrd="0" destOrd="0" presId="urn:microsoft.com/office/officeart/2005/8/layout/chevron2"/>
    <dgm:cxn modelId="{3CC09005-1FD1-4FAA-9ED4-5AB112B1C81F}" type="presParOf" srcId="{BF14D65B-7A85-46FA-8058-C634F9184D33}" destId="{1736C16C-1AB9-4180-B006-C29A7436EC73}" srcOrd="1" destOrd="0" presId="urn:microsoft.com/office/officeart/2005/8/layout/chevron2"/>
    <dgm:cxn modelId="{5AA01640-F525-413E-9BF1-20ADB102209B}" type="presParOf" srcId="{2932FFC3-B8F5-424D-BF77-37D9FA6868ED}" destId="{55D5E2FE-D61B-4D28-BD01-BC10062B3683}" srcOrd="7" destOrd="0" presId="urn:microsoft.com/office/officeart/2005/8/layout/chevron2"/>
    <dgm:cxn modelId="{2C0AC5D0-6CA2-4994-A242-8E330E781534}" type="presParOf" srcId="{2932FFC3-B8F5-424D-BF77-37D9FA6868ED}" destId="{510814D3-AECF-4B9C-8FBB-1B2316B9CFBA}" srcOrd="8" destOrd="0" presId="urn:microsoft.com/office/officeart/2005/8/layout/chevron2"/>
    <dgm:cxn modelId="{A02A8547-0470-43F8-BF49-DEA03242AD52}" type="presParOf" srcId="{510814D3-AECF-4B9C-8FBB-1B2316B9CFBA}" destId="{94B47723-73BC-459C-B825-05EB80745328}" srcOrd="0" destOrd="0" presId="urn:microsoft.com/office/officeart/2005/8/layout/chevron2"/>
    <dgm:cxn modelId="{FF6620EB-E96B-4110-83A7-2DF71A123D77}" type="presParOf" srcId="{510814D3-AECF-4B9C-8FBB-1B2316B9CFBA}" destId="{FD30E57D-ED11-45FA-9FBA-C408509D9186}"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67B92-BCB5-4DB9-9A05-3B97CE7F47F4}">
      <dsp:nvSpPr>
        <dsp:cNvPr id="0" name=""/>
        <dsp:cNvSpPr/>
      </dsp:nvSpPr>
      <dsp:spPr>
        <a:xfrm rot="5400000">
          <a:off x="1127859" y="1529380"/>
          <a:ext cx="1003470" cy="114241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589809-C218-40C3-A855-ADD97364197F}">
      <dsp:nvSpPr>
        <dsp:cNvPr id="0" name=""/>
        <dsp:cNvSpPr/>
      </dsp:nvSpPr>
      <dsp:spPr>
        <a:xfrm>
          <a:off x="260913" y="440189"/>
          <a:ext cx="1721450" cy="1212633"/>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Georgia" panose="02040502050405020303" pitchFamily="18" charset="0"/>
            </a:rPr>
            <a:t>Data Cleaning</a:t>
          </a:r>
        </a:p>
      </dsp:txBody>
      <dsp:txXfrm>
        <a:off x="320120" y="499396"/>
        <a:ext cx="1603036" cy="1094219"/>
      </dsp:txXfrm>
    </dsp:sp>
    <dsp:sp modelId="{F1991897-2859-4D49-9040-FB623DB4A2F3}">
      <dsp:nvSpPr>
        <dsp:cNvPr id="0" name=""/>
        <dsp:cNvSpPr/>
      </dsp:nvSpPr>
      <dsp:spPr>
        <a:xfrm>
          <a:off x="3028413" y="785848"/>
          <a:ext cx="6246482" cy="955686"/>
        </a:xfrm>
        <a:prstGeom prst="rect">
          <a:avLst/>
        </a:prstGeom>
        <a:noFill/>
        <a:ln>
          <a:noFill/>
        </a:ln>
        <a:effectLst/>
      </dsp:spPr>
      <dsp:style>
        <a:lnRef idx="0">
          <a:scrgbClr r="0" g="0" b="0"/>
        </a:lnRef>
        <a:fillRef idx="0">
          <a:scrgbClr r="0" g="0" b="0"/>
        </a:fillRef>
        <a:effectRef idx="0">
          <a:scrgbClr r="0" g="0" b="0"/>
        </a:effectRef>
        <a:fontRef idx="minor"/>
      </dsp:style>
    </dsp:sp>
    <dsp:sp modelId="{546D41EA-A397-4AAB-A180-B9019C6F9B32}">
      <dsp:nvSpPr>
        <dsp:cNvPr id="0" name=""/>
        <dsp:cNvSpPr/>
      </dsp:nvSpPr>
      <dsp:spPr>
        <a:xfrm rot="5400000">
          <a:off x="3018739" y="3198991"/>
          <a:ext cx="1003470" cy="114241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F87428-1966-49C5-9573-73A5657F5A6E}">
      <dsp:nvSpPr>
        <dsp:cNvPr id="0" name=""/>
        <dsp:cNvSpPr/>
      </dsp:nvSpPr>
      <dsp:spPr>
        <a:xfrm>
          <a:off x="2133197" y="1990918"/>
          <a:ext cx="1779003" cy="119574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Georgia" panose="02040502050405020303" pitchFamily="18" charset="0"/>
            </a:rPr>
            <a:t>Tokenization</a:t>
          </a:r>
        </a:p>
        <a:p>
          <a:pPr marL="0" lvl="0" indent="0" algn="ctr" defTabSz="800100">
            <a:lnSpc>
              <a:spcPct val="90000"/>
            </a:lnSpc>
            <a:spcBef>
              <a:spcPct val="0"/>
            </a:spcBef>
            <a:spcAft>
              <a:spcPct val="35000"/>
            </a:spcAft>
            <a:buNone/>
          </a:pPr>
          <a:r>
            <a:rPr lang="en-IN" sz="1800" kern="1200" dirty="0">
              <a:latin typeface="Georgia" panose="02040502050405020303" pitchFamily="18" charset="0"/>
            </a:rPr>
            <a:t>&amp;</a:t>
          </a:r>
        </a:p>
        <a:p>
          <a:pPr marL="0" lvl="0" indent="0" algn="ctr" defTabSz="800100">
            <a:lnSpc>
              <a:spcPct val="90000"/>
            </a:lnSpc>
            <a:spcBef>
              <a:spcPct val="0"/>
            </a:spcBef>
            <a:spcAft>
              <a:spcPct val="35000"/>
            </a:spcAft>
            <a:buNone/>
          </a:pPr>
          <a:r>
            <a:rPr lang="en-IN" sz="1800" kern="1200" dirty="0">
              <a:latin typeface="Georgia" panose="02040502050405020303" pitchFamily="18" charset="0"/>
            </a:rPr>
            <a:t>Data Vectorization </a:t>
          </a:r>
        </a:p>
      </dsp:txBody>
      <dsp:txXfrm>
        <a:off x="2191579" y="2049300"/>
        <a:ext cx="1662239" cy="1078984"/>
      </dsp:txXfrm>
    </dsp:sp>
    <dsp:sp modelId="{15390CA1-729D-4A26-A040-517F76F27410}">
      <dsp:nvSpPr>
        <dsp:cNvPr id="0" name=""/>
        <dsp:cNvSpPr/>
      </dsp:nvSpPr>
      <dsp:spPr>
        <a:xfrm>
          <a:off x="3000961" y="2157661"/>
          <a:ext cx="5310643" cy="955686"/>
        </a:xfrm>
        <a:prstGeom prst="rect">
          <a:avLst/>
        </a:prstGeom>
        <a:noFill/>
        <a:ln>
          <a:noFill/>
        </a:ln>
        <a:effectLst/>
      </dsp:spPr>
      <dsp:style>
        <a:lnRef idx="0">
          <a:scrgbClr r="0" g="0" b="0"/>
        </a:lnRef>
        <a:fillRef idx="0">
          <a:scrgbClr r="0" g="0" b="0"/>
        </a:fillRef>
        <a:effectRef idx="0">
          <a:scrgbClr r="0" g="0" b="0"/>
        </a:effectRef>
        <a:fontRef idx="minor"/>
      </dsp:style>
    </dsp:sp>
    <dsp:sp modelId="{766C281A-C595-471C-9599-9E471C10F84E}">
      <dsp:nvSpPr>
        <dsp:cNvPr id="0" name=""/>
        <dsp:cNvSpPr/>
      </dsp:nvSpPr>
      <dsp:spPr>
        <a:xfrm rot="5400000">
          <a:off x="4555515" y="4880364"/>
          <a:ext cx="1003470" cy="114241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2EF648-62F5-4676-BD40-2E50A5D5662D}">
      <dsp:nvSpPr>
        <dsp:cNvPr id="0" name=""/>
        <dsp:cNvSpPr/>
      </dsp:nvSpPr>
      <dsp:spPr>
        <a:xfrm>
          <a:off x="4077307" y="3561217"/>
          <a:ext cx="1954128" cy="134845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Georgia" panose="02040502050405020303" pitchFamily="18" charset="0"/>
            </a:rPr>
            <a:t>Sentiment Intensity Analyzer</a:t>
          </a:r>
        </a:p>
      </dsp:txBody>
      <dsp:txXfrm>
        <a:off x="4143145" y="3627055"/>
        <a:ext cx="1822452" cy="1216782"/>
      </dsp:txXfrm>
    </dsp:sp>
    <dsp:sp modelId="{D5A94C25-8B5F-4FA1-8431-DEECB0D9080A}">
      <dsp:nvSpPr>
        <dsp:cNvPr id="0" name=""/>
        <dsp:cNvSpPr/>
      </dsp:nvSpPr>
      <dsp:spPr>
        <a:xfrm>
          <a:off x="7820963" y="3568930"/>
          <a:ext cx="1228601" cy="955686"/>
        </a:xfrm>
        <a:prstGeom prst="rect">
          <a:avLst/>
        </a:prstGeom>
        <a:noFill/>
        <a:ln>
          <a:noFill/>
        </a:ln>
        <a:effectLst/>
      </dsp:spPr>
      <dsp:style>
        <a:lnRef idx="0">
          <a:scrgbClr r="0" g="0" b="0"/>
        </a:lnRef>
        <a:fillRef idx="0">
          <a:scrgbClr r="0" g="0" b="0"/>
        </a:fillRef>
        <a:effectRef idx="0">
          <a:scrgbClr r="0" g="0" b="0"/>
        </a:effectRef>
        <a:fontRef idx="minor"/>
      </dsp:style>
    </dsp:sp>
    <dsp:sp modelId="{2B88DDE3-1FCC-438B-9B56-1D164A40C01A}">
      <dsp:nvSpPr>
        <dsp:cNvPr id="0" name=""/>
        <dsp:cNvSpPr/>
      </dsp:nvSpPr>
      <dsp:spPr>
        <a:xfrm>
          <a:off x="5662626" y="5201603"/>
          <a:ext cx="2193512" cy="113303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latin typeface="Georgia" panose="02040502050405020303" pitchFamily="18" charset="0"/>
            </a:rPr>
            <a:t>Review categorization</a:t>
          </a:r>
        </a:p>
      </dsp:txBody>
      <dsp:txXfrm>
        <a:off x="5717946" y="5256923"/>
        <a:ext cx="2082872" cy="10223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F5A4D-5BAF-4A59-9F29-68CD1D296BBC}">
      <dsp:nvSpPr>
        <dsp:cNvPr id="0" name=""/>
        <dsp:cNvSpPr/>
      </dsp:nvSpPr>
      <dsp:spPr>
        <a:xfrm rot="5400000">
          <a:off x="-152730" y="154992"/>
          <a:ext cx="1018201" cy="712740"/>
        </a:xfrm>
        <a:prstGeom prst="chevron">
          <a:avLst/>
        </a:prstGeom>
        <a:solidFill>
          <a:schemeClr val="accent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1</a:t>
          </a:r>
        </a:p>
      </dsp:txBody>
      <dsp:txXfrm rot="-5400000">
        <a:off x="1" y="358631"/>
        <a:ext cx="712740" cy="305461"/>
      </dsp:txXfrm>
    </dsp:sp>
    <dsp:sp modelId="{2CC961EE-2163-48DE-AE79-3259BE3375AE}">
      <dsp:nvSpPr>
        <dsp:cNvPr id="0" name=""/>
        <dsp:cNvSpPr/>
      </dsp:nvSpPr>
      <dsp:spPr>
        <a:xfrm rot="5400000">
          <a:off x="4098771" y="-3383767"/>
          <a:ext cx="661830" cy="743389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IN" sz="2300" kern="1200" dirty="0">
              <a:latin typeface="Georgia" panose="02040502050405020303" pitchFamily="18" charset="0"/>
            </a:rPr>
            <a:t>Resample the data monthly</a:t>
          </a:r>
          <a:endParaRPr lang="en-IN" sz="2300" kern="1200" dirty="0"/>
        </a:p>
      </dsp:txBody>
      <dsp:txXfrm rot="-5400000">
        <a:off x="712741" y="34571"/>
        <a:ext cx="7401583" cy="597214"/>
      </dsp:txXfrm>
    </dsp:sp>
    <dsp:sp modelId="{FDEF1A26-7F52-420E-9482-A099F0AC70D7}">
      <dsp:nvSpPr>
        <dsp:cNvPr id="0" name=""/>
        <dsp:cNvSpPr/>
      </dsp:nvSpPr>
      <dsp:spPr>
        <a:xfrm rot="5400000">
          <a:off x="-152730" y="1055229"/>
          <a:ext cx="1018201" cy="712740"/>
        </a:xfrm>
        <a:prstGeom prst="chevron">
          <a:avLst/>
        </a:prstGeom>
        <a:solidFill>
          <a:schemeClr val="accent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2</a:t>
          </a:r>
        </a:p>
      </dsp:txBody>
      <dsp:txXfrm rot="-5400000">
        <a:off x="1" y="1258868"/>
        <a:ext cx="712740" cy="305461"/>
      </dsp:txXfrm>
    </dsp:sp>
    <dsp:sp modelId="{A21CFDA2-41DB-42BC-8C7C-4D25466EABA1}">
      <dsp:nvSpPr>
        <dsp:cNvPr id="0" name=""/>
        <dsp:cNvSpPr/>
      </dsp:nvSpPr>
      <dsp:spPr>
        <a:xfrm rot="5400000">
          <a:off x="4098771" y="-2483531"/>
          <a:ext cx="661830" cy="743389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IN" sz="2300" kern="1200" dirty="0">
              <a:latin typeface="Georgia" panose="02040502050405020303" pitchFamily="18" charset="0"/>
            </a:rPr>
            <a:t>Check for trend and seasonality</a:t>
          </a:r>
          <a:endParaRPr lang="en-IN" sz="2300" kern="1200" dirty="0"/>
        </a:p>
      </dsp:txBody>
      <dsp:txXfrm rot="-5400000">
        <a:off x="712741" y="934807"/>
        <a:ext cx="7401583" cy="597214"/>
      </dsp:txXfrm>
    </dsp:sp>
    <dsp:sp modelId="{7FEBB90E-3678-4A3C-B11A-69DEB23243C0}">
      <dsp:nvSpPr>
        <dsp:cNvPr id="0" name=""/>
        <dsp:cNvSpPr/>
      </dsp:nvSpPr>
      <dsp:spPr>
        <a:xfrm rot="5400000">
          <a:off x="-152730" y="1955465"/>
          <a:ext cx="1018201" cy="712740"/>
        </a:xfrm>
        <a:prstGeom prst="chevron">
          <a:avLst/>
        </a:prstGeom>
        <a:solidFill>
          <a:schemeClr val="accent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3</a:t>
          </a:r>
        </a:p>
      </dsp:txBody>
      <dsp:txXfrm rot="-5400000">
        <a:off x="1" y="2159104"/>
        <a:ext cx="712740" cy="305461"/>
      </dsp:txXfrm>
    </dsp:sp>
    <dsp:sp modelId="{44372F12-B9BD-46F3-A00D-1286EFBD4A6F}">
      <dsp:nvSpPr>
        <dsp:cNvPr id="0" name=""/>
        <dsp:cNvSpPr/>
      </dsp:nvSpPr>
      <dsp:spPr>
        <a:xfrm rot="5400000">
          <a:off x="4098771" y="-1583294"/>
          <a:ext cx="661830" cy="743389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IN" sz="2300" kern="1200" dirty="0">
              <a:latin typeface="Georgia" panose="02040502050405020303" pitchFamily="18" charset="0"/>
            </a:rPr>
            <a:t>Build multiple models</a:t>
          </a:r>
          <a:endParaRPr lang="en-IN" sz="2300" kern="1200" dirty="0"/>
        </a:p>
      </dsp:txBody>
      <dsp:txXfrm rot="-5400000">
        <a:off x="712741" y="1835044"/>
        <a:ext cx="7401583" cy="597214"/>
      </dsp:txXfrm>
    </dsp:sp>
    <dsp:sp modelId="{C5DC2AF0-BA0A-4E16-BE8B-84249F09481C}">
      <dsp:nvSpPr>
        <dsp:cNvPr id="0" name=""/>
        <dsp:cNvSpPr/>
      </dsp:nvSpPr>
      <dsp:spPr>
        <a:xfrm rot="5400000">
          <a:off x="-152730" y="2855702"/>
          <a:ext cx="1018201" cy="712740"/>
        </a:xfrm>
        <a:prstGeom prst="chevron">
          <a:avLst/>
        </a:prstGeom>
        <a:solidFill>
          <a:schemeClr val="accent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4</a:t>
          </a:r>
        </a:p>
      </dsp:txBody>
      <dsp:txXfrm rot="-5400000">
        <a:off x="1" y="3059341"/>
        <a:ext cx="712740" cy="305461"/>
      </dsp:txXfrm>
    </dsp:sp>
    <dsp:sp modelId="{1736C16C-1AB9-4180-B006-C29A7436EC73}">
      <dsp:nvSpPr>
        <dsp:cNvPr id="0" name=""/>
        <dsp:cNvSpPr/>
      </dsp:nvSpPr>
      <dsp:spPr>
        <a:xfrm rot="5400000">
          <a:off x="4098771" y="-683058"/>
          <a:ext cx="661830" cy="7433891"/>
        </a:xfrm>
        <a:prstGeom prst="round2SameRect">
          <a:avLst/>
        </a:prstGeom>
        <a:solidFill>
          <a:schemeClr val="bg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IN" sz="2300" kern="1200" dirty="0">
              <a:latin typeface="Georgia" panose="02040502050405020303" pitchFamily="18" charset="0"/>
            </a:rPr>
            <a:t>Select the best model</a:t>
          </a:r>
          <a:endParaRPr lang="en-IN" sz="2300" kern="1200" dirty="0"/>
        </a:p>
      </dsp:txBody>
      <dsp:txXfrm rot="-5400000">
        <a:off x="712741" y="2735280"/>
        <a:ext cx="7401583" cy="597214"/>
      </dsp:txXfrm>
    </dsp:sp>
    <dsp:sp modelId="{94B47723-73BC-459C-B825-05EB80745328}">
      <dsp:nvSpPr>
        <dsp:cNvPr id="0" name=""/>
        <dsp:cNvSpPr/>
      </dsp:nvSpPr>
      <dsp:spPr>
        <a:xfrm rot="5400000">
          <a:off x="-152730" y="3755938"/>
          <a:ext cx="1018201" cy="712740"/>
        </a:xfrm>
        <a:prstGeom prst="chevron">
          <a:avLst/>
        </a:prstGeom>
        <a:solidFill>
          <a:schemeClr val="accent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5</a:t>
          </a:r>
        </a:p>
      </dsp:txBody>
      <dsp:txXfrm rot="-5400000">
        <a:off x="1" y="3959577"/>
        <a:ext cx="712740" cy="305461"/>
      </dsp:txXfrm>
    </dsp:sp>
    <dsp:sp modelId="{FD30E57D-ED11-45FA-9FBA-C408509D9186}">
      <dsp:nvSpPr>
        <dsp:cNvPr id="0" name=""/>
        <dsp:cNvSpPr/>
      </dsp:nvSpPr>
      <dsp:spPr>
        <a:xfrm rot="5400000">
          <a:off x="4098771" y="217178"/>
          <a:ext cx="661830" cy="7433891"/>
        </a:xfrm>
        <a:prstGeom prst="round2SameRect">
          <a:avLst/>
        </a:prstGeom>
        <a:solidFill>
          <a:schemeClr val="bg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IN" sz="2300" kern="1200" dirty="0">
              <a:latin typeface="Georgia" panose="02040502050405020303" pitchFamily="18" charset="0"/>
            </a:rPr>
            <a:t>Forecast the trend</a:t>
          </a:r>
          <a:endParaRPr lang="en-IN" sz="2300" kern="1200" dirty="0"/>
        </a:p>
      </dsp:txBody>
      <dsp:txXfrm rot="-5400000">
        <a:off x="712741" y="3635516"/>
        <a:ext cx="7401583" cy="59721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79C55F-7238-AA9A-C60A-ACD1EF2151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0794EBDB-CB5F-EFEF-21FB-7DAB6282ED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74E138-B999-4319-9176-46DBE5355C85}" type="datetimeFigureOut">
              <a:rPr lang="en-IN" smtClean="0"/>
              <a:t>18-01-2023</a:t>
            </a:fld>
            <a:endParaRPr lang="en-IN"/>
          </a:p>
        </p:txBody>
      </p:sp>
      <p:sp>
        <p:nvSpPr>
          <p:cNvPr id="4" name="Footer Placeholder 3">
            <a:extLst>
              <a:ext uri="{FF2B5EF4-FFF2-40B4-BE49-F238E27FC236}">
                <a16:creationId xmlns:a16="http://schemas.microsoft.com/office/drawing/2014/main" id="{4E03C4AA-AE8F-D455-3AC7-AB2892B3A8C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D7C045C-01B9-CA95-C805-8C2558F1E0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460691-1F6B-4464-B960-AF6274EB8505}" type="slidenum">
              <a:rPr lang="en-IN" smtClean="0"/>
              <a:t>‹#›</a:t>
            </a:fld>
            <a:endParaRPr lang="en-IN"/>
          </a:p>
        </p:txBody>
      </p:sp>
    </p:spTree>
    <p:extLst>
      <p:ext uri="{BB962C8B-B14F-4D97-AF65-F5344CB8AC3E}">
        <p14:creationId xmlns:p14="http://schemas.microsoft.com/office/powerpoint/2010/main" val="1829760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FE9E20-5A62-483E-9507-DE3AEFE258C4}" type="datetimeFigureOut">
              <a:rPr lang="en-IN" smtClean="0"/>
              <a:t>18-01-2023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B1CA9-7A3B-489B-93D4-078D9A507C9C}" type="slidenum">
              <a:rPr lang="en-IN" smtClean="0"/>
              <a:t>‹#›</a:t>
            </a:fld>
            <a:endParaRPr lang="en-IN"/>
          </a:p>
        </p:txBody>
      </p:sp>
    </p:spTree>
    <p:extLst>
      <p:ext uri="{BB962C8B-B14F-4D97-AF65-F5344CB8AC3E}">
        <p14:creationId xmlns:p14="http://schemas.microsoft.com/office/powerpoint/2010/main" val="1437923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DD455-D478-22BB-EB8C-F3A76F161A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AED7E1-1C8B-C533-C8B5-F3C0A8C0A5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4B3AE4-9E10-8AE9-7A07-04455103E936}"/>
              </a:ext>
            </a:extLst>
          </p:cNvPr>
          <p:cNvSpPr>
            <a:spLocks noGrp="1"/>
          </p:cNvSpPr>
          <p:nvPr>
            <p:ph type="dt" sz="half" idx="10"/>
          </p:nvPr>
        </p:nvSpPr>
        <p:spPr/>
        <p:txBody>
          <a:bodyPr/>
          <a:lstStyle/>
          <a:p>
            <a:fld id="{48456591-CE74-4641-B8EB-84E4F56A8711}" type="datetime1">
              <a:rPr lang="en-IN" smtClean="0"/>
              <a:t>18-01-2023</a:t>
            </a:fld>
            <a:endParaRPr lang="en-IN"/>
          </a:p>
        </p:txBody>
      </p:sp>
      <p:sp>
        <p:nvSpPr>
          <p:cNvPr id="5" name="Footer Placeholder 4">
            <a:extLst>
              <a:ext uri="{FF2B5EF4-FFF2-40B4-BE49-F238E27FC236}">
                <a16:creationId xmlns:a16="http://schemas.microsoft.com/office/drawing/2014/main" id="{4FDB774D-2B3B-01CD-75E8-493846920C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FDA6E6-815E-E9DC-341B-2FCAF0FF4BCC}"/>
              </a:ext>
            </a:extLst>
          </p:cNvPr>
          <p:cNvSpPr>
            <a:spLocks noGrp="1"/>
          </p:cNvSpPr>
          <p:nvPr>
            <p:ph type="sldNum" sz="quarter" idx="12"/>
          </p:nvPr>
        </p:nvSpPr>
        <p:spPr>
          <a:xfrm>
            <a:off x="11104517" y="6275659"/>
            <a:ext cx="498565" cy="365125"/>
          </a:xfrm>
          <a:prstGeom prst="rect">
            <a:avLst/>
          </a:prstGeom>
        </p:spPr>
        <p:txBody>
          <a:bodyPr/>
          <a:lstStyle/>
          <a:p>
            <a:fld id="{E74547A0-F5C0-4903-8BD0-6202A9B6E8AD}" type="slidenum">
              <a:rPr lang="en-IN" smtClean="0"/>
              <a:t>‹#›</a:t>
            </a:fld>
            <a:endParaRPr lang="en-IN"/>
          </a:p>
        </p:txBody>
      </p:sp>
    </p:spTree>
    <p:extLst>
      <p:ext uri="{BB962C8B-B14F-4D97-AF65-F5344CB8AC3E}">
        <p14:creationId xmlns:p14="http://schemas.microsoft.com/office/powerpoint/2010/main" val="1906473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55692-812F-45A9-752C-39600E1E1E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6DA28F-9104-7CB1-3F47-1F8E8E7F8C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B16EFA-1936-6FF4-655B-6530CBDAFDB7}"/>
              </a:ext>
            </a:extLst>
          </p:cNvPr>
          <p:cNvSpPr>
            <a:spLocks noGrp="1"/>
          </p:cNvSpPr>
          <p:nvPr>
            <p:ph type="dt" sz="half" idx="10"/>
          </p:nvPr>
        </p:nvSpPr>
        <p:spPr/>
        <p:txBody>
          <a:bodyPr/>
          <a:lstStyle/>
          <a:p>
            <a:fld id="{D3B22811-0C23-4470-92D1-1CA89669B350}" type="datetime1">
              <a:rPr lang="en-IN" smtClean="0"/>
              <a:t>18-01-2023</a:t>
            </a:fld>
            <a:endParaRPr lang="en-IN"/>
          </a:p>
        </p:txBody>
      </p:sp>
      <p:sp>
        <p:nvSpPr>
          <p:cNvPr id="5" name="Footer Placeholder 4">
            <a:extLst>
              <a:ext uri="{FF2B5EF4-FFF2-40B4-BE49-F238E27FC236}">
                <a16:creationId xmlns:a16="http://schemas.microsoft.com/office/drawing/2014/main" id="{A238D08B-5398-CACE-7690-EDBA425998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1A310E-33B2-E5B5-E02E-E08A1E4A2635}"/>
              </a:ext>
            </a:extLst>
          </p:cNvPr>
          <p:cNvSpPr>
            <a:spLocks noGrp="1"/>
          </p:cNvSpPr>
          <p:nvPr>
            <p:ph type="sldNum" sz="quarter" idx="12"/>
          </p:nvPr>
        </p:nvSpPr>
        <p:spPr>
          <a:xfrm>
            <a:off x="11104517" y="6275659"/>
            <a:ext cx="498565" cy="365125"/>
          </a:xfrm>
          <a:prstGeom prst="rect">
            <a:avLst/>
          </a:prstGeom>
        </p:spPr>
        <p:txBody>
          <a:bodyPr/>
          <a:lstStyle/>
          <a:p>
            <a:fld id="{E74547A0-F5C0-4903-8BD0-6202A9B6E8AD}" type="slidenum">
              <a:rPr lang="en-IN" smtClean="0"/>
              <a:t>‹#›</a:t>
            </a:fld>
            <a:endParaRPr lang="en-IN"/>
          </a:p>
        </p:txBody>
      </p:sp>
    </p:spTree>
    <p:extLst>
      <p:ext uri="{BB962C8B-B14F-4D97-AF65-F5344CB8AC3E}">
        <p14:creationId xmlns:p14="http://schemas.microsoft.com/office/powerpoint/2010/main" val="249579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C6DA39-A648-17B5-3547-614650CD7B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A82452-E0A1-C6CE-E3FF-EF46C79807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C0843C-B763-1756-057B-F6EA1BD58816}"/>
              </a:ext>
            </a:extLst>
          </p:cNvPr>
          <p:cNvSpPr>
            <a:spLocks noGrp="1"/>
          </p:cNvSpPr>
          <p:nvPr>
            <p:ph type="dt" sz="half" idx="10"/>
          </p:nvPr>
        </p:nvSpPr>
        <p:spPr/>
        <p:txBody>
          <a:bodyPr/>
          <a:lstStyle/>
          <a:p>
            <a:fld id="{01D0B1AA-C8F5-4927-954E-A7A5152A2D6E}" type="datetime1">
              <a:rPr lang="en-IN" smtClean="0"/>
              <a:t>18-01-2023</a:t>
            </a:fld>
            <a:endParaRPr lang="en-IN"/>
          </a:p>
        </p:txBody>
      </p:sp>
      <p:sp>
        <p:nvSpPr>
          <p:cNvPr id="5" name="Footer Placeholder 4">
            <a:extLst>
              <a:ext uri="{FF2B5EF4-FFF2-40B4-BE49-F238E27FC236}">
                <a16:creationId xmlns:a16="http://schemas.microsoft.com/office/drawing/2014/main" id="{EA66C9D2-8AE3-2B8C-1145-2FA6A5BC7E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3E2EFC-9CF9-A46E-7F10-FC53D73DE776}"/>
              </a:ext>
            </a:extLst>
          </p:cNvPr>
          <p:cNvSpPr>
            <a:spLocks noGrp="1"/>
          </p:cNvSpPr>
          <p:nvPr>
            <p:ph type="sldNum" sz="quarter" idx="12"/>
          </p:nvPr>
        </p:nvSpPr>
        <p:spPr>
          <a:xfrm>
            <a:off x="11104517" y="6275659"/>
            <a:ext cx="498565" cy="365125"/>
          </a:xfrm>
          <a:prstGeom prst="rect">
            <a:avLst/>
          </a:prstGeom>
        </p:spPr>
        <p:txBody>
          <a:bodyPr/>
          <a:lstStyle/>
          <a:p>
            <a:fld id="{E74547A0-F5C0-4903-8BD0-6202A9B6E8AD}" type="slidenum">
              <a:rPr lang="en-IN" smtClean="0"/>
              <a:t>‹#›</a:t>
            </a:fld>
            <a:endParaRPr lang="en-IN"/>
          </a:p>
        </p:txBody>
      </p:sp>
    </p:spTree>
    <p:extLst>
      <p:ext uri="{BB962C8B-B14F-4D97-AF65-F5344CB8AC3E}">
        <p14:creationId xmlns:p14="http://schemas.microsoft.com/office/powerpoint/2010/main" val="185873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60B8-0425-7456-BA82-D2C293830C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33F088-624B-B70B-7B00-04E5C3AE7C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F429AF-64E6-E0FC-5530-EB9B4F021080}"/>
              </a:ext>
            </a:extLst>
          </p:cNvPr>
          <p:cNvSpPr>
            <a:spLocks noGrp="1"/>
          </p:cNvSpPr>
          <p:nvPr>
            <p:ph type="dt" sz="half" idx="10"/>
          </p:nvPr>
        </p:nvSpPr>
        <p:spPr/>
        <p:txBody>
          <a:bodyPr/>
          <a:lstStyle/>
          <a:p>
            <a:fld id="{6A9D12CF-791A-4AA1-BD2E-A1A70A451D18}" type="datetime1">
              <a:rPr lang="en-IN" smtClean="0"/>
              <a:t>18-01-2023</a:t>
            </a:fld>
            <a:endParaRPr lang="en-IN"/>
          </a:p>
        </p:txBody>
      </p:sp>
      <p:sp>
        <p:nvSpPr>
          <p:cNvPr id="5" name="Footer Placeholder 4">
            <a:extLst>
              <a:ext uri="{FF2B5EF4-FFF2-40B4-BE49-F238E27FC236}">
                <a16:creationId xmlns:a16="http://schemas.microsoft.com/office/drawing/2014/main" id="{DB9C3806-DE43-BD70-D8D8-A3651C9F62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09A7FF-83F8-6E0E-17ED-44A6500614B5}"/>
              </a:ext>
            </a:extLst>
          </p:cNvPr>
          <p:cNvSpPr>
            <a:spLocks noGrp="1"/>
          </p:cNvSpPr>
          <p:nvPr>
            <p:ph type="sldNum" sz="quarter" idx="12"/>
          </p:nvPr>
        </p:nvSpPr>
        <p:spPr>
          <a:xfrm>
            <a:off x="11104517" y="6275659"/>
            <a:ext cx="498565" cy="365125"/>
          </a:xfrm>
          <a:prstGeom prst="rect">
            <a:avLst/>
          </a:prstGeom>
        </p:spPr>
        <p:txBody>
          <a:bodyPr/>
          <a:lstStyle/>
          <a:p>
            <a:fld id="{E74547A0-F5C0-4903-8BD0-6202A9B6E8AD}" type="slidenum">
              <a:rPr lang="en-IN" smtClean="0"/>
              <a:t>‹#›</a:t>
            </a:fld>
            <a:endParaRPr lang="en-IN"/>
          </a:p>
        </p:txBody>
      </p:sp>
    </p:spTree>
    <p:extLst>
      <p:ext uri="{BB962C8B-B14F-4D97-AF65-F5344CB8AC3E}">
        <p14:creationId xmlns:p14="http://schemas.microsoft.com/office/powerpoint/2010/main" val="172767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0A30-4717-5CB9-98A9-6FBBBFE52B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771E7D-159D-7F7E-76D7-BF8AFD4558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6DC4FB-6FA0-849F-9597-C9B5EA0828B1}"/>
              </a:ext>
            </a:extLst>
          </p:cNvPr>
          <p:cNvSpPr>
            <a:spLocks noGrp="1"/>
          </p:cNvSpPr>
          <p:nvPr>
            <p:ph type="dt" sz="half" idx="10"/>
          </p:nvPr>
        </p:nvSpPr>
        <p:spPr/>
        <p:txBody>
          <a:bodyPr/>
          <a:lstStyle/>
          <a:p>
            <a:fld id="{FA2D316E-5EB6-4920-AEE4-BD30261D9B17}" type="datetime1">
              <a:rPr lang="en-IN" smtClean="0"/>
              <a:t>18-01-2023</a:t>
            </a:fld>
            <a:endParaRPr lang="en-IN"/>
          </a:p>
        </p:txBody>
      </p:sp>
      <p:sp>
        <p:nvSpPr>
          <p:cNvPr id="5" name="Footer Placeholder 4">
            <a:extLst>
              <a:ext uri="{FF2B5EF4-FFF2-40B4-BE49-F238E27FC236}">
                <a16:creationId xmlns:a16="http://schemas.microsoft.com/office/drawing/2014/main" id="{A36A55C8-F31E-5AAF-3D97-882F9B2CA1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EE2B8F-CB51-F923-3CCA-8CBCA1113BF0}"/>
              </a:ext>
            </a:extLst>
          </p:cNvPr>
          <p:cNvSpPr>
            <a:spLocks noGrp="1"/>
          </p:cNvSpPr>
          <p:nvPr>
            <p:ph type="sldNum" sz="quarter" idx="12"/>
          </p:nvPr>
        </p:nvSpPr>
        <p:spPr>
          <a:xfrm>
            <a:off x="11104517" y="6275659"/>
            <a:ext cx="498565" cy="365125"/>
          </a:xfrm>
          <a:prstGeom prst="rect">
            <a:avLst/>
          </a:prstGeom>
        </p:spPr>
        <p:txBody>
          <a:bodyPr/>
          <a:lstStyle/>
          <a:p>
            <a:fld id="{E74547A0-F5C0-4903-8BD0-6202A9B6E8AD}" type="slidenum">
              <a:rPr lang="en-IN" smtClean="0"/>
              <a:t>‹#›</a:t>
            </a:fld>
            <a:endParaRPr lang="en-IN"/>
          </a:p>
        </p:txBody>
      </p:sp>
    </p:spTree>
    <p:extLst>
      <p:ext uri="{BB962C8B-B14F-4D97-AF65-F5344CB8AC3E}">
        <p14:creationId xmlns:p14="http://schemas.microsoft.com/office/powerpoint/2010/main" val="235405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7D839-3D73-25A1-368C-7E6F5807A1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046CA8-F701-94C9-E41F-D37874CB65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730A9E-57CA-0BAB-73E2-3766B23E06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60DECA-7891-0E7A-6029-B804FC910386}"/>
              </a:ext>
            </a:extLst>
          </p:cNvPr>
          <p:cNvSpPr>
            <a:spLocks noGrp="1"/>
          </p:cNvSpPr>
          <p:nvPr>
            <p:ph type="dt" sz="half" idx="10"/>
          </p:nvPr>
        </p:nvSpPr>
        <p:spPr/>
        <p:txBody>
          <a:bodyPr/>
          <a:lstStyle/>
          <a:p>
            <a:fld id="{1C8D30C7-3AC6-4DE8-87CF-91671DF65C6E}" type="datetime1">
              <a:rPr lang="en-IN" smtClean="0"/>
              <a:t>18-01-2023</a:t>
            </a:fld>
            <a:endParaRPr lang="en-IN"/>
          </a:p>
        </p:txBody>
      </p:sp>
      <p:sp>
        <p:nvSpPr>
          <p:cNvPr id="6" name="Footer Placeholder 5">
            <a:extLst>
              <a:ext uri="{FF2B5EF4-FFF2-40B4-BE49-F238E27FC236}">
                <a16:creationId xmlns:a16="http://schemas.microsoft.com/office/drawing/2014/main" id="{8FB2DFAF-3B58-0BF0-5007-D87526B2C7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6CD0C-D205-AA1D-E890-7C0EB7235ADD}"/>
              </a:ext>
            </a:extLst>
          </p:cNvPr>
          <p:cNvSpPr>
            <a:spLocks noGrp="1"/>
          </p:cNvSpPr>
          <p:nvPr>
            <p:ph type="sldNum" sz="quarter" idx="12"/>
          </p:nvPr>
        </p:nvSpPr>
        <p:spPr>
          <a:xfrm>
            <a:off x="11104517" y="6275659"/>
            <a:ext cx="498565" cy="365125"/>
          </a:xfrm>
          <a:prstGeom prst="rect">
            <a:avLst/>
          </a:prstGeom>
        </p:spPr>
        <p:txBody>
          <a:bodyPr/>
          <a:lstStyle/>
          <a:p>
            <a:fld id="{E74547A0-F5C0-4903-8BD0-6202A9B6E8AD}" type="slidenum">
              <a:rPr lang="en-IN" smtClean="0"/>
              <a:t>‹#›</a:t>
            </a:fld>
            <a:endParaRPr lang="en-IN"/>
          </a:p>
        </p:txBody>
      </p:sp>
    </p:spTree>
    <p:extLst>
      <p:ext uri="{BB962C8B-B14F-4D97-AF65-F5344CB8AC3E}">
        <p14:creationId xmlns:p14="http://schemas.microsoft.com/office/powerpoint/2010/main" val="359764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8D79A-CA57-157B-E181-381C23684F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9676FC-B677-DA14-1E8F-88CEB33480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88F587-A488-A725-B164-1A7B660A3E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4FC31E-6625-FEB5-6A79-0767F65E74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08E021-5A3F-CB4D-79D2-AEE5949465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633235-C1AE-934C-097C-7198E66FC75E}"/>
              </a:ext>
            </a:extLst>
          </p:cNvPr>
          <p:cNvSpPr>
            <a:spLocks noGrp="1"/>
          </p:cNvSpPr>
          <p:nvPr>
            <p:ph type="dt" sz="half" idx="10"/>
          </p:nvPr>
        </p:nvSpPr>
        <p:spPr/>
        <p:txBody>
          <a:bodyPr/>
          <a:lstStyle/>
          <a:p>
            <a:fld id="{2F61DD66-74FF-44FC-9D76-BBFFDAA9AEF3}" type="datetime1">
              <a:rPr lang="en-IN" smtClean="0"/>
              <a:t>18-01-2023</a:t>
            </a:fld>
            <a:endParaRPr lang="en-IN"/>
          </a:p>
        </p:txBody>
      </p:sp>
      <p:sp>
        <p:nvSpPr>
          <p:cNvPr id="8" name="Footer Placeholder 7">
            <a:extLst>
              <a:ext uri="{FF2B5EF4-FFF2-40B4-BE49-F238E27FC236}">
                <a16:creationId xmlns:a16="http://schemas.microsoft.com/office/drawing/2014/main" id="{4BB3077A-45CB-8ED3-62C2-DD3F59B419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8AAD54-1B46-8281-D4CB-F802629FCAAA}"/>
              </a:ext>
            </a:extLst>
          </p:cNvPr>
          <p:cNvSpPr>
            <a:spLocks noGrp="1"/>
          </p:cNvSpPr>
          <p:nvPr>
            <p:ph type="sldNum" sz="quarter" idx="12"/>
          </p:nvPr>
        </p:nvSpPr>
        <p:spPr>
          <a:xfrm>
            <a:off x="11104517" y="6275659"/>
            <a:ext cx="498565" cy="365125"/>
          </a:xfrm>
          <a:prstGeom prst="rect">
            <a:avLst/>
          </a:prstGeom>
        </p:spPr>
        <p:txBody>
          <a:bodyPr/>
          <a:lstStyle/>
          <a:p>
            <a:fld id="{E74547A0-F5C0-4903-8BD0-6202A9B6E8AD}" type="slidenum">
              <a:rPr lang="en-IN" smtClean="0"/>
              <a:t>‹#›</a:t>
            </a:fld>
            <a:endParaRPr lang="en-IN"/>
          </a:p>
        </p:txBody>
      </p:sp>
    </p:spTree>
    <p:extLst>
      <p:ext uri="{BB962C8B-B14F-4D97-AF65-F5344CB8AC3E}">
        <p14:creationId xmlns:p14="http://schemas.microsoft.com/office/powerpoint/2010/main" val="3461205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CCC98-FB12-52C3-51F7-6988376155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AF12FE-6843-C01E-6485-C043EBB69333}"/>
              </a:ext>
            </a:extLst>
          </p:cNvPr>
          <p:cNvSpPr>
            <a:spLocks noGrp="1"/>
          </p:cNvSpPr>
          <p:nvPr>
            <p:ph type="dt" sz="half" idx="10"/>
          </p:nvPr>
        </p:nvSpPr>
        <p:spPr/>
        <p:txBody>
          <a:bodyPr/>
          <a:lstStyle/>
          <a:p>
            <a:fld id="{BA6788C5-BA59-463C-8DCF-2C48615230D0}" type="datetime1">
              <a:rPr lang="en-IN" smtClean="0"/>
              <a:t>18-01-2023</a:t>
            </a:fld>
            <a:endParaRPr lang="en-IN"/>
          </a:p>
        </p:txBody>
      </p:sp>
      <p:sp>
        <p:nvSpPr>
          <p:cNvPr id="4" name="Footer Placeholder 3">
            <a:extLst>
              <a:ext uri="{FF2B5EF4-FFF2-40B4-BE49-F238E27FC236}">
                <a16:creationId xmlns:a16="http://schemas.microsoft.com/office/drawing/2014/main" id="{E813FF3C-5780-4561-A5CD-9384D86393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4218C6-369A-3E42-4661-2CB027B37E21}"/>
              </a:ext>
            </a:extLst>
          </p:cNvPr>
          <p:cNvSpPr>
            <a:spLocks noGrp="1"/>
          </p:cNvSpPr>
          <p:nvPr>
            <p:ph type="sldNum" sz="quarter" idx="12"/>
          </p:nvPr>
        </p:nvSpPr>
        <p:spPr>
          <a:xfrm>
            <a:off x="11104517" y="6275659"/>
            <a:ext cx="498565" cy="365125"/>
          </a:xfrm>
          <a:prstGeom prst="rect">
            <a:avLst/>
          </a:prstGeom>
        </p:spPr>
        <p:txBody>
          <a:bodyPr/>
          <a:lstStyle/>
          <a:p>
            <a:fld id="{E74547A0-F5C0-4903-8BD0-6202A9B6E8AD}" type="slidenum">
              <a:rPr lang="en-IN" smtClean="0"/>
              <a:t>‹#›</a:t>
            </a:fld>
            <a:endParaRPr lang="en-IN"/>
          </a:p>
        </p:txBody>
      </p:sp>
    </p:spTree>
    <p:extLst>
      <p:ext uri="{BB962C8B-B14F-4D97-AF65-F5344CB8AC3E}">
        <p14:creationId xmlns:p14="http://schemas.microsoft.com/office/powerpoint/2010/main" val="2360324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CD16C4-466E-9D99-FB39-BED69416BB89}"/>
              </a:ext>
            </a:extLst>
          </p:cNvPr>
          <p:cNvSpPr>
            <a:spLocks noGrp="1"/>
          </p:cNvSpPr>
          <p:nvPr>
            <p:ph type="dt" sz="half" idx="10"/>
          </p:nvPr>
        </p:nvSpPr>
        <p:spPr/>
        <p:txBody>
          <a:bodyPr/>
          <a:lstStyle/>
          <a:p>
            <a:fld id="{AB3F05F6-6520-4A15-86FB-0096A715296C}" type="datetime1">
              <a:rPr lang="en-IN" smtClean="0"/>
              <a:t>18-01-2023</a:t>
            </a:fld>
            <a:endParaRPr lang="en-IN"/>
          </a:p>
        </p:txBody>
      </p:sp>
      <p:sp>
        <p:nvSpPr>
          <p:cNvPr id="3" name="Footer Placeholder 2">
            <a:extLst>
              <a:ext uri="{FF2B5EF4-FFF2-40B4-BE49-F238E27FC236}">
                <a16:creationId xmlns:a16="http://schemas.microsoft.com/office/drawing/2014/main" id="{23DC1595-B33B-3424-A6A1-6A74414D89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569844-EB20-1740-A4CC-922B851FBF64}"/>
              </a:ext>
            </a:extLst>
          </p:cNvPr>
          <p:cNvSpPr>
            <a:spLocks noGrp="1"/>
          </p:cNvSpPr>
          <p:nvPr>
            <p:ph type="sldNum" sz="quarter" idx="12"/>
          </p:nvPr>
        </p:nvSpPr>
        <p:spPr>
          <a:xfrm>
            <a:off x="11104517" y="6275659"/>
            <a:ext cx="498565" cy="365125"/>
          </a:xfrm>
          <a:prstGeom prst="rect">
            <a:avLst/>
          </a:prstGeom>
        </p:spPr>
        <p:txBody>
          <a:bodyPr/>
          <a:lstStyle/>
          <a:p>
            <a:fld id="{E74547A0-F5C0-4903-8BD0-6202A9B6E8AD}" type="slidenum">
              <a:rPr lang="en-IN" smtClean="0"/>
              <a:t>‹#›</a:t>
            </a:fld>
            <a:endParaRPr lang="en-IN"/>
          </a:p>
        </p:txBody>
      </p:sp>
    </p:spTree>
    <p:extLst>
      <p:ext uri="{BB962C8B-B14F-4D97-AF65-F5344CB8AC3E}">
        <p14:creationId xmlns:p14="http://schemas.microsoft.com/office/powerpoint/2010/main" val="1396163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2829-0E00-7DF1-7845-A415EE2225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20644C-9EDE-542F-B66D-1238762FF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066C7B9-901F-3886-FFF2-3B9329057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347B20-1B72-9E80-CF1C-4E0B90B5A157}"/>
              </a:ext>
            </a:extLst>
          </p:cNvPr>
          <p:cNvSpPr>
            <a:spLocks noGrp="1"/>
          </p:cNvSpPr>
          <p:nvPr>
            <p:ph type="dt" sz="half" idx="10"/>
          </p:nvPr>
        </p:nvSpPr>
        <p:spPr/>
        <p:txBody>
          <a:bodyPr/>
          <a:lstStyle/>
          <a:p>
            <a:fld id="{99BCD52B-29C8-401C-80BF-EBD895B5736D}" type="datetime1">
              <a:rPr lang="en-IN" smtClean="0"/>
              <a:t>18-01-2023</a:t>
            </a:fld>
            <a:endParaRPr lang="en-IN"/>
          </a:p>
        </p:txBody>
      </p:sp>
      <p:sp>
        <p:nvSpPr>
          <p:cNvPr id="6" name="Footer Placeholder 5">
            <a:extLst>
              <a:ext uri="{FF2B5EF4-FFF2-40B4-BE49-F238E27FC236}">
                <a16:creationId xmlns:a16="http://schemas.microsoft.com/office/drawing/2014/main" id="{7BB4B8BC-5235-CAEC-B08C-B5A130D625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55C43C-887C-74F4-8C97-A8B3ACFB1E1C}"/>
              </a:ext>
            </a:extLst>
          </p:cNvPr>
          <p:cNvSpPr>
            <a:spLocks noGrp="1"/>
          </p:cNvSpPr>
          <p:nvPr>
            <p:ph type="sldNum" sz="quarter" idx="12"/>
          </p:nvPr>
        </p:nvSpPr>
        <p:spPr>
          <a:xfrm>
            <a:off x="11104517" y="6275659"/>
            <a:ext cx="498565" cy="365125"/>
          </a:xfrm>
          <a:prstGeom prst="rect">
            <a:avLst/>
          </a:prstGeom>
        </p:spPr>
        <p:txBody>
          <a:bodyPr/>
          <a:lstStyle/>
          <a:p>
            <a:fld id="{E74547A0-F5C0-4903-8BD0-6202A9B6E8AD}" type="slidenum">
              <a:rPr lang="en-IN" smtClean="0"/>
              <a:t>‹#›</a:t>
            </a:fld>
            <a:endParaRPr lang="en-IN"/>
          </a:p>
        </p:txBody>
      </p:sp>
    </p:spTree>
    <p:extLst>
      <p:ext uri="{BB962C8B-B14F-4D97-AF65-F5344CB8AC3E}">
        <p14:creationId xmlns:p14="http://schemas.microsoft.com/office/powerpoint/2010/main" val="907616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BE091-F6EF-AC34-D72D-2D34012CFF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EA75A0-43F4-8D21-3E17-36335B33CE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E6FAF0-DCC4-3B97-01B0-61B1AC322E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9EAB53-1EC8-21E5-6011-DA9155E6000A}"/>
              </a:ext>
            </a:extLst>
          </p:cNvPr>
          <p:cNvSpPr>
            <a:spLocks noGrp="1"/>
          </p:cNvSpPr>
          <p:nvPr>
            <p:ph type="dt" sz="half" idx="10"/>
          </p:nvPr>
        </p:nvSpPr>
        <p:spPr/>
        <p:txBody>
          <a:bodyPr/>
          <a:lstStyle/>
          <a:p>
            <a:fld id="{CF674496-BC79-47F0-B90C-6000B9EB8491}" type="datetime1">
              <a:rPr lang="en-IN" smtClean="0"/>
              <a:t>18-01-2023</a:t>
            </a:fld>
            <a:endParaRPr lang="en-IN"/>
          </a:p>
        </p:txBody>
      </p:sp>
      <p:sp>
        <p:nvSpPr>
          <p:cNvPr id="6" name="Footer Placeholder 5">
            <a:extLst>
              <a:ext uri="{FF2B5EF4-FFF2-40B4-BE49-F238E27FC236}">
                <a16:creationId xmlns:a16="http://schemas.microsoft.com/office/drawing/2014/main" id="{D965D4E1-7B78-55AD-C575-FE99C0833F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C0E278-7EE0-D128-B765-6FE2CF2564EF}"/>
              </a:ext>
            </a:extLst>
          </p:cNvPr>
          <p:cNvSpPr>
            <a:spLocks noGrp="1"/>
          </p:cNvSpPr>
          <p:nvPr>
            <p:ph type="sldNum" sz="quarter" idx="12"/>
          </p:nvPr>
        </p:nvSpPr>
        <p:spPr>
          <a:xfrm>
            <a:off x="11104517" y="6275659"/>
            <a:ext cx="498565" cy="365125"/>
          </a:xfrm>
          <a:prstGeom prst="rect">
            <a:avLst/>
          </a:prstGeom>
        </p:spPr>
        <p:txBody>
          <a:bodyPr/>
          <a:lstStyle/>
          <a:p>
            <a:fld id="{E74547A0-F5C0-4903-8BD0-6202A9B6E8AD}" type="slidenum">
              <a:rPr lang="en-IN" smtClean="0"/>
              <a:t>‹#›</a:t>
            </a:fld>
            <a:endParaRPr lang="en-IN"/>
          </a:p>
        </p:txBody>
      </p:sp>
    </p:spTree>
    <p:extLst>
      <p:ext uri="{BB962C8B-B14F-4D97-AF65-F5344CB8AC3E}">
        <p14:creationId xmlns:p14="http://schemas.microsoft.com/office/powerpoint/2010/main" val="2888005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7A0273-88F2-9F41-5D9F-91875E15C3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7DF02F-29B9-264B-2C89-9EADEA042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395089-786D-9386-908A-7FE2C21EED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ED2C16-64AA-4B01-AFB6-F685ECDF9E86}" type="datetime1">
              <a:rPr lang="en-IN" smtClean="0"/>
              <a:t>18-01-2023</a:t>
            </a:fld>
            <a:endParaRPr lang="en-IN"/>
          </a:p>
        </p:txBody>
      </p:sp>
      <p:sp>
        <p:nvSpPr>
          <p:cNvPr id="5" name="Footer Placeholder 4">
            <a:extLst>
              <a:ext uri="{FF2B5EF4-FFF2-40B4-BE49-F238E27FC236}">
                <a16:creationId xmlns:a16="http://schemas.microsoft.com/office/drawing/2014/main" id="{AD94812B-55F4-9635-98FB-78D5C66A27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Tree>
    <p:extLst>
      <p:ext uri="{BB962C8B-B14F-4D97-AF65-F5344CB8AC3E}">
        <p14:creationId xmlns:p14="http://schemas.microsoft.com/office/powerpoint/2010/main" val="2227126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sv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25.png"/><Relationship Id="rId7"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sv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11" name="Group 110">
            <a:extLst>
              <a:ext uri="{FF2B5EF4-FFF2-40B4-BE49-F238E27FC236}">
                <a16:creationId xmlns:a16="http://schemas.microsoft.com/office/drawing/2014/main" id="{2C0DC484-A1BF-D927-19FC-08434364645E}"/>
              </a:ext>
            </a:extLst>
          </p:cNvPr>
          <p:cNvGrpSpPr/>
          <p:nvPr/>
        </p:nvGrpSpPr>
        <p:grpSpPr>
          <a:xfrm>
            <a:off x="-14186723" y="-1553"/>
            <a:ext cx="12264855" cy="6858000"/>
            <a:chOff x="-3787150" y="-133533"/>
            <a:chExt cx="12264855" cy="6858000"/>
          </a:xfrm>
        </p:grpSpPr>
        <p:sp>
          <p:nvSpPr>
            <p:cNvPr id="105" name="Rectangle 104">
              <a:extLst>
                <a:ext uri="{FF2B5EF4-FFF2-40B4-BE49-F238E27FC236}">
                  <a16:creationId xmlns:a16="http://schemas.microsoft.com/office/drawing/2014/main" id="{C890A65B-FB39-3E8F-EB26-E966A9F4DA16}"/>
                </a:ext>
              </a:extLst>
            </p:cNvPr>
            <p:cNvSpPr/>
            <p:nvPr/>
          </p:nvSpPr>
          <p:spPr>
            <a:xfrm>
              <a:off x="-3787150" y="-133533"/>
              <a:ext cx="12192000" cy="6858000"/>
            </a:xfrm>
            <a:prstGeom prst="rect">
              <a:avLst/>
            </a:prstGeom>
            <a:solidFill>
              <a:schemeClr val="bg1">
                <a:lumMod val="95000"/>
              </a:schemeClr>
            </a:solidFill>
            <a:ln>
              <a:noFill/>
            </a:ln>
            <a:effectLst>
              <a:outerShdw blurRad="88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6" name="Group 105">
              <a:extLst>
                <a:ext uri="{FF2B5EF4-FFF2-40B4-BE49-F238E27FC236}">
                  <a16:creationId xmlns:a16="http://schemas.microsoft.com/office/drawing/2014/main" id="{D90A2204-6512-0E8E-ACB3-F22630E2B178}"/>
                </a:ext>
              </a:extLst>
            </p:cNvPr>
            <p:cNvGrpSpPr/>
            <p:nvPr/>
          </p:nvGrpSpPr>
          <p:grpSpPr>
            <a:xfrm>
              <a:off x="7399711" y="1849507"/>
              <a:ext cx="1077994" cy="3167269"/>
              <a:chOff x="11182799" y="1785011"/>
              <a:chExt cx="1077994" cy="3167269"/>
            </a:xfrm>
          </p:grpSpPr>
          <p:sp>
            <p:nvSpPr>
              <p:cNvPr id="107" name="Freeform: Shape 106">
                <a:extLst>
                  <a:ext uri="{FF2B5EF4-FFF2-40B4-BE49-F238E27FC236}">
                    <a16:creationId xmlns:a16="http://schemas.microsoft.com/office/drawing/2014/main" id="{EADA28B4-F7FE-8A4B-C87B-29CC9B910598}"/>
                  </a:ext>
                </a:extLst>
              </p:cNvPr>
              <p:cNvSpPr/>
              <p:nvPr/>
            </p:nvSpPr>
            <p:spPr>
              <a:xfrm rot="10800000">
                <a:off x="11182799" y="1785011"/>
                <a:ext cx="1033669" cy="3167269"/>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FFD65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108" name="Group 107">
                <a:extLst>
                  <a:ext uri="{FF2B5EF4-FFF2-40B4-BE49-F238E27FC236}">
                    <a16:creationId xmlns:a16="http://schemas.microsoft.com/office/drawing/2014/main" id="{26C8FBB8-37A0-FA1E-D32A-5AC9356CCFAD}"/>
                  </a:ext>
                </a:extLst>
              </p:cNvPr>
              <p:cNvGrpSpPr/>
              <p:nvPr/>
            </p:nvGrpSpPr>
            <p:grpSpPr>
              <a:xfrm>
                <a:off x="11198087" y="2057400"/>
                <a:ext cx="1062706" cy="2875722"/>
                <a:chOff x="11198087" y="2057400"/>
                <a:chExt cx="1062706" cy="2875722"/>
              </a:xfrm>
            </p:grpSpPr>
            <p:sp>
              <p:nvSpPr>
                <p:cNvPr id="109" name="TextBox 108">
                  <a:extLst>
                    <a:ext uri="{FF2B5EF4-FFF2-40B4-BE49-F238E27FC236}">
                      <a16:creationId xmlns:a16="http://schemas.microsoft.com/office/drawing/2014/main" id="{4CAA327C-DE77-5B37-8D66-9EB5414CA228}"/>
                    </a:ext>
                  </a:extLst>
                </p:cNvPr>
                <p:cNvSpPr txBox="1"/>
                <p:nvPr/>
              </p:nvSpPr>
              <p:spPr>
                <a:xfrm rot="16200000">
                  <a:off x="10422823" y="3095151"/>
                  <a:ext cx="2875722" cy="800219"/>
                </a:xfrm>
                <a:prstGeom prst="rect">
                  <a:avLst/>
                </a:prstGeom>
                <a:noFill/>
              </p:spPr>
              <p:txBody>
                <a:bodyPr wrap="square" rtlCol="0">
                  <a:spAutoFit/>
                </a:bodyPr>
                <a:lstStyle/>
                <a:p>
                  <a:pPr algn="ctr"/>
                  <a:r>
                    <a:rPr lang="en-IN" sz="2300" b="1" dirty="0">
                      <a:solidFill>
                        <a:schemeClr val="bg1"/>
                      </a:solidFill>
                    </a:rPr>
                    <a:t>Product name recognition</a:t>
                  </a:r>
                  <a:endParaRPr lang="en-IN" sz="2300" b="1" dirty="0">
                    <a:solidFill>
                      <a:schemeClr val="bg1"/>
                    </a:solidFill>
                    <a:latin typeface="Tw Cen MT" panose="020B0602020104020603" pitchFamily="34" charset="0"/>
                  </a:endParaRPr>
                </a:p>
              </p:txBody>
            </p:sp>
            <p:pic>
              <p:nvPicPr>
                <p:cNvPr id="110" name="Graphic 109" descr="Lightbulb with solid fill">
                  <a:extLst>
                    <a:ext uri="{FF2B5EF4-FFF2-40B4-BE49-F238E27FC236}">
                      <a16:creationId xmlns:a16="http://schemas.microsoft.com/office/drawing/2014/main" id="{5C36AF8B-5439-7E78-BF36-723F324D87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198087" y="3366051"/>
                  <a:ext cx="501097" cy="501097"/>
                </a:xfrm>
                <a:prstGeom prst="rect">
                  <a:avLst/>
                </a:prstGeom>
              </p:spPr>
            </p:pic>
          </p:grpSp>
        </p:grpSp>
      </p:grpSp>
      <p:grpSp>
        <p:nvGrpSpPr>
          <p:cNvPr id="118" name="Group 117">
            <a:extLst>
              <a:ext uri="{FF2B5EF4-FFF2-40B4-BE49-F238E27FC236}">
                <a16:creationId xmlns:a16="http://schemas.microsoft.com/office/drawing/2014/main" id="{95ED7AB7-34C7-57E4-7586-650532835DA6}"/>
              </a:ext>
            </a:extLst>
          </p:cNvPr>
          <p:cNvGrpSpPr/>
          <p:nvPr/>
        </p:nvGrpSpPr>
        <p:grpSpPr>
          <a:xfrm>
            <a:off x="-14785413" y="-14514"/>
            <a:ext cx="12192162" cy="6858000"/>
            <a:chOff x="-4457425" y="109131"/>
            <a:chExt cx="12192162" cy="6858000"/>
          </a:xfrm>
        </p:grpSpPr>
        <p:sp>
          <p:nvSpPr>
            <p:cNvPr id="112" name="Rectangle 111">
              <a:extLst>
                <a:ext uri="{FF2B5EF4-FFF2-40B4-BE49-F238E27FC236}">
                  <a16:creationId xmlns:a16="http://schemas.microsoft.com/office/drawing/2014/main" id="{E1EAE84F-E9E8-948C-7CFA-715D5CFB4966}"/>
                </a:ext>
              </a:extLst>
            </p:cNvPr>
            <p:cNvSpPr/>
            <p:nvPr/>
          </p:nvSpPr>
          <p:spPr>
            <a:xfrm>
              <a:off x="-4457425" y="109131"/>
              <a:ext cx="12192000" cy="6858000"/>
            </a:xfrm>
            <a:prstGeom prst="rect">
              <a:avLst/>
            </a:prstGeom>
            <a:solidFill>
              <a:schemeClr val="bg1">
                <a:lumMod val="95000"/>
              </a:schemeClr>
            </a:solidFill>
            <a:ln>
              <a:noFill/>
            </a:ln>
            <a:effectLst>
              <a:outerShdw blurRad="88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3" name="Group 112">
              <a:extLst>
                <a:ext uri="{FF2B5EF4-FFF2-40B4-BE49-F238E27FC236}">
                  <a16:creationId xmlns:a16="http://schemas.microsoft.com/office/drawing/2014/main" id="{CD019C9A-FE34-D117-8D69-01DAA9DDEA11}"/>
                </a:ext>
              </a:extLst>
            </p:cNvPr>
            <p:cNvGrpSpPr/>
            <p:nvPr/>
          </p:nvGrpSpPr>
          <p:grpSpPr>
            <a:xfrm>
              <a:off x="6701068" y="2072885"/>
              <a:ext cx="1033669" cy="3167269"/>
              <a:chOff x="11182349" y="1885310"/>
              <a:chExt cx="1033669" cy="3167269"/>
            </a:xfrm>
          </p:grpSpPr>
          <p:sp>
            <p:nvSpPr>
              <p:cNvPr id="114" name="Freeform: Shape 113">
                <a:extLst>
                  <a:ext uri="{FF2B5EF4-FFF2-40B4-BE49-F238E27FC236}">
                    <a16:creationId xmlns:a16="http://schemas.microsoft.com/office/drawing/2014/main" id="{AAD8129D-CBAD-D574-186B-CF60667E0417}"/>
                  </a:ext>
                </a:extLst>
              </p:cNvPr>
              <p:cNvSpPr/>
              <p:nvPr/>
            </p:nvSpPr>
            <p:spPr>
              <a:xfrm rot="10800000">
                <a:off x="11182349" y="1885310"/>
                <a:ext cx="1033669" cy="3167269"/>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FFE18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15" name="Group 114">
                <a:extLst>
                  <a:ext uri="{FF2B5EF4-FFF2-40B4-BE49-F238E27FC236}">
                    <a16:creationId xmlns:a16="http://schemas.microsoft.com/office/drawing/2014/main" id="{96EC082B-F927-2C95-FBB7-82B6103C4BD3}"/>
                  </a:ext>
                </a:extLst>
              </p:cNvPr>
              <p:cNvGrpSpPr/>
              <p:nvPr/>
            </p:nvGrpSpPr>
            <p:grpSpPr>
              <a:xfrm>
                <a:off x="11198087" y="2057399"/>
                <a:ext cx="901124" cy="2875722"/>
                <a:chOff x="11198087" y="2057399"/>
                <a:chExt cx="901124" cy="2875722"/>
              </a:xfrm>
            </p:grpSpPr>
            <p:sp>
              <p:nvSpPr>
                <p:cNvPr id="116" name="TextBox 115">
                  <a:extLst>
                    <a:ext uri="{FF2B5EF4-FFF2-40B4-BE49-F238E27FC236}">
                      <a16:creationId xmlns:a16="http://schemas.microsoft.com/office/drawing/2014/main" id="{C45A2574-D250-5B6A-985E-82B2C8C9A373}"/>
                    </a:ext>
                  </a:extLst>
                </p:cNvPr>
                <p:cNvSpPr txBox="1"/>
                <p:nvPr/>
              </p:nvSpPr>
              <p:spPr>
                <a:xfrm rot="16200000">
                  <a:off x="10422823" y="3256733"/>
                  <a:ext cx="2875722" cy="477054"/>
                </a:xfrm>
                <a:prstGeom prst="rect">
                  <a:avLst/>
                </a:prstGeom>
                <a:noFill/>
              </p:spPr>
              <p:txBody>
                <a:bodyPr wrap="square" rtlCol="0">
                  <a:spAutoFit/>
                </a:bodyPr>
                <a:lstStyle/>
                <a:p>
                  <a:pPr algn="ctr"/>
                  <a:r>
                    <a:rPr lang="en-IN" sz="2500" b="1" dirty="0">
                      <a:solidFill>
                        <a:schemeClr val="bg1"/>
                      </a:solidFill>
                    </a:rPr>
                    <a:t>Suggestions</a:t>
                  </a:r>
                  <a:endParaRPr lang="en-IN" sz="2500" b="1" dirty="0">
                    <a:solidFill>
                      <a:schemeClr val="bg1"/>
                    </a:solidFill>
                    <a:latin typeface="Tw Cen MT" panose="020B0602020104020603" pitchFamily="34" charset="0"/>
                  </a:endParaRPr>
                </a:p>
              </p:txBody>
            </p:sp>
            <p:pic>
              <p:nvPicPr>
                <p:cNvPr id="117" name="Graphic 116" descr="Lightbulb with solid fill">
                  <a:extLst>
                    <a:ext uri="{FF2B5EF4-FFF2-40B4-BE49-F238E27FC236}">
                      <a16:creationId xmlns:a16="http://schemas.microsoft.com/office/drawing/2014/main" id="{F45D2E42-B953-8301-BAB6-0EB949F5A0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198087" y="3366051"/>
                  <a:ext cx="501097" cy="501097"/>
                </a:xfrm>
                <a:prstGeom prst="rect">
                  <a:avLst/>
                </a:prstGeom>
              </p:spPr>
            </p:pic>
          </p:grpSp>
        </p:grpSp>
      </p:grpSp>
      <p:grpSp>
        <p:nvGrpSpPr>
          <p:cNvPr id="125" name="Group 124">
            <a:extLst>
              <a:ext uri="{FF2B5EF4-FFF2-40B4-BE49-F238E27FC236}">
                <a16:creationId xmlns:a16="http://schemas.microsoft.com/office/drawing/2014/main" id="{FFE2BFE2-878E-BCF4-942A-9D9651F8E7EF}"/>
              </a:ext>
            </a:extLst>
          </p:cNvPr>
          <p:cNvGrpSpPr/>
          <p:nvPr/>
        </p:nvGrpSpPr>
        <p:grpSpPr>
          <a:xfrm>
            <a:off x="-15333647" y="-13693"/>
            <a:ext cx="12236775" cy="6858000"/>
            <a:chOff x="-4876921" y="-46329"/>
            <a:chExt cx="12236775" cy="6858000"/>
          </a:xfrm>
        </p:grpSpPr>
        <p:sp>
          <p:nvSpPr>
            <p:cNvPr id="119" name="Rectangle 118">
              <a:extLst>
                <a:ext uri="{FF2B5EF4-FFF2-40B4-BE49-F238E27FC236}">
                  <a16:creationId xmlns:a16="http://schemas.microsoft.com/office/drawing/2014/main" id="{1222E395-3B77-FD0B-B832-238F9C01B07B}"/>
                </a:ext>
              </a:extLst>
            </p:cNvPr>
            <p:cNvSpPr/>
            <p:nvPr/>
          </p:nvSpPr>
          <p:spPr>
            <a:xfrm>
              <a:off x="-4876921" y="-46329"/>
              <a:ext cx="12192000" cy="6858000"/>
            </a:xfrm>
            <a:prstGeom prst="rect">
              <a:avLst/>
            </a:prstGeom>
            <a:solidFill>
              <a:schemeClr val="bg1">
                <a:lumMod val="95000"/>
              </a:schemeClr>
            </a:solidFill>
            <a:ln>
              <a:noFill/>
            </a:ln>
            <a:effectLst>
              <a:outerShdw blurRad="88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0" name="Group 119">
              <a:extLst>
                <a:ext uri="{FF2B5EF4-FFF2-40B4-BE49-F238E27FC236}">
                  <a16:creationId xmlns:a16="http://schemas.microsoft.com/office/drawing/2014/main" id="{6F6D9D99-3CB1-5885-5B03-C9D79C1170EA}"/>
                </a:ext>
              </a:extLst>
            </p:cNvPr>
            <p:cNvGrpSpPr/>
            <p:nvPr/>
          </p:nvGrpSpPr>
          <p:grpSpPr>
            <a:xfrm>
              <a:off x="6281204" y="1902303"/>
              <a:ext cx="1078650" cy="3167269"/>
              <a:chOff x="11182143" y="1774460"/>
              <a:chExt cx="1078650" cy="3167269"/>
            </a:xfrm>
          </p:grpSpPr>
          <p:sp>
            <p:nvSpPr>
              <p:cNvPr id="121" name="Freeform: Shape 120">
                <a:extLst>
                  <a:ext uri="{FF2B5EF4-FFF2-40B4-BE49-F238E27FC236}">
                    <a16:creationId xmlns:a16="http://schemas.microsoft.com/office/drawing/2014/main" id="{E7B8A565-FD9A-97D9-894F-A4732A251158}"/>
                  </a:ext>
                </a:extLst>
              </p:cNvPr>
              <p:cNvSpPr/>
              <p:nvPr/>
            </p:nvSpPr>
            <p:spPr>
              <a:xfrm rot="10800000">
                <a:off x="11182143" y="1774460"/>
                <a:ext cx="1033669" cy="3167269"/>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5E913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22" name="Group 121">
                <a:extLst>
                  <a:ext uri="{FF2B5EF4-FFF2-40B4-BE49-F238E27FC236}">
                    <a16:creationId xmlns:a16="http://schemas.microsoft.com/office/drawing/2014/main" id="{A920B9AA-D765-94C0-B28A-B191B2572DD0}"/>
                  </a:ext>
                </a:extLst>
              </p:cNvPr>
              <p:cNvGrpSpPr/>
              <p:nvPr/>
            </p:nvGrpSpPr>
            <p:grpSpPr>
              <a:xfrm>
                <a:off x="11198087" y="2057400"/>
                <a:ext cx="1062706" cy="2875722"/>
                <a:chOff x="11198087" y="2057400"/>
                <a:chExt cx="1062706" cy="2875722"/>
              </a:xfrm>
            </p:grpSpPr>
            <p:sp>
              <p:nvSpPr>
                <p:cNvPr id="123" name="TextBox 122">
                  <a:extLst>
                    <a:ext uri="{FF2B5EF4-FFF2-40B4-BE49-F238E27FC236}">
                      <a16:creationId xmlns:a16="http://schemas.microsoft.com/office/drawing/2014/main" id="{E0FA4AE2-993E-CB43-641B-273A31FCD1F8}"/>
                    </a:ext>
                  </a:extLst>
                </p:cNvPr>
                <p:cNvSpPr txBox="1"/>
                <p:nvPr/>
              </p:nvSpPr>
              <p:spPr>
                <a:xfrm rot="16200000">
                  <a:off x="10422823" y="3095151"/>
                  <a:ext cx="2875722" cy="800219"/>
                </a:xfrm>
                <a:prstGeom prst="rect">
                  <a:avLst/>
                </a:prstGeom>
                <a:noFill/>
              </p:spPr>
              <p:txBody>
                <a:bodyPr wrap="square" rtlCol="0">
                  <a:spAutoFit/>
                </a:bodyPr>
                <a:lstStyle/>
                <a:p>
                  <a:pPr algn="ctr"/>
                  <a:r>
                    <a:rPr lang="en-IN" sz="2300" b="1" dirty="0">
                      <a:solidFill>
                        <a:schemeClr val="bg1">
                          <a:lumMod val="95000"/>
                        </a:schemeClr>
                      </a:solidFill>
                      <a:latin typeface="Tw Cen MT" panose="020B0602020104020603" pitchFamily="34" charset="0"/>
                    </a:rPr>
                    <a:t>Forecasting methodology</a:t>
                  </a:r>
                </a:p>
              </p:txBody>
            </p:sp>
            <p:pic>
              <p:nvPicPr>
                <p:cNvPr id="124" name="Graphic 123" descr="Lightbulb with solid fill">
                  <a:extLst>
                    <a:ext uri="{FF2B5EF4-FFF2-40B4-BE49-F238E27FC236}">
                      <a16:creationId xmlns:a16="http://schemas.microsoft.com/office/drawing/2014/main" id="{7D08693F-5598-B2DF-9F93-C16CB65CAE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198087" y="3366051"/>
                  <a:ext cx="501097" cy="501097"/>
                </a:xfrm>
                <a:prstGeom prst="rect">
                  <a:avLst/>
                </a:prstGeom>
              </p:spPr>
            </p:pic>
          </p:grpSp>
        </p:grpSp>
      </p:grpSp>
      <p:grpSp>
        <p:nvGrpSpPr>
          <p:cNvPr id="132" name="Group 131">
            <a:extLst>
              <a:ext uri="{FF2B5EF4-FFF2-40B4-BE49-F238E27FC236}">
                <a16:creationId xmlns:a16="http://schemas.microsoft.com/office/drawing/2014/main" id="{30A83193-9554-9E0C-DD04-01F1DA1C18C1}"/>
              </a:ext>
            </a:extLst>
          </p:cNvPr>
          <p:cNvGrpSpPr/>
          <p:nvPr/>
        </p:nvGrpSpPr>
        <p:grpSpPr>
          <a:xfrm>
            <a:off x="-15920823" y="11173"/>
            <a:ext cx="12267553" cy="6858000"/>
            <a:chOff x="-5612904" y="-58724"/>
            <a:chExt cx="12267553" cy="6858000"/>
          </a:xfrm>
        </p:grpSpPr>
        <p:sp>
          <p:nvSpPr>
            <p:cNvPr id="126" name="Rectangle 125">
              <a:extLst>
                <a:ext uri="{FF2B5EF4-FFF2-40B4-BE49-F238E27FC236}">
                  <a16:creationId xmlns:a16="http://schemas.microsoft.com/office/drawing/2014/main" id="{4A9A1156-05A0-97E6-3E82-294ABD18A268}"/>
                </a:ext>
              </a:extLst>
            </p:cNvPr>
            <p:cNvSpPr/>
            <p:nvPr/>
          </p:nvSpPr>
          <p:spPr>
            <a:xfrm>
              <a:off x="-5612904" y="-58724"/>
              <a:ext cx="12192000" cy="6858000"/>
            </a:xfrm>
            <a:prstGeom prst="rect">
              <a:avLst/>
            </a:prstGeom>
            <a:solidFill>
              <a:schemeClr val="bg1">
                <a:lumMod val="95000"/>
              </a:schemeClr>
            </a:solidFill>
            <a:ln>
              <a:noFill/>
            </a:ln>
            <a:effectLst>
              <a:outerShdw blurRad="88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7" name="Group 126">
              <a:extLst>
                <a:ext uri="{FF2B5EF4-FFF2-40B4-BE49-F238E27FC236}">
                  <a16:creationId xmlns:a16="http://schemas.microsoft.com/office/drawing/2014/main" id="{6BD8D307-9905-9B59-DCF9-98B6DC1A40A7}"/>
                </a:ext>
              </a:extLst>
            </p:cNvPr>
            <p:cNvGrpSpPr/>
            <p:nvPr/>
          </p:nvGrpSpPr>
          <p:grpSpPr>
            <a:xfrm>
              <a:off x="5559851" y="1863435"/>
              <a:ext cx="1094798" cy="3185134"/>
              <a:chOff x="11196773" y="1747987"/>
              <a:chExt cx="1094798" cy="3185134"/>
            </a:xfrm>
          </p:grpSpPr>
          <p:sp>
            <p:nvSpPr>
              <p:cNvPr id="128" name="Freeform: Shape 127">
                <a:extLst>
                  <a:ext uri="{FF2B5EF4-FFF2-40B4-BE49-F238E27FC236}">
                    <a16:creationId xmlns:a16="http://schemas.microsoft.com/office/drawing/2014/main" id="{0858C81F-C831-D94B-41AA-DEFF5A9CEFDB}"/>
                  </a:ext>
                </a:extLst>
              </p:cNvPr>
              <p:cNvSpPr/>
              <p:nvPr/>
            </p:nvSpPr>
            <p:spPr>
              <a:xfrm rot="10800000">
                <a:off x="11196773" y="1747987"/>
                <a:ext cx="1033669" cy="3167269"/>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71AF4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129" name="Group 128">
                <a:extLst>
                  <a:ext uri="{FF2B5EF4-FFF2-40B4-BE49-F238E27FC236}">
                    <a16:creationId xmlns:a16="http://schemas.microsoft.com/office/drawing/2014/main" id="{CA5251C1-713C-F312-AE7E-F08536097C4D}"/>
                  </a:ext>
                </a:extLst>
              </p:cNvPr>
              <p:cNvGrpSpPr/>
              <p:nvPr/>
            </p:nvGrpSpPr>
            <p:grpSpPr>
              <a:xfrm>
                <a:off x="11198087" y="2057399"/>
                <a:ext cx="1093484" cy="2875722"/>
                <a:chOff x="11198087" y="2057399"/>
                <a:chExt cx="1093484" cy="2875722"/>
              </a:xfrm>
            </p:grpSpPr>
            <p:sp>
              <p:nvSpPr>
                <p:cNvPr id="130" name="TextBox 129">
                  <a:extLst>
                    <a:ext uri="{FF2B5EF4-FFF2-40B4-BE49-F238E27FC236}">
                      <a16:creationId xmlns:a16="http://schemas.microsoft.com/office/drawing/2014/main" id="{F7B37AD5-C068-2EAB-EA18-B864E9251C6D}"/>
                    </a:ext>
                  </a:extLst>
                </p:cNvPr>
                <p:cNvSpPr txBox="1"/>
                <p:nvPr/>
              </p:nvSpPr>
              <p:spPr>
                <a:xfrm rot="16200000">
                  <a:off x="10422823" y="3064373"/>
                  <a:ext cx="2875722" cy="861774"/>
                </a:xfrm>
                <a:prstGeom prst="rect">
                  <a:avLst/>
                </a:prstGeom>
                <a:noFill/>
              </p:spPr>
              <p:txBody>
                <a:bodyPr wrap="square" rtlCol="0">
                  <a:spAutoFit/>
                </a:bodyPr>
                <a:lstStyle/>
                <a:p>
                  <a:pPr algn="ctr"/>
                  <a:r>
                    <a:rPr lang="en-IN" sz="2500" b="1" dirty="0">
                      <a:solidFill>
                        <a:schemeClr val="bg1">
                          <a:lumMod val="95000"/>
                        </a:schemeClr>
                      </a:solidFill>
                      <a:latin typeface="Tw Cen MT" panose="020B0602020104020603" pitchFamily="34" charset="0"/>
                    </a:rPr>
                    <a:t>Positive sentiment forecasting</a:t>
                  </a:r>
                </a:p>
              </p:txBody>
            </p:sp>
            <p:pic>
              <p:nvPicPr>
                <p:cNvPr id="131" name="Graphic 130" descr="Lightbulb with solid fill">
                  <a:extLst>
                    <a:ext uri="{FF2B5EF4-FFF2-40B4-BE49-F238E27FC236}">
                      <a16:creationId xmlns:a16="http://schemas.microsoft.com/office/drawing/2014/main" id="{A7BC5373-875E-3FAD-33CB-FAC871ACCD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198087" y="3366051"/>
                  <a:ext cx="501097" cy="501097"/>
                </a:xfrm>
                <a:prstGeom prst="rect">
                  <a:avLst/>
                </a:prstGeom>
              </p:spPr>
            </p:pic>
          </p:grpSp>
        </p:grpSp>
      </p:grpSp>
      <p:grpSp>
        <p:nvGrpSpPr>
          <p:cNvPr id="139" name="Group 138">
            <a:extLst>
              <a:ext uri="{FF2B5EF4-FFF2-40B4-BE49-F238E27FC236}">
                <a16:creationId xmlns:a16="http://schemas.microsoft.com/office/drawing/2014/main" id="{C71DE39F-4F98-26DE-0F4C-B9324EEDC38C}"/>
              </a:ext>
            </a:extLst>
          </p:cNvPr>
          <p:cNvGrpSpPr/>
          <p:nvPr/>
        </p:nvGrpSpPr>
        <p:grpSpPr>
          <a:xfrm>
            <a:off x="-16442267" y="-41060"/>
            <a:ext cx="12267553" cy="6858000"/>
            <a:chOff x="-6123272" y="-14533"/>
            <a:chExt cx="12267553" cy="6858000"/>
          </a:xfrm>
        </p:grpSpPr>
        <p:sp>
          <p:nvSpPr>
            <p:cNvPr id="133" name="Rectangle 132">
              <a:extLst>
                <a:ext uri="{FF2B5EF4-FFF2-40B4-BE49-F238E27FC236}">
                  <a16:creationId xmlns:a16="http://schemas.microsoft.com/office/drawing/2014/main" id="{D5BA43F2-E73A-5DC4-D50D-3270EBB37931}"/>
                </a:ext>
              </a:extLst>
            </p:cNvPr>
            <p:cNvSpPr/>
            <p:nvPr/>
          </p:nvSpPr>
          <p:spPr>
            <a:xfrm>
              <a:off x="-6123272" y="-14533"/>
              <a:ext cx="12192000" cy="6858000"/>
            </a:xfrm>
            <a:prstGeom prst="rect">
              <a:avLst/>
            </a:prstGeom>
            <a:solidFill>
              <a:schemeClr val="bg1">
                <a:lumMod val="95000"/>
              </a:schemeClr>
            </a:solidFill>
            <a:ln>
              <a:noFill/>
            </a:ln>
            <a:effectLst>
              <a:outerShdw blurRad="88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4" name="Group 133">
              <a:extLst>
                <a:ext uri="{FF2B5EF4-FFF2-40B4-BE49-F238E27FC236}">
                  <a16:creationId xmlns:a16="http://schemas.microsoft.com/office/drawing/2014/main" id="{58C8AC8D-D336-E569-476C-0775ADD2E9E8}"/>
                </a:ext>
              </a:extLst>
            </p:cNvPr>
            <p:cNvGrpSpPr/>
            <p:nvPr/>
          </p:nvGrpSpPr>
          <p:grpSpPr>
            <a:xfrm>
              <a:off x="5034493" y="1949525"/>
              <a:ext cx="1109788" cy="3167269"/>
              <a:chOff x="11181783" y="1789886"/>
              <a:chExt cx="1109788" cy="3167269"/>
            </a:xfrm>
          </p:grpSpPr>
          <p:sp>
            <p:nvSpPr>
              <p:cNvPr id="135" name="Freeform: Shape 134">
                <a:extLst>
                  <a:ext uri="{FF2B5EF4-FFF2-40B4-BE49-F238E27FC236}">
                    <a16:creationId xmlns:a16="http://schemas.microsoft.com/office/drawing/2014/main" id="{7E1C3CD1-96D6-3F23-839B-5FCE47322251}"/>
                  </a:ext>
                </a:extLst>
              </p:cNvPr>
              <p:cNvSpPr/>
              <p:nvPr/>
            </p:nvSpPr>
            <p:spPr>
              <a:xfrm rot="10800000">
                <a:off x="11181783" y="1789886"/>
                <a:ext cx="1033669" cy="3167269"/>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8FC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36" name="Group 135">
                <a:extLst>
                  <a:ext uri="{FF2B5EF4-FFF2-40B4-BE49-F238E27FC236}">
                    <a16:creationId xmlns:a16="http://schemas.microsoft.com/office/drawing/2014/main" id="{AEC880DB-5E9D-BE09-A90B-935266D5F4DC}"/>
                  </a:ext>
                </a:extLst>
              </p:cNvPr>
              <p:cNvGrpSpPr/>
              <p:nvPr/>
            </p:nvGrpSpPr>
            <p:grpSpPr>
              <a:xfrm>
                <a:off x="11198087" y="2057399"/>
                <a:ext cx="1093484" cy="2875722"/>
                <a:chOff x="11198087" y="2057399"/>
                <a:chExt cx="1093484" cy="2875722"/>
              </a:xfrm>
            </p:grpSpPr>
            <p:sp>
              <p:nvSpPr>
                <p:cNvPr id="137" name="TextBox 136">
                  <a:extLst>
                    <a:ext uri="{FF2B5EF4-FFF2-40B4-BE49-F238E27FC236}">
                      <a16:creationId xmlns:a16="http://schemas.microsoft.com/office/drawing/2014/main" id="{7F077256-47A5-0D31-0C65-C62279C7C4EC}"/>
                    </a:ext>
                  </a:extLst>
                </p:cNvPr>
                <p:cNvSpPr txBox="1"/>
                <p:nvPr/>
              </p:nvSpPr>
              <p:spPr>
                <a:xfrm rot="16200000">
                  <a:off x="10422823" y="3064373"/>
                  <a:ext cx="2875722" cy="861774"/>
                </a:xfrm>
                <a:prstGeom prst="rect">
                  <a:avLst/>
                </a:prstGeom>
                <a:noFill/>
              </p:spPr>
              <p:txBody>
                <a:bodyPr wrap="square" rtlCol="0">
                  <a:spAutoFit/>
                </a:bodyPr>
                <a:lstStyle/>
                <a:p>
                  <a:pPr algn="ctr"/>
                  <a:r>
                    <a:rPr lang="en-IN" sz="2500" b="1" dirty="0">
                      <a:solidFill>
                        <a:schemeClr val="bg1">
                          <a:lumMod val="95000"/>
                        </a:schemeClr>
                      </a:solidFill>
                      <a:latin typeface="Tw Cen MT" panose="020B0602020104020603" pitchFamily="34" charset="0"/>
                    </a:rPr>
                    <a:t>Positive sentiment forecasting</a:t>
                  </a:r>
                </a:p>
              </p:txBody>
            </p:sp>
            <p:pic>
              <p:nvPicPr>
                <p:cNvPr id="138" name="Graphic 137" descr="Lightbulb with solid fill">
                  <a:extLst>
                    <a:ext uri="{FF2B5EF4-FFF2-40B4-BE49-F238E27FC236}">
                      <a16:creationId xmlns:a16="http://schemas.microsoft.com/office/drawing/2014/main" id="{E99C4BE5-7427-EFEE-B368-1E895DCD4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198087" y="3366051"/>
                  <a:ext cx="501097" cy="501097"/>
                </a:xfrm>
                <a:prstGeom prst="rect">
                  <a:avLst/>
                </a:prstGeom>
              </p:spPr>
            </p:pic>
          </p:grpSp>
        </p:grpSp>
      </p:grpSp>
      <p:grpSp>
        <p:nvGrpSpPr>
          <p:cNvPr id="146" name="Group 145">
            <a:extLst>
              <a:ext uri="{FF2B5EF4-FFF2-40B4-BE49-F238E27FC236}">
                <a16:creationId xmlns:a16="http://schemas.microsoft.com/office/drawing/2014/main" id="{C2896EC7-D58A-DA9F-23B6-486A63A2178D}"/>
              </a:ext>
            </a:extLst>
          </p:cNvPr>
          <p:cNvGrpSpPr/>
          <p:nvPr/>
        </p:nvGrpSpPr>
        <p:grpSpPr>
          <a:xfrm>
            <a:off x="-17004914" y="-28207"/>
            <a:ext cx="12267553" cy="6858000"/>
            <a:chOff x="-6808185" y="-181156"/>
            <a:chExt cx="12267553" cy="6858000"/>
          </a:xfrm>
        </p:grpSpPr>
        <p:sp>
          <p:nvSpPr>
            <p:cNvPr id="140" name="Rectangle 139">
              <a:extLst>
                <a:ext uri="{FF2B5EF4-FFF2-40B4-BE49-F238E27FC236}">
                  <a16:creationId xmlns:a16="http://schemas.microsoft.com/office/drawing/2014/main" id="{B4978865-BF4C-37E9-9E72-2F4AEB04CAA7}"/>
                </a:ext>
              </a:extLst>
            </p:cNvPr>
            <p:cNvSpPr/>
            <p:nvPr/>
          </p:nvSpPr>
          <p:spPr>
            <a:xfrm>
              <a:off x="-6808185" y="-181156"/>
              <a:ext cx="12192000" cy="6858000"/>
            </a:xfrm>
            <a:prstGeom prst="rect">
              <a:avLst/>
            </a:prstGeom>
            <a:solidFill>
              <a:schemeClr val="bg1">
                <a:lumMod val="95000"/>
              </a:schemeClr>
            </a:solidFill>
            <a:ln>
              <a:noFill/>
            </a:ln>
            <a:effectLst>
              <a:outerShdw blurRad="88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1" name="Group 140">
              <a:extLst>
                <a:ext uri="{FF2B5EF4-FFF2-40B4-BE49-F238E27FC236}">
                  <a16:creationId xmlns:a16="http://schemas.microsoft.com/office/drawing/2014/main" id="{9A092725-7808-B2C7-74CB-3379C2E3FEEE}"/>
                </a:ext>
              </a:extLst>
            </p:cNvPr>
            <p:cNvGrpSpPr/>
            <p:nvPr/>
          </p:nvGrpSpPr>
          <p:grpSpPr>
            <a:xfrm>
              <a:off x="4363956" y="1767856"/>
              <a:ext cx="1095412" cy="3167269"/>
              <a:chOff x="11196159" y="1774840"/>
              <a:chExt cx="1095412" cy="3167269"/>
            </a:xfrm>
          </p:grpSpPr>
          <p:sp>
            <p:nvSpPr>
              <p:cNvPr id="142" name="Freeform: Shape 141">
                <a:extLst>
                  <a:ext uri="{FF2B5EF4-FFF2-40B4-BE49-F238E27FC236}">
                    <a16:creationId xmlns:a16="http://schemas.microsoft.com/office/drawing/2014/main" id="{43ED1814-9935-5C44-7B8E-E71413506AE2}"/>
                  </a:ext>
                </a:extLst>
              </p:cNvPr>
              <p:cNvSpPr/>
              <p:nvPr/>
            </p:nvSpPr>
            <p:spPr>
              <a:xfrm rot="10800000">
                <a:off x="11196159" y="1774840"/>
                <a:ext cx="1033669" cy="3167269"/>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AAD18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43" name="Group 142">
                <a:extLst>
                  <a:ext uri="{FF2B5EF4-FFF2-40B4-BE49-F238E27FC236}">
                    <a16:creationId xmlns:a16="http://schemas.microsoft.com/office/drawing/2014/main" id="{4D2E0675-357A-BB2A-8A77-D6F38794E090}"/>
                  </a:ext>
                </a:extLst>
              </p:cNvPr>
              <p:cNvGrpSpPr/>
              <p:nvPr/>
            </p:nvGrpSpPr>
            <p:grpSpPr>
              <a:xfrm>
                <a:off x="11198087" y="2057399"/>
                <a:ext cx="1093484" cy="2875722"/>
                <a:chOff x="11198087" y="2057399"/>
                <a:chExt cx="1093484" cy="2875722"/>
              </a:xfrm>
            </p:grpSpPr>
            <p:sp>
              <p:nvSpPr>
                <p:cNvPr id="144" name="TextBox 143">
                  <a:extLst>
                    <a:ext uri="{FF2B5EF4-FFF2-40B4-BE49-F238E27FC236}">
                      <a16:creationId xmlns:a16="http://schemas.microsoft.com/office/drawing/2014/main" id="{A984F381-F779-4DDC-E294-B8859FAC039C}"/>
                    </a:ext>
                  </a:extLst>
                </p:cNvPr>
                <p:cNvSpPr txBox="1"/>
                <p:nvPr/>
              </p:nvSpPr>
              <p:spPr>
                <a:xfrm rot="16200000">
                  <a:off x="10422823" y="3064373"/>
                  <a:ext cx="2875722" cy="861774"/>
                </a:xfrm>
                <a:prstGeom prst="rect">
                  <a:avLst/>
                </a:prstGeom>
                <a:noFill/>
              </p:spPr>
              <p:txBody>
                <a:bodyPr wrap="square" rtlCol="0">
                  <a:spAutoFit/>
                </a:bodyPr>
                <a:lstStyle/>
                <a:p>
                  <a:pPr algn="ctr"/>
                  <a:r>
                    <a:rPr lang="en-IN" sz="2500" b="1" dirty="0">
                      <a:solidFill>
                        <a:schemeClr val="bg1">
                          <a:lumMod val="95000"/>
                        </a:schemeClr>
                      </a:solidFill>
                      <a:latin typeface="Tw Cen MT" panose="020B0602020104020603" pitchFamily="34" charset="0"/>
                    </a:rPr>
                    <a:t>Negative sentiment forecasting</a:t>
                  </a:r>
                </a:p>
              </p:txBody>
            </p:sp>
            <p:pic>
              <p:nvPicPr>
                <p:cNvPr id="145" name="Graphic 144" descr="Lightbulb with solid fill">
                  <a:extLst>
                    <a:ext uri="{FF2B5EF4-FFF2-40B4-BE49-F238E27FC236}">
                      <a16:creationId xmlns:a16="http://schemas.microsoft.com/office/drawing/2014/main" id="{28D8E80C-A32A-31AD-2142-BB8EBC8A6A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198087" y="3366051"/>
                  <a:ext cx="501097" cy="501097"/>
                </a:xfrm>
                <a:prstGeom prst="rect">
                  <a:avLst/>
                </a:prstGeom>
              </p:spPr>
            </p:pic>
          </p:grpSp>
        </p:grpSp>
      </p:grpSp>
      <p:grpSp>
        <p:nvGrpSpPr>
          <p:cNvPr id="160" name="Group 159">
            <a:extLst>
              <a:ext uri="{FF2B5EF4-FFF2-40B4-BE49-F238E27FC236}">
                <a16:creationId xmlns:a16="http://schemas.microsoft.com/office/drawing/2014/main" id="{E7F29A81-8FA3-046D-0496-7A252A59A7B5}"/>
              </a:ext>
            </a:extLst>
          </p:cNvPr>
          <p:cNvGrpSpPr/>
          <p:nvPr/>
        </p:nvGrpSpPr>
        <p:grpSpPr>
          <a:xfrm>
            <a:off x="-17720700" y="-28207"/>
            <a:ext cx="12267553" cy="6858000"/>
            <a:chOff x="-8042017" y="-277724"/>
            <a:chExt cx="12267553" cy="6858000"/>
          </a:xfrm>
        </p:grpSpPr>
        <p:sp>
          <p:nvSpPr>
            <p:cNvPr id="154" name="Rectangle 153">
              <a:extLst>
                <a:ext uri="{FF2B5EF4-FFF2-40B4-BE49-F238E27FC236}">
                  <a16:creationId xmlns:a16="http://schemas.microsoft.com/office/drawing/2014/main" id="{39C49EF1-3EB4-BFD2-A9D4-7D97EE4836EB}"/>
                </a:ext>
              </a:extLst>
            </p:cNvPr>
            <p:cNvSpPr/>
            <p:nvPr/>
          </p:nvSpPr>
          <p:spPr>
            <a:xfrm>
              <a:off x="-8042017" y="-277724"/>
              <a:ext cx="12192000" cy="6858000"/>
            </a:xfrm>
            <a:prstGeom prst="rect">
              <a:avLst/>
            </a:prstGeom>
            <a:solidFill>
              <a:schemeClr val="bg1">
                <a:lumMod val="95000"/>
              </a:schemeClr>
            </a:solidFill>
            <a:ln>
              <a:noFill/>
            </a:ln>
            <a:effectLst>
              <a:outerShdw blurRad="88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5" name="Group 154">
              <a:extLst>
                <a:ext uri="{FF2B5EF4-FFF2-40B4-BE49-F238E27FC236}">
                  <a16:creationId xmlns:a16="http://schemas.microsoft.com/office/drawing/2014/main" id="{72FFE146-0D70-616B-667E-7BE43DFA7FB7}"/>
                </a:ext>
              </a:extLst>
            </p:cNvPr>
            <p:cNvGrpSpPr/>
            <p:nvPr/>
          </p:nvGrpSpPr>
          <p:grpSpPr>
            <a:xfrm>
              <a:off x="3132052" y="1684434"/>
              <a:ext cx="1093484" cy="3167269"/>
              <a:chOff x="11198087" y="1802500"/>
              <a:chExt cx="1093484" cy="3167269"/>
            </a:xfrm>
          </p:grpSpPr>
          <p:sp>
            <p:nvSpPr>
              <p:cNvPr id="156" name="Freeform: Shape 155">
                <a:extLst>
                  <a:ext uri="{FF2B5EF4-FFF2-40B4-BE49-F238E27FC236}">
                    <a16:creationId xmlns:a16="http://schemas.microsoft.com/office/drawing/2014/main" id="{4BC76FAA-4EC4-0382-87BE-BB0C32A22C2F}"/>
                  </a:ext>
                </a:extLst>
              </p:cNvPr>
              <p:cNvSpPr/>
              <p:nvPr/>
            </p:nvSpPr>
            <p:spPr>
              <a:xfrm rot="10800000">
                <a:off x="11209038" y="1802500"/>
                <a:ext cx="1033669" cy="3167269"/>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0077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57" name="Group 156">
                <a:extLst>
                  <a:ext uri="{FF2B5EF4-FFF2-40B4-BE49-F238E27FC236}">
                    <a16:creationId xmlns:a16="http://schemas.microsoft.com/office/drawing/2014/main" id="{3B47904E-7F86-6140-F88B-E589D0EE1D9D}"/>
                  </a:ext>
                </a:extLst>
              </p:cNvPr>
              <p:cNvGrpSpPr/>
              <p:nvPr/>
            </p:nvGrpSpPr>
            <p:grpSpPr>
              <a:xfrm>
                <a:off x="11198087" y="2057399"/>
                <a:ext cx="1093484" cy="2875722"/>
                <a:chOff x="11198087" y="2057399"/>
                <a:chExt cx="1093484" cy="2875722"/>
              </a:xfrm>
            </p:grpSpPr>
            <p:sp>
              <p:nvSpPr>
                <p:cNvPr id="158" name="TextBox 157">
                  <a:extLst>
                    <a:ext uri="{FF2B5EF4-FFF2-40B4-BE49-F238E27FC236}">
                      <a16:creationId xmlns:a16="http://schemas.microsoft.com/office/drawing/2014/main" id="{6E8B63D8-219B-1DFF-033F-A54C9014FCE8}"/>
                    </a:ext>
                  </a:extLst>
                </p:cNvPr>
                <p:cNvSpPr txBox="1"/>
                <p:nvPr/>
              </p:nvSpPr>
              <p:spPr>
                <a:xfrm rot="16200000">
                  <a:off x="10422823" y="3064373"/>
                  <a:ext cx="2875722" cy="861774"/>
                </a:xfrm>
                <a:prstGeom prst="rect">
                  <a:avLst/>
                </a:prstGeom>
                <a:noFill/>
              </p:spPr>
              <p:txBody>
                <a:bodyPr wrap="square" rtlCol="0">
                  <a:spAutoFit/>
                </a:bodyPr>
                <a:lstStyle/>
                <a:p>
                  <a:pPr algn="ctr"/>
                  <a:r>
                    <a:rPr lang="en-IN" sz="2500" b="1" dirty="0">
                      <a:solidFill>
                        <a:schemeClr val="bg1">
                          <a:lumMod val="95000"/>
                        </a:schemeClr>
                      </a:solidFill>
                      <a:latin typeface="Tw Cen MT" panose="020B0602020104020603" pitchFamily="34" charset="0"/>
                    </a:rPr>
                    <a:t>Negative sentiment forecasting</a:t>
                  </a:r>
                </a:p>
              </p:txBody>
            </p:sp>
            <p:pic>
              <p:nvPicPr>
                <p:cNvPr id="159" name="Graphic 158" descr="Lightbulb with solid fill">
                  <a:extLst>
                    <a:ext uri="{FF2B5EF4-FFF2-40B4-BE49-F238E27FC236}">
                      <a16:creationId xmlns:a16="http://schemas.microsoft.com/office/drawing/2014/main" id="{36106E75-46F6-2EFF-278F-9BEFE2801F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198087" y="3366051"/>
                  <a:ext cx="501097" cy="501097"/>
                </a:xfrm>
                <a:prstGeom prst="rect">
                  <a:avLst/>
                </a:prstGeom>
              </p:spPr>
            </p:pic>
          </p:grpSp>
        </p:grpSp>
      </p:grpSp>
      <p:grpSp>
        <p:nvGrpSpPr>
          <p:cNvPr id="167" name="Group 166">
            <a:extLst>
              <a:ext uri="{FF2B5EF4-FFF2-40B4-BE49-F238E27FC236}">
                <a16:creationId xmlns:a16="http://schemas.microsoft.com/office/drawing/2014/main" id="{3D32CDC9-6CBA-23DE-9E03-B50D4FEF4F08}"/>
              </a:ext>
            </a:extLst>
          </p:cNvPr>
          <p:cNvGrpSpPr/>
          <p:nvPr/>
        </p:nvGrpSpPr>
        <p:grpSpPr>
          <a:xfrm>
            <a:off x="-18392759" y="-574"/>
            <a:ext cx="12267553" cy="6858000"/>
            <a:chOff x="-8578210" y="-303588"/>
            <a:chExt cx="12267553" cy="6858000"/>
          </a:xfrm>
        </p:grpSpPr>
        <p:sp>
          <p:nvSpPr>
            <p:cNvPr id="161" name="Rectangle 160">
              <a:extLst>
                <a:ext uri="{FF2B5EF4-FFF2-40B4-BE49-F238E27FC236}">
                  <a16:creationId xmlns:a16="http://schemas.microsoft.com/office/drawing/2014/main" id="{3AD129A4-B6BC-4C5C-86C3-932539888338}"/>
                </a:ext>
              </a:extLst>
            </p:cNvPr>
            <p:cNvSpPr/>
            <p:nvPr/>
          </p:nvSpPr>
          <p:spPr>
            <a:xfrm>
              <a:off x="-8578210" y="-303588"/>
              <a:ext cx="12192000" cy="6858000"/>
            </a:xfrm>
            <a:prstGeom prst="rect">
              <a:avLst/>
            </a:prstGeom>
            <a:solidFill>
              <a:schemeClr val="bg1">
                <a:lumMod val="95000"/>
              </a:schemeClr>
            </a:solidFill>
            <a:ln>
              <a:noFill/>
            </a:ln>
            <a:effectLst>
              <a:outerShdw blurRad="88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2" name="Group 161">
              <a:extLst>
                <a:ext uri="{FF2B5EF4-FFF2-40B4-BE49-F238E27FC236}">
                  <a16:creationId xmlns:a16="http://schemas.microsoft.com/office/drawing/2014/main" id="{7FD838ED-B0DF-85C2-35D3-54F556526FCC}"/>
                </a:ext>
              </a:extLst>
            </p:cNvPr>
            <p:cNvGrpSpPr/>
            <p:nvPr/>
          </p:nvGrpSpPr>
          <p:grpSpPr>
            <a:xfrm>
              <a:off x="2580809" y="1644580"/>
              <a:ext cx="1108534" cy="3167269"/>
              <a:chOff x="11183037" y="1773996"/>
              <a:chExt cx="1108534" cy="3167269"/>
            </a:xfrm>
          </p:grpSpPr>
          <p:sp>
            <p:nvSpPr>
              <p:cNvPr id="163" name="Freeform: Shape 162">
                <a:extLst>
                  <a:ext uri="{FF2B5EF4-FFF2-40B4-BE49-F238E27FC236}">
                    <a16:creationId xmlns:a16="http://schemas.microsoft.com/office/drawing/2014/main" id="{9A40106D-78FB-D732-D9D6-370C0A76012F}"/>
                  </a:ext>
                </a:extLst>
              </p:cNvPr>
              <p:cNvSpPr/>
              <p:nvPr/>
            </p:nvSpPr>
            <p:spPr>
              <a:xfrm rot="10800000">
                <a:off x="11183037" y="1773996"/>
                <a:ext cx="1033669" cy="3167269"/>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0192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64" name="Group 163">
                <a:extLst>
                  <a:ext uri="{FF2B5EF4-FFF2-40B4-BE49-F238E27FC236}">
                    <a16:creationId xmlns:a16="http://schemas.microsoft.com/office/drawing/2014/main" id="{78EE2229-F22D-00E1-C258-6BEDEC065921}"/>
                  </a:ext>
                </a:extLst>
              </p:cNvPr>
              <p:cNvGrpSpPr/>
              <p:nvPr/>
            </p:nvGrpSpPr>
            <p:grpSpPr>
              <a:xfrm>
                <a:off x="11198087" y="2057399"/>
                <a:ext cx="1093484" cy="2875722"/>
                <a:chOff x="11198087" y="2057399"/>
                <a:chExt cx="1093484" cy="2875722"/>
              </a:xfrm>
            </p:grpSpPr>
            <p:sp>
              <p:nvSpPr>
                <p:cNvPr id="165" name="TextBox 164">
                  <a:extLst>
                    <a:ext uri="{FF2B5EF4-FFF2-40B4-BE49-F238E27FC236}">
                      <a16:creationId xmlns:a16="http://schemas.microsoft.com/office/drawing/2014/main" id="{E5134F4B-497F-7E3A-CA04-0FB36839D0F2}"/>
                    </a:ext>
                  </a:extLst>
                </p:cNvPr>
                <p:cNvSpPr txBox="1"/>
                <p:nvPr/>
              </p:nvSpPr>
              <p:spPr>
                <a:xfrm rot="16200000">
                  <a:off x="10422823" y="3064373"/>
                  <a:ext cx="2875722" cy="861774"/>
                </a:xfrm>
                <a:prstGeom prst="rect">
                  <a:avLst/>
                </a:prstGeom>
                <a:noFill/>
              </p:spPr>
              <p:txBody>
                <a:bodyPr wrap="square" rtlCol="0">
                  <a:spAutoFit/>
                </a:bodyPr>
                <a:lstStyle/>
                <a:p>
                  <a:pPr algn="ctr"/>
                  <a:r>
                    <a:rPr lang="en-IN" sz="2500" b="1" dirty="0">
                      <a:solidFill>
                        <a:schemeClr val="bg1">
                          <a:lumMod val="95000"/>
                        </a:schemeClr>
                      </a:solidFill>
                      <a:latin typeface="Tw Cen MT" panose="020B0602020104020603" pitchFamily="34" charset="0"/>
                    </a:rPr>
                    <a:t>Krups Grinder trend forecasting</a:t>
                  </a:r>
                </a:p>
              </p:txBody>
            </p:sp>
            <p:pic>
              <p:nvPicPr>
                <p:cNvPr id="166" name="Graphic 165" descr="Lightbulb with solid fill">
                  <a:extLst>
                    <a:ext uri="{FF2B5EF4-FFF2-40B4-BE49-F238E27FC236}">
                      <a16:creationId xmlns:a16="http://schemas.microsoft.com/office/drawing/2014/main" id="{9DE6BBED-652A-BA7A-93F4-F741CAA19D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198087" y="3366051"/>
                  <a:ext cx="501097" cy="501097"/>
                </a:xfrm>
                <a:prstGeom prst="rect">
                  <a:avLst/>
                </a:prstGeom>
              </p:spPr>
            </p:pic>
          </p:grpSp>
        </p:grpSp>
      </p:grpSp>
      <p:grpSp>
        <p:nvGrpSpPr>
          <p:cNvPr id="174" name="Group 173">
            <a:extLst>
              <a:ext uri="{FF2B5EF4-FFF2-40B4-BE49-F238E27FC236}">
                <a16:creationId xmlns:a16="http://schemas.microsoft.com/office/drawing/2014/main" id="{F0685981-4DF7-0E56-7963-CE0D95FD703A}"/>
              </a:ext>
            </a:extLst>
          </p:cNvPr>
          <p:cNvGrpSpPr/>
          <p:nvPr/>
        </p:nvGrpSpPr>
        <p:grpSpPr>
          <a:xfrm>
            <a:off x="-19132966" y="-40018"/>
            <a:ext cx="12267553" cy="6858000"/>
            <a:chOff x="-9156878" y="-388936"/>
            <a:chExt cx="12267553" cy="6858000"/>
          </a:xfrm>
        </p:grpSpPr>
        <p:sp>
          <p:nvSpPr>
            <p:cNvPr id="168" name="Rectangle 167">
              <a:extLst>
                <a:ext uri="{FF2B5EF4-FFF2-40B4-BE49-F238E27FC236}">
                  <a16:creationId xmlns:a16="http://schemas.microsoft.com/office/drawing/2014/main" id="{6E169DBB-B711-468D-7326-50F96AFF002E}"/>
                </a:ext>
              </a:extLst>
            </p:cNvPr>
            <p:cNvSpPr/>
            <p:nvPr/>
          </p:nvSpPr>
          <p:spPr>
            <a:xfrm>
              <a:off x="-9156878" y="-388936"/>
              <a:ext cx="12192000" cy="6858000"/>
            </a:xfrm>
            <a:prstGeom prst="rect">
              <a:avLst/>
            </a:prstGeom>
            <a:solidFill>
              <a:schemeClr val="bg1">
                <a:lumMod val="95000"/>
              </a:schemeClr>
            </a:solidFill>
            <a:ln>
              <a:noFill/>
            </a:ln>
            <a:effectLst>
              <a:outerShdw blurRad="88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9" name="Group 168">
              <a:extLst>
                <a:ext uri="{FF2B5EF4-FFF2-40B4-BE49-F238E27FC236}">
                  <a16:creationId xmlns:a16="http://schemas.microsoft.com/office/drawing/2014/main" id="{C0446898-C1EA-B962-9A86-79AA3FCD4555}"/>
                </a:ext>
              </a:extLst>
            </p:cNvPr>
            <p:cNvGrpSpPr/>
            <p:nvPr/>
          </p:nvGrpSpPr>
          <p:grpSpPr>
            <a:xfrm>
              <a:off x="2017191" y="1600494"/>
              <a:ext cx="1093484" cy="3167269"/>
              <a:chOff x="11198087" y="1815258"/>
              <a:chExt cx="1093484" cy="3167269"/>
            </a:xfrm>
          </p:grpSpPr>
          <p:sp>
            <p:nvSpPr>
              <p:cNvPr id="170" name="Freeform: Shape 169">
                <a:extLst>
                  <a:ext uri="{FF2B5EF4-FFF2-40B4-BE49-F238E27FC236}">
                    <a16:creationId xmlns:a16="http://schemas.microsoft.com/office/drawing/2014/main" id="{0D7379A8-2DBA-C0EA-78A2-4E8A2B57FD0C}"/>
                  </a:ext>
                </a:extLst>
              </p:cNvPr>
              <p:cNvSpPr/>
              <p:nvPr/>
            </p:nvSpPr>
            <p:spPr>
              <a:xfrm rot="10800000">
                <a:off x="11210351" y="1815258"/>
                <a:ext cx="1033669" cy="3167269"/>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171" name="Group 170">
                <a:extLst>
                  <a:ext uri="{FF2B5EF4-FFF2-40B4-BE49-F238E27FC236}">
                    <a16:creationId xmlns:a16="http://schemas.microsoft.com/office/drawing/2014/main" id="{011AB876-865F-3178-D723-9B7BF83388CF}"/>
                  </a:ext>
                </a:extLst>
              </p:cNvPr>
              <p:cNvGrpSpPr/>
              <p:nvPr/>
            </p:nvGrpSpPr>
            <p:grpSpPr>
              <a:xfrm>
                <a:off x="11198087" y="2057399"/>
                <a:ext cx="1093484" cy="2875722"/>
                <a:chOff x="11198087" y="2057399"/>
                <a:chExt cx="1093484" cy="2875722"/>
              </a:xfrm>
            </p:grpSpPr>
            <p:sp>
              <p:nvSpPr>
                <p:cNvPr id="172" name="TextBox 171">
                  <a:extLst>
                    <a:ext uri="{FF2B5EF4-FFF2-40B4-BE49-F238E27FC236}">
                      <a16:creationId xmlns:a16="http://schemas.microsoft.com/office/drawing/2014/main" id="{64429C40-7730-7FF8-CEA0-1D944910EE4D}"/>
                    </a:ext>
                  </a:extLst>
                </p:cNvPr>
                <p:cNvSpPr txBox="1"/>
                <p:nvPr/>
              </p:nvSpPr>
              <p:spPr>
                <a:xfrm rot="16200000">
                  <a:off x="10422823" y="3064373"/>
                  <a:ext cx="2875722" cy="861774"/>
                </a:xfrm>
                <a:prstGeom prst="rect">
                  <a:avLst/>
                </a:prstGeom>
                <a:noFill/>
              </p:spPr>
              <p:txBody>
                <a:bodyPr wrap="square" rtlCol="0">
                  <a:spAutoFit/>
                </a:bodyPr>
                <a:lstStyle/>
                <a:p>
                  <a:pPr algn="ctr"/>
                  <a:r>
                    <a:rPr lang="en-IN" sz="2500" b="1" dirty="0">
                      <a:solidFill>
                        <a:schemeClr val="bg1">
                          <a:lumMod val="95000"/>
                        </a:schemeClr>
                      </a:solidFill>
                      <a:latin typeface="Tw Cen MT" panose="020B0602020104020603" pitchFamily="34" charset="0"/>
                    </a:rPr>
                    <a:t>Strawberry trend  forecasting</a:t>
                  </a:r>
                </a:p>
              </p:txBody>
            </p:sp>
            <p:pic>
              <p:nvPicPr>
                <p:cNvPr id="173" name="Graphic 172" descr="Lightbulb with solid fill">
                  <a:extLst>
                    <a:ext uri="{FF2B5EF4-FFF2-40B4-BE49-F238E27FC236}">
                      <a16:creationId xmlns:a16="http://schemas.microsoft.com/office/drawing/2014/main" id="{CDE74483-E6EF-6D5D-3833-E276F89FE4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198087" y="3366051"/>
                  <a:ext cx="501097" cy="501097"/>
                </a:xfrm>
                <a:prstGeom prst="rect">
                  <a:avLst/>
                </a:prstGeom>
              </p:spPr>
            </p:pic>
          </p:grpSp>
        </p:grpSp>
      </p:grpSp>
      <p:grpSp>
        <p:nvGrpSpPr>
          <p:cNvPr id="181" name="Group 180">
            <a:extLst>
              <a:ext uri="{FF2B5EF4-FFF2-40B4-BE49-F238E27FC236}">
                <a16:creationId xmlns:a16="http://schemas.microsoft.com/office/drawing/2014/main" id="{B6F4373A-34F8-8B4F-9C39-3576C06A194A}"/>
              </a:ext>
            </a:extLst>
          </p:cNvPr>
          <p:cNvGrpSpPr/>
          <p:nvPr/>
        </p:nvGrpSpPr>
        <p:grpSpPr>
          <a:xfrm>
            <a:off x="-19815185" y="-16693"/>
            <a:ext cx="12267553" cy="6858000"/>
            <a:chOff x="-9871364" y="-303588"/>
            <a:chExt cx="12267553" cy="6858000"/>
          </a:xfrm>
        </p:grpSpPr>
        <p:sp>
          <p:nvSpPr>
            <p:cNvPr id="175" name="Rectangle 174">
              <a:extLst>
                <a:ext uri="{FF2B5EF4-FFF2-40B4-BE49-F238E27FC236}">
                  <a16:creationId xmlns:a16="http://schemas.microsoft.com/office/drawing/2014/main" id="{9142D941-3963-E75E-DE3F-C9DD7C0C6A15}"/>
                </a:ext>
              </a:extLst>
            </p:cNvPr>
            <p:cNvSpPr/>
            <p:nvPr/>
          </p:nvSpPr>
          <p:spPr>
            <a:xfrm>
              <a:off x="-9871364" y="-303588"/>
              <a:ext cx="12192000" cy="6858000"/>
            </a:xfrm>
            <a:prstGeom prst="rect">
              <a:avLst/>
            </a:prstGeom>
            <a:solidFill>
              <a:schemeClr val="bg1">
                <a:lumMod val="95000"/>
              </a:schemeClr>
            </a:solidFill>
            <a:ln>
              <a:noFill/>
            </a:ln>
            <a:effectLst>
              <a:outerShdw blurRad="88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a:extLst>
                <a:ext uri="{FF2B5EF4-FFF2-40B4-BE49-F238E27FC236}">
                  <a16:creationId xmlns:a16="http://schemas.microsoft.com/office/drawing/2014/main" id="{DC26B7DE-2529-042B-2C28-6CAE3FAAB13A}"/>
                </a:ext>
              </a:extLst>
            </p:cNvPr>
            <p:cNvGrpSpPr/>
            <p:nvPr/>
          </p:nvGrpSpPr>
          <p:grpSpPr>
            <a:xfrm>
              <a:off x="1302705" y="1715309"/>
              <a:ext cx="1093484" cy="3167269"/>
              <a:chOff x="11198087" y="1844725"/>
              <a:chExt cx="1093484" cy="3167269"/>
            </a:xfrm>
          </p:grpSpPr>
          <p:sp>
            <p:nvSpPr>
              <p:cNvPr id="177" name="Freeform: Shape 176">
                <a:extLst>
                  <a:ext uri="{FF2B5EF4-FFF2-40B4-BE49-F238E27FC236}">
                    <a16:creationId xmlns:a16="http://schemas.microsoft.com/office/drawing/2014/main" id="{F571BBCF-23BE-8D47-8EB7-5C86B1317D6D}"/>
                  </a:ext>
                </a:extLst>
              </p:cNvPr>
              <p:cNvSpPr/>
              <p:nvPr/>
            </p:nvSpPr>
            <p:spPr>
              <a:xfrm rot="10800000">
                <a:off x="11209683" y="1844725"/>
                <a:ext cx="1033669" cy="3167269"/>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53B5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178" name="Group 177">
                <a:extLst>
                  <a:ext uri="{FF2B5EF4-FFF2-40B4-BE49-F238E27FC236}">
                    <a16:creationId xmlns:a16="http://schemas.microsoft.com/office/drawing/2014/main" id="{691226CB-31A5-CFEE-7FEB-BDAC76D7BA06}"/>
                  </a:ext>
                </a:extLst>
              </p:cNvPr>
              <p:cNvGrpSpPr/>
              <p:nvPr/>
            </p:nvGrpSpPr>
            <p:grpSpPr>
              <a:xfrm>
                <a:off x="11198087" y="2057399"/>
                <a:ext cx="1093484" cy="2875722"/>
                <a:chOff x="11198087" y="2057399"/>
                <a:chExt cx="1093484" cy="2875722"/>
              </a:xfrm>
            </p:grpSpPr>
            <p:sp>
              <p:nvSpPr>
                <p:cNvPr id="179" name="TextBox 178">
                  <a:extLst>
                    <a:ext uri="{FF2B5EF4-FFF2-40B4-BE49-F238E27FC236}">
                      <a16:creationId xmlns:a16="http://schemas.microsoft.com/office/drawing/2014/main" id="{60B9BD93-FD1E-3C54-4281-2E4C8A6FCBF0}"/>
                    </a:ext>
                  </a:extLst>
                </p:cNvPr>
                <p:cNvSpPr txBox="1"/>
                <p:nvPr/>
              </p:nvSpPr>
              <p:spPr>
                <a:xfrm rot="16200000">
                  <a:off x="10422823" y="3064373"/>
                  <a:ext cx="2875722" cy="861774"/>
                </a:xfrm>
                <a:prstGeom prst="rect">
                  <a:avLst/>
                </a:prstGeom>
                <a:noFill/>
              </p:spPr>
              <p:txBody>
                <a:bodyPr wrap="square" rtlCol="0">
                  <a:spAutoFit/>
                </a:bodyPr>
                <a:lstStyle/>
                <a:p>
                  <a:pPr algn="ctr"/>
                  <a:r>
                    <a:rPr lang="en-IN" sz="2500" b="1" dirty="0">
                      <a:solidFill>
                        <a:schemeClr val="bg1">
                          <a:lumMod val="95000"/>
                        </a:schemeClr>
                      </a:solidFill>
                      <a:latin typeface="Tw Cen MT" panose="020B0602020104020603" pitchFamily="34" charset="0"/>
                    </a:rPr>
                    <a:t>Comparison of datasets</a:t>
                  </a:r>
                </a:p>
              </p:txBody>
            </p:sp>
            <p:pic>
              <p:nvPicPr>
                <p:cNvPr id="180" name="Graphic 179" descr="Lightbulb with solid fill">
                  <a:extLst>
                    <a:ext uri="{FF2B5EF4-FFF2-40B4-BE49-F238E27FC236}">
                      <a16:creationId xmlns:a16="http://schemas.microsoft.com/office/drawing/2014/main" id="{E514599B-56CC-613B-9810-205282FB71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198087" y="3366051"/>
                  <a:ext cx="501097" cy="501097"/>
                </a:xfrm>
                <a:prstGeom prst="rect">
                  <a:avLst/>
                </a:prstGeom>
              </p:spPr>
            </p:pic>
          </p:grpSp>
        </p:grpSp>
      </p:grpSp>
      <p:sp>
        <p:nvSpPr>
          <p:cNvPr id="250" name="TextBox 249">
            <a:extLst>
              <a:ext uri="{FF2B5EF4-FFF2-40B4-BE49-F238E27FC236}">
                <a16:creationId xmlns:a16="http://schemas.microsoft.com/office/drawing/2014/main" id="{159D1676-E2C6-5C65-8921-91DC223A7755}"/>
              </a:ext>
            </a:extLst>
          </p:cNvPr>
          <p:cNvSpPr txBox="1"/>
          <p:nvPr/>
        </p:nvSpPr>
        <p:spPr>
          <a:xfrm>
            <a:off x="284721" y="405072"/>
            <a:ext cx="11622557" cy="2092881"/>
          </a:xfrm>
          <a:prstGeom prst="rect">
            <a:avLst/>
          </a:prstGeom>
          <a:noFill/>
        </p:spPr>
        <p:txBody>
          <a:bodyPr wrap="square" rtlCol="0">
            <a:spAutoFit/>
          </a:bodyPr>
          <a:lstStyle/>
          <a:p>
            <a:pPr algn="ctr"/>
            <a:r>
              <a:rPr lang="en-US" sz="6500" dirty="0">
                <a:solidFill>
                  <a:srgbClr val="FF5969"/>
                </a:solidFill>
                <a:latin typeface="Tw Cen MT" panose="020B0602020104020603" pitchFamily="34" charset="0"/>
              </a:rPr>
              <a:t>AMAZON PRODUCT REVIEW ANALYSIS</a:t>
            </a:r>
          </a:p>
        </p:txBody>
      </p:sp>
      <p:sp>
        <p:nvSpPr>
          <p:cNvPr id="251" name="TextBox 250">
            <a:extLst>
              <a:ext uri="{FF2B5EF4-FFF2-40B4-BE49-F238E27FC236}">
                <a16:creationId xmlns:a16="http://schemas.microsoft.com/office/drawing/2014/main" id="{5ED03950-003F-19BF-88A4-A10D189EABCC}"/>
              </a:ext>
            </a:extLst>
          </p:cNvPr>
          <p:cNvSpPr txBox="1"/>
          <p:nvPr/>
        </p:nvSpPr>
        <p:spPr>
          <a:xfrm>
            <a:off x="6920657" y="4534003"/>
            <a:ext cx="7278915" cy="2246769"/>
          </a:xfrm>
          <a:prstGeom prst="rect">
            <a:avLst/>
          </a:prstGeom>
          <a:noFill/>
        </p:spPr>
        <p:txBody>
          <a:bodyPr wrap="square" rtlCol="0">
            <a:spAutoFit/>
          </a:bodyPr>
          <a:lstStyle/>
          <a:p>
            <a:pPr algn="ctr"/>
            <a:r>
              <a:rPr lang="en-US" sz="2800" dirty="0">
                <a:solidFill>
                  <a:srgbClr val="5D7373"/>
                </a:solidFill>
                <a:latin typeface="Tw Cen MT" panose="020B0602020104020603" pitchFamily="34" charset="0"/>
              </a:rPr>
              <a:t>Presented by:</a:t>
            </a:r>
          </a:p>
          <a:p>
            <a:pPr algn="ctr"/>
            <a:r>
              <a:rPr lang="en-US" sz="2800" dirty="0">
                <a:solidFill>
                  <a:srgbClr val="5D7373"/>
                </a:solidFill>
                <a:latin typeface="Tw Cen MT" panose="020B0602020104020603" pitchFamily="34" charset="0"/>
              </a:rPr>
              <a:t>Jeevan</a:t>
            </a:r>
          </a:p>
          <a:p>
            <a:pPr algn="ctr"/>
            <a:r>
              <a:rPr lang="en-US" sz="2800" dirty="0">
                <a:solidFill>
                  <a:srgbClr val="5D7373"/>
                </a:solidFill>
                <a:latin typeface="Tw Cen MT" panose="020B0602020104020603" pitchFamily="34" charset="0"/>
              </a:rPr>
              <a:t>Sourav</a:t>
            </a:r>
          </a:p>
          <a:p>
            <a:pPr algn="ctr"/>
            <a:r>
              <a:rPr lang="en-US" sz="2800" dirty="0">
                <a:solidFill>
                  <a:srgbClr val="5D7373"/>
                </a:solidFill>
                <a:latin typeface="Tw Cen MT" panose="020B0602020104020603" pitchFamily="34" charset="0"/>
              </a:rPr>
              <a:t>Creysac Florance</a:t>
            </a:r>
          </a:p>
          <a:p>
            <a:pPr algn="ctr"/>
            <a:r>
              <a:rPr lang="en-US" sz="2800" dirty="0">
                <a:solidFill>
                  <a:srgbClr val="5D7373"/>
                </a:solidFill>
                <a:latin typeface="Tw Cen MT" panose="020B0602020104020603" pitchFamily="34" charset="0"/>
              </a:rPr>
              <a:t>Apthi Suvarna</a:t>
            </a:r>
          </a:p>
        </p:txBody>
      </p:sp>
      <p:pic>
        <p:nvPicPr>
          <p:cNvPr id="252" name="Picture 251">
            <a:extLst>
              <a:ext uri="{FF2B5EF4-FFF2-40B4-BE49-F238E27FC236}">
                <a16:creationId xmlns:a16="http://schemas.microsoft.com/office/drawing/2014/main" id="{2B3D0A2D-0D7C-044D-3917-5DC5F751DB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4685" y="2881499"/>
            <a:ext cx="6342857" cy="3571429"/>
          </a:xfrm>
          <a:prstGeom prst="rect">
            <a:avLst/>
          </a:prstGeom>
        </p:spPr>
      </p:pic>
      <p:grpSp>
        <p:nvGrpSpPr>
          <p:cNvPr id="2" name="Group 1">
            <a:extLst>
              <a:ext uri="{FF2B5EF4-FFF2-40B4-BE49-F238E27FC236}">
                <a16:creationId xmlns:a16="http://schemas.microsoft.com/office/drawing/2014/main" id="{49383BB5-0155-46EB-8D3C-DA38A60172FB}"/>
              </a:ext>
            </a:extLst>
          </p:cNvPr>
          <p:cNvGrpSpPr/>
          <p:nvPr/>
        </p:nvGrpSpPr>
        <p:grpSpPr>
          <a:xfrm>
            <a:off x="-20529083" y="-31609"/>
            <a:ext cx="12192000" cy="6858000"/>
            <a:chOff x="-10571470" y="-379383"/>
            <a:chExt cx="12192000" cy="6858000"/>
          </a:xfrm>
        </p:grpSpPr>
        <p:sp>
          <p:nvSpPr>
            <p:cNvPr id="3" name="Rectangle 2">
              <a:extLst>
                <a:ext uri="{FF2B5EF4-FFF2-40B4-BE49-F238E27FC236}">
                  <a16:creationId xmlns:a16="http://schemas.microsoft.com/office/drawing/2014/main" id="{6D387A5D-EAAC-EFCD-B1BE-DD48ABD0F0BC}"/>
                </a:ext>
              </a:extLst>
            </p:cNvPr>
            <p:cNvSpPr/>
            <p:nvPr/>
          </p:nvSpPr>
          <p:spPr>
            <a:xfrm>
              <a:off x="-10571470" y="-379383"/>
              <a:ext cx="12192000" cy="6858000"/>
            </a:xfrm>
            <a:prstGeom prst="rect">
              <a:avLst/>
            </a:prstGeom>
            <a:solidFill>
              <a:schemeClr val="bg1">
                <a:lumMod val="95000"/>
              </a:schemeClr>
            </a:solidFill>
            <a:ln>
              <a:noFill/>
            </a:ln>
            <a:effectLst>
              <a:outerShdw blurRad="88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4917ECC2-0494-1ECB-BB7F-A7C3289D7F2D}"/>
                </a:ext>
              </a:extLst>
            </p:cNvPr>
            <p:cNvGrpSpPr/>
            <p:nvPr/>
          </p:nvGrpSpPr>
          <p:grpSpPr>
            <a:xfrm>
              <a:off x="573516" y="1596503"/>
              <a:ext cx="1033669" cy="3167269"/>
              <a:chOff x="11169004" y="1801714"/>
              <a:chExt cx="1033669" cy="3167269"/>
            </a:xfrm>
          </p:grpSpPr>
          <p:sp>
            <p:nvSpPr>
              <p:cNvPr id="6" name="Freeform: Shape 5">
                <a:extLst>
                  <a:ext uri="{FF2B5EF4-FFF2-40B4-BE49-F238E27FC236}">
                    <a16:creationId xmlns:a16="http://schemas.microsoft.com/office/drawing/2014/main" id="{DF241341-F21F-BEDC-0DC6-1AFAF264FB26}"/>
                  </a:ext>
                </a:extLst>
              </p:cNvPr>
              <p:cNvSpPr/>
              <p:nvPr/>
            </p:nvSpPr>
            <p:spPr>
              <a:xfrm rot="10800000">
                <a:off x="11169004" y="1801714"/>
                <a:ext cx="1033669" cy="3167269"/>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7" name="Group 6">
                <a:extLst>
                  <a:ext uri="{FF2B5EF4-FFF2-40B4-BE49-F238E27FC236}">
                    <a16:creationId xmlns:a16="http://schemas.microsoft.com/office/drawing/2014/main" id="{843066BB-C70E-1493-08A7-E31C3C06DD37}"/>
                  </a:ext>
                </a:extLst>
              </p:cNvPr>
              <p:cNvGrpSpPr/>
              <p:nvPr/>
            </p:nvGrpSpPr>
            <p:grpSpPr>
              <a:xfrm>
                <a:off x="11198087" y="2057399"/>
                <a:ext cx="901124" cy="2875722"/>
                <a:chOff x="11198087" y="2057399"/>
                <a:chExt cx="901124" cy="2875722"/>
              </a:xfrm>
            </p:grpSpPr>
            <p:sp>
              <p:nvSpPr>
                <p:cNvPr id="8" name="TextBox 7">
                  <a:extLst>
                    <a:ext uri="{FF2B5EF4-FFF2-40B4-BE49-F238E27FC236}">
                      <a16:creationId xmlns:a16="http://schemas.microsoft.com/office/drawing/2014/main" id="{095DF409-D8B1-5359-90F3-59F8CBB0A957}"/>
                    </a:ext>
                  </a:extLst>
                </p:cNvPr>
                <p:cNvSpPr txBox="1"/>
                <p:nvPr/>
              </p:nvSpPr>
              <p:spPr>
                <a:xfrm rot="16200000">
                  <a:off x="10422823" y="3256733"/>
                  <a:ext cx="2875722" cy="477054"/>
                </a:xfrm>
                <a:prstGeom prst="rect">
                  <a:avLst/>
                </a:prstGeom>
                <a:noFill/>
              </p:spPr>
              <p:txBody>
                <a:bodyPr wrap="square" rtlCol="0">
                  <a:spAutoFit/>
                </a:bodyPr>
                <a:lstStyle/>
                <a:p>
                  <a:pPr algn="ctr"/>
                  <a:r>
                    <a:rPr lang="en-IN" sz="2500" b="1" dirty="0">
                      <a:solidFill>
                        <a:schemeClr val="bg1">
                          <a:lumMod val="95000"/>
                        </a:schemeClr>
                      </a:solidFill>
                      <a:latin typeface="Tw Cen MT" panose="020B0602020104020603" pitchFamily="34" charset="0"/>
                    </a:rPr>
                    <a:t>Thank you</a:t>
                  </a:r>
                </a:p>
              </p:txBody>
            </p:sp>
            <p:pic>
              <p:nvPicPr>
                <p:cNvPr id="9" name="Graphic 8" descr="Lightbulb with solid fill">
                  <a:extLst>
                    <a:ext uri="{FF2B5EF4-FFF2-40B4-BE49-F238E27FC236}">
                      <a16:creationId xmlns:a16="http://schemas.microsoft.com/office/drawing/2014/main" id="{7C0624D6-6CA0-7A9D-97FA-68DCAF849B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198087" y="3366051"/>
                  <a:ext cx="501097" cy="501097"/>
                </a:xfrm>
                <a:prstGeom prst="rect">
                  <a:avLst/>
                </a:prstGeom>
              </p:spPr>
            </p:pic>
          </p:grpSp>
        </p:grpSp>
      </p:grpSp>
    </p:spTree>
    <p:extLst>
      <p:ext uri="{BB962C8B-B14F-4D97-AF65-F5344CB8AC3E}">
        <p14:creationId xmlns:p14="http://schemas.microsoft.com/office/powerpoint/2010/main" val="363186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11" name="Group 110">
            <a:extLst>
              <a:ext uri="{FF2B5EF4-FFF2-40B4-BE49-F238E27FC236}">
                <a16:creationId xmlns:a16="http://schemas.microsoft.com/office/drawing/2014/main" id="{2C0DC484-A1BF-D927-19FC-08434364645E}"/>
              </a:ext>
            </a:extLst>
          </p:cNvPr>
          <p:cNvGrpSpPr/>
          <p:nvPr/>
        </p:nvGrpSpPr>
        <p:grpSpPr>
          <a:xfrm>
            <a:off x="0" y="-10929"/>
            <a:ext cx="12192000" cy="6865864"/>
            <a:chOff x="-3787150" y="-141397"/>
            <a:chExt cx="12192000" cy="6865864"/>
          </a:xfrm>
        </p:grpSpPr>
        <p:sp>
          <p:nvSpPr>
            <p:cNvPr id="105" name="Rectangle 104">
              <a:extLst>
                <a:ext uri="{FF2B5EF4-FFF2-40B4-BE49-F238E27FC236}">
                  <a16:creationId xmlns:a16="http://schemas.microsoft.com/office/drawing/2014/main" id="{C890A65B-FB39-3E8F-EB26-E966A9F4DA16}"/>
                </a:ext>
              </a:extLst>
            </p:cNvPr>
            <p:cNvSpPr/>
            <p:nvPr/>
          </p:nvSpPr>
          <p:spPr>
            <a:xfrm>
              <a:off x="-3787150" y="-133533"/>
              <a:ext cx="12192000" cy="6858000"/>
            </a:xfrm>
            <a:prstGeom prst="rect">
              <a:avLst/>
            </a:prstGeom>
            <a:solidFill>
              <a:schemeClr val="bg1">
                <a:lumMod val="95000"/>
              </a:schemeClr>
            </a:solidFill>
            <a:ln>
              <a:noFill/>
            </a:ln>
            <a:effectLst>
              <a:outerShdw blurRad="88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6" name="Group 105">
              <a:extLst>
                <a:ext uri="{FF2B5EF4-FFF2-40B4-BE49-F238E27FC236}">
                  <a16:creationId xmlns:a16="http://schemas.microsoft.com/office/drawing/2014/main" id="{D90A2204-6512-0E8E-ACB3-F22630E2B178}"/>
                </a:ext>
              </a:extLst>
            </p:cNvPr>
            <p:cNvGrpSpPr/>
            <p:nvPr/>
          </p:nvGrpSpPr>
          <p:grpSpPr>
            <a:xfrm>
              <a:off x="414256" y="-141397"/>
              <a:ext cx="3845319" cy="1033669"/>
              <a:chOff x="4197344" y="-205893"/>
              <a:chExt cx="3845319" cy="1033669"/>
            </a:xfrm>
          </p:grpSpPr>
          <p:sp>
            <p:nvSpPr>
              <p:cNvPr id="107" name="Freeform: Shape 106">
                <a:extLst>
                  <a:ext uri="{FF2B5EF4-FFF2-40B4-BE49-F238E27FC236}">
                    <a16:creationId xmlns:a16="http://schemas.microsoft.com/office/drawing/2014/main" id="{EADA28B4-F7FE-8A4B-C87B-29CC9B910598}"/>
                  </a:ext>
                </a:extLst>
              </p:cNvPr>
              <p:cNvSpPr/>
              <p:nvPr/>
            </p:nvSpPr>
            <p:spPr>
              <a:xfrm rot="5400000">
                <a:off x="5575103" y="-1454734"/>
                <a:ext cx="1033669" cy="3531352"/>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FFD65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108" name="Group 107">
                <a:extLst>
                  <a:ext uri="{FF2B5EF4-FFF2-40B4-BE49-F238E27FC236}">
                    <a16:creationId xmlns:a16="http://schemas.microsoft.com/office/drawing/2014/main" id="{26C8FBB8-37A0-FA1E-D32A-5AC9356CCFAD}"/>
                  </a:ext>
                </a:extLst>
              </p:cNvPr>
              <p:cNvGrpSpPr/>
              <p:nvPr/>
            </p:nvGrpSpPr>
            <p:grpSpPr>
              <a:xfrm>
                <a:off x="4197344" y="-161829"/>
                <a:ext cx="3845319" cy="858406"/>
                <a:chOff x="4197344" y="-161829"/>
                <a:chExt cx="3845319" cy="858406"/>
              </a:xfrm>
            </p:grpSpPr>
            <p:sp>
              <p:nvSpPr>
                <p:cNvPr id="109" name="TextBox 108">
                  <a:extLst>
                    <a:ext uri="{FF2B5EF4-FFF2-40B4-BE49-F238E27FC236}">
                      <a16:creationId xmlns:a16="http://schemas.microsoft.com/office/drawing/2014/main" id="{4CAA327C-DE77-5B37-8D66-9EB5414CA228}"/>
                    </a:ext>
                  </a:extLst>
                </p:cNvPr>
                <p:cNvSpPr txBox="1"/>
                <p:nvPr/>
              </p:nvSpPr>
              <p:spPr>
                <a:xfrm rot="10800000" flipV="1">
                  <a:off x="4197344" y="219523"/>
                  <a:ext cx="3845319" cy="477054"/>
                </a:xfrm>
                <a:prstGeom prst="rect">
                  <a:avLst/>
                </a:prstGeom>
                <a:noFill/>
              </p:spPr>
              <p:txBody>
                <a:bodyPr wrap="square" rtlCol="0">
                  <a:spAutoFit/>
                </a:bodyPr>
                <a:lstStyle/>
                <a:p>
                  <a:pPr algn="ctr"/>
                  <a:r>
                    <a:rPr lang="en-IN" sz="2500" b="1" dirty="0">
                      <a:solidFill>
                        <a:schemeClr val="bg1"/>
                      </a:solidFill>
                      <a:latin typeface="Tw Cen MT" panose="020B0602020104020603" pitchFamily="34" charset="0"/>
                    </a:rPr>
                    <a:t>Product name recognition</a:t>
                  </a:r>
                </a:p>
              </p:txBody>
            </p:sp>
            <p:pic>
              <p:nvPicPr>
                <p:cNvPr id="110" name="Graphic 109" descr="Lightbulb with solid fill">
                  <a:extLst>
                    <a:ext uri="{FF2B5EF4-FFF2-40B4-BE49-F238E27FC236}">
                      <a16:creationId xmlns:a16="http://schemas.microsoft.com/office/drawing/2014/main" id="{5C36AF8B-5439-7E78-BF36-723F324D87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V="1">
                  <a:off x="5841389" y="-161829"/>
                  <a:ext cx="501097" cy="501097"/>
                </a:xfrm>
                <a:prstGeom prst="rect">
                  <a:avLst/>
                </a:prstGeom>
              </p:spPr>
            </p:pic>
          </p:grpSp>
        </p:grpSp>
      </p:grpSp>
      <p:graphicFrame>
        <p:nvGraphicFramePr>
          <p:cNvPr id="3" name="Table 4">
            <a:extLst>
              <a:ext uri="{FF2B5EF4-FFF2-40B4-BE49-F238E27FC236}">
                <a16:creationId xmlns:a16="http://schemas.microsoft.com/office/drawing/2014/main" id="{94931617-6F21-51F1-0E90-C370012DB975}"/>
              </a:ext>
            </a:extLst>
          </p:cNvPr>
          <p:cNvGraphicFramePr>
            <a:graphicFrameLocks noGrp="1"/>
          </p:cNvGraphicFramePr>
          <p:nvPr>
            <p:extLst>
              <p:ext uri="{D42A27DB-BD31-4B8C-83A1-F6EECF244321}">
                <p14:modId xmlns:p14="http://schemas.microsoft.com/office/powerpoint/2010/main" val="2459705295"/>
              </p:ext>
            </p:extLst>
          </p:nvPr>
        </p:nvGraphicFramePr>
        <p:xfrm>
          <a:off x="133616" y="1655343"/>
          <a:ext cx="9118423" cy="4825077"/>
        </p:xfrm>
        <a:graphic>
          <a:graphicData uri="http://schemas.openxmlformats.org/drawingml/2006/table">
            <a:tbl>
              <a:tblPr firstRow="1" bandRow="1">
                <a:tableStyleId>{5C22544A-7EE6-4342-B048-85BDC9FD1C3A}</a:tableStyleId>
              </a:tblPr>
              <a:tblGrid>
                <a:gridCol w="1955152">
                  <a:extLst>
                    <a:ext uri="{9D8B030D-6E8A-4147-A177-3AD203B41FA5}">
                      <a16:colId xmlns:a16="http://schemas.microsoft.com/office/drawing/2014/main" val="2918874308"/>
                    </a:ext>
                  </a:extLst>
                </a:gridCol>
                <a:gridCol w="4933177">
                  <a:extLst>
                    <a:ext uri="{9D8B030D-6E8A-4147-A177-3AD203B41FA5}">
                      <a16:colId xmlns:a16="http://schemas.microsoft.com/office/drawing/2014/main" val="243559941"/>
                    </a:ext>
                  </a:extLst>
                </a:gridCol>
                <a:gridCol w="2230094">
                  <a:extLst>
                    <a:ext uri="{9D8B030D-6E8A-4147-A177-3AD203B41FA5}">
                      <a16:colId xmlns:a16="http://schemas.microsoft.com/office/drawing/2014/main" val="1811581028"/>
                    </a:ext>
                  </a:extLst>
                </a:gridCol>
              </a:tblGrid>
              <a:tr h="819527">
                <a:tc>
                  <a:txBody>
                    <a:bodyPr/>
                    <a:lstStyle/>
                    <a:p>
                      <a:pPr algn="ctr"/>
                      <a:r>
                        <a:rPr lang="en-IN" sz="2100" dirty="0">
                          <a:latin typeface="Georgia" panose="02040502050405020303" pitchFamily="18" charset="0"/>
                        </a:rPr>
                        <a:t>Product ID</a:t>
                      </a:r>
                    </a:p>
                    <a:p>
                      <a:pPr algn="ctr"/>
                      <a:r>
                        <a:rPr lang="en-IN" sz="2100" dirty="0">
                          <a:latin typeface="Georgia" panose="02040502050405020303" pitchFamily="18" charset="0"/>
                        </a:rPr>
                        <a:t>(Input)</a:t>
                      </a:r>
                    </a:p>
                  </a:txBody>
                  <a:tcPr anchor="b"/>
                </a:tc>
                <a:tc>
                  <a:txBody>
                    <a:bodyPr/>
                    <a:lstStyle/>
                    <a:p>
                      <a:pPr algn="ctr"/>
                      <a:r>
                        <a:rPr lang="en-IN" sz="2100" dirty="0">
                          <a:latin typeface="Georgia" panose="02040502050405020303" pitchFamily="18" charset="0"/>
                        </a:rPr>
                        <a:t>Review text</a:t>
                      </a:r>
                    </a:p>
                    <a:p>
                      <a:pPr algn="ctr"/>
                      <a:r>
                        <a:rPr lang="en-IN" sz="2100" dirty="0">
                          <a:latin typeface="Georgia" panose="02040502050405020303" pitchFamily="18" charset="0"/>
                        </a:rPr>
                        <a:t>(Input)</a:t>
                      </a:r>
                    </a:p>
                  </a:txBody>
                  <a:tcPr anchor="b"/>
                </a:tc>
                <a:tc>
                  <a:txBody>
                    <a:bodyPr/>
                    <a:lstStyle/>
                    <a:p>
                      <a:pPr algn="ctr"/>
                      <a:r>
                        <a:rPr lang="en-IN" sz="2100" dirty="0">
                          <a:latin typeface="Georgia" panose="02040502050405020303" pitchFamily="18" charset="0"/>
                        </a:rPr>
                        <a:t>Product Name</a:t>
                      </a:r>
                    </a:p>
                    <a:p>
                      <a:pPr algn="ctr"/>
                      <a:r>
                        <a:rPr lang="en-IN" sz="2100" dirty="0">
                          <a:latin typeface="Georgia" panose="02040502050405020303" pitchFamily="18" charset="0"/>
                        </a:rPr>
                        <a:t>(Output)</a:t>
                      </a:r>
                    </a:p>
                  </a:txBody>
                  <a:tcPr anchor="b"/>
                </a:tc>
                <a:extLst>
                  <a:ext uri="{0D108BD9-81ED-4DB2-BD59-A6C34878D82A}">
                    <a16:rowId xmlns:a16="http://schemas.microsoft.com/office/drawing/2014/main" val="2321320841"/>
                  </a:ext>
                </a:extLst>
              </a:tr>
              <a:tr h="768335">
                <a:tc>
                  <a:txBody>
                    <a:bodyPr/>
                    <a:lstStyle/>
                    <a:p>
                      <a:pPr algn="ctr"/>
                      <a:r>
                        <a:rPr lang="en-IN" sz="1800" dirty="0">
                          <a:latin typeface="+mn-lt"/>
                        </a:rPr>
                        <a:t>B00004SPEU</a:t>
                      </a:r>
                    </a:p>
                  </a:txBody>
                  <a:tcPr anchor="b"/>
                </a:tc>
                <a:tc>
                  <a:txBody>
                    <a:bodyPr/>
                    <a:lstStyle/>
                    <a:p>
                      <a:pPr algn="ctr"/>
                      <a:r>
                        <a:rPr lang="en-IN" sz="1800" dirty="0">
                          <a:latin typeface="Georgia" panose="02040502050405020303" pitchFamily="18" charset="0"/>
                        </a:rPr>
                        <a:t>Krups had good reviews when I bought my first grinder over 10 years ago. That first one is still working perfectly but now I have three. </a:t>
                      </a:r>
                    </a:p>
                  </a:txBody>
                  <a:tcPr anchor="b"/>
                </a:tc>
                <a:tc>
                  <a:txBody>
                    <a:bodyPr/>
                    <a:lstStyle/>
                    <a:p>
                      <a:pPr algn="ctr"/>
                      <a:r>
                        <a:rPr lang="en-IN" sz="1800" dirty="0">
                          <a:latin typeface="Georgia" panose="02040502050405020303" pitchFamily="18" charset="0"/>
                        </a:rPr>
                        <a:t>Krups Grinder</a:t>
                      </a:r>
                    </a:p>
                  </a:txBody>
                  <a:tcPr anchor="b"/>
                </a:tc>
                <a:extLst>
                  <a:ext uri="{0D108BD9-81ED-4DB2-BD59-A6C34878D82A}">
                    <a16:rowId xmlns:a16="http://schemas.microsoft.com/office/drawing/2014/main" val="1758531484"/>
                  </a:ext>
                </a:extLst>
              </a:tr>
              <a:tr h="76833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B000FEH8ME</a:t>
                      </a:r>
                    </a:p>
                  </a:txBody>
                  <a:tcPr anchor="b"/>
                </a:tc>
                <a:tc>
                  <a:txBody>
                    <a:bodyPr/>
                    <a:lstStyle/>
                    <a:p>
                      <a:pPr algn="ctr"/>
                      <a:r>
                        <a:rPr lang="en-IN" sz="1800" b="0" i="0" kern="1200" dirty="0">
                          <a:solidFill>
                            <a:schemeClr val="dk1"/>
                          </a:solidFill>
                          <a:effectLst/>
                          <a:latin typeface="Georgia" panose="02040502050405020303" pitchFamily="18" charset="0"/>
                          <a:ea typeface="+mn-ea"/>
                          <a:cs typeface="+mn-cs"/>
                        </a:rPr>
                        <a:t>Most unpleasant. The taste isn't bad, but it ain't a chocolate brownie</a:t>
                      </a:r>
                      <a:endParaRPr lang="en-IN" sz="1800" dirty="0">
                        <a:latin typeface="Georgia" panose="02040502050405020303" pitchFamily="18" charset="0"/>
                      </a:endParaRPr>
                    </a:p>
                  </a:txBody>
                  <a:tcPr anchor="b"/>
                </a:tc>
                <a:tc>
                  <a:txBody>
                    <a:bodyPr/>
                    <a:lstStyle/>
                    <a:p>
                      <a:pPr algn="ctr"/>
                      <a:r>
                        <a:rPr lang="en-IN" sz="1800" b="0" i="0" kern="1200" dirty="0">
                          <a:solidFill>
                            <a:schemeClr val="dk1"/>
                          </a:solidFill>
                          <a:effectLst/>
                          <a:latin typeface="Georgia" panose="02040502050405020303" pitchFamily="18" charset="0"/>
                          <a:ea typeface="+mn-ea"/>
                          <a:cs typeface="+mn-cs"/>
                        </a:rPr>
                        <a:t>Chocolate Brownie</a:t>
                      </a:r>
                      <a:endParaRPr lang="en-IN" sz="1800" dirty="0">
                        <a:latin typeface="Georgia" panose="02040502050405020303" pitchFamily="18" charset="0"/>
                      </a:endParaRPr>
                    </a:p>
                  </a:txBody>
                  <a:tcPr anchor="b"/>
                </a:tc>
                <a:extLst>
                  <a:ext uri="{0D108BD9-81ED-4DB2-BD59-A6C34878D82A}">
                    <a16:rowId xmlns:a16="http://schemas.microsoft.com/office/drawing/2014/main" val="1676233274"/>
                  </a:ext>
                </a:extLst>
              </a:tr>
              <a:tr h="76833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mn-lt"/>
                        </a:rPr>
                        <a:t>B000QFDNP8 </a:t>
                      </a:r>
                    </a:p>
                  </a:txBody>
                  <a:tcPr anchor="b"/>
                </a:tc>
                <a:tc>
                  <a:txBody>
                    <a:bodyPr/>
                    <a:lstStyle/>
                    <a:p>
                      <a:pPr algn="ctr"/>
                      <a:r>
                        <a:rPr lang="en-IN" sz="1800" dirty="0">
                          <a:latin typeface="Georgia" panose="02040502050405020303" pitchFamily="18" charset="0"/>
                        </a:rPr>
                        <a:t>I've had my Contigo coffee tumbler for less than a week, but this is a winner.</a:t>
                      </a:r>
                    </a:p>
                  </a:txBody>
                  <a:tcPr anchor="b"/>
                </a:tc>
                <a:tc>
                  <a:txBody>
                    <a:bodyPr/>
                    <a:lstStyle/>
                    <a:p>
                      <a:pPr algn="ctr"/>
                      <a:r>
                        <a:rPr lang="en-IN" sz="1800" dirty="0">
                          <a:latin typeface="Georgia" panose="02040502050405020303" pitchFamily="18" charset="0"/>
                        </a:rPr>
                        <a:t>Contigo Coffee Mug</a:t>
                      </a:r>
                    </a:p>
                  </a:txBody>
                  <a:tcPr anchor="b"/>
                </a:tc>
                <a:extLst>
                  <a:ext uri="{0D108BD9-81ED-4DB2-BD59-A6C34878D82A}">
                    <a16:rowId xmlns:a16="http://schemas.microsoft.com/office/drawing/2014/main" val="337732998"/>
                  </a:ext>
                </a:extLst>
              </a:tr>
              <a:tr h="73217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B007B9WAH4</a:t>
                      </a:r>
                    </a:p>
                  </a:txBody>
                  <a:tcPr anchor="b"/>
                </a:tc>
                <a:tc>
                  <a:txBody>
                    <a:bodyPr/>
                    <a:lstStyle/>
                    <a:p>
                      <a:pPr algn="ctr"/>
                      <a:r>
                        <a:rPr lang="en-IN" sz="1800" b="0" i="0" kern="1200" dirty="0">
                          <a:solidFill>
                            <a:schemeClr val="dk1"/>
                          </a:solidFill>
                          <a:effectLst/>
                          <a:latin typeface="Georgia" panose="02040502050405020303" pitchFamily="18" charset="0"/>
                          <a:ea typeface="+mn-ea"/>
                          <a:cs typeface="+mn-cs"/>
                        </a:rPr>
                        <a:t>I was very excited to try Lipton Tea and Honey To Go Packets after I read "sweetened with honey" on the packaging</a:t>
                      </a:r>
                      <a:endParaRPr lang="en-IN" sz="1800" dirty="0">
                        <a:latin typeface="Georgia" panose="02040502050405020303" pitchFamily="18" charset="0"/>
                      </a:endParaRPr>
                    </a:p>
                  </a:txBody>
                  <a:tcPr anchor="b"/>
                </a:tc>
                <a:tc>
                  <a:txBody>
                    <a:bodyPr/>
                    <a:lstStyle/>
                    <a:p>
                      <a:pPr algn="ctr"/>
                      <a:r>
                        <a:rPr lang="en-IN" sz="1800" b="0" i="0" kern="1200" dirty="0">
                          <a:solidFill>
                            <a:schemeClr val="dk1"/>
                          </a:solidFill>
                          <a:effectLst/>
                          <a:latin typeface="Georgia" panose="02040502050405020303" pitchFamily="18" charset="0"/>
                          <a:ea typeface="+mn-ea"/>
                          <a:cs typeface="+mn-cs"/>
                        </a:rPr>
                        <a:t>Strawberry Lipton Tea</a:t>
                      </a:r>
                      <a:endParaRPr lang="en-IN" sz="1800" dirty="0">
                        <a:latin typeface="Georgia" panose="02040502050405020303" pitchFamily="18" charset="0"/>
                      </a:endParaRPr>
                    </a:p>
                  </a:txBody>
                  <a:tcPr anchor="b"/>
                </a:tc>
                <a:extLst>
                  <a:ext uri="{0D108BD9-81ED-4DB2-BD59-A6C34878D82A}">
                    <a16:rowId xmlns:a16="http://schemas.microsoft.com/office/drawing/2014/main" val="2927873277"/>
                  </a:ext>
                </a:extLst>
              </a:tr>
              <a:tr h="52797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B00005B8K5</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latin typeface="Georgia" panose="02040502050405020303" pitchFamily="18" charset="0"/>
                        </a:rPr>
                        <a:t>So these are glass bowls - great for not ingesting any more chemicals than necessary.  </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latin typeface="Georgia" panose="02040502050405020303" pitchFamily="18" charset="0"/>
                        </a:rPr>
                        <a:t>Glass bowls</a:t>
                      </a:r>
                    </a:p>
                  </a:txBody>
                  <a:tcPr anchor="b"/>
                </a:tc>
                <a:extLst>
                  <a:ext uri="{0D108BD9-81ED-4DB2-BD59-A6C34878D82A}">
                    <a16:rowId xmlns:a16="http://schemas.microsoft.com/office/drawing/2014/main" val="1380674167"/>
                  </a:ext>
                </a:extLst>
              </a:tr>
            </a:tbl>
          </a:graphicData>
        </a:graphic>
      </p:graphicFrame>
      <p:pic>
        <p:nvPicPr>
          <p:cNvPr id="12" name="Picture 11">
            <a:extLst>
              <a:ext uri="{FF2B5EF4-FFF2-40B4-BE49-F238E27FC236}">
                <a16:creationId xmlns:a16="http://schemas.microsoft.com/office/drawing/2014/main" id="{CA42C742-A1A4-48FD-38E4-9FA11C3D85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6149" y="1673518"/>
            <a:ext cx="2195312" cy="1460880"/>
          </a:xfrm>
          <a:prstGeom prst="rect">
            <a:avLst/>
          </a:prstGeom>
          <a:effectLst>
            <a:outerShdw blurRad="215900" dist="38100" dir="2700000" algn="tl" rotWithShape="0">
              <a:prstClr val="black">
                <a:alpha val="40000"/>
              </a:prstClr>
            </a:outerShdw>
          </a:effectLst>
        </p:spPr>
      </p:pic>
      <p:pic>
        <p:nvPicPr>
          <p:cNvPr id="16" name="Picture 15">
            <a:extLst>
              <a:ext uri="{FF2B5EF4-FFF2-40B4-BE49-F238E27FC236}">
                <a16:creationId xmlns:a16="http://schemas.microsoft.com/office/drawing/2014/main" id="{0FD5D27A-F20B-E339-23AE-EEFD360130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3515" y="3334572"/>
            <a:ext cx="1570276" cy="1570276"/>
          </a:xfrm>
          <a:prstGeom prst="rect">
            <a:avLst/>
          </a:prstGeom>
          <a:effectLst>
            <a:outerShdw blurRad="63500" dist="38100" dir="2700000" sx="101000" sy="101000" algn="tl" rotWithShape="0">
              <a:prstClr val="black">
                <a:alpha val="40000"/>
              </a:prstClr>
            </a:outerShdw>
          </a:effectLst>
        </p:spPr>
      </p:pic>
      <p:pic>
        <p:nvPicPr>
          <p:cNvPr id="24" name="Picture 23">
            <a:extLst>
              <a:ext uri="{FF2B5EF4-FFF2-40B4-BE49-F238E27FC236}">
                <a16:creationId xmlns:a16="http://schemas.microsoft.com/office/drawing/2014/main" id="{FB5D65F2-9625-2180-310A-FD80BA00A6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43153" y="5095131"/>
            <a:ext cx="2167478" cy="1460880"/>
          </a:xfrm>
          <a:prstGeom prst="rect">
            <a:avLst/>
          </a:prstGeom>
          <a:effectLst>
            <a:outerShdw blurRad="63500" dist="38100" dir="2700000" sx="102000" sy="102000" algn="tl" rotWithShape="0">
              <a:prstClr val="black">
                <a:alpha val="40000"/>
              </a:prstClr>
            </a:outerShdw>
          </a:effectLst>
        </p:spPr>
      </p:pic>
      <p:pic>
        <p:nvPicPr>
          <p:cNvPr id="28" name="Picture 27">
            <a:extLst>
              <a:ext uri="{FF2B5EF4-FFF2-40B4-BE49-F238E27FC236}">
                <a16:creationId xmlns:a16="http://schemas.microsoft.com/office/drawing/2014/main" id="{236A63E5-3AA6-F9F6-170B-950A850F96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63102" y="-16798"/>
            <a:ext cx="2371003" cy="2371003"/>
          </a:xfrm>
          <a:prstGeom prst="rect">
            <a:avLst/>
          </a:prstGeom>
          <a:effectLst>
            <a:outerShdw blurRad="63500" dist="38100" dir="2700000" sx="101000" sy="101000" algn="tl" rotWithShape="0">
              <a:prstClr val="black">
                <a:alpha val="40000"/>
              </a:prstClr>
            </a:outerShdw>
          </a:effectLst>
        </p:spPr>
      </p:pic>
      <p:pic>
        <p:nvPicPr>
          <p:cNvPr id="11" name="Picture 10">
            <a:extLst>
              <a:ext uri="{FF2B5EF4-FFF2-40B4-BE49-F238E27FC236}">
                <a16:creationId xmlns:a16="http://schemas.microsoft.com/office/drawing/2014/main" id="{7FC23621-138F-229A-1B56-619734608A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41409" y="2810960"/>
            <a:ext cx="1570276" cy="1570276"/>
          </a:xfrm>
          <a:prstGeom prst="rect">
            <a:avLst/>
          </a:prstGeom>
          <a:effectLst>
            <a:outerShdw blurRad="63500" dist="38100" dir="2700000" sx="102000" sy="102000" algn="tl" rotWithShape="0">
              <a:prstClr val="black">
                <a:alpha val="40000"/>
              </a:prstClr>
            </a:outerShdw>
          </a:effectLst>
        </p:spPr>
      </p:pic>
      <p:sp>
        <p:nvSpPr>
          <p:cNvPr id="13" name="Freeform: Shape 12">
            <a:extLst>
              <a:ext uri="{FF2B5EF4-FFF2-40B4-BE49-F238E27FC236}">
                <a16:creationId xmlns:a16="http://schemas.microsoft.com/office/drawing/2014/main" id="{48E51611-3D07-D94A-2D88-4A214E31C2CD}"/>
              </a:ext>
            </a:extLst>
          </p:cNvPr>
          <p:cNvSpPr/>
          <p:nvPr/>
        </p:nvSpPr>
        <p:spPr>
          <a:xfrm flipH="1">
            <a:off x="11746429" y="5825571"/>
            <a:ext cx="445571" cy="442707"/>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FFD65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b="1" dirty="0"/>
              <a:t>10</a:t>
            </a:r>
          </a:p>
        </p:txBody>
      </p:sp>
      <p:sp>
        <p:nvSpPr>
          <p:cNvPr id="2" name="TextBox 1">
            <a:extLst>
              <a:ext uri="{FF2B5EF4-FFF2-40B4-BE49-F238E27FC236}">
                <a16:creationId xmlns:a16="http://schemas.microsoft.com/office/drawing/2014/main" id="{AB96DE0C-7B04-AA67-72F7-EF512D6594D0}"/>
              </a:ext>
            </a:extLst>
          </p:cNvPr>
          <p:cNvSpPr txBox="1"/>
          <p:nvPr/>
        </p:nvSpPr>
        <p:spPr>
          <a:xfrm>
            <a:off x="209164" y="1118045"/>
            <a:ext cx="8071711"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t>We are using Named Entity Recognition method to find the product names.</a:t>
            </a:r>
          </a:p>
        </p:txBody>
      </p:sp>
    </p:spTree>
    <p:extLst>
      <p:ext uri="{BB962C8B-B14F-4D97-AF65-F5344CB8AC3E}">
        <p14:creationId xmlns:p14="http://schemas.microsoft.com/office/powerpoint/2010/main" val="877817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3C838C5-E145-4B1C-8ACA-D3BD6AC01B83}"/>
              </a:ext>
            </a:extLst>
          </p:cNvPr>
          <p:cNvGrpSpPr/>
          <p:nvPr/>
        </p:nvGrpSpPr>
        <p:grpSpPr>
          <a:xfrm>
            <a:off x="4439169" y="0"/>
            <a:ext cx="3283271" cy="1205948"/>
            <a:chOff x="15297043" y="892628"/>
            <a:chExt cx="3283271" cy="1205948"/>
          </a:xfrm>
        </p:grpSpPr>
        <p:sp>
          <p:nvSpPr>
            <p:cNvPr id="6" name="Freeform: Shape 5">
              <a:extLst>
                <a:ext uri="{FF2B5EF4-FFF2-40B4-BE49-F238E27FC236}">
                  <a16:creationId xmlns:a16="http://schemas.microsoft.com/office/drawing/2014/main" id="{28DB4C40-5946-F0CF-5FF0-EC9FDF001833}"/>
                </a:ext>
              </a:extLst>
            </p:cNvPr>
            <p:cNvSpPr/>
            <p:nvPr/>
          </p:nvSpPr>
          <p:spPr>
            <a:xfrm rot="5400000">
              <a:off x="16350899" y="-88033"/>
              <a:ext cx="1205948" cy="3167269"/>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FFCF3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7" name="Group 6">
              <a:extLst>
                <a:ext uri="{FF2B5EF4-FFF2-40B4-BE49-F238E27FC236}">
                  <a16:creationId xmlns:a16="http://schemas.microsoft.com/office/drawing/2014/main" id="{27E01414-6CC1-8B9B-BEBE-3A6A076A3095}"/>
                </a:ext>
              </a:extLst>
            </p:cNvPr>
            <p:cNvGrpSpPr/>
            <p:nvPr/>
          </p:nvGrpSpPr>
          <p:grpSpPr>
            <a:xfrm>
              <a:off x="15297043" y="994504"/>
              <a:ext cx="3283271" cy="869661"/>
              <a:chOff x="15297043" y="994504"/>
              <a:chExt cx="3283271" cy="869661"/>
            </a:xfrm>
          </p:grpSpPr>
          <p:sp>
            <p:nvSpPr>
              <p:cNvPr id="8" name="TextBox 7">
                <a:extLst>
                  <a:ext uri="{FF2B5EF4-FFF2-40B4-BE49-F238E27FC236}">
                    <a16:creationId xmlns:a16="http://schemas.microsoft.com/office/drawing/2014/main" id="{42C7AA1A-8CC2-C2C6-38A4-55D334F653B9}"/>
                  </a:ext>
                </a:extLst>
              </p:cNvPr>
              <p:cNvSpPr txBox="1"/>
              <p:nvPr/>
            </p:nvSpPr>
            <p:spPr>
              <a:xfrm rot="10800000" flipV="1">
                <a:off x="15297043" y="1387111"/>
                <a:ext cx="3283271" cy="477054"/>
              </a:xfrm>
              <a:prstGeom prst="rect">
                <a:avLst/>
              </a:prstGeom>
              <a:noFill/>
            </p:spPr>
            <p:txBody>
              <a:bodyPr wrap="square" rtlCol="0">
                <a:spAutoFit/>
              </a:bodyPr>
              <a:lstStyle/>
              <a:p>
                <a:pPr algn="ctr"/>
                <a:r>
                  <a:rPr lang="en-IN" sz="2500" b="1" dirty="0">
                    <a:solidFill>
                      <a:schemeClr val="bg1">
                        <a:lumMod val="95000"/>
                      </a:schemeClr>
                    </a:solidFill>
                    <a:latin typeface="Tw Cen MT" panose="020B0602020104020603" pitchFamily="34" charset="0"/>
                  </a:rPr>
                  <a:t>Comparison of prices</a:t>
                </a:r>
              </a:p>
            </p:txBody>
          </p:sp>
          <p:pic>
            <p:nvPicPr>
              <p:cNvPr id="9" name="Graphic 8" descr="Lightbulb with solid fill">
                <a:extLst>
                  <a:ext uri="{FF2B5EF4-FFF2-40B4-BE49-F238E27FC236}">
                    <a16:creationId xmlns:a16="http://schemas.microsoft.com/office/drawing/2014/main" id="{D43B33C1-F934-858D-C599-BE21EE5F31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V="1">
                <a:off x="16687392" y="994504"/>
                <a:ext cx="501097" cy="501097"/>
              </a:xfrm>
              <a:prstGeom prst="rect">
                <a:avLst/>
              </a:prstGeom>
            </p:spPr>
          </p:pic>
        </p:grpSp>
      </p:grpSp>
      <p:sp>
        <p:nvSpPr>
          <p:cNvPr id="11" name="Freeform: Shape 10">
            <a:extLst>
              <a:ext uri="{FF2B5EF4-FFF2-40B4-BE49-F238E27FC236}">
                <a16:creationId xmlns:a16="http://schemas.microsoft.com/office/drawing/2014/main" id="{2F9F3543-0E1B-6A0D-0031-2FC004679A27}"/>
              </a:ext>
            </a:extLst>
          </p:cNvPr>
          <p:cNvSpPr/>
          <p:nvPr/>
        </p:nvSpPr>
        <p:spPr>
          <a:xfrm rot="10800000" flipV="1">
            <a:off x="11686875" y="5683196"/>
            <a:ext cx="505125" cy="477078"/>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FFCF3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b="1" dirty="0"/>
          </a:p>
        </p:txBody>
      </p:sp>
      <p:sp>
        <p:nvSpPr>
          <p:cNvPr id="4" name="Slide Number Placeholder 3">
            <a:extLst>
              <a:ext uri="{FF2B5EF4-FFF2-40B4-BE49-F238E27FC236}">
                <a16:creationId xmlns:a16="http://schemas.microsoft.com/office/drawing/2014/main" id="{3E600C12-195A-E024-3B99-C5D9A3FFBC9D}"/>
              </a:ext>
            </a:extLst>
          </p:cNvPr>
          <p:cNvSpPr>
            <a:spLocks noGrp="1"/>
          </p:cNvSpPr>
          <p:nvPr>
            <p:ph type="sldNum" sz="quarter" idx="12"/>
          </p:nvPr>
        </p:nvSpPr>
        <p:spPr>
          <a:xfrm>
            <a:off x="11754678" y="5751443"/>
            <a:ext cx="537517" cy="313098"/>
          </a:xfrm>
        </p:spPr>
        <p:txBody>
          <a:bodyPr/>
          <a:lstStyle/>
          <a:p>
            <a:r>
              <a:rPr lang="en-IN" b="1" dirty="0">
                <a:solidFill>
                  <a:schemeClr val="bg1"/>
                </a:solidFill>
              </a:rPr>
              <a:t>11</a:t>
            </a:r>
          </a:p>
        </p:txBody>
      </p:sp>
      <p:grpSp>
        <p:nvGrpSpPr>
          <p:cNvPr id="10" name="Group 9">
            <a:extLst>
              <a:ext uri="{FF2B5EF4-FFF2-40B4-BE49-F238E27FC236}">
                <a16:creationId xmlns:a16="http://schemas.microsoft.com/office/drawing/2014/main" id="{4CDA78DB-3639-4378-879B-46456E55E32B}"/>
              </a:ext>
            </a:extLst>
          </p:cNvPr>
          <p:cNvGrpSpPr/>
          <p:nvPr/>
        </p:nvGrpSpPr>
        <p:grpSpPr>
          <a:xfrm>
            <a:off x="819937" y="1766509"/>
            <a:ext cx="8493408" cy="4512766"/>
            <a:chOff x="2161362" y="1047252"/>
            <a:chExt cx="8493408" cy="4512766"/>
          </a:xfrm>
        </p:grpSpPr>
        <p:grpSp>
          <p:nvGrpSpPr>
            <p:cNvPr id="15" name="Group 14">
              <a:extLst>
                <a:ext uri="{FF2B5EF4-FFF2-40B4-BE49-F238E27FC236}">
                  <a16:creationId xmlns:a16="http://schemas.microsoft.com/office/drawing/2014/main" id="{AB7044C1-7AA8-4190-BE34-A40FDE8D43C9}"/>
                </a:ext>
              </a:extLst>
            </p:cNvPr>
            <p:cNvGrpSpPr/>
            <p:nvPr/>
          </p:nvGrpSpPr>
          <p:grpSpPr>
            <a:xfrm>
              <a:off x="2161362" y="1047252"/>
              <a:ext cx="8493408" cy="3871706"/>
              <a:chOff x="2081620" y="976132"/>
              <a:chExt cx="8493408" cy="3871706"/>
            </a:xfrm>
          </p:grpSpPr>
          <p:sp>
            <p:nvSpPr>
              <p:cNvPr id="28" name="Triangle 1">
                <a:extLst>
                  <a:ext uri="{FF2B5EF4-FFF2-40B4-BE49-F238E27FC236}">
                    <a16:creationId xmlns:a16="http://schemas.microsoft.com/office/drawing/2014/main" id="{C5974E9B-87F6-49DA-BD19-07017870F98D}"/>
                  </a:ext>
                </a:extLst>
              </p:cNvPr>
              <p:cNvSpPr/>
              <p:nvPr/>
            </p:nvSpPr>
            <p:spPr>
              <a:xfrm>
                <a:off x="3205505" y="2235691"/>
                <a:ext cx="278279" cy="198869"/>
              </a:xfrm>
              <a:prstGeom prst="triangle">
                <a:avLst/>
              </a:prstGeom>
              <a:solidFill>
                <a:srgbClr val="FF7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atin typeface="Cambria" panose="02040503050406030204" pitchFamily="18" charset="0"/>
                  <a:ea typeface="Cambria" panose="02040503050406030204" pitchFamily="18" charset="0"/>
                </a:endParaRPr>
              </a:p>
            </p:txBody>
          </p:sp>
          <p:sp>
            <p:nvSpPr>
              <p:cNvPr id="29" name="Freeform 2">
                <a:extLst>
                  <a:ext uri="{FF2B5EF4-FFF2-40B4-BE49-F238E27FC236}">
                    <a16:creationId xmlns:a16="http://schemas.microsoft.com/office/drawing/2014/main" id="{7A8F45FF-8D33-4605-80BD-C95402836B8D}"/>
                  </a:ext>
                </a:extLst>
              </p:cNvPr>
              <p:cNvSpPr/>
              <p:nvPr/>
            </p:nvSpPr>
            <p:spPr>
              <a:xfrm>
                <a:off x="2440516" y="2396108"/>
                <a:ext cx="1816848" cy="1608225"/>
              </a:xfrm>
              <a:custGeom>
                <a:avLst/>
                <a:gdLst>
                  <a:gd name="connsiteX0" fmla="*/ 1481150 w 1816848"/>
                  <a:gd name="connsiteY0" fmla="*/ 0 h 1608225"/>
                  <a:gd name="connsiteX1" fmla="*/ 1550777 w 1816848"/>
                  <a:gd name="connsiteY1" fmla="*/ 57448 h 1608225"/>
                  <a:gd name="connsiteX2" fmla="*/ 1816848 w 1816848"/>
                  <a:gd name="connsiteY2" fmla="*/ 699801 h 1608225"/>
                  <a:gd name="connsiteX3" fmla="*/ 908424 w 1816848"/>
                  <a:gd name="connsiteY3" fmla="*/ 1608225 h 1608225"/>
                  <a:gd name="connsiteX4" fmla="*/ 0 w 1816848"/>
                  <a:gd name="connsiteY4" fmla="*/ 699801 h 1608225"/>
                  <a:gd name="connsiteX5" fmla="*/ 266071 w 1816848"/>
                  <a:gd name="connsiteY5" fmla="*/ 57448 h 1608225"/>
                  <a:gd name="connsiteX6" fmla="*/ 320592 w 1816848"/>
                  <a:gd name="connsiteY6" fmla="*/ 12465 h 1608225"/>
                  <a:gd name="connsiteX7" fmla="*/ 445626 w 1816848"/>
                  <a:gd name="connsiteY7" fmla="*/ 189597 h 1608225"/>
                  <a:gd name="connsiteX8" fmla="*/ 419651 w 1816848"/>
                  <a:gd name="connsiteY8" fmla="*/ 211028 h 1608225"/>
                  <a:gd name="connsiteX9" fmla="*/ 217194 w 1816848"/>
                  <a:gd name="connsiteY9" fmla="*/ 699801 h 1608225"/>
                  <a:gd name="connsiteX10" fmla="*/ 908424 w 1816848"/>
                  <a:gd name="connsiteY10" fmla="*/ 1391031 h 1608225"/>
                  <a:gd name="connsiteX11" fmla="*/ 1599654 w 1816848"/>
                  <a:gd name="connsiteY11" fmla="*/ 699801 h 1608225"/>
                  <a:gd name="connsiteX12" fmla="*/ 1397198 w 1816848"/>
                  <a:gd name="connsiteY12" fmla="*/ 211028 h 1608225"/>
                  <a:gd name="connsiteX13" fmla="*/ 1356116 w 1816848"/>
                  <a:gd name="connsiteY13" fmla="*/ 177132 h 1608225"/>
                  <a:gd name="connsiteX14" fmla="*/ 1481150 w 1816848"/>
                  <a:gd name="connsiteY14" fmla="*/ 0 h 160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16848" h="1608225">
                    <a:moveTo>
                      <a:pt x="1481150" y="0"/>
                    </a:moveTo>
                    <a:lnTo>
                      <a:pt x="1550777" y="57448"/>
                    </a:lnTo>
                    <a:cubicBezTo>
                      <a:pt x="1715169" y="221841"/>
                      <a:pt x="1816848" y="448947"/>
                      <a:pt x="1816848" y="699801"/>
                    </a:cubicBezTo>
                    <a:cubicBezTo>
                      <a:pt x="1816848" y="1201510"/>
                      <a:pt x="1410133" y="1608225"/>
                      <a:pt x="908424" y="1608225"/>
                    </a:cubicBezTo>
                    <a:cubicBezTo>
                      <a:pt x="406715" y="1608225"/>
                      <a:pt x="0" y="1201510"/>
                      <a:pt x="0" y="699801"/>
                    </a:cubicBezTo>
                    <a:cubicBezTo>
                      <a:pt x="0" y="448947"/>
                      <a:pt x="101679" y="221841"/>
                      <a:pt x="266071" y="57448"/>
                    </a:cubicBezTo>
                    <a:lnTo>
                      <a:pt x="320592" y="12465"/>
                    </a:lnTo>
                    <a:lnTo>
                      <a:pt x="445626" y="189597"/>
                    </a:lnTo>
                    <a:lnTo>
                      <a:pt x="419651" y="211028"/>
                    </a:lnTo>
                    <a:cubicBezTo>
                      <a:pt x="294563" y="336116"/>
                      <a:pt x="217194" y="508923"/>
                      <a:pt x="217194" y="699801"/>
                    </a:cubicBezTo>
                    <a:cubicBezTo>
                      <a:pt x="217194" y="1081557"/>
                      <a:pt x="526668" y="1391031"/>
                      <a:pt x="908424" y="1391031"/>
                    </a:cubicBezTo>
                    <a:cubicBezTo>
                      <a:pt x="1290180" y="1391031"/>
                      <a:pt x="1599654" y="1081557"/>
                      <a:pt x="1599654" y="699801"/>
                    </a:cubicBezTo>
                    <a:cubicBezTo>
                      <a:pt x="1599654" y="508923"/>
                      <a:pt x="1522286" y="336116"/>
                      <a:pt x="1397198" y="211028"/>
                    </a:cubicBezTo>
                    <a:lnTo>
                      <a:pt x="1356116" y="177132"/>
                    </a:lnTo>
                    <a:lnTo>
                      <a:pt x="1481150" y="0"/>
                    </a:lnTo>
                    <a:close/>
                  </a:path>
                </a:pathLst>
              </a:custGeom>
              <a:solidFill>
                <a:srgbClr val="FF7D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ambria" panose="02040503050406030204" pitchFamily="18" charset="0"/>
                  <a:ea typeface="Cambria" panose="02040503050406030204" pitchFamily="18" charset="0"/>
                </a:endParaRPr>
              </a:p>
            </p:txBody>
          </p:sp>
          <p:sp>
            <p:nvSpPr>
              <p:cNvPr id="30" name="Oval 29">
                <a:extLst>
                  <a:ext uri="{FF2B5EF4-FFF2-40B4-BE49-F238E27FC236}">
                    <a16:creationId xmlns:a16="http://schemas.microsoft.com/office/drawing/2014/main" id="{7487C8C4-CA95-475C-9F45-3E5EEB01CDAF}"/>
                  </a:ext>
                </a:extLst>
              </p:cNvPr>
              <p:cNvSpPr/>
              <p:nvPr/>
            </p:nvSpPr>
            <p:spPr>
              <a:xfrm>
                <a:off x="2653414" y="2396108"/>
                <a:ext cx="1382460" cy="138246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ambria" panose="02040503050406030204" pitchFamily="18" charset="0"/>
                  <a:ea typeface="Cambria" panose="02040503050406030204" pitchFamily="18" charset="0"/>
                </a:endParaRPr>
              </a:p>
            </p:txBody>
          </p:sp>
          <p:sp>
            <p:nvSpPr>
              <p:cNvPr id="31" name="Triangle 8">
                <a:extLst>
                  <a:ext uri="{FF2B5EF4-FFF2-40B4-BE49-F238E27FC236}">
                    <a16:creationId xmlns:a16="http://schemas.microsoft.com/office/drawing/2014/main" id="{77467720-AFC8-45CD-A4B5-56FD05DB97FF}"/>
                  </a:ext>
                </a:extLst>
              </p:cNvPr>
              <p:cNvSpPr/>
              <p:nvPr/>
            </p:nvSpPr>
            <p:spPr>
              <a:xfrm rot="10800000">
                <a:off x="4988011" y="4040372"/>
                <a:ext cx="278279" cy="198869"/>
              </a:xfrm>
              <a:prstGeom prst="triangle">
                <a:avLst/>
              </a:prstGeom>
              <a:solidFill>
                <a:srgbClr val="FFC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ambria" panose="02040503050406030204" pitchFamily="18" charset="0"/>
                  <a:ea typeface="Cambria" panose="02040503050406030204" pitchFamily="18" charset="0"/>
                </a:endParaRPr>
              </a:p>
            </p:txBody>
          </p:sp>
          <p:sp>
            <p:nvSpPr>
              <p:cNvPr id="32" name="Freeform 9">
                <a:extLst>
                  <a:ext uri="{FF2B5EF4-FFF2-40B4-BE49-F238E27FC236}">
                    <a16:creationId xmlns:a16="http://schemas.microsoft.com/office/drawing/2014/main" id="{D3EB9750-06A3-4A05-8A8E-CD7EFCEC680A}"/>
                  </a:ext>
                </a:extLst>
              </p:cNvPr>
              <p:cNvSpPr/>
              <p:nvPr/>
            </p:nvSpPr>
            <p:spPr>
              <a:xfrm rot="10800000" flipH="1">
                <a:off x="4218728" y="2460025"/>
                <a:ext cx="1816848" cy="1608225"/>
              </a:xfrm>
              <a:custGeom>
                <a:avLst/>
                <a:gdLst>
                  <a:gd name="connsiteX0" fmla="*/ 1481150 w 1816848"/>
                  <a:gd name="connsiteY0" fmla="*/ 0 h 1608225"/>
                  <a:gd name="connsiteX1" fmla="*/ 1550777 w 1816848"/>
                  <a:gd name="connsiteY1" fmla="*/ 57448 h 1608225"/>
                  <a:gd name="connsiteX2" fmla="*/ 1816848 w 1816848"/>
                  <a:gd name="connsiteY2" fmla="*/ 699801 h 1608225"/>
                  <a:gd name="connsiteX3" fmla="*/ 908424 w 1816848"/>
                  <a:gd name="connsiteY3" fmla="*/ 1608225 h 1608225"/>
                  <a:gd name="connsiteX4" fmla="*/ 0 w 1816848"/>
                  <a:gd name="connsiteY4" fmla="*/ 699801 h 1608225"/>
                  <a:gd name="connsiteX5" fmla="*/ 266071 w 1816848"/>
                  <a:gd name="connsiteY5" fmla="*/ 57448 h 1608225"/>
                  <a:gd name="connsiteX6" fmla="*/ 320592 w 1816848"/>
                  <a:gd name="connsiteY6" fmla="*/ 12465 h 1608225"/>
                  <a:gd name="connsiteX7" fmla="*/ 445626 w 1816848"/>
                  <a:gd name="connsiteY7" fmla="*/ 189597 h 1608225"/>
                  <a:gd name="connsiteX8" fmla="*/ 419651 w 1816848"/>
                  <a:gd name="connsiteY8" fmla="*/ 211028 h 1608225"/>
                  <a:gd name="connsiteX9" fmla="*/ 217194 w 1816848"/>
                  <a:gd name="connsiteY9" fmla="*/ 699801 h 1608225"/>
                  <a:gd name="connsiteX10" fmla="*/ 908424 w 1816848"/>
                  <a:gd name="connsiteY10" fmla="*/ 1391031 h 1608225"/>
                  <a:gd name="connsiteX11" fmla="*/ 1599654 w 1816848"/>
                  <a:gd name="connsiteY11" fmla="*/ 699801 h 1608225"/>
                  <a:gd name="connsiteX12" fmla="*/ 1397198 w 1816848"/>
                  <a:gd name="connsiteY12" fmla="*/ 211028 h 1608225"/>
                  <a:gd name="connsiteX13" fmla="*/ 1356116 w 1816848"/>
                  <a:gd name="connsiteY13" fmla="*/ 177132 h 1608225"/>
                  <a:gd name="connsiteX14" fmla="*/ 1481150 w 1816848"/>
                  <a:gd name="connsiteY14" fmla="*/ 0 h 160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16848" h="1608225">
                    <a:moveTo>
                      <a:pt x="1481150" y="0"/>
                    </a:moveTo>
                    <a:lnTo>
                      <a:pt x="1550777" y="57448"/>
                    </a:lnTo>
                    <a:cubicBezTo>
                      <a:pt x="1715169" y="221841"/>
                      <a:pt x="1816848" y="448947"/>
                      <a:pt x="1816848" y="699801"/>
                    </a:cubicBezTo>
                    <a:cubicBezTo>
                      <a:pt x="1816848" y="1201510"/>
                      <a:pt x="1410133" y="1608225"/>
                      <a:pt x="908424" y="1608225"/>
                    </a:cubicBezTo>
                    <a:cubicBezTo>
                      <a:pt x="406715" y="1608225"/>
                      <a:pt x="0" y="1201510"/>
                      <a:pt x="0" y="699801"/>
                    </a:cubicBezTo>
                    <a:cubicBezTo>
                      <a:pt x="0" y="448947"/>
                      <a:pt x="101679" y="221841"/>
                      <a:pt x="266071" y="57448"/>
                    </a:cubicBezTo>
                    <a:lnTo>
                      <a:pt x="320592" y="12465"/>
                    </a:lnTo>
                    <a:lnTo>
                      <a:pt x="445626" y="189597"/>
                    </a:lnTo>
                    <a:lnTo>
                      <a:pt x="419651" y="211028"/>
                    </a:lnTo>
                    <a:cubicBezTo>
                      <a:pt x="294563" y="336116"/>
                      <a:pt x="217194" y="508923"/>
                      <a:pt x="217194" y="699801"/>
                    </a:cubicBezTo>
                    <a:cubicBezTo>
                      <a:pt x="217194" y="1081557"/>
                      <a:pt x="526668" y="1391031"/>
                      <a:pt x="908424" y="1391031"/>
                    </a:cubicBezTo>
                    <a:cubicBezTo>
                      <a:pt x="1290180" y="1391031"/>
                      <a:pt x="1599654" y="1081557"/>
                      <a:pt x="1599654" y="699801"/>
                    </a:cubicBezTo>
                    <a:cubicBezTo>
                      <a:pt x="1599654" y="508923"/>
                      <a:pt x="1522286" y="336116"/>
                      <a:pt x="1397198" y="211028"/>
                    </a:cubicBezTo>
                    <a:lnTo>
                      <a:pt x="1356116" y="177132"/>
                    </a:lnTo>
                    <a:lnTo>
                      <a:pt x="1481150" y="0"/>
                    </a:lnTo>
                    <a:close/>
                  </a:path>
                </a:pathLst>
              </a:custGeom>
              <a:solidFill>
                <a:srgbClr val="FFCE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ambria" panose="02040503050406030204" pitchFamily="18" charset="0"/>
                  <a:ea typeface="Cambria" panose="02040503050406030204" pitchFamily="18" charset="0"/>
                </a:endParaRPr>
              </a:p>
            </p:txBody>
          </p:sp>
          <p:sp>
            <p:nvSpPr>
              <p:cNvPr id="33" name="Oval 32">
                <a:extLst>
                  <a:ext uri="{FF2B5EF4-FFF2-40B4-BE49-F238E27FC236}">
                    <a16:creationId xmlns:a16="http://schemas.microsoft.com/office/drawing/2014/main" id="{9D73995E-83EE-48B2-87DD-BAB4004DA4B2}"/>
                  </a:ext>
                </a:extLst>
              </p:cNvPr>
              <p:cNvSpPr/>
              <p:nvPr/>
            </p:nvSpPr>
            <p:spPr>
              <a:xfrm>
                <a:off x="4435922" y="2663735"/>
                <a:ext cx="1382460" cy="138246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ambria" panose="02040503050406030204" pitchFamily="18" charset="0"/>
                  <a:ea typeface="Cambria" panose="02040503050406030204" pitchFamily="18" charset="0"/>
                </a:endParaRPr>
              </a:p>
            </p:txBody>
          </p:sp>
          <p:sp>
            <p:nvSpPr>
              <p:cNvPr id="34" name="Triangle 15">
                <a:extLst>
                  <a:ext uri="{FF2B5EF4-FFF2-40B4-BE49-F238E27FC236}">
                    <a16:creationId xmlns:a16="http://schemas.microsoft.com/office/drawing/2014/main" id="{624D4A28-9E50-4CFF-86D0-7D646F5AB474}"/>
                  </a:ext>
                </a:extLst>
              </p:cNvPr>
              <p:cNvSpPr/>
              <p:nvPr/>
            </p:nvSpPr>
            <p:spPr>
              <a:xfrm>
                <a:off x="6761929" y="2235691"/>
                <a:ext cx="278279" cy="198869"/>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ambria" panose="02040503050406030204" pitchFamily="18" charset="0"/>
                  <a:ea typeface="Cambria" panose="02040503050406030204" pitchFamily="18" charset="0"/>
                </a:endParaRPr>
              </a:p>
            </p:txBody>
          </p:sp>
          <p:sp>
            <p:nvSpPr>
              <p:cNvPr id="35" name="Freeform 16">
                <a:extLst>
                  <a:ext uri="{FF2B5EF4-FFF2-40B4-BE49-F238E27FC236}">
                    <a16:creationId xmlns:a16="http://schemas.microsoft.com/office/drawing/2014/main" id="{ED3CC643-4021-488C-9214-49DCEDA6C33F}"/>
                  </a:ext>
                </a:extLst>
              </p:cNvPr>
              <p:cNvSpPr/>
              <p:nvPr/>
            </p:nvSpPr>
            <p:spPr>
              <a:xfrm>
                <a:off x="5996940" y="2396108"/>
                <a:ext cx="1816848" cy="1608225"/>
              </a:xfrm>
              <a:custGeom>
                <a:avLst/>
                <a:gdLst>
                  <a:gd name="connsiteX0" fmla="*/ 1481150 w 1816848"/>
                  <a:gd name="connsiteY0" fmla="*/ 0 h 1608225"/>
                  <a:gd name="connsiteX1" fmla="*/ 1550777 w 1816848"/>
                  <a:gd name="connsiteY1" fmla="*/ 57448 h 1608225"/>
                  <a:gd name="connsiteX2" fmla="*/ 1816848 w 1816848"/>
                  <a:gd name="connsiteY2" fmla="*/ 699801 h 1608225"/>
                  <a:gd name="connsiteX3" fmla="*/ 908424 w 1816848"/>
                  <a:gd name="connsiteY3" fmla="*/ 1608225 h 1608225"/>
                  <a:gd name="connsiteX4" fmla="*/ 0 w 1816848"/>
                  <a:gd name="connsiteY4" fmla="*/ 699801 h 1608225"/>
                  <a:gd name="connsiteX5" fmla="*/ 266071 w 1816848"/>
                  <a:gd name="connsiteY5" fmla="*/ 57448 h 1608225"/>
                  <a:gd name="connsiteX6" fmla="*/ 320592 w 1816848"/>
                  <a:gd name="connsiteY6" fmla="*/ 12465 h 1608225"/>
                  <a:gd name="connsiteX7" fmla="*/ 445626 w 1816848"/>
                  <a:gd name="connsiteY7" fmla="*/ 189597 h 1608225"/>
                  <a:gd name="connsiteX8" fmla="*/ 419651 w 1816848"/>
                  <a:gd name="connsiteY8" fmla="*/ 211028 h 1608225"/>
                  <a:gd name="connsiteX9" fmla="*/ 217194 w 1816848"/>
                  <a:gd name="connsiteY9" fmla="*/ 699801 h 1608225"/>
                  <a:gd name="connsiteX10" fmla="*/ 908424 w 1816848"/>
                  <a:gd name="connsiteY10" fmla="*/ 1391031 h 1608225"/>
                  <a:gd name="connsiteX11" fmla="*/ 1599654 w 1816848"/>
                  <a:gd name="connsiteY11" fmla="*/ 699801 h 1608225"/>
                  <a:gd name="connsiteX12" fmla="*/ 1397198 w 1816848"/>
                  <a:gd name="connsiteY12" fmla="*/ 211028 h 1608225"/>
                  <a:gd name="connsiteX13" fmla="*/ 1356116 w 1816848"/>
                  <a:gd name="connsiteY13" fmla="*/ 177132 h 1608225"/>
                  <a:gd name="connsiteX14" fmla="*/ 1481150 w 1816848"/>
                  <a:gd name="connsiteY14" fmla="*/ 0 h 160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16848" h="1608225">
                    <a:moveTo>
                      <a:pt x="1481150" y="0"/>
                    </a:moveTo>
                    <a:lnTo>
                      <a:pt x="1550777" y="57448"/>
                    </a:lnTo>
                    <a:cubicBezTo>
                      <a:pt x="1715169" y="221841"/>
                      <a:pt x="1816848" y="448947"/>
                      <a:pt x="1816848" y="699801"/>
                    </a:cubicBezTo>
                    <a:cubicBezTo>
                      <a:pt x="1816848" y="1201510"/>
                      <a:pt x="1410133" y="1608225"/>
                      <a:pt x="908424" y="1608225"/>
                    </a:cubicBezTo>
                    <a:cubicBezTo>
                      <a:pt x="406715" y="1608225"/>
                      <a:pt x="0" y="1201510"/>
                      <a:pt x="0" y="699801"/>
                    </a:cubicBezTo>
                    <a:cubicBezTo>
                      <a:pt x="0" y="448947"/>
                      <a:pt x="101679" y="221841"/>
                      <a:pt x="266071" y="57448"/>
                    </a:cubicBezTo>
                    <a:lnTo>
                      <a:pt x="320592" y="12465"/>
                    </a:lnTo>
                    <a:lnTo>
                      <a:pt x="445626" y="189597"/>
                    </a:lnTo>
                    <a:lnTo>
                      <a:pt x="419651" y="211028"/>
                    </a:lnTo>
                    <a:cubicBezTo>
                      <a:pt x="294563" y="336116"/>
                      <a:pt x="217194" y="508923"/>
                      <a:pt x="217194" y="699801"/>
                    </a:cubicBezTo>
                    <a:cubicBezTo>
                      <a:pt x="217194" y="1081557"/>
                      <a:pt x="526668" y="1391031"/>
                      <a:pt x="908424" y="1391031"/>
                    </a:cubicBezTo>
                    <a:cubicBezTo>
                      <a:pt x="1290180" y="1391031"/>
                      <a:pt x="1599654" y="1081557"/>
                      <a:pt x="1599654" y="699801"/>
                    </a:cubicBezTo>
                    <a:cubicBezTo>
                      <a:pt x="1599654" y="508923"/>
                      <a:pt x="1522286" y="336116"/>
                      <a:pt x="1397198" y="211028"/>
                    </a:cubicBezTo>
                    <a:lnTo>
                      <a:pt x="1356116" y="177132"/>
                    </a:lnTo>
                    <a:lnTo>
                      <a:pt x="1481150" y="0"/>
                    </a:lnTo>
                    <a:close/>
                  </a:path>
                </a:pathLst>
              </a:custGeom>
              <a:solidFill>
                <a:schemeClr val="tx1">
                  <a:lumMod val="50000"/>
                  <a:lumOff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ambria" panose="02040503050406030204" pitchFamily="18" charset="0"/>
                  <a:ea typeface="Cambria" panose="02040503050406030204" pitchFamily="18" charset="0"/>
                </a:endParaRPr>
              </a:p>
            </p:txBody>
          </p:sp>
          <p:sp>
            <p:nvSpPr>
              <p:cNvPr id="36" name="Oval 35">
                <a:extLst>
                  <a:ext uri="{FF2B5EF4-FFF2-40B4-BE49-F238E27FC236}">
                    <a16:creationId xmlns:a16="http://schemas.microsoft.com/office/drawing/2014/main" id="{6882D5A0-4E27-4544-818C-C139E5CBDD28}"/>
                  </a:ext>
                </a:extLst>
              </p:cNvPr>
              <p:cNvSpPr/>
              <p:nvPr/>
            </p:nvSpPr>
            <p:spPr>
              <a:xfrm>
                <a:off x="6209838" y="2396108"/>
                <a:ext cx="1382460" cy="138246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ambria" panose="02040503050406030204" pitchFamily="18" charset="0"/>
                  <a:ea typeface="Cambria" panose="02040503050406030204" pitchFamily="18" charset="0"/>
                </a:endParaRPr>
              </a:p>
            </p:txBody>
          </p:sp>
          <p:sp>
            <p:nvSpPr>
              <p:cNvPr id="37" name="Triangle 22">
                <a:extLst>
                  <a:ext uri="{FF2B5EF4-FFF2-40B4-BE49-F238E27FC236}">
                    <a16:creationId xmlns:a16="http://schemas.microsoft.com/office/drawing/2014/main" id="{360192AD-86E4-4357-ACB2-4C8A49D4DB9E}"/>
                  </a:ext>
                </a:extLst>
              </p:cNvPr>
              <p:cNvSpPr/>
              <p:nvPr/>
            </p:nvSpPr>
            <p:spPr>
              <a:xfrm rot="10800000">
                <a:off x="8544435" y="4040372"/>
                <a:ext cx="278279" cy="198869"/>
              </a:xfrm>
              <a:prstGeom prst="triangle">
                <a:avLst/>
              </a:prstGeom>
              <a:solidFill>
                <a:srgbClr val="099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ambria" panose="02040503050406030204" pitchFamily="18" charset="0"/>
                  <a:ea typeface="Cambria" panose="02040503050406030204" pitchFamily="18" charset="0"/>
                </a:endParaRPr>
              </a:p>
            </p:txBody>
          </p:sp>
          <p:sp>
            <p:nvSpPr>
              <p:cNvPr id="38" name="Freeform 23">
                <a:extLst>
                  <a:ext uri="{FF2B5EF4-FFF2-40B4-BE49-F238E27FC236}">
                    <a16:creationId xmlns:a16="http://schemas.microsoft.com/office/drawing/2014/main" id="{0B6B21B7-5F45-4B5A-81C9-2B8BE7EBA9E6}"/>
                  </a:ext>
                </a:extLst>
              </p:cNvPr>
              <p:cNvSpPr/>
              <p:nvPr/>
            </p:nvSpPr>
            <p:spPr>
              <a:xfrm rot="10800000" flipH="1">
                <a:off x="7775152" y="2460025"/>
                <a:ext cx="1816848" cy="1608225"/>
              </a:xfrm>
              <a:custGeom>
                <a:avLst/>
                <a:gdLst>
                  <a:gd name="connsiteX0" fmla="*/ 1481150 w 1816848"/>
                  <a:gd name="connsiteY0" fmla="*/ 0 h 1608225"/>
                  <a:gd name="connsiteX1" fmla="*/ 1550777 w 1816848"/>
                  <a:gd name="connsiteY1" fmla="*/ 57448 h 1608225"/>
                  <a:gd name="connsiteX2" fmla="*/ 1816848 w 1816848"/>
                  <a:gd name="connsiteY2" fmla="*/ 699801 h 1608225"/>
                  <a:gd name="connsiteX3" fmla="*/ 908424 w 1816848"/>
                  <a:gd name="connsiteY3" fmla="*/ 1608225 h 1608225"/>
                  <a:gd name="connsiteX4" fmla="*/ 0 w 1816848"/>
                  <a:gd name="connsiteY4" fmla="*/ 699801 h 1608225"/>
                  <a:gd name="connsiteX5" fmla="*/ 266071 w 1816848"/>
                  <a:gd name="connsiteY5" fmla="*/ 57448 h 1608225"/>
                  <a:gd name="connsiteX6" fmla="*/ 320592 w 1816848"/>
                  <a:gd name="connsiteY6" fmla="*/ 12465 h 1608225"/>
                  <a:gd name="connsiteX7" fmla="*/ 445626 w 1816848"/>
                  <a:gd name="connsiteY7" fmla="*/ 189597 h 1608225"/>
                  <a:gd name="connsiteX8" fmla="*/ 419651 w 1816848"/>
                  <a:gd name="connsiteY8" fmla="*/ 211028 h 1608225"/>
                  <a:gd name="connsiteX9" fmla="*/ 217194 w 1816848"/>
                  <a:gd name="connsiteY9" fmla="*/ 699801 h 1608225"/>
                  <a:gd name="connsiteX10" fmla="*/ 908424 w 1816848"/>
                  <a:gd name="connsiteY10" fmla="*/ 1391031 h 1608225"/>
                  <a:gd name="connsiteX11" fmla="*/ 1599654 w 1816848"/>
                  <a:gd name="connsiteY11" fmla="*/ 699801 h 1608225"/>
                  <a:gd name="connsiteX12" fmla="*/ 1397198 w 1816848"/>
                  <a:gd name="connsiteY12" fmla="*/ 211028 h 1608225"/>
                  <a:gd name="connsiteX13" fmla="*/ 1356116 w 1816848"/>
                  <a:gd name="connsiteY13" fmla="*/ 177132 h 1608225"/>
                  <a:gd name="connsiteX14" fmla="*/ 1481150 w 1816848"/>
                  <a:gd name="connsiteY14" fmla="*/ 0 h 160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16848" h="1608225">
                    <a:moveTo>
                      <a:pt x="1481150" y="0"/>
                    </a:moveTo>
                    <a:lnTo>
                      <a:pt x="1550777" y="57448"/>
                    </a:lnTo>
                    <a:cubicBezTo>
                      <a:pt x="1715169" y="221841"/>
                      <a:pt x="1816848" y="448947"/>
                      <a:pt x="1816848" y="699801"/>
                    </a:cubicBezTo>
                    <a:cubicBezTo>
                      <a:pt x="1816848" y="1201510"/>
                      <a:pt x="1410133" y="1608225"/>
                      <a:pt x="908424" y="1608225"/>
                    </a:cubicBezTo>
                    <a:cubicBezTo>
                      <a:pt x="406715" y="1608225"/>
                      <a:pt x="0" y="1201510"/>
                      <a:pt x="0" y="699801"/>
                    </a:cubicBezTo>
                    <a:cubicBezTo>
                      <a:pt x="0" y="448947"/>
                      <a:pt x="101679" y="221841"/>
                      <a:pt x="266071" y="57448"/>
                    </a:cubicBezTo>
                    <a:lnTo>
                      <a:pt x="320592" y="12465"/>
                    </a:lnTo>
                    <a:lnTo>
                      <a:pt x="445626" y="189597"/>
                    </a:lnTo>
                    <a:lnTo>
                      <a:pt x="419651" y="211028"/>
                    </a:lnTo>
                    <a:cubicBezTo>
                      <a:pt x="294563" y="336116"/>
                      <a:pt x="217194" y="508923"/>
                      <a:pt x="217194" y="699801"/>
                    </a:cubicBezTo>
                    <a:cubicBezTo>
                      <a:pt x="217194" y="1081557"/>
                      <a:pt x="526668" y="1391031"/>
                      <a:pt x="908424" y="1391031"/>
                    </a:cubicBezTo>
                    <a:cubicBezTo>
                      <a:pt x="1290180" y="1391031"/>
                      <a:pt x="1599654" y="1081557"/>
                      <a:pt x="1599654" y="699801"/>
                    </a:cubicBezTo>
                    <a:cubicBezTo>
                      <a:pt x="1599654" y="508923"/>
                      <a:pt x="1522286" y="336116"/>
                      <a:pt x="1397198" y="211028"/>
                    </a:cubicBezTo>
                    <a:lnTo>
                      <a:pt x="1356116" y="177132"/>
                    </a:lnTo>
                    <a:lnTo>
                      <a:pt x="1481150" y="0"/>
                    </a:lnTo>
                    <a:close/>
                  </a:path>
                </a:pathLst>
              </a:custGeom>
              <a:solidFill>
                <a:srgbClr val="0081E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ambria" panose="02040503050406030204" pitchFamily="18" charset="0"/>
                  <a:ea typeface="Cambria" panose="02040503050406030204" pitchFamily="18" charset="0"/>
                </a:endParaRPr>
              </a:p>
            </p:txBody>
          </p:sp>
          <p:sp>
            <p:nvSpPr>
              <p:cNvPr id="39" name="Oval 38">
                <a:extLst>
                  <a:ext uri="{FF2B5EF4-FFF2-40B4-BE49-F238E27FC236}">
                    <a16:creationId xmlns:a16="http://schemas.microsoft.com/office/drawing/2014/main" id="{2ADF3D28-7472-49AF-88FF-DDCE78938FFC}"/>
                  </a:ext>
                </a:extLst>
              </p:cNvPr>
              <p:cNvSpPr/>
              <p:nvPr/>
            </p:nvSpPr>
            <p:spPr>
              <a:xfrm>
                <a:off x="7992346" y="2663735"/>
                <a:ext cx="1382460" cy="138246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ambria" panose="02040503050406030204" pitchFamily="18" charset="0"/>
                  <a:ea typeface="Cambria" panose="02040503050406030204" pitchFamily="18" charset="0"/>
                </a:endParaRPr>
              </a:p>
            </p:txBody>
          </p:sp>
          <p:sp>
            <p:nvSpPr>
              <p:cNvPr id="44" name="Rectangle 43">
                <a:extLst>
                  <a:ext uri="{FF2B5EF4-FFF2-40B4-BE49-F238E27FC236}">
                    <a16:creationId xmlns:a16="http://schemas.microsoft.com/office/drawing/2014/main" id="{3B57B31A-6EDF-418C-A1EA-541F339E78CC}"/>
                  </a:ext>
                </a:extLst>
              </p:cNvPr>
              <p:cNvSpPr/>
              <p:nvPr/>
            </p:nvSpPr>
            <p:spPr>
              <a:xfrm>
                <a:off x="2081620" y="979708"/>
                <a:ext cx="2512226" cy="461665"/>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400" b="1" dirty="0">
                    <a:solidFill>
                      <a:srgbClr val="FF7D80"/>
                    </a:solidFill>
                    <a:latin typeface="Georgia" panose="02040502050405020303" pitchFamily="18" charset="0"/>
                  </a:rPr>
                  <a:t>Krups Grinder</a:t>
                </a:r>
              </a:p>
            </p:txBody>
          </p:sp>
          <p:sp>
            <p:nvSpPr>
              <p:cNvPr id="45" name="Rectangle 44">
                <a:extLst>
                  <a:ext uri="{FF2B5EF4-FFF2-40B4-BE49-F238E27FC236}">
                    <a16:creationId xmlns:a16="http://schemas.microsoft.com/office/drawing/2014/main" id="{3E39C3DF-89B9-4FD4-A94D-EF7FD464FA56}"/>
                  </a:ext>
                </a:extLst>
              </p:cNvPr>
              <p:cNvSpPr/>
              <p:nvPr/>
            </p:nvSpPr>
            <p:spPr>
              <a:xfrm>
                <a:off x="5259432" y="976132"/>
                <a:ext cx="3283271" cy="461665"/>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400" b="1" dirty="0">
                    <a:solidFill>
                      <a:schemeClr val="tx1">
                        <a:lumMod val="50000"/>
                        <a:lumOff val="50000"/>
                      </a:schemeClr>
                    </a:solidFill>
                    <a:latin typeface="Georgia" panose="02040502050405020303" pitchFamily="18" charset="0"/>
                  </a:rPr>
                  <a:t>Contigo Coffee Mug</a:t>
                </a:r>
              </a:p>
            </p:txBody>
          </p:sp>
          <p:sp>
            <p:nvSpPr>
              <p:cNvPr id="46" name="Rectangle 45">
                <a:extLst>
                  <a:ext uri="{FF2B5EF4-FFF2-40B4-BE49-F238E27FC236}">
                    <a16:creationId xmlns:a16="http://schemas.microsoft.com/office/drawing/2014/main" id="{4CD6F375-B850-4B11-8681-E84E87E72A71}"/>
                  </a:ext>
                </a:extLst>
              </p:cNvPr>
              <p:cNvSpPr/>
              <p:nvPr/>
            </p:nvSpPr>
            <p:spPr>
              <a:xfrm>
                <a:off x="6812460" y="4386173"/>
                <a:ext cx="3762568" cy="461665"/>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400" b="1" i="0" kern="1200" dirty="0">
                    <a:solidFill>
                      <a:srgbClr val="0996FF"/>
                    </a:solidFill>
                    <a:effectLst/>
                    <a:latin typeface="Georgia" panose="02040502050405020303" pitchFamily="18" charset="0"/>
                    <a:ea typeface="+mn-ea"/>
                    <a:cs typeface="+mn-cs"/>
                  </a:rPr>
                  <a:t>Strawberry Lipton Tea</a:t>
                </a:r>
                <a:endParaRPr lang="en-IN" sz="2400" b="1" dirty="0">
                  <a:solidFill>
                    <a:srgbClr val="0996FF"/>
                  </a:solidFill>
                  <a:latin typeface="Georgia" panose="02040502050405020303" pitchFamily="18" charset="0"/>
                </a:endParaRPr>
              </a:p>
            </p:txBody>
          </p:sp>
          <p:sp>
            <p:nvSpPr>
              <p:cNvPr id="47" name="Rectangle 46">
                <a:extLst>
                  <a:ext uri="{FF2B5EF4-FFF2-40B4-BE49-F238E27FC236}">
                    <a16:creationId xmlns:a16="http://schemas.microsoft.com/office/drawing/2014/main" id="{EF6EC721-9B60-4A9D-9D33-51D1331C16E6}"/>
                  </a:ext>
                </a:extLst>
              </p:cNvPr>
              <p:cNvSpPr/>
              <p:nvPr/>
            </p:nvSpPr>
            <p:spPr>
              <a:xfrm>
                <a:off x="3544576" y="4386173"/>
                <a:ext cx="3185487" cy="461665"/>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400" b="1" i="0" kern="1200" dirty="0">
                    <a:solidFill>
                      <a:srgbClr val="FFCE33"/>
                    </a:solidFill>
                    <a:effectLst/>
                    <a:latin typeface="Georgia" panose="02040502050405020303" pitchFamily="18" charset="0"/>
                    <a:ea typeface="+mn-ea"/>
                    <a:cs typeface="+mn-cs"/>
                  </a:rPr>
                  <a:t>Chocolate Brownie</a:t>
                </a:r>
                <a:endParaRPr lang="en-IN" sz="2400" b="1" dirty="0">
                  <a:solidFill>
                    <a:srgbClr val="FFCE33"/>
                  </a:solidFill>
                  <a:latin typeface="Georgia" panose="02040502050405020303" pitchFamily="18" charset="0"/>
                </a:endParaRPr>
              </a:p>
            </p:txBody>
          </p:sp>
        </p:grpSp>
        <p:sp>
          <p:nvSpPr>
            <p:cNvPr id="26" name="TextBox 31">
              <a:extLst>
                <a:ext uri="{FF2B5EF4-FFF2-40B4-BE49-F238E27FC236}">
                  <a16:creationId xmlns:a16="http://schemas.microsoft.com/office/drawing/2014/main" id="{31FDBDBE-17CA-4C6F-BA36-C69E30BC42BB}"/>
                </a:ext>
              </a:extLst>
            </p:cNvPr>
            <p:cNvSpPr txBox="1"/>
            <p:nvPr/>
          </p:nvSpPr>
          <p:spPr>
            <a:xfrm>
              <a:off x="2407390" y="1565549"/>
              <a:ext cx="2042584"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sz="1500" dirty="0">
                  <a:solidFill>
                    <a:schemeClr val="tx1">
                      <a:lumMod val="75000"/>
                      <a:lumOff val="25000"/>
                    </a:schemeClr>
                  </a:solidFill>
                  <a:latin typeface="Georgia" panose="02040502050405020303" pitchFamily="18" charset="0"/>
                </a:rPr>
                <a:t>Brand: </a:t>
              </a:r>
              <a:r>
                <a:rPr lang="en-IN" sz="1500" dirty="0">
                  <a:latin typeface="Georgia" panose="02040502050405020303" pitchFamily="18" charset="0"/>
                </a:rPr>
                <a:t>Krups</a:t>
              </a:r>
            </a:p>
            <a:p>
              <a:pPr lvl="0" algn="ctr"/>
              <a:r>
                <a:rPr lang="en-IN" sz="1500" dirty="0">
                  <a:solidFill>
                    <a:schemeClr val="tx1">
                      <a:lumMod val="75000"/>
                      <a:lumOff val="25000"/>
                    </a:schemeClr>
                  </a:solidFill>
                  <a:latin typeface="Georgia" panose="02040502050405020303" pitchFamily="18" charset="0"/>
                </a:rPr>
                <a:t>Price: $</a:t>
              </a:r>
              <a:r>
                <a:rPr lang="en-IN" sz="1500" dirty="0">
                  <a:latin typeface="Georgia" panose="02040502050405020303" pitchFamily="18" charset="0"/>
                </a:rPr>
                <a:t>22.45</a:t>
              </a:r>
              <a:r>
                <a:rPr lang="en-IN" sz="1500" dirty="0">
                  <a:solidFill>
                    <a:schemeClr val="tx1">
                      <a:lumMod val="75000"/>
                      <a:lumOff val="25000"/>
                    </a:schemeClr>
                  </a:solidFill>
                  <a:latin typeface="Georgia" panose="02040502050405020303" pitchFamily="18" charset="0"/>
                </a:rPr>
                <a:t> </a:t>
              </a:r>
              <a:endParaRPr lang="en-US" sz="1500" dirty="0">
                <a:solidFill>
                  <a:schemeClr val="tx1">
                    <a:lumMod val="75000"/>
                    <a:lumOff val="25000"/>
                  </a:schemeClr>
                </a:solidFill>
                <a:latin typeface="Georgia" panose="02040502050405020303" pitchFamily="18" charset="0"/>
              </a:endParaRPr>
            </a:p>
          </p:txBody>
        </p:sp>
        <p:sp>
          <p:nvSpPr>
            <p:cNvPr id="24" name="TextBox 37">
              <a:extLst>
                <a:ext uri="{FF2B5EF4-FFF2-40B4-BE49-F238E27FC236}">
                  <a16:creationId xmlns:a16="http://schemas.microsoft.com/office/drawing/2014/main" id="{68D83815-756F-4549-B0D9-58D7A2F05C6A}"/>
                </a:ext>
              </a:extLst>
            </p:cNvPr>
            <p:cNvSpPr txBox="1"/>
            <p:nvPr/>
          </p:nvSpPr>
          <p:spPr>
            <a:xfrm>
              <a:off x="5947914" y="1593852"/>
              <a:ext cx="2042584"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dirty="0">
                  <a:solidFill>
                    <a:schemeClr val="tx1">
                      <a:lumMod val="75000"/>
                      <a:lumOff val="25000"/>
                    </a:schemeClr>
                  </a:solidFill>
                  <a:latin typeface="Georgia" panose="02040502050405020303" pitchFamily="18" charset="0"/>
                </a:rPr>
                <a:t>Brand: </a:t>
              </a:r>
              <a:r>
                <a:rPr lang="en-IN" sz="1500" dirty="0">
                  <a:latin typeface="Georgia" panose="02040502050405020303" pitchFamily="18" charset="0"/>
                </a:rPr>
                <a:t>Contigo</a:t>
              </a:r>
            </a:p>
            <a:p>
              <a:pPr lvl="0" algn="ctr"/>
              <a:r>
                <a:rPr lang="en-IN" sz="1500" dirty="0">
                  <a:solidFill>
                    <a:schemeClr val="tx1">
                      <a:lumMod val="75000"/>
                      <a:lumOff val="25000"/>
                    </a:schemeClr>
                  </a:solidFill>
                  <a:latin typeface="Georgia" panose="02040502050405020303" pitchFamily="18" charset="0"/>
                </a:rPr>
                <a:t>Price: $</a:t>
              </a:r>
              <a:r>
                <a:rPr lang="en-IN" sz="1500" dirty="0">
                  <a:latin typeface="Georgia" panose="02040502050405020303" pitchFamily="18" charset="0"/>
                </a:rPr>
                <a:t>22.48</a:t>
              </a:r>
              <a:r>
                <a:rPr lang="en-IN" sz="1500" dirty="0">
                  <a:solidFill>
                    <a:schemeClr val="tx1">
                      <a:lumMod val="75000"/>
                      <a:lumOff val="25000"/>
                    </a:schemeClr>
                  </a:solidFill>
                  <a:latin typeface="Georgia" panose="02040502050405020303" pitchFamily="18" charset="0"/>
                </a:rPr>
                <a:t> </a:t>
              </a:r>
              <a:endParaRPr lang="en-US" sz="1500" dirty="0">
                <a:solidFill>
                  <a:schemeClr val="tx1">
                    <a:lumMod val="75000"/>
                    <a:lumOff val="25000"/>
                  </a:schemeClr>
                </a:solidFill>
                <a:latin typeface="Georgia" panose="02040502050405020303" pitchFamily="18" charset="0"/>
              </a:endParaRPr>
            </a:p>
          </p:txBody>
        </p:sp>
        <p:sp>
          <p:nvSpPr>
            <p:cNvPr id="22" name="TextBox 41">
              <a:extLst>
                <a:ext uri="{FF2B5EF4-FFF2-40B4-BE49-F238E27FC236}">
                  <a16:creationId xmlns:a16="http://schemas.microsoft.com/office/drawing/2014/main" id="{2D3B4F8E-D2EE-4DD1-BD90-263592128D11}"/>
                </a:ext>
              </a:extLst>
            </p:cNvPr>
            <p:cNvSpPr txBox="1"/>
            <p:nvPr/>
          </p:nvSpPr>
          <p:spPr>
            <a:xfrm>
              <a:off x="4324740" y="4927189"/>
              <a:ext cx="2042584"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dirty="0">
                  <a:solidFill>
                    <a:schemeClr val="tx1">
                      <a:lumMod val="75000"/>
                      <a:lumOff val="25000"/>
                    </a:schemeClr>
                  </a:solidFill>
                  <a:latin typeface="Georgia" panose="02040502050405020303" pitchFamily="18" charset="0"/>
                </a:rPr>
                <a:t>Brand: </a:t>
              </a:r>
              <a:r>
                <a:rPr lang="en-IN" sz="1500" b="0" i="0" kern="1200" dirty="0">
                  <a:solidFill>
                    <a:schemeClr val="dk1"/>
                  </a:solidFill>
                  <a:effectLst/>
                  <a:latin typeface="Georgia" panose="02040502050405020303" pitchFamily="18" charset="0"/>
                </a:rPr>
                <a:t>Pure Bar</a:t>
              </a:r>
              <a:endParaRPr lang="en-IN" sz="1500" dirty="0">
                <a:latin typeface="Georgia" panose="02040502050405020303" pitchFamily="18" charset="0"/>
              </a:endParaRPr>
            </a:p>
            <a:p>
              <a:pPr lvl="0" algn="ctr"/>
              <a:r>
                <a:rPr lang="en-IN" sz="1500" dirty="0">
                  <a:solidFill>
                    <a:schemeClr val="tx1">
                      <a:lumMod val="75000"/>
                      <a:lumOff val="25000"/>
                    </a:schemeClr>
                  </a:solidFill>
                  <a:latin typeface="Georgia" panose="02040502050405020303" pitchFamily="18" charset="0"/>
                </a:rPr>
                <a:t>Price: $</a:t>
              </a:r>
              <a:r>
                <a:rPr lang="en-IN" sz="1500" dirty="0">
                  <a:latin typeface="Georgia" panose="02040502050405020303" pitchFamily="18" charset="0"/>
                </a:rPr>
                <a:t>23.5</a:t>
              </a:r>
              <a:r>
                <a:rPr lang="en-IN" sz="1500" dirty="0">
                  <a:solidFill>
                    <a:schemeClr val="tx1">
                      <a:lumMod val="75000"/>
                      <a:lumOff val="25000"/>
                    </a:schemeClr>
                  </a:solidFill>
                  <a:latin typeface="Georgia" panose="02040502050405020303" pitchFamily="18" charset="0"/>
                </a:rPr>
                <a:t> </a:t>
              </a:r>
              <a:endParaRPr lang="en-US" sz="1500" dirty="0">
                <a:solidFill>
                  <a:schemeClr val="tx1">
                    <a:lumMod val="75000"/>
                    <a:lumOff val="25000"/>
                  </a:schemeClr>
                </a:solidFill>
                <a:latin typeface="Georgia" panose="02040502050405020303" pitchFamily="18" charset="0"/>
              </a:endParaRPr>
            </a:p>
          </p:txBody>
        </p:sp>
        <p:sp>
          <p:nvSpPr>
            <p:cNvPr id="20" name="TextBox 57">
              <a:extLst>
                <a:ext uri="{FF2B5EF4-FFF2-40B4-BE49-F238E27FC236}">
                  <a16:creationId xmlns:a16="http://schemas.microsoft.com/office/drawing/2014/main" id="{EEFD10F4-0156-4C86-9F60-8D91A34611C9}"/>
                </a:ext>
              </a:extLst>
            </p:cNvPr>
            <p:cNvSpPr txBox="1"/>
            <p:nvPr/>
          </p:nvSpPr>
          <p:spPr>
            <a:xfrm>
              <a:off x="7853993" y="4975243"/>
              <a:ext cx="2042584"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dirty="0">
                  <a:solidFill>
                    <a:schemeClr val="tx1">
                      <a:lumMod val="75000"/>
                      <a:lumOff val="25000"/>
                    </a:schemeClr>
                  </a:solidFill>
                  <a:latin typeface="Georgia" panose="02040502050405020303" pitchFamily="18" charset="0"/>
                </a:rPr>
                <a:t>Brand: </a:t>
              </a:r>
              <a:r>
                <a:rPr lang="en-IN" sz="1600" b="0" i="0" kern="1200" dirty="0">
                  <a:solidFill>
                    <a:schemeClr val="dk1"/>
                  </a:solidFill>
                  <a:effectLst/>
                  <a:latin typeface="Georgia" panose="02040502050405020303" pitchFamily="18" charset="0"/>
                  <a:ea typeface="+mn-ea"/>
                  <a:cs typeface="+mn-cs"/>
                </a:rPr>
                <a:t>Lipton</a:t>
              </a:r>
              <a:endParaRPr lang="en-IN" sz="1500" dirty="0">
                <a:latin typeface="Georgia" panose="02040502050405020303" pitchFamily="18" charset="0"/>
              </a:endParaRPr>
            </a:p>
            <a:p>
              <a:pPr lvl="0" algn="ctr"/>
              <a:r>
                <a:rPr lang="en-IN" sz="1500" dirty="0">
                  <a:solidFill>
                    <a:schemeClr val="tx1">
                      <a:lumMod val="75000"/>
                      <a:lumOff val="25000"/>
                    </a:schemeClr>
                  </a:solidFill>
                  <a:latin typeface="Georgia" panose="02040502050405020303" pitchFamily="18" charset="0"/>
                </a:rPr>
                <a:t>Price: $</a:t>
              </a:r>
              <a:r>
                <a:rPr lang="en-IN" sz="1600" dirty="0"/>
                <a:t>7.95</a:t>
              </a:r>
              <a:r>
                <a:rPr lang="en-IN" sz="1500" dirty="0">
                  <a:solidFill>
                    <a:schemeClr val="tx1">
                      <a:lumMod val="75000"/>
                      <a:lumOff val="25000"/>
                    </a:schemeClr>
                  </a:solidFill>
                  <a:latin typeface="Georgia" panose="02040502050405020303" pitchFamily="18" charset="0"/>
                </a:rPr>
                <a:t> </a:t>
              </a:r>
              <a:endParaRPr lang="en-US" sz="1500" dirty="0">
                <a:solidFill>
                  <a:schemeClr val="tx1">
                    <a:lumMod val="75000"/>
                    <a:lumOff val="25000"/>
                  </a:schemeClr>
                </a:solidFill>
                <a:latin typeface="Georgia" panose="02040502050405020303" pitchFamily="18" charset="0"/>
              </a:endParaRPr>
            </a:p>
          </p:txBody>
        </p:sp>
      </p:grpSp>
      <p:grpSp>
        <p:nvGrpSpPr>
          <p:cNvPr id="52" name="Group 51">
            <a:extLst>
              <a:ext uri="{FF2B5EF4-FFF2-40B4-BE49-F238E27FC236}">
                <a16:creationId xmlns:a16="http://schemas.microsoft.com/office/drawing/2014/main" id="{E0D4110D-C2E0-C652-E7E3-35B73525E54D}"/>
              </a:ext>
            </a:extLst>
          </p:cNvPr>
          <p:cNvGrpSpPr/>
          <p:nvPr/>
        </p:nvGrpSpPr>
        <p:grpSpPr>
          <a:xfrm>
            <a:off x="8330317" y="3038669"/>
            <a:ext cx="1816848" cy="1753929"/>
            <a:chOff x="8367021" y="2893072"/>
            <a:chExt cx="1816848" cy="1753929"/>
          </a:xfrm>
        </p:grpSpPr>
        <p:sp>
          <p:nvSpPr>
            <p:cNvPr id="49" name="Freeform 16">
              <a:extLst>
                <a:ext uri="{FF2B5EF4-FFF2-40B4-BE49-F238E27FC236}">
                  <a16:creationId xmlns:a16="http://schemas.microsoft.com/office/drawing/2014/main" id="{1B2AEC5F-E4A8-A095-D89C-8A5CF6D4B483}"/>
                </a:ext>
              </a:extLst>
            </p:cNvPr>
            <p:cNvSpPr/>
            <p:nvPr/>
          </p:nvSpPr>
          <p:spPr>
            <a:xfrm>
              <a:off x="8367021" y="3038776"/>
              <a:ext cx="1816848" cy="1608225"/>
            </a:xfrm>
            <a:custGeom>
              <a:avLst/>
              <a:gdLst>
                <a:gd name="connsiteX0" fmla="*/ 1481150 w 1816848"/>
                <a:gd name="connsiteY0" fmla="*/ 0 h 1608225"/>
                <a:gd name="connsiteX1" fmla="*/ 1550777 w 1816848"/>
                <a:gd name="connsiteY1" fmla="*/ 57448 h 1608225"/>
                <a:gd name="connsiteX2" fmla="*/ 1816848 w 1816848"/>
                <a:gd name="connsiteY2" fmla="*/ 699801 h 1608225"/>
                <a:gd name="connsiteX3" fmla="*/ 908424 w 1816848"/>
                <a:gd name="connsiteY3" fmla="*/ 1608225 h 1608225"/>
                <a:gd name="connsiteX4" fmla="*/ 0 w 1816848"/>
                <a:gd name="connsiteY4" fmla="*/ 699801 h 1608225"/>
                <a:gd name="connsiteX5" fmla="*/ 266071 w 1816848"/>
                <a:gd name="connsiteY5" fmla="*/ 57448 h 1608225"/>
                <a:gd name="connsiteX6" fmla="*/ 320592 w 1816848"/>
                <a:gd name="connsiteY6" fmla="*/ 12465 h 1608225"/>
                <a:gd name="connsiteX7" fmla="*/ 445626 w 1816848"/>
                <a:gd name="connsiteY7" fmla="*/ 189597 h 1608225"/>
                <a:gd name="connsiteX8" fmla="*/ 419651 w 1816848"/>
                <a:gd name="connsiteY8" fmla="*/ 211028 h 1608225"/>
                <a:gd name="connsiteX9" fmla="*/ 217194 w 1816848"/>
                <a:gd name="connsiteY9" fmla="*/ 699801 h 1608225"/>
                <a:gd name="connsiteX10" fmla="*/ 908424 w 1816848"/>
                <a:gd name="connsiteY10" fmla="*/ 1391031 h 1608225"/>
                <a:gd name="connsiteX11" fmla="*/ 1599654 w 1816848"/>
                <a:gd name="connsiteY11" fmla="*/ 699801 h 1608225"/>
                <a:gd name="connsiteX12" fmla="*/ 1397198 w 1816848"/>
                <a:gd name="connsiteY12" fmla="*/ 211028 h 1608225"/>
                <a:gd name="connsiteX13" fmla="*/ 1356116 w 1816848"/>
                <a:gd name="connsiteY13" fmla="*/ 177132 h 1608225"/>
                <a:gd name="connsiteX14" fmla="*/ 1481150 w 1816848"/>
                <a:gd name="connsiteY14" fmla="*/ 0 h 160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16848" h="1608225">
                  <a:moveTo>
                    <a:pt x="1481150" y="0"/>
                  </a:moveTo>
                  <a:lnTo>
                    <a:pt x="1550777" y="57448"/>
                  </a:lnTo>
                  <a:cubicBezTo>
                    <a:pt x="1715169" y="221841"/>
                    <a:pt x="1816848" y="448947"/>
                    <a:pt x="1816848" y="699801"/>
                  </a:cubicBezTo>
                  <a:cubicBezTo>
                    <a:pt x="1816848" y="1201510"/>
                    <a:pt x="1410133" y="1608225"/>
                    <a:pt x="908424" y="1608225"/>
                  </a:cubicBezTo>
                  <a:cubicBezTo>
                    <a:pt x="406715" y="1608225"/>
                    <a:pt x="0" y="1201510"/>
                    <a:pt x="0" y="699801"/>
                  </a:cubicBezTo>
                  <a:cubicBezTo>
                    <a:pt x="0" y="448947"/>
                    <a:pt x="101679" y="221841"/>
                    <a:pt x="266071" y="57448"/>
                  </a:cubicBezTo>
                  <a:lnTo>
                    <a:pt x="320592" y="12465"/>
                  </a:lnTo>
                  <a:lnTo>
                    <a:pt x="445626" y="189597"/>
                  </a:lnTo>
                  <a:lnTo>
                    <a:pt x="419651" y="211028"/>
                  </a:lnTo>
                  <a:cubicBezTo>
                    <a:pt x="294563" y="336116"/>
                    <a:pt x="217194" y="508923"/>
                    <a:pt x="217194" y="699801"/>
                  </a:cubicBezTo>
                  <a:cubicBezTo>
                    <a:pt x="217194" y="1081557"/>
                    <a:pt x="526668" y="1391031"/>
                    <a:pt x="908424" y="1391031"/>
                  </a:cubicBezTo>
                  <a:cubicBezTo>
                    <a:pt x="1290180" y="1391031"/>
                    <a:pt x="1599654" y="1081557"/>
                    <a:pt x="1599654" y="699801"/>
                  </a:cubicBezTo>
                  <a:cubicBezTo>
                    <a:pt x="1599654" y="508923"/>
                    <a:pt x="1522286" y="336116"/>
                    <a:pt x="1397198" y="211028"/>
                  </a:cubicBezTo>
                  <a:lnTo>
                    <a:pt x="1356116" y="177132"/>
                  </a:lnTo>
                  <a:lnTo>
                    <a:pt x="1481150" y="0"/>
                  </a:lnTo>
                  <a:close/>
                </a:path>
              </a:pathLst>
            </a:custGeom>
            <a:solidFill>
              <a:srgbClr val="8BCD4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atin typeface="Cambria" panose="02040503050406030204" pitchFamily="18" charset="0"/>
                <a:ea typeface="Cambria" panose="02040503050406030204" pitchFamily="18" charset="0"/>
              </a:endParaRPr>
            </a:p>
          </p:txBody>
        </p:sp>
        <p:sp>
          <p:nvSpPr>
            <p:cNvPr id="50" name="Triangle 15">
              <a:extLst>
                <a:ext uri="{FF2B5EF4-FFF2-40B4-BE49-F238E27FC236}">
                  <a16:creationId xmlns:a16="http://schemas.microsoft.com/office/drawing/2014/main" id="{884E2880-5CB5-271A-6434-E42B4D5E9375}"/>
                </a:ext>
              </a:extLst>
            </p:cNvPr>
            <p:cNvSpPr/>
            <p:nvPr/>
          </p:nvSpPr>
          <p:spPr>
            <a:xfrm>
              <a:off x="9163509" y="2893072"/>
              <a:ext cx="278279" cy="198869"/>
            </a:xfrm>
            <a:prstGeom prst="triangle">
              <a:avLst/>
            </a:prstGeom>
            <a:solidFill>
              <a:srgbClr val="8BC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ambria" panose="02040503050406030204" pitchFamily="18" charset="0"/>
                <a:ea typeface="Cambria" panose="02040503050406030204" pitchFamily="18" charset="0"/>
              </a:endParaRPr>
            </a:p>
          </p:txBody>
        </p:sp>
        <p:sp>
          <p:nvSpPr>
            <p:cNvPr id="51" name="Oval 50">
              <a:extLst>
                <a:ext uri="{FF2B5EF4-FFF2-40B4-BE49-F238E27FC236}">
                  <a16:creationId xmlns:a16="http://schemas.microsoft.com/office/drawing/2014/main" id="{F8B5BC05-313B-2856-138E-97E2CA0B04E1}"/>
                </a:ext>
              </a:extLst>
            </p:cNvPr>
            <p:cNvSpPr/>
            <p:nvPr/>
          </p:nvSpPr>
          <p:spPr>
            <a:xfrm>
              <a:off x="8611418" y="3053489"/>
              <a:ext cx="1382460" cy="138246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ambria" panose="02040503050406030204" pitchFamily="18" charset="0"/>
                <a:ea typeface="Cambria" panose="02040503050406030204" pitchFamily="18" charset="0"/>
              </a:endParaRPr>
            </a:p>
          </p:txBody>
        </p:sp>
      </p:grpSp>
      <p:sp>
        <p:nvSpPr>
          <p:cNvPr id="56" name="Rectangle 55">
            <a:extLst>
              <a:ext uri="{FF2B5EF4-FFF2-40B4-BE49-F238E27FC236}">
                <a16:creationId xmlns:a16="http://schemas.microsoft.com/office/drawing/2014/main" id="{B071D650-7EF9-B4D9-39E6-6885A6E82DEF}"/>
              </a:ext>
            </a:extLst>
          </p:cNvPr>
          <p:cNvSpPr/>
          <p:nvPr/>
        </p:nvSpPr>
        <p:spPr>
          <a:xfrm>
            <a:off x="7993862" y="1775038"/>
            <a:ext cx="2037738" cy="461665"/>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400" b="1" dirty="0">
                <a:solidFill>
                  <a:srgbClr val="8BCD43"/>
                </a:solidFill>
                <a:latin typeface="Georgia" panose="02040502050405020303" pitchFamily="18" charset="0"/>
              </a:rPr>
              <a:t>Glass bowls</a:t>
            </a:r>
          </a:p>
        </p:txBody>
      </p:sp>
      <p:sp>
        <p:nvSpPr>
          <p:cNvPr id="57" name="TextBox 37">
            <a:extLst>
              <a:ext uri="{FF2B5EF4-FFF2-40B4-BE49-F238E27FC236}">
                <a16:creationId xmlns:a16="http://schemas.microsoft.com/office/drawing/2014/main" id="{830013FD-4F7A-4A85-A46B-231E554C7074}"/>
              </a:ext>
            </a:extLst>
          </p:cNvPr>
          <p:cNvSpPr txBox="1"/>
          <p:nvPr/>
        </p:nvSpPr>
        <p:spPr>
          <a:xfrm>
            <a:off x="7993862" y="2341591"/>
            <a:ext cx="2042584" cy="5693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dirty="0">
                <a:solidFill>
                  <a:schemeClr val="tx1">
                    <a:lumMod val="75000"/>
                    <a:lumOff val="25000"/>
                  </a:schemeClr>
                </a:solidFill>
                <a:latin typeface="Georgia" panose="02040502050405020303" pitchFamily="18" charset="0"/>
              </a:rPr>
              <a:t>Brand: </a:t>
            </a:r>
            <a:r>
              <a:rPr lang="en-IN" sz="1500" b="0" i="0" kern="1200" dirty="0">
                <a:solidFill>
                  <a:schemeClr val="dk1"/>
                </a:solidFill>
                <a:effectLst/>
                <a:latin typeface="Georgia" panose="02040502050405020303" pitchFamily="18" charset="0"/>
              </a:rPr>
              <a:t>Pure Bar</a:t>
            </a:r>
            <a:endParaRPr lang="en-IN" sz="1500" dirty="0">
              <a:latin typeface="Georgia" panose="02040502050405020303" pitchFamily="18" charset="0"/>
            </a:endParaRPr>
          </a:p>
          <a:p>
            <a:pPr lvl="0" algn="ctr"/>
            <a:r>
              <a:rPr lang="en-IN" sz="1500" dirty="0">
                <a:solidFill>
                  <a:schemeClr val="tx1">
                    <a:lumMod val="75000"/>
                    <a:lumOff val="25000"/>
                  </a:schemeClr>
                </a:solidFill>
                <a:latin typeface="Georgia" panose="02040502050405020303" pitchFamily="18" charset="0"/>
              </a:rPr>
              <a:t>Price: $</a:t>
            </a:r>
            <a:r>
              <a:rPr lang="en-IN" sz="1600" dirty="0"/>
              <a:t>17.5</a:t>
            </a:r>
            <a:r>
              <a:rPr lang="en-IN" sz="1500" dirty="0">
                <a:solidFill>
                  <a:schemeClr val="tx1">
                    <a:lumMod val="75000"/>
                    <a:lumOff val="25000"/>
                  </a:schemeClr>
                </a:solidFill>
                <a:latin typeface="Georgia" panose="02040502050405020303" pitchFamily="18" charset="0"/>
              </a:rPr>
              <a:t> </a:t>
            </a:r>
            <a:endParaRPr lang="en-US" sz="1500" dirty="0">
              <a:solidFill>
                <a:schemeClr val="tx1">
                  <a:lumMod val="75000"/>
                  <a:lumOff val="25000"/>
                </a:schemeClr>
              </a:solidFill>
              <a:latin typeface="Georgia" panose="02040502050405020303" pitchFamily="18" charset="0"/>
            </a:endParaRPr>
          </a:p>
        </p:txBody>
      </p:sp>
      <p:pic>
        <p:nvPicPr>
          <p:cNvPr id="60" name="Picture 59">
            <a:extLst>
              <a:ext uri="{FF2B5EF4-FFF2-40B4-BE49-F238E27FC236}">
                <a16:creationId xmlns:a16="http://schemas.microsoft.com/office/drawing/2014/main" id="{12FEA4CD-A074-152C-7755-D22887CF2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6810" y="3608248"/>
            <a:ext cx="622179" cy="622179"/>
          </a:xfrm>
          <a:prstGeom prst="rect">
            <a:avLst/>
          </a:prstGeom>
        </p:spPr>
      </p:pic>
      <p:pic>
        <p:nvPicPr>
          <p:cNvPr id="62" name="Picture 61">
            <a:extLst>
              <a:ext uri="{FF2B5EF4-FFF2-40B4-BE49-F238E27FC236}">
                <a16:creationId xmlns:a16="http://schemas.microsoft.com/office/drawing/2014/main" id="{574EC171-7CC2-D82E-41C6-A27D73CBC1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6543" y="3802963"/>
            <a:ext cx="638099" cy="638099"/>
          </a:xfrm>
          <a:prstGeom prst="rect">
            <a:avLst/>
          </a:prstGeom>
        </p:spPr>
      </p:pic>
      <p:pic>
        <p:nvPicPr>
          <p:cNvPr id="66" name="Picture 65">
            <a:extLst>
              <a:ext uri="{FF2B5EF4-FFF2-40B4-BE49-F238E27FC236}">
                <a16:creationId xmlns:a16="http://schemas.microsoft.com/office/drawing/2014/main" id="{61A16A18-99B1-DABF-DA12-EA6F502406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10621" y="3639105"/>
            <a:ext cx="505125" cy="505125"/>
          </a:xfrm>
          <a:prstGeom prst="rect">
            <a:avLst/>
          </a:prstGeom>
        </p:spPr>
      </p:pic>
      <p:pic>
        <p:nvPicPr>
          <p:cNvPr id="68" name="Picture 67">
            <a:extLst>
              <a:ext uri="{FF2B5EF4-FFF2-40B4-BE49-F238E27FC236}">
                <a16:creationId xmlns:a16="http://schemas.microsoft.com/office/drawing/2014/main" id="{7F3BFF94-4182-C673-7324-EC39AC4E7E6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44846" y="3817955"/>
            <a:ext cx="592730" cy="592730"/>
          </a:xfrm>
          <a:prstGeom prst="rect">
            <a:avLst/>
          </a:prstGeom>
        </p:spPr>
      </p:pic>
      <p:pic>
        <p:nvPicPr>
          <p:cNvPr id="70" name="Picture 69">
            <a:extLst>
              <a:ext uri="{FF2B5EF4-FFF2-40B4-BE49-F238E27FC236}">
                <a16:creationId xmlns:a16="http://schemas.microsoft.com/office/drawing/2014/main" id="{70470E8A-A7C0-4C54-8751-E5D28056687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09799" y="3670166"/>
            <a:ext cx="599601" cy="599601"/>
          </a:xfrm>
          <a:prstGeom prst="rect">
            <a:avLst/>
          </a:prstGeom>
        </p:spPr>
      </p:pic>
    </p:spTree>
    <p:extLst>
      <p:ext uri="{BB962C8B-B14F-4D97-AF65-F5344CB8AC3E}">
        <p14:creationId xmlns:p14="http://schemas.microsoft.com/office/powerpoint/2010/main" val="4084590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95ED7AB7-34C7-57E4-7586-650532835DA6}"/>
              </a:ext>
            </a:extLst>
          </p:cNvPr>
          <p:cNvGrpSpPr/>
          <p:nvPr/>
        </p:nvGrpSpPr>
        <p:grpSpPr>
          <a:xfrm>
            <a:off x="13252" y="9061"/>
            <a:ext cx="12192000" cy="6875443"/>
            <a:chOff x="-3741844" y="91688"/>
            <a:chExt cx="12192000" cy="6875443"/>
          </a:xfrm>
        </p:grpSpPr>
        <p:sp>
          <p:nvSpPr>
            <p:cNvPr id="112" name="Rectangle 111">
              <a:extLst>
                <a:ext uri="{FF2B5EF4-FFF2-40B4-BE49-F238E27FC236}">
                  <a16:creationId xmlns:a16="http://schemas.microsoft.com/office/drawing/2014/main" id="{E1EAE84F-E9E8-948C-7CFA-715D5CFB4966}"/>
                </a:ext>
              </a:extLst>
            </p:cNvPr>
            <p:cNvSpPr/>
            <p:nvPr/>
          </p:nvSpPr>
          <p:spPr>
            <a:xfrm>
              <a:off x="-3741844" y="109131"/>
              <a:ext cx="12192000" cy="6858000"/>
            </a:xfrm>
            <a:prstGeom prst="rect">
              <a:avLst/>
            </a:prstGeom>
            <a:solidFill>
              <a:schemeClr val="bg1">
                <a:lumMod val="95000"/>
              </a:schemeClr>
            </a:solidFill>
            <a:ln>
              <a:noFill/>
            </a:ln>
            <a:effectLst>
              <a:outerShdw blurRad="88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13" name="Group 112">
              <a:extLst>
                <a:ext uri="{FF2B5EF4-FFF2-40B4-BE49-F238E27FC236}">
                  <a16:creationId xmlns:a16="http://schemas.microsoft.com/office/drawing/2014/main" id="{CD019C9A-FE34-D117-8D69-01DAA9DDEA11}"/>
                </a:ext>
              </a:extLst>
            </p:cNvPr>
            <p:cNvGrpSpPr/>
            <p:nvPr/>
          </p:nvGrpSpPr>
          <p:grpSpPr>
            <a:xfrm>
              <a:off x="757461" y="91688"/>
              <a:ext cx="3167269" cy="1033669"/>
              <a:chOff x="5238742" y="-95887"/>
              <a:chExt cx="3167269" cy="1033669"/>
            </a:xfrm>
          </p:grpSpPr>
          <p:sp>
            <p:nvSpPr>
              <p:cNvPr id="114" name="Freeform: Shape 113">
                <a:extLst>
                  <a:ext uri="{FF2B5EF4-FFF2-40B4-BE49-F238E27FC236}">
                    <a16:creationId xmlns:a16="http://schemas.microsoft.com/office/drawing/2014/main" id="{AAD8129D-CBAD-D574-186B-CF60667E0417}"/>
                  </a:ext>
                </a:extLst>
              </p:cNvPr>
              <p:cNvSpPr/>
              <p:nvPr/>
            </p:nvSpPr>
            <p:spPr>
              <a:xfrm rot="5400000">
                <a:off x="6305542" y="-1162687"/>
                <a:ext cx="1033669" cy="3167269"/>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FFD65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15" name="Group 114">
                <a:extLst>
                  <a:ext uri="{FF2B5EF4-FFF2-40B4-BE49-F238E27FC236}">
                    <a16:creationId xmlns:a16="http://schemas.microsoft.com/office/drawing/2014/main" id="{96EC082B-F927-2C95-FBB7-82B6103C4BD3}"/>
                  </a:ext>
                </a:extLst>
              </p:cNvPr>
              <p:cNvGrpSpPr/>
              <p:nvPr/>
            </p:nvGrpSpPr>
            <p:grpSpPr>
              <a:xfrm>
                <a:off x="5397575" y="-34593"/>
                <a:ext cx="2875722" cy="915150"/>
                <a:chOff x="5397575" y="-34593"/>
                <a:chExt cx="2875722" cy="915150"/>
              </a:xfrm>
            </p:grpSpPr>
            <p:sp>
              <p:nvSpPr>
                <p:cNvPr id="116" name="TextBox 115">
                  <a:extLst>
                    <a:ext uri="{FF2B5EF4-FFF2-40B4-BE49-F238E27FC236}">
                      <a16:creationId xmlns:a16="http://schemas.microsoft.com/office/drawing/2014/main" id="{C45A2574-D250-5B6A-985E-82B2C8C9A373}"/>
                    </a:ext>
                  </a:extLst>
                </p:cNvPr>
                <p:cNvSpPr txBox="1"/>
                <p:nvPr/>
              </p:nvSpPr>
              <p:spPr>
                <a:xfrm rot="10800000" flipV="1">
                  <a:off x="5397575" y="403503"/>
                  <a:ext cx="2875722" cy="477054"/>
                </a:xfrm>
                <a:prstGeom prst="rect">
                  <a:avLst/>
                </a:prstGeom>
                <a:noFill/>
              </p:spPr>
              <p:txBody>
                <a:bodyPr wrap="square" rtlCol="0">
                  <a:spAutoFit/>
                </a:bodyPr>
                <a:lstStyle/>
                <a:p>
                  <a:pPr algn="ctr"/>
                  <a:r>
                    <a:rPr lang="en-IN" sz="2500" b="1" dirty="0">
                      <a:solidFill>
                        <a:schemeClr val="bg1"/>
                      </a:solidFill>
                      <a:latin typeface="Tw Cen MT" panose="020B0602020104020603" pitchFamily="34" charset="0"/>
                    </a:rPr>
                    <a:t>Suggestions</a:t>
                  </a:r>
                </a:p>
              </p:txBody>
            </p:sp>
            <p:pic>
              <p:nvPicPr>
                <p:cNvPr id="117" name="Graphic 116" descr="Lightbulb with solid fill">
                  <a:extLst>
                    <a:ext uri="{FF2B5EF4-FFF2-40B4-BE49-F238E27FC236}">
                      <a16:creationId xmlns:a16="http://schemas.microsoft.com/office/drawing/2014/main" id="{F45D2E42-B953-8301-BAB6-0EB949F5A0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V="1">
                  <a:off x="6584888" y="-34593"/>
                  <a:ext cx="501097" cy="501097"/>
                </a:xfrm>
                <a:prstGeom prst="rect">
                  <a:avLst/>
                </a:prstGeom>
              </p:spPr>
            </p:pic>
          </p:grpSp>
        </p:grpSp>
      </p:grpSp>
      <p:sp>
        <p:nvSpPr>
          <p:cNvPr id="2" name="TextBox 1">
            <a:extLst>
              <a:ext uri="{FF2B5EF4-FFF2-40B4-BE49-F238E27FC236}">
                <a16:creationId xmlns:a16="http://schemas.microsoft.com/office/drawing/2014/main" id="{3D8428F9-3417-163A-6D38-3072C862034F}"/>
              </a:ext>
            </a:extLst>
          </p:cNvPr>
          <p:cNvSpPr txBox="1"/>
          <p:nvPr/>
        </p:nvSpPr>
        <p:spPr>
          <a:xfrm>
            <a:off x="153178" y="1089898"/>
            <a:ext cx="11190683" cy="4262705"/>
          </a:xfrm>
          <a:prstGeom prst="rect">
            <a:avLst/>
          </a:prstGeom>
          <a:noFill/>
        </p:spPr>
        <p:txBody>
          <a:bodyPr wrap="square" rtlCol="0">
            <a:spAutoFit/>
          </a:bodyPr>
          <a:lstStyle/>
          <a:p>
            <a:pPr marL="0" indent="0">
              <a:buNone/>
            </a:pPr>
            <a:endParaRPr lang="en-IN" sz="2500" b="1" dirty="0">
              <a:latin typeface="Georgia" panose="02040502050405020303" pitchFamily="18" charset="0"/>
            </a:endParaRPr>
          </a:p>
          <a:p>
            <a:pPr marL="0" indent="0">
              <a:buNone/>
            </a:pPr>
            <a:r>
              <a:rPr lang="en-IN" sz="2300" b="1" dirty="0">
                <a:solidFill>
                  <a:srgbClr val="01B5F5"/>
                </a:solidFill>
                <a:latin typeface="Georgia" panose="02040502050405020303" pitchFamily="18" charset="0"/>
              </a:rPr>
              <a:t>Products with most positive reviews:</a:t>
            </a:r>
          </a:p>
          <a:p>
            <a:pPr marL="342900" indent="-342900">
              <a:buFont typeface="Wingdings" panose="05000000000000000000" pitchFamily="2" charset="2"/>
              <a:buChar char="Ø"/>
            </a:pPr>
            <a:r>
              <a:rPr lang="en-IN" b="1" dirty="0">
                <a:latin typeface="Georgia" panose="02040502050405020303" pitchFamily="18" charset="0"/>
              </a:rPr>
              <a:t>Krups Grinder, </a:t>
            </a:r>
            <a:r>
              <a:rPr lang="en-IN" sz="1800" b="1" dirty="0">
                <a:latin typeface="Georgia" panose="02040502050405020303" pitchFamily="18" charset="0"/>
              </a:rPr>
              <a:t>Glass bowls</a:t>
            </a:r>
            <a:r>
              <a:rPr lang="en-IN" b="1" dirty="0">
                <a:latin typeface="Georgia" panose="02040502050405020303" pitchFamily="18" charset="0"/>
              </a:rPr>
              <a:t> </a:t>
            </a:r>
            <a:r>
              <a:rPr lang="en-IN" dirty="0">
                <a:latin typeface="Georgia" panose="02040502050405020303" pitchFamily="18" charset="0"/>
              </a:rPr>
              <a:t>and </a:t>
            </a:r>
            <a:r>
              <a:rPr lang="en-IN" sz="1800" b="1" i="0" kern="1200" dirty="0">
                <a:solidFill>
                  <a:schemeClr val="dk1"/>
                </a:solidFill>
                <a:effectLst/>
                <a:latin typeface="Georgia" panose="02040502050405020303" pitchFamily="18" charset="0"/>
                <a:ea typeface="+mn-ea"/>
                <a:cs typeface="+mn-cs"/>
              </a:rPr>
              <a:t>Chocolate Brownie</a:t>
            </a:r>
            <a:r>
              <a:rPr lang="en-IN" b="1" dirty="0">
                <a:latin typeface="Georgia" panose="02040502050405020303" pitchFamily="18" charset="0"/>
                <a:ea typeface="+mn-ea"/>
                <a:cs typeface="+mn-cs"/>
              </a:rPr>
              <a:t> </a:t>
            </a:r>
            <a:r>
              <a:rPr lang="en-IN" b="0" i="0" kern="1200" dirty="0">
                <a:solidFill>
                  <a:schemeClr val="dk1"/>
                </a:solidFill>
                <a:effectLst/>
                <a:latin typeface="Georgia" panose="02040502050405020303" pitchFamily="18" charset="0"/>
              </a:rPr>
              <a:t>are three of the best products</a:t>
            </a:r>
            <a:r>
              <a:rPr lang="en-IN" dirty="0">
                <a:solidFill>
                  <a:schemeClr val="dk1"/>
                </a:solidFill>
                <a:latin typeface="Georgia" panose="02040502050405020303" pitchFamily="18" charset="0"/>
              </a:rPr>
              <a:t>. These products have most number of positive reviews</a:t>
            </a:r>
          </a:p>
          <a:p>
            <a:pPr marL="342900" indent="-342900">
              <a:buFont typeface="Wingdings" panose="05000000000000000000" pitchFamily="2" charset="2"/>
              <a:buChar char="Ø"/>
            </a:pPr>
            <a:r>
              <a:rPr lang="en-IN" b="1" dirty="0">
                <a:solidFill>
                  <a:schemeClr val="dk1"/>
                </a:solidFill>
                <a:latin typeface="Georgia" panose="02040502050405020303" pitchFamily="18" charset="0"/>
              </a:rPr>
              <a:t>These products can be recommended for more customers</a:t>
            </a:r>
          </a:p>
          <a:p>
            <a:pPr marL="0" indent="0">
              <a:buNone/>
            </a:pPr>
            <a:endParaRPr lang="en-IN" sz="2300" dirty="0">
              <a:solidFill>
                <a:schemeClr val="dk1"/>
              </a:solidFill>
              <a:latin typeface="Georgia" panose="02040502050405020303" pitchFamily="18" charset="0"/>
            </a:endParaRPr>
          </a:p>
          <a:p>
            <a:pPr marL="0" indent="0">
              <a:buNone/>
            </a:pPr>
            <a:endParaRPr lang="en-IN" sz="2300" dirty="0">
              <a:solidFill>
                <a:schemeClr val="dk1"/>
              </a:solidFill>
              <a:latin typeface="Georgia" panose="02040502050405020303" pitchFamily="18" charset="0"/>
            </a:endParaRPr>
          </a:p>
          <a:p>
            <a:pPr marL="0" indent="0">
              <a:buNone/>
            </a:pPr>
            <a:endParaRPr lang="en-IN" sz="2300" dirty="0">
              <a:solidFill>
                <a:schemeClr val="dk1"/>
              </a:solidFill>
              <a:latin typeface="Georgia" panose="02040502050405020303" pitchFamily="18" charset="0"/>
            </a:endParaRPr>
          </a:p>
          <a:p>
            <a:pPr marL="0" indent="0">
              <a:buNone/>
            </a:pPr>
            <a:endParaRPr lang="en-IN" sz="2300" b="1" dirty="0">
              <a:solidFill>
                <a:srgbClr val="26C5FE"/>
              </a:solidFill>
              <a:latin typeface="Georgia" panose="02040502050405020303" pitchFamily="18" charset="0"/>
            </a:endParaRPr>
          </a:p>
          <a:p>
            <a:pPr marL="0" indent="0">
              <a:buNone/>
            </a:pPr>
            <a:r>
              <a:rPr lang="en-IN" sz="2300" b="1" dirty="0">
                <a:solidFill>
                  <a:srgbClr val="01B5F5"/>
                </a:solidFill>
                <a:latin typeface="Georgia" panose="02040502050405020303" pitchFamily="18" charset="0"/>
              </a:rPr>
              <a:t>Products with most negative reviews:</a:t>
            </a:r>
          </a:p>
          <a:p>
            <a:pPr marL="342900" indent="-342900">
              <a:buFont typeface="Wingdings" panose="05000000000000000000" pitchFamily="2" charset="2"/>
              <a:buChar char="Ø"/>
            </a:pPr>
            <a:r>
              <a:rPr lang="en-IN" b="1" dirty="0">
                <a:latin typeface="Georgia" panose="02040502050405020303" pitchFamily="18" charset="0"/>
              </a:rPr>
              <a:t>Contigo Coffee Mug </a:t>
            </a:r>
            <a:r>
              <a:rPr lang="en-IN" dirty="0">
                <a:latin typeface="Georgia" panose="02040502050405020303" pitchFamily="18" charset="0"/>
              </a:rPr>
              <a:t>and </a:t>
            </a:r>
            <a:r>
              <a:rPr lang="en-IN" b="1" i="0" kern="1200" dirty="0">
                <a:solidFill>
                  <a:schemeClr val="dk1"/>
                </a:solidFill>
                <a:effectLst/>
                <a:latin typeface="Georgia" panose="02040502050405020303" pitchFamily="18" charset="0"/>
              </a:rPr>
              <a:t>strawberry Lipton Tea</a:t>
            </a:r>
            <a:r>
              <a:rPr lang="en-IN" b="0" i="0" kern="1200" dirty="0">
                <a:solidFill>
                  <a:schemeClr val="dk1"/>
                </a:solidFill>
                <a:effectLst/>
                <a:latin typeface="Georgia" panose="02040502050405020303" pitchFamily="18" charset="0"/>
              </a:rPr>
              <a:t> are two  </a:t>
            </a:r>
            <a:r>
              <a:rPr lang="en-IN" dirty="0">
                <a:solidFill>
                  <a:schemeClr val="dk1"/>
                </a:solidFill>
                <a:latin typeface="Georgia" panose="02040502050405020303" pitchFamily="18" charset="0"/>
              </a:rPr>
              <a:t>of the products</a:t>
            </a:r>
          </a:p>
          <a:p>
            <a:r>
              <a:rPr lang="en-IN" dirty="0">
                <a:solidFill>
                  <a:schemeClr val="dk1"/>
                </a:solidFill>
                <a:latin typeface="Georgia" panose="02040502050405020303" pitchFamily="18" charset="0"/>
              </a:rPr>
              <a:t>      received most number of negative reviews</a:t>
            </a:r>
          </a:p>
          <a:p>
            <a:pPr marL="342900" indent="-342900">
              <a:buFont typeface="Wingdings" panose="05000000000000000000" pitchFamily="2" charset="2"/>
              <a:buChar char="Ø"/>
            </a:pPr>
            <a:r>
              <a:rPr lang="en-IN" b="1" dirty="0">
                <a:solidFill>
                  <a:schemeClr val="dk1"/>
                </a:solidFill>
                <a:latin typeface="Georgia" panose="02040502050405020303" pitchFamily="18" charset="0"/>
              </a:rPr>
              <a:t>These products require evaluation before getting delivered  to customers</a:t>
            </a:r>
            <a:endParaRPr lang="en-IN" b="1" dirty="0">
              <a:latin typeface="Georgia" panose="02040502050405020303" pitchFamily="18" charset="0"/>
            </a:endParaRPr>
          </a:p>
        </p:txBody>
      </p:sp>
      <p:pic>
        <p:nvPicPr>
          <p:cNvPr id="5" name="Picture 4">
            <a:extLst>
              <a:ext uri="{FF2B5EF4-FFF2-40B4-BE49-F238E27FC236}">
                <a16:creationId xmlns:a16="http://schemas.microsoft.com/office/drawing/2014/main" id="{7450C632-6F68-6EE4-8F92-E6A9325C38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6782" y="2167446"/>
            <a:ext cx="4408396" cy="2923821"/>
          </a:xfrm>
          <a:prstGeom prst="rect">
            <a:avLst/>
          </a:prstGeom>
        </p:spPr>
      </p:pic>
      <p:sp>
        <p:nvSpPr>
          <p:cNvPr id="12" name="Freeform: Shape 11">
            <a:extLst>
              <a:ext uri="{FF2B5EF4-FFF2-40B4-BE49-F238E27FC236}">
                <a16:creationId xmlns:a16="http://schemas.microsoft.com/office/drawing/2014/main" id="{61502FA0-FADC-4B22-780C-863C9C7E4DAA}"/>
              </a:ext>
            </a:extLst>
          </p:cNvPr>
          <p:cNvSpPr/>
          <p:nvPr/>
        </p:nvSpPr>
        <p:spPr>
          <a:xfrm rot="10800000" flipV="1">
            <a:off x="11794434" y="5897217"/>
            <a:ext cx="424070" cy="477127"/>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FFCE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b="1" dirty="0"/>
              <a:t>12</a:t>
            </a:r>
          </a:p>
        </p:txBody>
      </p:sp>
    </p:spTree>
    <p:extLst>
      <p:ext uri="{BB962C8B-B14F-4D97-AF65-F5344CB8AC3E}">
        <p14:creationId xmlns:p14="http://schemas.microsoft.com/office/powerpoint/2010/main" val="917526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20418F-1FD3-F7DA-40F8-9CB5D9DFDDCF}"/>
              </a:ext>
            </a:extLst>
          </p:cNvPr>
          <p:cNvSpPr/>
          <p:nvPr/>
        </p:nvSpPr>
        <p:spPr>
          <a:xfrm>
            <a:off x="0" y="0"/>
            <a:ext cx="12192000" cy="73549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4">
            <a:extLst>
              <a:ext uri="{FF2B5EF4-FFF2-40B4-BE49-F238E27FC236}">
                <a16:creationId xmlns:a16="http://schemas.microsoft.com/office/drawing/2014/main" id="{4EDB7FCB-6E75-2BB0-29B4-7C254B2B5C2B}"/>
              </a:ext>
            </a:extLst>
          </p:cNvPr>
          <p:cNvGraphicFramePr>
            <a:graphicFrameLocks noGrp="1"/>
          </p:cNvGraphicFramePr>
          <p:nvPr>
            <p:extLst>
              <p:ext uri="{D42A27DB-BD31-4B8C-83A1-F6EECF244321}">
                <p14:modId xmlns:p14="http://schemas.microsoft.com/office/powerpoint/2010/main" val="4222831866"/>
              </p:ext>
            </p:extLst>
          </p:nvPr>
        </p:nvGraphicFramePr>
        <p:xfrm>
          <a:off x="497927" y="1564360"/>
          <a:ext cx="11402525" cy="4119946"/>
        </p:xfrm>
        <a:graphic>
          <a:graphicData uri="http://schemas.openxmlformats.org/drawingml/2006/table">
            <a:tbl>
              <a:tblPr firstRow="1" bandRow="1">
                <a:tableStyleId>{5C22544A-7EE6-4342-B048-85BDC9FD1C3A}</a:tableStyleId>
              </a:tblPr>
              <a:tblGrid>
                <a:gridCol w="2598924">
                  <a:extLst>
                    <a:ext uri="{9D8B030D-6E8A-4147-A177-3AD203B41FA5}">
                      <a16:colId xmlns:a16="http://schemas.microsoft.com/office/drawing/2014/main" val="4162517027"/>
                    </a:ext>
                  </a:extLst>
                </a:gridCol>
                <a:gridCol w="5445579">
                  <a:extLst>
                    <a:ext uri="{9D8B030D-6E8A-4147-A177-3AD203B41FA5}">
                      <a16:colId xmlns:a16="http://schemas.microsoft.com/office/drawing/2014/main" val="2731815454"/>
                    </a:ext>
                  </a:extLst>
                </a:gridCol>
                <a:gridCol w="3358022">
                  <a:extLst>
                    <a:ext uri="{9D8B030D-6E8A-4147-A177-3AD203B41FA5}">
                      <a16:colId xmlns:a16="http://schemas.microsoft.com/office/drawing/2014/main" val="987885798"/>
                    </a:ext>
                  </a:extLst>
                </a:gridCol>
              </a:tblGrid>
              <a:tr h="699622">
                <a:tc>
                  <a:txBody>
                    <a:bodyPr/>
                    <a:lstStyle/>
                    <a:p>
                      <a:pPr algn="ctr"/>
                      <a:r>
                        <a:rPr lang="en-IN" sz="2000" dirty="0">
                          <a:latin typeface="Georgia" panose="02040502050405020303" pitchFamily="18" charset="0"/>
                        </a:rPr>
                        <a:t>Product name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Georgia" panose="02040502050405020303" pitchFamily="18" charset="0"/>
                        </a:rPr>
                        <a:t>Input text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Georgia" panose="02040502050405020303" pitchFamily="18" charset="0"/>
                        </a:rPr>
                        <a:t>Reason for </a:t>
                      </a:r>
                    </a:p>
                    <a:p>
                      <a:pPr algn="ctr"/>
                      <a:r>
                        <a:rPr lang="en-IN" sz="2000" dirty="0">
                          <a:latin typeface="Georgia" panose="02040502050405020303" pitchFamily="18" charset="0"/>
                        </a:rPr>
                        <a:t>negative review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017749"/>
                  </a:ext>
                </a:extLst>
              </a:tr>
              <a:tr h="1744565">
                <a:tc>
                  <a:txBody>
                    <a:bodyPr/>
                    <a:lstStyle/>
                    <a:p>
                      <a:r>
                        <a:rPr lang="en-IN" dirty="0">
                          <a:latin typeface="Georgia" panose="02040502050405020303" pitchFamily="18" charset="0"/>
                        </a:rPr>
                        <a:t>Contigo Coffee Mug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latin typeface="Georgia" panose="02040502050405020303" pitchFamily="18" charset="0"/>
                        </a:rPr>
                        <a:t>I purchased this for my husband for Christmas and he said that the lid has a terrible taste to it and will not drink from it. </a:t>
                      </a:r>
                    </a:p>
                    <a:p>
                      <a:r>
                        <a:rPr lang="en-IN" dirty="0">
                          <a:latin typeface="Georgia" panose="02040502050405020303" pitchFamily="18" charset="0"/>
                        </a:rPr>
                        <a:t>For some reason, after using this Contigo tumbler for less than 2 months, it suddenly became a dribble glass.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Wingdings" panose="05000000000000000000" pitchFamily="2" charset="2"/>
                        <a:buChar char="Ø"/>
                      </a:pPr>
                      <a:r>
                        <a:rPr lang="en-IN" dirty="0">
                          <a:latin typeface="Georgia" panose="02040502050405020303" pitchFamily="18" charset="0"/>
                        </a:rPr>
                        <a:t>terrible taste</a:t>
                      </a:r>
                    </a:p>
                    <a:p>
                      <a:pPr marL="285750" indent="-285750">
                        <a:buFont typeface="Wingdings" panose="05000000000000000000" pitchFamily="2" charset="2"/>
                        <a:buChar char="Ø"/>
                      </a:pPr>
                      <a:r>
                        <a:rPr lang="en-IN" dirty="0">
                          <a:latin typeface="Georgia" panose="02040502050405020303" pitchFamily="18" charset="0"/>
                        </a:rPr>
                        <a:t>leak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6080388"/>
                  </a:ext>
                </a:extLst>
              </a:tr>
              <a:tr h="1674341">
                <a:tc>
                  <a:txBody>
                    <a:bodyPr/>
                    <a:lstStyle/>
                    <a:p>
                      <a:r>
                        <a:rPr lang="en-IN" dirty="0">
                          <a:latin typeface="Georgia" panose="02040502050405020303" pitchFamily="18" charset="0"/>
                        </a:rPr>
                        <a:t>Strawberry Lipton Tea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latin typeface="Georgia" panose="02040502050405020303" pitchFamily="18" charset="0"/>
                        </a:rPr>
                        <a:t>All you can taste is artificial sweetener. It is inconceivable how they can describe this product as "sweetened with honey."  I can't taste any fruit either.  This stuff is horrid!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Wingdings" panose="05000000000000000000" pitchFamily="2" charset="2"/>
                        <a:buChar char="Ø"/>
                      </a:pPr>
                      <a:r>
                        <a:rPr lang="en-IN" dirty="0">
                          <a:latin typeface="Georgia" panose="02040502050405020303" pitchFamily="18" charset="0"/>
                        </a:rPr>
                        <a:t>artificial sweeteners</a:t>
                      </a:r>
                    </a:p>
                    <a:p>
                      <a:pPr marL="285750" indent="-285750">
                        <a:buFont typeface="Wingdings" panose="05000000000000000000" pitchFamily="2" charset="2"/>
                        <a:buChar char="Ø"/>
                      </a:pPr>
                      <a:r>
                        <a:rPr lang="en-IN" dirty="0">
                          <a:latin typeface="Georgia" panose="02040502050405020303" pitchFamily="18" charset="0"/>
                        </a:rPr>
                        <a:t>horrid</a:t>
                      </a:r>
                      <a:endParaRPr lang="en-IN" b="1" dirty="0">
                        <a:latin typeface="Georgia" panose="020405020504050203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073073"/>
                  </a:ext>
                </a:extLst>
              </a:tr>
            </a:tbl>
          </a:graphicData>
        </a:graphic>
      </p:graphicFrame>
      <p:sp>
        <p:nvSpPr>
          <p:cNvPr id="5" name="Freeform: Shape 4">
            <a:extLst>
              <a:ext uri="{FF2B5EF4-FFF2-40B4-BE49-F238E27FC236}">
                <a16:creationId xmlns:a16="http://schemas.microsoft.com/office/drawing/2014/main" id="{6137F644-19DC-B885-CD4A-803353A620D1}"/>
              </a:ext>
            </a:extLst>
          </p:cNvPr>
          <p:cNvSpPr/>
          <p:nvPr/>
        </p:nvSpPr>
        <p:spPr>
          <a:xfrm rot="5400000">
            <a:off x="5566018" y="-1437968"/>
            <a:ext cx="1059963" cy="3935899"/>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5E913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 name="TextBox 5">
            <a:extLst>
              <a:ext uri="{FF2B5EF4-FFF2-40B4-BE49-F238E27FC236}">
                <a16:creationId xmlns:a16="http://schemas.microsoft.com/office/drawing/2014/main" id="{648979DA-95AA-1865-4908-654DC0633148}"/>
              </a:ext>
            </a:extLst>
          </p:cNvPr>
          <p:cNvSpPr txBox="1"/>
          <p:nvPr/>
        </p:nvSpPr>
        <p:spPr>
          <a:xfrm rot="10800000" flipV="1">
            <a:off x="4154626" y="492987"/>
            <a:ext cx="3935898" cy="446276"/>
          </a:xfrm>
          <a:prstGeom prst="rect">
            <a:avLst/>
          </a:prstGeom>
          <a:noFill/>
        </p:spPr>
        <p:txBody>
          <a:bodyPr wrap="square" rtlCol="0">
            <a:spAutoFit/>
          </a:bodyPr>
          <a:lstStyle/>
          <a:p>
            <a:pPr algn="ctr"/>
            <a:r>
              <a:rPr lang="en-IN" sz="2300" b="1" dirty="0">
                <a:solidFill>
                  <a:schemeClr val="bg1">
                    <a:lumMod val="95000"/>
                  </a:schemeClr>
                </a:solidFill>
                <a:latin typeface="Tw Cen MT" panose="020B0602020104020603" pitchFamily="34" charset="0"/>
              </a:rPr>
              <a:t>Reasons for negative reviews</a:t>
            </a:r>
          </a:p>
        </p:txBody>
      </p:sp>
      <p:pic>
        <p:nvPicPr>
          <p:cNvPr id="7" name="Graphic 6" descr="Lightbulb with solid fill">
            <a:extLst>
              <a:ext uri="{FF2B5EF4-FFF2-40B4-BE49-F238E27FC236}">
                <a16:creationId xmlns:a16="http://schemas.microsoft.com/office/drawing/2014/main" id="{0B8BBECD-475E-8D57-5877-CF6B4B27C2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V="1">
            <a:off x="5605741" y="1328"/>
            <a:ext cx="516834" cy="516834"/>
          </a:xfrm>
          <a:prstGeom prst="rect">
            <a:avLst/>
          </a:prstGeom>
        </p:spPr>
      </p:pic>
      <p:sp>
        <p:nvSpPr>
          <p:cNvPr id="3" name="Freeform: Shape 2">
            <a:extLst>
              <a:ext uri="{FF2B5EF4-FFF2-40B4-BE49-F238E27FC236}">
                <a16:creationId xmlns:a16="http://schemas.microsoft.com/office/drawing/2014/main" id="{FCD21142-6CC0-0663-4675-3E6DE53242BD}"/>
              </a:ext>
            </a:extLst>
          </p:cNvPr>
          <p:cNvSpPr/>
          <p:nvPr/>
        </p:nvSpPr>
        <p:spPr>
          <a:xfrm rot="10800000" flipV="1">
            <a:off x="11635408" y="6175512"/>
            <a:ext cx="556591" cy="471541"/>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5E913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b="1" dirty="0"/>
              <a:t>13</a:t>
            </a:r>
          </a:p>
        </p:txBody>
      </p:sp>
    </p:spTree>
    <p:extLst>
      <p:ext uri="{BB962C8B-B14F-4D97-AF65-F5344CB8AC3E}">
        <p14:creationId xmlns:p14="http://schemas.microsoft.com/office/powerpoint/2010/main" val="3545628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1D4E982-3E8D-AC86-A309-3CC093B03706}"/>
              </a:ext>
            </a:extLst>
          </p:cNvPr>
          <p:cNvSpPr/>
          <p:nvPr/>
        </p:nvSpPr>
        <p:spPr>
          <a:xfrm>
            <a:off x="0" y="0"/>
            <a:ext cx="1219200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87FA86AD-A58E-3152-E31E-CA05A1CCF18A}"/>
              </a:ext>
            </a:extLst>
          </p:cNvPr>
          <p:cNvSpPr/>
          <p:nvPr/>
        </p:nvSpPr>
        <p:spPr>
          <a:xfrm rot="5400000">
            <a:off x="11693435" y="5658741"/>
            <a:ext cx="498565" cy="545539"/>
          </a:xfrm>
          <a:prstGeom prst="roundRect">
            <a:avLst/>
          </a:prstGeom>
          <a:solidFill>
            <a:srgbClr val="679F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2F7EB765-00ED-C751-0DB1-A1BB4B12D92A}"/>
              </a:ext>
            </a:extLst>
          </p:cNvPr>
          <p:cNvSpPr>
            <a:spLocks noGrp="1"/>
          </p:cNvSpPr>
          <p:nvPr>
            <p:ph type="sldNum" sz="quarter" idx="12"/>
          </p:nvPr>
        </p:nvSpPr>
        <p:spPr>
          <a:xfrm>
            <a:off x="11693435" y="5748947"/>
            <a:ext cx="498565" cy="365125"/>
          </a:xfrm>
        </p:spPr>
        <p:txBody>
          <a:bodyPr/>
          <a:lstStyle/>
          <a:p>
            <a:r>
              <a:rPr lang="en-IN" b="1" dirty="0">
                <a:solidFill>
                  <a:schemeClr val="bg1"/>
                </a:solidFill>
              </a:rPr>
              <a:t> </a:t>
            </a:r>
            <a:fld id="{E74547A0-F5C0-4903-8BD0-6202A9B6E8AD}" type="slidenum">
              <a:rPr lang="en-IN" b="1" smtClean="0">
                <a:solidFill>
                  <a:schemeClr val="bg1"/>
                </a:solidFill>
              </a:rPr>
              <a:t>14</a:t>
            </a:fld>
            <a:endParaRPr lang="en-IN" b="1" dirty="0">
              <a:solidFill>
                <a:schemeClr val="bg1"/>
              </a:solidFill>
            </a:endParaRPr>
          </a:p>
        </p:txBody>
      </p:sp>
      <p:sp>
        <p:nvSpPr>
          <p:cNvPr id="7" name="Rectangle: Rounded Corners 6">
            <a:extLst>
              <a:ext uri="{FF2B5EF4-FFF2-40B4-BE49-F238E27FC236}">
                <a16:creationId xmlns:a16="http://schemas.microsoft.com/office/drawing/2014/main" id="{99BF49FC-36F3-8F83-11C6-74AC4A825018}"/>
              </a:ext>
            </a:extLst>
          </p:cNvPr>
          <p:cNvSpPr/>
          <p:nvPr/>
        </p:nvSpPr>
        <p:spPr>
          <a:xfrm>
            <a:off x="3220277" y="3193006"/>
            <a:ext cx="5751443" cy="636104"/>
          </a:xfrm>
          <a:prstGeom prst="roundRect">
            <a:avLst/>
          </a:prstGeom>
          <a:solidFill>
            <a:srgbClr val="679F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22A73CF7-1C17-AE7B-9882-99DD3D26D170}"/>
              </a:ext>
            </a:extLst>
          </p:cNvPr>
          <p:cNvSpPr txBox="1"/>
          <p:nvPr/>
        </p:nvSpPr>
        <p:spPr>
          <a:xfrm>
            <a:off x="4108173" y="3311003"/>
            <a:ext cx="9329531" cy="400110"/>
          </a:xfrm>
          <a:prstGeom prst="rect">
            <a:avLst/>
          </a:prstGeom>
          <a:noFill/>
        </p:spPr>
        <p:txBody>
          <a:bodyPr wrap="square" rtlCol="0">
            <a:spAutoFit/>
          </a:bodyPr>
          <a:lstStyle/>
          <a:p>
            <a:r>
              <a:rPr lang="en-IN" sz="2000" b="1" dirty="0">
                <a:solidFill>
                  <a:schemeClr val="bg1"/>
                </a:solidFill>
                <a:latin typeface="Tw Cen MT" panose="020B0602020104020603" pitchFamily="34" charset="0"/>
              </a:rPr>
              <a:t>EDA visualization through Tableau</a:t>
            </a:r>
          </a:p>
        </p:txBody>
      </p:sp>
    </p:spTree>
    <p:extLst>
      <p:ext uri="{BB962C8B-B14F-4D97-AF65-F5344CB8AC3E}">
        <p14:creationId xmlns:p14="http://schemas.microsoft.com/office/powerpoint/2010/main" val="3161176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25" name="Group 124">
            <a:extLst>
              <a:ext uri="{FF2B5EF4-FFF2-40B4-BE49-F238E27FC236}">
                <a16:creationId xmlns:a16="http://schemas.microsoft.com/office/drawing/2014/main" id="{FFE2BFE2-878E-BCF4-942A-9D9651F8E7EF}"/>
              </a:ext>
            </a:extLst>
          </p:cNvPr>
          <p:cNvGrpSpPr/>
          <p:nvPr/>
        </p:nvGrpSpPr>
        <p:grpSpPr>
          <a:xfrm>
            <a:off x="0" y="-12969"/>
            <a:ext cx="12192000" cy="6870969"/>
            <a:chOff x="-4876921" y="-59298"/>
            <a:chExt cx="12192000" cy="6870969"/>
          </a:xfrm>
        </p:grpSpPr>
        <p:sp>
          <p:nvSpPr>
            <p:cNvPr id="119" name="Rectangle 118">
              <a:extLst>
                <a:ext uri="{FF2B5EF4-FFF2-40B4-BE49-F238E27FC236}">
                  <a16:creationId xmlns:a16="http://schemas.microsoft.com/office/drawing/2014/main" id="{1222E395-3B77-FD0B-B832-238F9C01B07B}"/>
                </a:ext>
              </a:extLst>
            </p:cNvPr>
            <p:cNvSpPr/>
            <p:nvPr/>
          </p:nvSpPr>
          <p:spPr>
            <a:xfrm>
              <a:off x="-4876921" y="-46329"/>
              <a:ext cx="12192000" cy="6858000"/>
            </a:xfrm>
            <a:prstGeom prst="rect">
              <a:avLst/>
            </a:prstGeom>
            <a:solidFill>
              <a:schemeClr val="bg1">
                <a:lumMod val="95000"/>
              </a:schemeClr>
            </a:solidFill>
            <a:ln>
              <a:noFill/>
            </a:ln>
            <a:effectLst>
              <a:outerShdw blurRad="88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0" name="Group 119">
              <a:extLst>
                <a:ext uri="{FF2B5EF4-FFF2-40B4-BE49-F238E27FC236}">
                  <a16:creationId xmlns:a16="http://schemas.microsoft.com/office/drawing/2014/main" id="{6F6D9D99-3CB1-5885-5B03-C9D79C1170EA}"/>
                </a:ext>
              </a:extLst>
            </p:cNvPr>
            <p:cNvGrpSpPr/>
            <p:nvPr/>
          </p:nvGrpSpPr>
          <p:grpSpPr>
            <a:xfrm>
              <a:off x="-1291244" y="-59298"/>
              <a:ext cx="5020643" cy="1099397"/>
              <a:chOff x="3609695" y="-187141"/>
              <a:chExt cx="5020643" cy="1099397"/>
            </a:xfrm>
          </p:grpSpPr>
          <p:sp>
            <p:nvSpPr>
              <p:cNvPr id="121" name="Freeform: Shape 120">
                <a:extLst>
                  <a:ext uri="{FF2B5EF4-FFF2-40B4-BE49-F238E27FC236}">
                    <a16:creationId xmlns:a16="http://schemas.microsoft.com/office/drawing/2014/main" id="{E7B8A565-FD9A-97D9-894F-A4732A251158}"/>
                  </a:ext>
                </a:extLst>
              </p:cNvPr>
              <p:cNvSpPr/>
              <p:nvPr/>
            </p:nvSpPr>
            <p:spPr>
              <a:xfrm rot="5400000">
                <a:off x="5614223" y="-1868504"/>
                <a:ext cx="1099397" cy="4462123"/>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649B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22" name="Group 121">
                <a:extLst>
                  <a:ext uri="{FF2B5EF4-FFF2-40B4-BE49-F238E27FC236}">
                    <a16:creationId xmlns:a16="http://schemas.microsoft.com/office/drawing/2014/main" id="{A920B9AA-D765-94C0-B28A-B191B2572DD0}"/>
                  </a:ext>
                </a:extLst>
              </p:cNvPr>
              <p:cNvGrpSpPr/>
              <p:nvPr/>
            </p:nvGrpSpPr>
            <p:grpSpPr>
              <a:xfrm>
                <a:off x="3609695" y="-157332"/>
                <a:ext cx="5020643" cy="900329"/>
                <a:chOff x="3609695" y="-157332"/>
                <a:chExt cx="5020643" cy="900329"/>
              </a:xfrm>
            </p:grpSpPr>
            <p:sp>
              <p:nvSpPr>
                <p:cNvPr id="123" name="TextBox 122">
                  <a:extLst>
                    <a:ext uri="{FF2B5EF4-FFF2-40B4-BE49-F238E27FC236}">
                      <a16:creationId xmlns:a16="http://schemas.microsoft.com/office/drawing/2014/main" id="{E0FA4AE2-993E-CB43-641B-273A31FCD1F8}"/>
                    </a:ext>
                  </a:extLst>
                </p:cNvPr>
                <p:cNvSpPr txBox="1"/>
                <p:nvPr/>
              </p:nvSpPr>
              <p:spPr>
                <a:xfrm rot="10800000" flipV="1">
                  <a:off x="3609695" y="296721"/>
                  <a:ext cx="5020643" cy="446276"/>
                </a:xfrm>
                <a:prstGeom prst="rect">
                  <a:avLst/>
                </a:prstGeom>
                <a:noFill/>
              </p:spPr>
              <p:txBody>
                <a:bodyPr wrap="square" rtlCol="0">
                  <a:spAutoFit/>
                </a:bodyPr>
                <a:lstStyle/>
                <a:p>
                  <a:pPr algn="ctr"/>
                  <a:r>
                    <a:rPr lang="en-IN" sz="2300" b="1" dirty="0">
                      <a:solidFill>
                        <a:schemeClr val="bg1">
                          <a:lumMod val="95000"/>
                        </a:schemeClr>
                      </a:solidFill>
                      <a:latin typeface="Tw Cen MT" panose="020B0602020104020603" pitchFamily="34" charset="0"/>
                    </a:rPr>
                    <a:t>Work flow of Sentiment forecasting</a:t>
                  </a:r>
                </a:p>
              </p:txBody>
            </p:sp>
            <p:pic>
              <p:nvPicPr>
                <p:cNvPr id="124" name="Graphic 123" descr="Lightbulb with solid fill">
                  <a:extLst>
                    <a:ext uri="{FF2B5EF4-FFF2-40B4-BE49-F238E27FC236}">
                      <a16:creationId xmlns:a16="http://schemas.microsoft.com/office/drawing/2014/main" id="{7D08693F-5598-B2DF-9F93-C16CB65CAE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V="1">
                  <a:off x="5819652" y="-157332"/>
                  <a:ext cx="600731" cy="600731"/>
                </a:xfrm>
                <a:prstGeom prst="rect">
                  <a:avLst/>
                </a:prstGeom>
              </p:spPr>
            </p:pic>
          </p:grpSp>
        </p:grpSp>
      </p:grpSp>
      <p:sp>
        <p:nvSpPr>
          <p:cNvPr id="10" name="Freeform: Shape 9">
            <a:extLst>
              <a:ext uri="{FF2B5EF4-FFF2-40B4-BE49-F238E27FC236}">
                <a16:creationId xmlns:a16="http://schemas.microsoft.com/office/drawing/2014/main" id="{68A8152B-D109-C447-0BB5-FF41874E7C7C}"/>
              </a:ext>
            </a:extLst>
          </p:cNvPr>
          <p:cNvSpPr/>
          <p:nvPr/>
        </p:nvSpPr>
        <p:spPr>
          <a:xfrm rot="10800000" flipV="1">
            <a:off x="11737840" y="5638525"/>
            <a:ext cx="454160" cy="514069"/>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669E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b="1" dirty="0"/>
          </a:p>
        </p:txBody>
      </p:sp>
      <p:sp>
        <p:nvSpPr>
          <p:cNvPr id="3" name="Slide Number Placeholder 2">
            <a:extLst>
              <a:ext uri="{FF2B5EF4-FFF2-40B4-BE49-F238E27FC236}">
                <a16:creationId xmlns:a16="http://schemas.microsoft.com/office/drawing/2014/main" id="{03F41DB0-2704-5A5B-D2FA-55604ED7240F}"/>
              </a:ext>
            </a:extLst>
          </p:cNvPr>
          <p:cNvSpPr>
            <a:spLocks noGrp="1"/>
          </p:cNvSpPr>
          <p:nvPr>
            <p:ph type="sldNum" sz="quarter" idx="12"/>
          </p:nvPr>
        </p:nvSpPr>
        <p:spPr>
          <a:xfrm>
            <a:off x="11737840" y="5712996"/>
            <a:ext cx="498565" cy="365125"/>
          </a:xfrm>
        </p:spPr>
        <p:txBody>
          <a:bodyPr/>
          <a:lstStyle/>
          <a:p>
            <a:fld id="{E74547A0-F5C0-4903-8BD0-6202A9B6E8AD}" type="slidenum">
              <a:rPr lang="en-IN" b="1" smtClean="0">
                <a:solidFill>
                  <a:schemeClr val="bg1"/>
                </a:solidFill>
              </a:rPr>
              <a:t>15</a:t>
            </a:fld>
            <a:endParaRPr lang="en-IN" b="1" dirty="0">
              <a:solidFill>
                <a:schemeClr val="bg1"/>
              </a:solidFill>
            </a:endParaRPr>
          </a:p>
        </p:txBody>
      </p:sp>
      <p:graphicFrame>
        <p:nvGraphicFramePr>
          <p:cNvPr id="2" name="Diagram 1">
            <a:extLst>
              <a:ext uri="{FF2B5EF4-FFF2-40B4-BE49-F238E27FC236}">
                <a16:creationId xmlns:a16="http://schemas.microsoft.com/office/drawing/2014/main" id="{4D583668-6384-9C95-5BD9-77223FBA44CD}"/>
              </a:ext>
            </a:extLst>
          </p:cNvPr>
          <p:cNvGraphicFramePr/>
          <p:nvPr>
            <p:extLst>
              <p:ext uri="{D42A27DB-BD31-4B8C-83A1-F6EECF244321}">
                <p14:modId xmlns:p14="http://schemas.microsoft.com/office/powerpoint/2010/main" val="3738512541"/>
              </p:ext>
            </p:extLst>
          </p:nvPr>
        </p:nvGraphicFramePr>
        <p:xfrm>
          <a:off x="2066588" y="1635133"/>
          <a:ext cx="8146632" cy="46236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53911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32" name="Group 131">
            <a:extLst>
              <a:ext uri="{FF2B5EF4-FFF2-40B4-BE49-F238E27FC236}">
                <a16:creationId xmlns:a16="http://schemas.microsoft.com/office/drawing/2014/main" id="{30A83193-9554-9E0C-DD04-01F1DA1C18C1}"/>
              </a:ext>
            </a:extLst>
          </p:cNvPr>
          <p:cNvGrpSpPr/>
          <p:nvPr/>
        </p:nvGrpSpPr>
        <p:grpSpPr>
          <a:xfrm>
            <a:off x="0" y="-16398"/>
            <a:ext cx="12192000" cy="6874398"/>
            <a:chOff x="-5612904" y="-75122"/>
            <a:chExt cx="12192000" cy="6874398"/>
          </a:xfrm>
        </p:grpSpPr>
        <p:sp>
          <p:nvSpPr>
            <p:cNvPr id="126" name="Rectangle 125">
              <a:extLst>
                <a:ext uri="{FF2B5EF4-FFF2-40B4-BE49-F238E27FC236}">
                  <a16:creationId xmlns:a16="http://schemas.microsoft.com/office/drawing/2014/main" id="{4A9A1156-05A0-97E6-3E82-294ABD18A268}"/>
                </a:ext>
              </a:extLst>
            </p:cNvPr>
            <p:cNvSpPr/>
            <p:nvPr/>
          </p:nvSpPr>
          <p:spPr>
            <a:xfrm>
              <a:off x="-5612904" y="-58724"/>
              <a:ext cx="12192000" cy="6858000"/>
            </a:xfrm>
            <a:prstGeom prst="rect">
              <a:avLst/>
            </a:prstGeom>
            <a:solidFill>
              <a:schemeClr val="bg1">
                <a:lumMod val="95000"/>
              </a:schemeClr>
            </a:solidFill>
            <a:ln>
              <a:noFill/>
            </a:ln>
            <a:effectLst>
              <a:outerShdw blurRad="88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7" name="Group 126">
              <a:extLst>
                <a:ext uri="{FF2B5EF4-FFF2-40B4-BE49-F238E27FC236}">
                  <a16:creationId xmlns:a16="http://schemas.microsoft.com/office/drawing/2014/main" id="{6BD8D307-9905-9B59-DCF9-98B6DC1A40A7}"/>
                </a:ext>
              </a:extLst>
            </p:cNvPr>
            <p:cNvGrpSpPr/>
            <p:nvPr/>
          </p:nvGrpSpPr>
          <p:grpSpPr>
            <a:xfrm>
              <a:off x="-2001646" y="-75122"/>
              <a:ext cx="5168320" cy="1177921"/>
              <a:chOff x="3635276" y="-190570"/>
              <a:chExt cx="5168320" cy="1177921"/>
            </a:xfrm>
          </p:grpSpPr>
          <p:sp>
            <p:nvSpPr>
              <p:cNvPr id="128" name="Freeform: Shape 127">
                <a:extLst>
                  <a:ext uri="{FF2B5EF4-FFF2-40B4-BE49-F238E27FC236}">
                    <a16:creationId xmlns:a16="http://schemas.microsoft.com/office/drawing/2014/main" id="{0858C81F-C831-D94B-41AA-DEFF5A9CEFDB}"/>
                  </a:ext>
                </a:extLst>
              </p:cNvPr>
              <p:cNvSpPr/>
              <p:nvPr/>
            </p:nvSpPr>
            <p:spPr>
              <a:xfrm rot="5400000">
                <a:off x="5630476" y="-1870370"/>
                <a:ext cx="1177921" cy="4537521"/>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78B7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129" name="Group 128">
                <a:extLst>
                  <a:ext uri="{FF2B5EF4-FFF2-40B4-BE49-F238E27FC236}">
                    <a16:creationId xmlns:a16="http://schemas.microsoft.com/office/drawing/2014/main" id="{CA5251C1-713C-F312-AE7E-F08536097C4D}"/>
                  </a:ext>
                </a:extLst>
              </p:cNvPr>
              <p:cNvGrpSpPr/>
              <p:nvPr/>
            </p:nvGrpSpPr>
            <p:grpSpPr>
              <a:xfrm>
                <a:off x="3635276" y="-128539"/>
                <a:ext cx="5168320" cy="1003983"/>
                <a:chOff x="3635276" y="-128539"/>
                <a:chExt cx="5168320" cy="1003983"/>
              </a:xfrm>
            </p:grpSpPr>
            <p:sp>
              <p:nvSpPr>
                <p:cNvPr id="130" name="TextBox 129">
                  <a:extLst>
                    <a:ext uri="{FF2B5EF4-FFF2-40B4-BE49-F238E27FC236}">
                      <a16:creationId xmlns:a16="http://schemas.microsoft.com/office/drawing/2014/main" id="{F7B37AD5-C068-2EAB-EA18-B864E9251C6D}"/>
                    </a:ext>
                  </a:extLst>
                </p:cNvPr>
                <p:cNvSpPr txBox="1"/>
                <p:nvPr/>
              </p:nvSpPr>
              <p:spPr>
                <a:xfrm>
                  <a:off x="3635276" y="398390"/>
                  <a:ext cx="5168320" cy="477054"/>
                </a:xfrm>
                <a:prstGeom prst="rect">
                  <a:avLst/>
                </a:prstGeom>
                <a:noFill/>
              </p:spPr>
              <p:txBody>
                <a:bodyPr wrap="square" rtlCol="0">
                  <a:spAutoFit/>
                </a:bodyPr>
                <a:lstStyle/>
                <a:p>
                  <a:pPr algn="ctr"/>
                  <a:r>
                    <a:rPr lang="en-IN" sz="2500" b="1" dirty="0">
                      <a:solidFill>
                        <a:schemeClr val="bg1">
                          <a:lumMod val="95000"/>
                        </a:schemeClr>
                      </a:solidFill>
                      <a:latin typeface="Tw Cen MT" panose="020B0602020104020603" pitchFamily="34" charset="0"/>
                    </a:rPr>
                    <a:t>Positive sentiment forecasting</a:t>
                  </a:r>
                </a:p>
              </p:txBody>
            </p:sp>
            <p:pic>
              <p:nvPicPr>
                <p:cNvPr id="131" name="Graphic 130" descr="Lightbulb with solid fill">
                  <a:extLst>
                    <a:ext uri="{FF2B5EF4-FFF2-40B4-BE49-F238E27FC236}">
                      <a16:creationId xmlns:a16="http://schemas.microsoft.com/office/drawing/2014/main" id="{A7BC5373-875E-3FAD-33CB-FAC871ACCD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74244" y="-128539"/>
                  <a:ext cx="615011" cy="615011"/>
                </a:xfrm>
                <a:prstGeom prst="rect">
                  <a:avLst/>
                </a:prstGeom>
              </p:spPr>
            </p:pic>
          </p:grpSp>
        </p:grpSp>
      </p:grpSp>
      <p:pic>
        <p:nvPicPr>
          <p:cNvPr id="11" name="Picture 10">
            <a:extLst>
              <a:ext uri="{FF2B5EF4-FFF2-40B4-BE49-F238E27FC236}">
                <a16:creationId xmlns:a16="http://schemas.microsoft.com/office/drawing/2014/main" id="{12822DFF-875F-12AF-16A6-8BD90580DD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359" y="1380946"/>
            <a:ext cx="9368466" cy="4668671"/>
          </a:xfrm>
          <a:prstGeom prst="rect">
            <a:avLst/>
          </a:prstGeom>
        </p:spPr>
      </p:pic>
      <p:sp>
        <p:nvSpPr>
          <p:cNvPr id="2" name="Freeform: Shape 1">
            <a:extLst>
              <a:ext uri="{FF2B5EF4-FFF2-40B4-BE49-F238E27FC236}">
                <a16:creationId xmlns:a16="http://schemas.microsoft.com/office/drawing/2014/main" id="{44C9E408-2C47-5C7E-58BC-25239C94AA2E}"/>
              </a:ext>
            </a:extLst>
          </p:cNvPr>
          <p:cNvSpPr/>
          <p:nvPr/>
        </p:nvSpPr>
        <p:spPr>
          <a:xfrm rot="10800000" flipV="1">
            <a:off x="11731623" y="5562736"/>
            <a:ext cx="458275" cy="515487"/>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75B54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b="1" dirty="0"/>
              <a:t>16</a:t>
            </a:r>
          </a:p>
        </p:txBody>
      </p:sp>
    </p:spTree>
    <p:extLst>
      <p:ext uri="{BB962C8B-B14F-4D97-AF65-F5344CB8AC3E}">
        <p14:creationId xmlns:p14="http://schemas.microsoft.com/office/powerpoint/2010/main" val="359025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0" name="Group 159">
            <a:extLst>
              <a:ext uri="{FF2B5EF4-FFF2-40B4-BE49-F238E27FC236}">
                <a16:creationId xmlns:a16="http://schemas.microsoft.com/office/drawing/2014/main" id="{E7F29A81-8FA3-046D-0496-7A252A59A7B5}"/>
              </a:ext>
            </a:extLst>
          </p:cNvPr>
          <p:cNvGrpSpPr/>
          <p:nvPr/>
        </p:nvGrpSpPr>
        <p:grpSpPr>
          <a:xfrm>
            <a:off x="0" y="-6609"/>
            <a:ext cx="12192000" cy="6864609"/>
            <a:chOff x="-8042017" y="-284333"/>
            <a:chExt cx="12192000" cy="6864609"/>
          </a:xfrm>
        </p:grpSpPr>
        <p:sp>
          <p:nvSpPr>
            <p:cNvPr id="154" name="Rectangle 153">
              <a:extLst>
                <a:ext uri="{FF2B5EF4-FFF2-40B4-BE49-F238E27FC236}">
                  <a16:creationId xmlns:a16="http://schemas.microsoft.com/office/drawing/2014/main" id="{39C49EF1-3EB4-BFD2-A9D4-7D97EE4836EB}"/>
                </a:ext>
              </a:extLst>
            </p:cNvPr>
            <p:cNvSpPr/>
            <p:nvPr/>
          </p:nvSpPr>
          <p:spPr>
            <a:xfrm>
              <a:off x="-8042017" y="-277724"/>
              <a:ext cx="12192000" cy="6858000"/>
            </a:xfrm>
            <a:prstGeom prst="rect">
              <a:avLst/>
            </a:prstGeom>
            <a:solidFill>
              <a:schemeClr val="bg1">
                <a:lumMod val="95000"/>
              </a:schemeClr>
            </a:solidFill>
            <a:ln>
              <a:noFill/>
            </a:ln>
            <a:effectLst>
              <a:outerShdw blurRad="88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5" name="Group 154">
              <a:extLst>
                <a:ext uri="{FF2B5EF4-FFF2-40B4-BE49-F238E27FC236}">
                  <a16:creationId xmlns:a16="http://schemas.microsoft.com/office/drawing/2014/main" id="{72FFE146-0D70-616B-667E-7BE43DFA7FB7}"/>
                </a:ext>
              </a:extLst>
            </p:cNvPr>
            <p:cNvGrpSpPr/>
            <p:nvPr/>
          </p:nvGrpSpPr>
          <p:grpSpPr>
            <a:xfrm>
              <a:off x="-4353359" y="-284333"/>
              <a:ext cx="4923184" cy="1175285"/>
              <a:chOff x="3712676" y="-166267"/>
              <a:chExt cx="4923184" cy="1175285"/>
            </a:xfrm>
          </p:grpSpPr>
          <p:sp>
            <p:nvSpPr>
              <p:cNvPr id="156" name="Freeform: Shape 155">
                <a:extLst>
                  <a:ext uri="{FF2B5EF4-FFF2-40B4-BE49-F238E27FC236}">
                    <a16:creationId xmlns:a16="http://schemas.microsoft.com/office/drawing/2014/main" id="{4BC76FAA-4EC4-0382-87BE-BB0C32A22C2F}"/>
                  </a:ext>
                </a:extLst>
              </p:cNvPr>
              <p:cNvSpPr/>
              <p:nvPr/>
            </p:nvSpPr>
            <p:spPr>
              <a:xfrm rot="5400000">
                <a:off x="5586625" y="-2040216"/>
                <a:ext cx="1175285" cy="4923184"/>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0081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157" name="Group 156">
                <a:extLst>
                  <a:ext uri="{FF2B5EF4-FFF2-40B4-BE49-F238E27FC236}">
                    <a16:creationId xmlns:a16="http://schemas.microsoft.com/office/drawing/2014/main" id="{3B47904E-7F86-6140-F88B-E589D0EE1D9D}"/>
                  </a:ext>
                </a:extLst>
              </p:cNvPr>
              <p:cNvGrpSpPr/>
              <p:nvPr/>
            </p:nvGrpSpPr>
            <p:grpSpPr>
              <a:xfrm>
                <a:off x="3907209" y="-86779"/>
                <a:ext cx="4631637" cy="927467"/>
                <a:chOff x="3907209" y="-86779"/>
                <a:chExt cx="4631637" cy="927467"/>
              </a:xfrm>
            </p:grpSpPr>
            <p:sp>
              <p:nvSpPr>
                <p:cNvPr id="158" name="TextBox 157">
                  <a:extLst>
                    <a:ext uri="{FF2B5EF4-FFF2-40B4-BE49-F238E27FC236}">
                      <a16:creationId xmlns:a16="http://schemas.microsoft.com/office/drawing/2014/main" id="{6E8B63D8-219B-1DFF-033F-A54C9014FCE8}"/>
                    </a:ext>
                  </a:extLst>
                </p:cNvPr>
                <p:cNvSpPr txBox="1"/>
                <p:nvPr/>
              </p:nvSpPr>
              <p:spPr>
                <a:xfrm rot="10800000" flipV="1">
                  <a:off x="3907209" y="363634"/>
                  <a:ext cx="4631637" cy="477054"/>
                </a:xfrm>
                <a:prstGeom prst="rect">
                  <a:avLst/>
                </a:prstGeom>
                <a:noFill/>
              </p:spPr>
              <p:txBody>
                <a:bodyPr wrap="square" rtlCol="0">
                  <a:spAutoFit/>
                </a:bodyPr>
                <a:lstStyle/>
                <a:p>
                  <a:pPr algn="ctr"/>
                  <a:r>
                    <a:rPr lang="en-IN" sz="2500" b="1" dirty="0">
                      <a:solidFill>
                        <a:schemeClr val="bg1">
                          <a:lumMod val="95000"/>
                        </a:schemeClr>
                      </a:solidFill>
                      <a:latin typeface="Tw Cen MT" panose="020B0602020104020603" pitchFamily="34" charset="0"/>
                    </a:rPr>
                    <a:t>Negative sentiment forecasting</a:t>
                  </a:r>
                </a:p>
              </p:txBody>
            </p:sp>
            <p:pic>
              <p:nvPicPr>
                <p:cNvPr id="159" name="Graphic 158" descr="Lightbulb with solid fill">
                  <a:extLst>
                    <a:ext uri="{FF2B5EF4-FFF2-40B4-BE49-F238E27FC236}">
                      <a16:creationId xmlns:a16="http://schemas.microsoft.com/office/drawing/2014/main" id="{36106E75-46F6-2EFF-278F-9BEFE2801F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V="1">
                  <a:off x="5964609" y="-86779"/>
                  <a:ext cx="543339" cy="543339"/>
                </a:xfrm>
                <a:prstGeom prst="rect">
                  <a:avLst/>
                </a:prstGeom>
              </p:spPr>
            </p:pic>
          </p:grpSp>
        </p:grpSp>
      </p:grpSp>
      <p:sp>
        <p:nvSpPr>
          <p:cNvPr id="3" name="Freeform: Shape 2">
            <a:extLst>
              <a:ext uri="{FF2B5EF4-FFF2-40B4-BE49-F238E27FC236}">
                <a16:creationId xmlns:a16="http://schemas.microsoft.com/office/drawing/2014/main" id="{4CCDB925-0211-E74C-D9BB-C208D1020CC5}"/>
              </a:ext>
            </a:extLst>
          </p:cNvPr>
          <p:cNvSpPr/>
          <p:nvPr/>
        </p:nvSpPr>
        <p:spPr>
          <a:xfrm rot="10800000" flipV="1">
            <a:off x="11774557" y="5679080"/>
            <a:ext cx="417443" cy="490331"/>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0081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b="1" dirty="0"/>
              <a:t>17</a:t>
            </a:r>
          </a:p>
        </p:txBody>
      </p:sp>
      <p:pic>
        <p:nvPicPr>
          <p:cNvPr id="4" name="Picture 3">
            <a:extLst>
              <a:ext uri="{FF2B5EF4-FFF2-40B4-BE49-F238E27FC236}">
                <a16:creationId xmlns:a16="http://schemas.microsoft.com/office/drawing/2014/main" id="{14E71F69-A4D1-2C7E-60D9-106C7E3BC8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802" y="1285444"/>
            <a:ext cx="10594816" cy="5268140"/>
          </a:xfrm>
          <a:prstGeom prst="rect">
            <a:avLst/>
          </a:prstGeom>
        </p:spPr>
      </p:pic>
    </p:spTree>
    <p:extLst>
      <p:ext uri="{BB962C8B-B14F-4D97-AF65-F5344CB8AC3E}">
        <p14:creationId xmlns:p14="http://schemas.microsoft.com/office/powerpoint/2010/main" val="1196722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7" name="Group 166">
            <a:extLst>
              <a:ext uri="{FF2B5EF4-FFF2-40B4-BE49-F238E27FC236}">
                <a16:creationId xmlns:a16="http://schemas.microsoft.com/office/drawing/2014/main" id="{3D32CDC9-6CBA-23DE-9E03-B50D4FEF4F08}"/>
              </a:ext>
            </a:extLst>
          </p:cNvPr>
          <p:cNvGrpSpPr/>
          <p:nvPr/>
        </p:nvGrpSpPr>
        <p:grpSpPr>
          <a:xfrm>
            <a:off x="0" y="0"/>
            <a:ext cx="12192000" cy="6858000"/>
            <a:chOff x="-8578210" y="-303588"/>
            <a:chExt cx="12192000" cy="6858000"/>
          </a:xfrm>
        </p:grpSpPr>
        <p:sp>
          <p:nvSpPr>
            <p:cNvPr id="161" name="Rectangle 160">
              <a:extLst>
                <a:ext uri="{FF2B5EF4-FFF2-40B4-BE49-F238E27FC236}">
                  <a16:creationId xmlns:a16="http://schemas.microsoft.com/office/drawing/2014/main" id="{3AD129A4-B6BC-4C5C-86C3-932539888338}"/>
                </a:ext>
              </a:extLst>
            </p:cNvPr>
            <p:cNvSpPr/>
            <p:nvPr/>
          </p:nvSpPr>
          <p:spPr>
            <a:xfrm>
              <a:off x="-8578210" y="-303588"/>
              <a:ext cx="12192000" cy="6858000"/>
            </a:xfrm>
            <a:prstGeom prst="rect">
              <a:avLst/>
            </a:prstGeom>
            <a:solidFill>
              <a:schemeClr val="bg1">
                <a:lumMod val="95000"/>
              </a:schemeClr>
            </a:solidFill>
            <a:ln>
              <a:noFill/>
            </a:ln>
            <a:effectLst>
              <a:outerShdw blurRad="88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2" name="Group 161">
              <a:extLst>
                <a:ext uri="{FF2B5EF4-FFF2-40B4-BE49-F238E27FC236}">
                  <a16:creationId xmlns:a16="http://schemas.microsoft.com/office/drawing/2014/main" id="{7FD838ED-B0DF-85C2-35D3-54F556526FCC}"/>
                </a:ext>
              </a:extLst>
            </p:cNvPr>
            <p:cNvGrpSpPr/>
            <p:nvPr/>
          </p:nvGrpSpPr>
          <p:grpSpPr>
            <a:xfrm>
              <a:off x="-5471194" y="-303588"/>
              <a:ext cx="5971350" cy="1097866"/>
              <a:chOff x="3131034" y="-174172"/>
              <a:chExt cx="5971350" cy="1097866"/>
            </a:xfrm>
          </p:grpSpPr>
          <p:sp>
            <p:nvSpPr>
              <p:cNvPr id="163" name="Freeform: Shape 162">
                <a:extLst>
                  <a:ext uri="{FF2B5EF4-FFF2-40B4-BE49-F238E27FC236}">
                    <a16:creationId xmlns:a16="http://schemas.microsoft.com/office/drawing/2014/main" id="{9A40106D-78FB-D732-D9D6-370C0A76012F}"/>
                  </a:ext>
                </a:extLst>
              </p:cNvPr>
              <p:cNvSpPr/>
              <p:nvPr/>
            </p:nvSpPr>
            <p:spPr>
              <a:xfrm rot="5400000">
                <a:off x="5567776" y="-2398257"/>
                <a:ext cx="1097866" cy="5546036"/>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1D9E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64" name="Group 163">
                <a:extLst>
                  <a:ext uri="{FF2B5EF4-FFF2-40B4-BE49-F238E27FC236}">
                    <a16:creationId xmlns:a16="http://schemas.microsoft.com/office/drawing/2014/main" id="{78EE2229-F22D-00E1-C258-6BEDEC065921}"/>
                  </a:ext>
                </a:extLst>
              </p:cNvPr>
              <p:cNvGrpSpPr/>
              <p:nvPr/>
            </p:nvGrpSpPr>
            <p:grpSpPr>
              <a:xfrm>
                <a:off x="3131034" y="-143800"/>
                <a:ext cx="5971350" cy="916849"/>
                <a:chOff x="3131034" y="-143800"/>
                <a:chExt cx="5971350" cy="916849"/>
              </a:xfrm>
            </p:grpSpPr>
            <p:sp>
              <p:nvSpPr>
                <p:cNvPr id="165" name="TextBox 164">
                  <a:extLst>
                    <a:ext uri="{FF2B5EF4-FFF2-40B4-BE49-F238E27FC236}">
                      <a16:creationId xmlns:a16="http://schemas.microsoft.com/office/drawing/2014/main" id="{E5134F4B-497F-7E3A-CA04-0FB36839D0F2}"/>
                    </a:ext>
                  </a:extLst>
                </p:cNvPr>
                <p:cNvSpPr txBox="1"/>
                <p:nvPr/>
              </p:nvSpPr>
              <p:spPr>
                <a:xfrm rot="10800000" flipV="1">
                  <a:off x="3131034" y="295995"/>
                  <a:ext cx="5971350" cy="477054"/>
                </a:xfrm>
                <a:prstGeom prst="rect">
                  <a:avLst/>
                </a:prstGeom>
                <a:noFill/>
              </p:spPr>
              <p:txBody>
                <a:bodyPr wrap="square" rtlCol="0">
                  <a:spAutoFit/>
                </a:bodyPr>
                <a:lstStyle/>
                <a:p>
                  <a:pPr algn="ctr"/>
                  <a:r>
                    <a:rPr lang="en-IN" sz="2500" b="1" dirty="0">
                      <a:solidFill>
                        <a:schemeClr val="bg1">
                          <a:lumMod val="95000"/>
                        </a:schemeClr>
                      </a:solidFill>
                      <a:latin typeface="Tw Cen MT" panose="020B0602020104020603" pitchFamily="34" charset="0"/>
                    </a:rPr>
                    <a:t>Forecasting positively reviewed product</a:t>
                  </a:r>
                </a:p>
              </p:txBody>
            </p:sp>
            <p:pic>
              <p:nvPicPr>
                <p:cNvPr id="166" name="Graphic 165" descr="Lightbulb with solid fill">
                  <a:extLst>
                    <a:ext uri="{FF2B5EF4-FFF2-40B4-BE49-F238E27FC236}">
                      <a16:creationId xmlns:a16="http://schemas.microsoft.com/office/drawing/2014/main" id="{9DE6BBED-652A-BA7A-93F4-F741CAA19D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V="1">
                  <a:off x="5849912" y="-143800"/>
                  <a:ext cx="570484" cy="570484"/>
                </a:xfrm>
                <a:prstGeom prst="rect">
                  <a:avLst/>
                </a:prstGeom>
              </p:spPr>
            </p:pic>
          </p:grpSp>
        </p:grpSp>
      </p:grpSp>
      <p:sp>
        <p:nvSpPr>
          <p:cNvPr id="2" name="Freeform: Shape 1">
            <a:extLst>
              <a:ext uri="{FF2B5EF4-FFF2-40B4-BE49-F238E27FC236}">
                <a16:creationId xmlns:a16="http://schemas.microsoft.com/office/drawing/2014/main" id="{DD2B02FA-6262-F771-EF81-3E3A52039B6B}"/>
              </a:ext>
            </a:extLst>
          </p:cNvPr>
          <p:cNvSpPr/>
          <p:nvPr/>
        </p:nvSpPr>
        <p:spPr>
          <a:xfrm rot="10800000" flipV="1">
            <a:off x="11710364" y="5568197"/>
            <a:ext cx="481636" cy="477077"/>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1D9E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b="1" dirty="0"/>
              <a:t>18</a:t>
            </a:r>
          </a:p>
        </p:txBody>
      </p:sp>
      <p:pic>
        <p:nvPicPr>
          <p:cNvPr id="3" name="Picture 2">
            <a:extLst>
              <a:ext uri="{FF2B5EF4-FFF2-40B4-BE49-F238E27FC236}">
                <a16:creationId xmlns:a16="http://schemas.microsoft.com/office/drawing/2014/main" id="{4ABD8329-1143-4E30-9AA8-0240668875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96" y="1161729"/>
            <a:ext cx="10565110" cy="5768057"/>
          </a:xfrm>
          <a:prstGeom prst="rect">
            <a:avLst/>
          </a:prstGeom>
        </p:spPr>
      </p:pic>
    </p:spTree>
    <p:extLst>
      <p:ext uri="{BB962C8B-B14F-4D97-AF65-F5344CB8AC3E}">
        <p14:creationId xmlns:p14="http://schemas.microsoft.com/office/powerpoint/2010/main" val="3764677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74" name="Group 173">
            <a:extLst>
              <a:ext uri="{FF2B5EF4-FFF2-40B4-BE49-F238E27FC236}">
                <a16:creationId xmlns:a16="http://schemas.microsoft.com/office/drawing/2014/main" id="{F0685981-4DF7-0E56-7963-CE0D95FD703A}"/>
              </a:ext>
            </a:extLst>
          </p:cNvPr>
          <p:cNvGrpSpPr/>
          <p:nvPr/>
        </p:nvGrpSpPr>
        <p:grpSpPr>
          <a:xfrm>
            <a:off x="-11273" y="0"/>
            <a:ext cx="12192000" cy="6858000"/>
            <a:chOff x="-9156878" y="-388936"/>
            <a:chExt cx="12192000" cy="6858000"/>
          </a:xfrm>
        </p:grpSpPr>
        <p:sp>
          <p:nvSpPr>
            <p:cNvPr id="168" name="Rectangle 167">
              <a:extLst>
                <a:ext uri="{FF2B5EF4-FFF2-40B4-BE49-F238E27FC236}">
                  <a16:creationId xmlns:a16="http://schemas.microsoft.com/office/drawing/2014/main" id="{6E169DBB-B711-468D-7326-50F96AFF002E}"/>
                </a:ext>
              </a:extLst>
            </p:cNvPr>
            <p:cNvSpPr/>
            <p:nvPr/>
          </p:nvSpPr>
          <p:spPr>
            <a:xfrm>
              <a:off x="-9156878" y="-388936"/>
              <a:ext cx="12192000" cy="6858000"/>
            </a:xfrm>
            <a:prstGeom prst="rect">
              <a:avLst/>
            </a:prstGeom>
            <a:solidFill>
              <a:schemeClr val="bg1">
                <a:lumMod val="95000"/>
              </a:schemeClr>
            </a:solidFill>
            <a:ln>
              <a:noFill/>
            </a:ln>
            <a:effectLst>
              <a:outerShdw blurRad="88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9" name="Group 168">
              <a:extLst>
                <a:ext uri="{FF2B5EF4-FFF2-40B4-BE49-F238E27FC236}">
                  <a16:creationId xmlns:a16="http://schemas.microsoft.com/office/drawing/2014/main" id="{C0446898-C1EA-B962-9A86-79AA3FCD4555}"/>
                </a:ext>
              </a:extLst>
            </p:cNvPr>
            <p:cNvGrpSpPr/>
            <p:nvPr/>
          </p:nvGrpSpPr>
          <p:grpSpPr>
            <a:xfrm>
              <a:off x="-5843541" y="-388935"/>
              <a:ext cx="5786649" cy="1192696"/>
              <a:chOff x="3337355" y="-174171"/>
              <a:chExt cx="5786649" cy="1192696"/>
            </a:xfrm>
          </p:grpSpPr>
          <p:sp>
            <p:nvSpPr>
              <p:cNvPr id="170" name="Freeform: Shape 169">
                <a:extLst>
                  <a:ext uri="{FF2B5EF4-FFF2-40B4-BE49-F238E27FC236}">
                    <a16:creationId xmlns:a16="http://schemas.microsoft.com/office/drawing/2014/main" id="{0D7379A8-2DBA-C0EA-78A2-4E8A2B57FD0C}"/>
                  </a:ext>
                </a:extLst>
              </p:cNvPr>
              <p:cNvSpPr/>
              <p:nvPr/>
            </p:nvSpPr>
            <p:spPr>
              <a:xfrm rot="5400000">
                <a:off x="5634332" y="-2376105"/>
                <a:ext cx="1192696" cy="5596564"/>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171" name="Group 170">
                <a:extLst>
                  <a:ext uri="{FF2B5EF4-FFF2-40B4-BE49-F238E27FC236}">
                    <a16:creationId xmlns:a16="http://schemas.microsoft.com/office/drawing/2014/main" id="{011AB876-865F-3178-D723-9B7BF83388CF}"/>
                  </a:ext>
                </a:extLst>
              </p:cNvPr>
              <p:cNvGrpSpPr/>
              <p:nvPr/>
            </p:nvGrpSpPr>
            <p:grpSpPr>
              <a:xfrm>
                <a:off x="3337355" y="-133064"/>
                <a:ext cx="5786649" cy="978152"/>
                <a:chOff x="3337355" y="-133064"/>
                <a:chExt cx="5786649" cy="978152"/>
              </a:xfrm>
            </p:grpSpPr>
            <p:sp>
              <p:nvSpPr>
                <p:cNvPr id="172" name="TextBox 171">
                  <a:extLst>
                    <a:ext uri="{FF2B5EF4-FFF2-40B4-BE49-F238E27FC236}">
                      <a16:creationId xmlns:a16="http://schemas.microsoft.com/office/drawing/2014/main" id="{64429C40-7730-7FF8-CEA0-1D944910EE4D}"/>
                    </a:ext>
                  </a:extLst>
                </p:cNvPr>
                <p:cNvSpPr txBox="1"/>
                <p:nvPr/>
              </p:nvSpPr>
              <p:spPr>
                <a:xfrm rot="10800000" flipV="1">
                  <a:off x="3337355" y="368034"/>
                  <a:ext cx="5786649" cy="477054"/>
                </a:xfrm>
                <a:prstGeom prst="rect">
                  <a:avLst/>
                </a:prstGeom>
                <a:noFill/>
              </p:spPr>
              <p:txBody>
                <a:bodyPr wrap="square" rtlCol="0">
                  <a:spAutoFit/>
                </a:bodyPr>
                <a:lstStyle/>
                <a:p>
                  <a:pPr algn="ctr"/>
                  <a:r>
                    <a:rPr lang="en-IN" sz="2500" b="1" dirty="0">
                      <a:solidFill>
                        <a:schemeClr val="bg1">
                          <a:lumMod val="95000"/>
                        </a:schemeClr>
                      </a:solidFill>
                      <a:latin typeface="Tw Cen MT" panose="020B0602020104020603" pitchFamily="34" charset="0"/>
                    </a:rPr>
                    <a:t>Forecasting negatively reviewed product</a:t>
                  </a:r>
                </a:p>
              </p:txBody>
            </p:sp>
            <p:pic>
              <p:nvPicPr>
                <p:cNvPr id="173" name="Graphic 172" descr="Lightbulb with solid fill">
                  <a:extLst>
                    <a:ext uri="{FF2B5EF4-FFF2-40B4-BE49-F238E27FC236}">
                      <a16:creationId xmlns:a16="http://schemas.microsoft.com/office/drawing/2014/main" id="{CDE74483-E6EF-6D5D-3833-E276F89FE4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V="1">
                  <a:off x="5932507" y="-133064"/>
                  <a:ext cx="621607" cy="621607"/>
                </a:xfrm>
                <a:prstGeom prst="rect">
                  <a:avLst/>
                </a:prstGeom>
              </p:spPr>
            </p:pic>
          </p:grpSp>
        </p:grpSp>
      </p:grpSp>
      <p:sp>
        <p:nvSpPr>
          <p:cNvPr id="2" name="Freeform: Shape 1">
            <a:extLst>
              <a:ext uri="{FF2B5EF4-FFF2-40B4-BE49-F238E27FC236}">
                <a16:creationId xmlns:a16="http://schemas.microsoft.com/office/drawing/2014/main" id="{039D1C1A-BA28-CCF3-3ABC-93AD0315E3D6}"/>
              </a:ext>
            </a:extLst>
          </p:cNvPr>
          <p:cNvSpPr/>
          <p:nvPr/>
        </p:nvSpPr>
        <p:spPr>
          <a:xfrm rot="10800000" flipV="1">
            <a:off x="11750032" y="5781886"/>
            <a:ext cx="430695" cy="475836"/>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b="1" dirty="0"/>
              <a:t>19</a:t>
            </a:r>
          </a:p>
        </p:txBody>
      </p:sp>
      <p:pic>
        <p:nvPicPr>
          <p:cNvPr id="5" name="Picture 4">
            <a:extLst>
              <a:ext uri="{FF2B5EF4-FFF2-40B4-BE49-F238E27FC236}">
                <a16:creationId xmlns:a16="http://schemas.microsoft.com/office/drawing/2014/main" id="{AD849A40-516B-3CE8-1B85-73757EB9C4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650" y="1233805"/>
            <a:ext cx="11200609" cy="5673993"/>
          </a:xfrm>
          <a:prstGeom prst="rect">
            <a:avLst/>
          </a:prstGeom>
        </p:spPr>
      </p:pic>
    </p:spTree>
    <p:extLst>
      <p:ext uri="{BB962C8B-B14F-4D97-AF65-F5344CB8AC3E}">
        <p14:creationId xmlns:p14="http://schemas.microsoft.com/office/powerpoint/2010/main" val="240764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6D647F-D965-C277-C679-D900DB9115D1}"/>
              </a:ext>
            </a:extLst>
          </p:cNvPr>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reeform: Shape 3">
            <a:extLst>
              <a:ext uri="{FF2B5EF4-FFF2-40B4-BE49-F238E27FC236}">
                <a16:creationId xmlns:a16="http://schemas.microsoft.com/office/drawing/2014/main" id="{663F3FC8-C612-55E8-FC64-841CCAEDCEAF}"/>
              </a:ext>
            </a:extLst>
          </p:cNvPr>
          <p:cNvSpPr/>
          <p:nvPr/>
        </p:nvSpPr>
        <p:spPr>
          <a:xfrm rot="5400000" flipV="1">
            <a:off x="5462485" y="-1120349"/>
            <a:ext cx="977964" cy="3167269"/>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FF656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5" name="TextBox 4">
            <a:extLst>
              <a:ext uri="{FF2B5EF4-FFF2-40B4-BE49-F238E27FC236}">
                <a16:creationId xmlns:a16="http://schemas.microsoft.com/office/drawing/2014/main" id="{5A4D813D-7103-F93D-83A3-193551A7ABB1}"/>
              </a:ext>
            </a:extLst>
          </p:cNvPr>
          <p:cNvSpPr txBox="1"/>
          <p:nvPr/>
        </p:nvSpPr>
        <p:spPr>
          <a:xfrm>
            <a:off x="254275" y="1096495"/>
            <a:ext cx="10469218" cy="5302092"/>
          </a:xfrm>
          <a:prstGeom prst="rect">
            <a:avLst/>
          </a:prstGeom>
          <a:noFill/>
        </p:spPr>
        <p:txBody>
          <a:bodyPr wrap="square" rtlCol="0">
            <a:spAutoFit/>
          </a:bodyPr>
          <a:lstStyle/>
          <a:p>
            <a:pPr>
              <a:lnSpc>
                <a:spcPct val="150000"/>
              </a:lnSpc>
            </a:pPr>
            <a:r>
              <a:rPr lang="en-IN" sz="1900" dirty="0">
                <a:latin typeface="Georgia" panose="02040502050405020303" pitchFamily="18" charset="0"/>
              </a:rPr>
              <a:t>The dataset contains the following columns:</a:t>
            </a:r>
          </a:p>
          <a:p>
            <a:pPr>
              <a:lnSpc>
                <a:spcPct val="150000"/>
              </a:lnSpc>
            </a:pPr>
            <a:r>
              <a:rPr lang="en-IN" sz="1900" dirty="0">
                <a:latin typeface="Georgia" panose="02040502050405020303" pitchFamily="18" charset="0"/>
              </a:rPr>
              <a:t>	1. Reviewer ID             : Unique ID of each reviewing customer</a:t>
            </a:r>
          </a:p>
          <a:p>
            <a:pPr>
              <a:lnSpc>
                <a:spcPct val="150000"/>
              </a:lnSpc>
            </a:pPr>
            <a:r>
              <a:rPr lang="en-IN" sz="1900" dirty="0">
                <a:latin typeface="Georgia" panose="02040502050405020303" pitchFamily="18" charset="0"/>
              </a:rPr>
              <a:t>	2. Asin                          : Product ID for different products</a:t>
            </a:r>
          </a:p>
          <a:p>
            <a:pPr>
              <a:lnSpc>
                <a:spcPct val="150000"/>
              </a:lnSpc>
            </a:pPr>
            <a:r>
              <a:rPr lang="en-IN" sz="1900" dirty="0">
                <a:latin typeface="Georgia" panose="02040502050405020303" pitchFamily="18" charset="0"/>
              </a:rPr>
              <a:t>	3. Reviewer Name      : Names of reviewers</a:t>
            </a:r>
          </a:p>
          <a:p>
            <a:pPr>
              <a:lnSpc>
                <a:spcPct val="150000"/>
              </a:lnSpc>
            </a:pPr>
            <a:r>
              <a:rPr lang="en-IN" sz="1900" dirty="0">
                <a:latin typeface="Georgia" panose="02040502050405020303" pitchFamily="18" charset="0"/>
              </a:rPr>
              <a:t>	4. Helpful                     : Count of helpful reviews out of total reviews</a:t>
            </a:r>
          </a:p>
          <a:p>
            <a:pPr>
              <a:lnSpc>
                <a:spcPct val="150000"/>
              </a:lnSpc>
            </a:pPr>
            <a:r>
              <a:rPr lang="en-IN" sz="1900" dirty="0">
                <a:latin typeface="Georgia" panose="02040502050405020303" pitchFamily="18" charset="0"/>
              </a:rPr>
              <a:t>	5. Review Text             : Reviewer opinion regarding the product</a:t>
            </a:r>
          </a:p>
          <a:p>
            <a:pPr>
              <a:lnSpc>
                <a:spcPct val="150000"/>
              </a:lnSpc>
            </a:pPr>
            <a:r>
              <a:rPr lang="en-IN" sz="1900" dirty="0">
                <a:latin typeface="Georgia" panose="02040502050405020303" pitchFamily="18" charset="0"/>
              </a:rPr>
              <a:t>	6. Overall                     :  Ratings for the product given by reviewer</a:t>
            </a:r>
          </a:p>
          <a:p>
            <a:pPr>
              <a:lnSpc>
                <a:spcPct val="150000"/>
              </a:lnSpc>
            </a:pPr>
            <a:r>
              <a:rPr lang="en-IN" sz="1900" dirty="0">
                <a:latin typeface="Georgia" panose="02040502050405020303" pitchFamily="18" charset="0"/>
              </a:rPr>
              <a:t>	7. Summary                 : Brief statement of the Review Text</a:t>
            </a:r>
          </a:p>
          <a:p>
            <a:pPr>
              <a:lnSpc>
                <a:spcPct val="150000"/>
              </a:lnSpc>
            </a:pPr>
            <a:r>
              <a:rPr lang="en-IN" sz="1900" dirty="0">
                <a:latin typeface="Georgia" panose="02040502050405020303" pitchFamily="18" charset="0"/>
              </a:rPr>
              <a:t>	8. Unix Review Time : Time stamp representing the no, of seconds since </a:t>
            </a:r>
          </a:p>
          <a:p>
            <a:pPr>
              <a:lnSpc>
                <a:spcPct val="150000"/>
              </a:lnSpc>
            </a:pPr>
            <a:r>
              <a:rPr lang="en-IN" sz="1900" dirty="0">
                <a:latin typeface="Georgia" panose="02040502050405020303" pitchFamily="18" charset="0"/>
              </a:rPr>
              <a:t>			          1 January 1970 to the time when review is given </a:t>
            </a:r>
          </a:p>
          <a:p>
            <a:pPr>
              <a:lnSpc>
                <a:spcPct val="150000"/>
              </a:lnSpc>
            </a:pPr>
            <a:r>
              <a:rPr lang="en-IN" sz="1900" dirty="0">
                <a:latin typeface="Georgia" panose="02040502050405020303" pitchFamily="18" charset="0"/>
              </a:rPr>
              <a:t>	9. Review Time           : Time of review</a:t>
            </a:r>
          </a:p>
          <a:p>
            <a:pPr>
              <a:lnSpc>
                <a:spcPct val="150000"/>
              </a:lnSpc>
            </a:pPr>
            <a:endParaRPr lang="en-IN" sz="1900" dirty="0">
              <a:latin typeface="Georgia" panose="02040502050405020303" pitchFamily="18" charset="0"/>
            </a:endParaRPr>
          </a:p>
        </p:txBody>
      </p:sp>
      <p:sp>
        <p:nvSpPr>
          <p:cNvPr id="6" name="TextBox 5">
            <a:extLst>
              <a:ext uri="{FF2B5EF4-FFF2-40B4-BE49-F238E27FC236}">
                <a16:creationId xmlns:a16="http://schemas.microsoft.com/office/drawing/2014/main" id="{98657087-7479-46CB-48CF-02D20D45F188}"/>
              </a:ext>
            </a:extLst>
          </p:cNvPr>
          <p:cNvSpPr txBox="1"/>
          <p:nvPr/>
        </p:nvSpPr>
        <p:spPr>
          <a:xfrm>
            <a:off x="4902717" y="488661"/>
            <a:ext cx="2690191" cy="430887"/>
          </a:xfrm>
          <a:prstGeom prst="rect">
            <a:avLst/>
          </a:prstGeom>
          <a:noFill/>
        </p:spPr>
        <p:txBody>
          <a:bodyPr wrap="square" rtlCol="0">
            <a:spAutoFit/>
          </a:bodyPr>
          <a:lstStyle/>
          <a:p>
            <a:r>
              <a:rPr lang="en-IN" sz="2200" b="1" dirty="0">
                <a:solidFill>
                  <a:schemeClr val="bg1"/>
                </a:solidFill>
                <a:latin typeface="Tw Cen MT" panose="020B0602020104020603" pitchFamily="34" charset="0"/>
              </a:rPr>
              <a:t>Glimpse of Data</a:t>
            </a:r>
          </a:p>
        </p:txBody>
      </p:sp>
      <p:pic>
        <p:nvPicPr>
          <p:cNvPr id="7" name="Graphic 6" descr="Lightbulb with solid fill">
            <a:extLst>
              <a:ext uri="{FF2B5EF4-FFF2-40B4-BE49-F238E27FC236}">
                <a16:creationId xmlns:a16="http://schemas.microsoft.com/office/drawing/2014/main" id="{64232364-8D36-4D9F-8EDE-BA34CAF9E6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2175" y="17058"/>
            <a:ext cx="569842" cy="606772"/>
          </a:xfrm>
          <a:prstGeom prst="rect">
            <a:avLst/>
          </a:prstGeom>
        </p:spPr>
      </p:pic>
      <p:sp>
        <p:nvSpPr>
          <p:cNvPr id="8" name="Freeform: Shape 7">
            <a:extLst>
              <a:ext uri="{FF2B5EF4-FFF2-40B4-BE49-F238E27FC236}">
                <a16:creationId xmlns:a16="http://schemas.microsoft.com/office/drawing/2014/main" id="{82F2D8FD-C584-F7C4-7702-5FB5E6A6A1A1}"/>
              </a:ext>
            </a:extLst>
          </p:cNvPr>
          <p:cNvSpPr/>
          <p:nvPr/>
        </p:nvSpPr>
        <p:spPr>
          <a:xfrm rot="10800000" flipV="1">
            <a:off x="11853380" y="5888940"/>
            <a:ext cx="365124" cy="386719"/>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FF656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9" name="Slide Number Placeholder 8">
            <a:extLst>
              <a:ext uri="{FF2B5EF4-FFF2-40B4-BE49-F238E27FC236}">
                <a16:creationId xmlns:a16="http://schemas.microsoft.com/office/drawing/2014/main" id="{0D7855B5-8DEA-BF92-4ED7-F3A335657E93}"/>
              </a:ext>
            </a:extLst>
          </p:cNvPr>
          <p:cNvSpPr>
            <a:spLocks noGrp="1"/>
          </p:cNvSpPr>
          <p:nvPr>
            <p:ph type="sldNum" sz="quarter" idx="12"/>
          </p:nvPr>
        </p:nvSpPr>
        <p:spPr>
          <a:xfrm>
            <a:off x="11888560" y="5875752"/>
            <a:ext cx="498565" cy="365125"/>
          </a:xfrm>
        </p:spPr>
        <p:txBody>
          <a:bodyPr/>
          <a:lstStyle/>
          <a:p>
            <a:fld id="{E74547A0-F5C0-4903-8BD0-6202A9B6E8AD}" type="slidenum">
              <a:rPr lang="en-IN" b="1" smtClean="0">
                <a:solidFill>
                  <a:schemeClr val="bg1"/>
                </a:solidFill>
              </a:rPr>
              <a:t>2</a:t>
            </a:fld>
            <a:endParaRPr lang="en-IN" b="1" dirty="0">
              <a:solidFill>
                <a:schemeClr val="bg1"/>
              </a:solidFill>
            </a:endParaRPr>
          </a:p>
        </p:txBody>
      </p:sp>
      <p:pic>
        <p:nvPicPr>
          <p:cNvPr id="15" name="Picture 14">
            <a:extLst>
              <a:ext uri="{FF2B5EF4-FFF2-40B4-BE49-F238E27FC236}">
                <a16:creationId xmlns:a16="http://schemas.microsoft.com/office/drawing/2014/main" id="{B768005E-A9D6-6D9C-C5A8-2CEB56BFEB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622" y="2418371"/>
            <a:ext cx="4613653" cy="2597778"/>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01623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091EF6A3-E25A-58C2-49B8-4C41BA81A7F5}"/>
              </a:ext>
            </a:extLst>
          </p:cNvPr>
          <p:cNvCxnSpPr>
            <a:cxnSpLocks/>
          </p:cNvCxnSpPr>
          <p:nvPr/>
        </p:nvCxnSpPr>
        <p:spPr>
          <a:xfrm flipV="1">
            <a:off x="6095998" y="2603588"/>
            <a:ext cx="3086756" cy="2206212"/>
          </a:xfrm>
          <a:prstGeom prst="bentConnector3">
            <a:avLst>
              <a:gd name="adj1" fmla="val -660"/>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F117E915-7F65-3349-8E67-6A1022DC35E1}"/>
              </a:ext>
            </a:extLst>
          </p:cNvPr>
          <p:cNvCxnSpPr>
            <a:cxnSpLocks/>
          </p:cNvCxnSpPr>
          <p:nvPr/>
        </p:nvCxnSpPr>
        <p:spPr>
          <a:xfrm flipH="1" flipV="1">
            <a:off x="2662380" y="1482240"/>
            <a:ext cx="3086756" cy="2206212"/>
          </a:xfrm>
          <a:prstGeom prst="bentConnector3">
            <a:avLst>
              <a:gd name="adj1" fmla="val -660"/>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73C838C5-E145-4B1C-8ACA-D3BD6AC01B83}"/>
              </a:ext>
            </a:extLst>
          </p:cNvPr>
          <p:cNvGrpSpPr/>
          <p:nvPr/>
        </p:nvGrpSpPr>
        <p:grpSpPr>
          <a:xfrm>
            <a:off x="3946536" y="0"/>
            <a:ext cx="4157162" cy="1205948"/>
            <a:chOff x="14380346" y="892628"/>
            <a:chExt cx="4157162" cy="1205948"/>
          </a:xfrm>
        </p:grpSpPr>
        <p:sp>
          <p:nvSpPr>
            <p:cNvPr id="6" name="Freeform: Shape 5">
              <a:extLst>
                <a:ext uri="{FF2B5EF4-FFF2-40B4-BE49-F238E27FC236}">
                  <a16:creationId xmlns:a16="http://schemas.microsoft.com/office/drawing/2014/main" id="{28DB4C40-5946-F0CF-5FF0-EC9FDF001833}"/>
                </a:ext>
              </a:extLst>
            </p:cNvPr>
            <p:cNvSpPr/>
            <p:nvPr/>
          </p:nvSpPr>
          <p:spPr>
            <a:xfrm rot="5400000">
              <a:off x="15855953" y="-582979"/>
              <a:ext cx="1205948" cy="4157162"/>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7" name="Group 6">
              <a:extLst>
                <a:ext uri="{FF2B5EF4-FFF2-40B4-BE49-F238E27FC236}">
                  <a16:creationId xmlns:a16="http://schemas.microsoft.com/office/drawing/2014/main" id="{27E01414-6CC1-8B9B-BEBE-3A6A076A3095}"/>
                </a:ext>
              </a:extLst>
            </p:cNvPr>
            <p:cNvGrpSpPr/>
            <p:nvPr/>
          </p:nvGrpSpPr>
          <p:grpSpPr>
            <a:xfrm>
              <a:off x="14774748" y="988487"/>
              <a:ext cx="3368358" cy="906626"/>
              <a:chOff x="14774748" y="988487"/>
              <a:chExt cx="3368358" cy="906626"/>
            </a:xfrm>
          </p:grpSpPr>
          <p:sp>
            <p:nvSpPr>
              <p:cNvPr id="8" name="TextBox 7">
                <a:extLst>
                  <a:ext uri="{FF2B5EF4-FFF2-40B4-BE49-F238E27FC236}">
                    <a16:creationId xmlns:a16="http://schemas.microsoft.com/office/drawing/2014/main" id="{42C7AA1A-8CC2-C2C6-38A4-55D334F653B9}"/>
                  </a:ext>
                </a:extLst>
              </p:cNvPr>
              <p:cNvSpPr txBox="1"/>
              <p:nvPr/>
            </p:nvSpPr>
            <p:spPr>
              <a:xfrm rot="10800000" flipV="1">
                <a:off x="14774748" y="1418059"/>
                <a:ext cx="3368358" cy="477054"/>
              </a:xfrm>
              <a:prstGeom prst="rect">
                <a:avLst/>
              </a:prstGeom>
              <a:noFill/>
            </p:spPr>
            <p:txBody>
              <a:bodyPr wrap="square" rtlCol="0">
                <a:spAutoFit/>
              </a:bodyPr>
              <a:lstStyle/>
              <a:p>
                <a:pPr algn="ctr"/>
                <a:r>
                  <a:rPr lang="en-IN" sz="2500" b="1" dirty="0">
                    <a:solidFill>
                      <a:schemeClr val="bg1">
                        <a:lumMod val="95000"/>
                      </a:schemeClr>
                    </a:solidFill>
                    <a:latin typeface="Tw Cen MT" panose="020B0602020104020603" pitchFamily="34" charset="0"/>
                  </a:rPr>
                  <a:t>Comparison of datasets</a:t>
                </a:r>
              </a:p>
            </p:txBody>
          </p:sp>
          <p:pic>
            <p:nvPicPr>
              <p:cNvPr id="9" name="Graphic 8" descr="Lightbulb with solid fill">
                <a:extLst>
                  <a:ext uri="{FF2B5EF4-FFF2-40B4-BE49-F238E27FC236}">
                    <a16:creationId xmlns:a16="http://schemas.microsoft.com/office/drawing/2014/main" id="{D43B33C1-F934-858D-C599-BE21EE5F31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V="1">
                <a:off x="16150580" y="988487"/>
                <a:ext cx="501097" cy="501097"/>
              </a:xfrm>
              <a:prstGeom prst="rect">
                <a:avLst/>
              </a:prstGeom>
            </p:spPr>
          </p:pic>
        </p:grpSp>
      </p:grpSp>
      <p:sp>
        <p:nvSpPr>
          <p:cNvPr id="11" name="Freeform: Shape 10">
            <a:extLst>
              <a:ext uri="{FF2B5EF4-FFF2-40B4-BE49-F238E27FC236}">
                <a16:creationId xmlns:a16="http://schemas.microsoft.com/office/drawing/2014/main" id="{2F9F3543-0E1B-6A0D-0031-2FC004679A27}"/>
              </a:ext>
            </a:extLst>
          </p:cNvPr>
          <p:cNvSpPr/>
          <p:nvPr/>
        </p:nvSpPr>
        <p:spPr>
          <a:xfrm rot="10800000" flipV="1">
            <a:off x="11686875" y="5643440"/>
            <a:ext cx="505125" cy="477078"/>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b="1" dirty="0"/>
              <a:t>20</a:t>
            </a:r>
          </a:p>
        </p:txBody>
      </p:sp>
      <p:cxnSp>
        <p:nvCxnSpPr>
          <p:cNvPr id="26" name="Connector: Elbow 25">
            <a:extLst>
              <a:ext uri="{FF2B5EF4-FFF2-40B4-BE49-F238E27FC236}">
                <a16:creationId xmlns:a16="http://schemas.microsoft.com/office/drawing/2014/main" id="{5A72F980-921E-666D-0FA5-5CB2C8042FF5}"/>
              </a:ext>
            </a:extLst>
          </p:cNvPr>
          <p:cNvCxnSpPr>
            <a:cxnSpLocks/>
          </p:cNvCxnSpPr>
          <p:nvPr/>
        </p:nvCxnSpPr>
        <p:spPr>
          <a:xfrm flipV="1">
            <a:off x="6095998" y="1488044"/>
            <a:ext cx="3086756" cy="2206212"/>
          </a:xfrm>
          <a:prstGeom prst="bentConnector3">
            <a:avLst>
              <a:gd name="adj1" fmla="val -660"/>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7EB9F59-E2B4-8800-78FF-0BB0F20A2574}"/>
              </a:ext>
            </a:extLst>
          </p:cNvPr>
          <p:cNvSpPr txBox="1"/>
          <p:nvPr/>
        </p:nvSpPr>
        <p:spPr>
          <a:xfrm>
            <a:off x="9529616" y="1089825"/>
            <a:ext cx="2486216" cy="784830"/>
          </a:xfrm>
          <a:prstGeom prst="rect">
            <a:avLst/>
          </a:prstGeom>
          <a:solidFill>
            <a:schemeClr val="accent2">
              <a:lumMod val="20000"/>
              <a:lumOff val="80000"/>
            </a:schemeClr>
          </a:solidFill>
        </p:spPr>
        <p:txBody>
          <a:bodyPr wrap="square" rtlCol="0">
            <a:spAutoFit/>
          </a:bodyPr>
          <a:lstStyle/>
          <a:p>
            <a:pPr algn="ctr"/>
            <a:r>
              <a:rPr lang="en-IN" sz="1500" dirty="0">
                <a:latin typeface="Georgia" panose="02040502050405020303" pitchFamily="18" charset="0"/>
              </a:rPr>
              <a:t>The forecasted trends for positive reviews are in  decreasing manner</a:t>
            </a:r>
            <a:endParaRPr lang="en-IN" sz="1500" dirty="0"/>
          </a:p>
        </p:txBody>
      </p:sp>
      <p:grpSp>
        <p:nvGrpSpPr>
          <p:cNvPr id="19" name="Group 18">
            <a:extLst>
              <a:ext uri="{FF2B5EF4-FFF2-40B4-BE49-F238E27FC236}">
                <a16:creationId xmlns:a16="http://schemas.microsoft.com/office/drawing/2014/main" id="{4542E730-AD92-30B4-9CB2-13C9C56EF69B}"/>
              </a:ext>
            </a:extLst>
          </p:cNvPr>
          <p:cNvGrpSpPr/>
          <p:nvPr/>
        </p:nvGrpSpPr>
        <p:grpSpPr>
          <a:xfrm>
            <a:off x="2213109" y="1991635"/>
            <a:ext cx="7479462" cy="4858573"/>
            <a:chOff x="2358883" y="1542328"/>
            <a:chExt cx="7479462" cy="4858573"/>
          </a:xfrm>
        </p:grpSpPr>
        <p:sp>
          <p:nvSpPr>
            <p:cNvPr id="4" name="Diamond 3">
              <a:extLst>
                <a:ext uri="{FF2B5EF4-FFF2-40B4-BE49-F238E27FC236}">
                  <a16:creationId xmlns:a16="http://schemas.microsoft.com/office/drawing/2014/main" id="{89F3C0A6-6A9E-59CC-598F-7B99F09B44E3}"/>
                </a:ext>
              </a:extLst>
            </p:cNvPr>
            <p:cNvSpPr/>
            <p:nvPr/>
          </p:nvSpPr>
          <p:spPr>
            <a:xfrm>
              <a:off x="2358883" y="1542328"/>
              <a:ext cx="4756287" cy="4858573"/>
            </a:xfrm>
            <a:prstGeom prst="diamond">
              <a:avLst/>
            </a:prstGeom>
            <a:solidFill>
              <a:srgbClr val="0996FF">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iamond 9">
              <a:extLst>
                <a:ext uri="{FF2B5EF4-FFF2-40B4-BE49-F238E27FC236}">
                  <a16:creationId xmlns:a16="http://schemas.microsoft.com/office/drawing/2014/main" id="{635CB1A3-B79E-4648-49B3-439D3C527510}"/>
                </a:ext>
              </a:extLst>
            </p:cNvPr>
            <p:cNvSpPr/>
            <p:nvPr/>
          </p:nvSpPr>
          <p:spPr>
            <a:xfrm>
              <a:off x="5082058" y="1542328"/>
              <a:ext cx="4756287" cy="4858573"/>
            </a:xfrm>
            <a:prstGeom prst="diamond">
              <a:avLst/>
            </a:prstGeom>
            <a:solidFill>
              <a:srgbClr val="F2B800">
                <a:alpha val="7333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F7406289-BF36-8C77-BD9B-4033B28842CE}"/>
                </a:ext>
              </a:extLst>
            </p:cNvPr>
            <p:cNvSpPr txBox="1"/>
            <p:nvPr/>
          </p:nvSpPr>
          <p:spPr>
            <a:xfrm>
              <a:off x="3668246" y="2465356"/>
              <a:ext cx="2271331" cy="369332"/>
            </a:xfrm>
            <a:prstGeom prst="rect">
              <a:avLst/>
            </a:prstGeom>
            <a:noFill/>
          </p:spPr>
          <p:txBody>
            <a:bodyPr wrap="square" rtlCol="0">
              <a:spAutoFit/>
            </a:bodyPr>
            <a:lstStyle/>
            <a:p>
              <a:r>
                <a:rPr lang="en-IN" b="1" dirty="0">
                  <a:latin typeface="Georgia" panose="02040502050405020303" pitchFamily="18" charset="0"/>
                </a:rPr>
                <a:t>Home &amp; Kitchen</a:t>
              </a:r>
            </a:p>
          </p:txBody>
        </p:sp>
        <p:sp>
          <p:nvSpPr>
            <p:cNvPr id="13" name="TextBox 12">
              <a:extLst>
                <a:ext uri="{FF2B5EF4-FFF2-40B4-BE49-F238E27FC236}">
                  <a16:creationId xmlns:a16="http://schemas.microsoft.com/office/drawing/2014/main" id="{D3A308BA-E059-AD39-132E-8E6743FAFC69}"/>
                </a:ext>
              </a:extLst>
            </p:cNvPr>
            <p:cNvSpPr txBox="1"/>
            <p:nvPr/>
          </p:nvSpPr>
          <p:spPr>
            <a:xfrm>
              <a:off x="6296273" y="2348729"/>
              <a:ext cx="2401728" cy="923330"/>
            </a:xfrm>
            <a:prstGeom prst="rect">
              <a:avLst/>
            </a:prstGeom>
            <a:noFill/>
          </p:spPr>
          <p:txBody>
            <a:bodyPr wrap="square" rtlCol="0">
              <a:spAutoFit/>
            </a:bodyPr>
            <a:lstStyle/>
            <a:p>
              <a:pPr algn="ctr"/>
              <a:r>
                <a:rPr lang="en-IN" b="1" dirty="0">
                  <a:latin typeface="Georgia" panose="02040502050405020303" pitchFamily="18" charset="0"/>
                </a:rPr>
                <a:t>Grocery </a:t>
              </a:r>
            </a:p>
            <a:p>
              <a:pPr algn="ctr"/>
              <a:r>
                <a:rPr lang="en-IN" b="1" dirty="0">
                  <a:latin typeface="Georgia" panose="02040502050405020303" pitchFamily="18" charset="0"/>
                </a:rPr>
                <a:t>&amp; </a:t>
              </a:r>
            </a:p>
            <a:p>
              <a:pPr algn="ctr"/>
              <a:r>
                <a:rPr lang="en-IN" b="1" dirty="0">
                  <a:latin typeface="Georgia" panose="02040502050405020303" pitchFamily="18" charset="0"/>
                </a:rPr>
                <a:t>Gourmet Food</a:t>
              </a:r>
            </a:p>
          </p:txBody>
        </p:sp>
        <p:sp>
          <p:nvSpPr>
            <p:cNvPr id="14" name="TextBox 13">
              <a:extLst>
                <a:ext uri="{FF2B5EF4-FFF2-40B4-BE49-F238E27FC236}">
                  <a16:creationId xmlns:a16="http://schemas.microsoft.com/office/drawing/2014/main" id="{2EDB97CD-B4B6-00D9-EFA1-17BB9AD4F60A}"/>
                </a:ext>
              </a:extLst>
            </p:cNvPr>
            <p:cNvSpPr txBox="1"/>
            <p:nvPr/>
          </p:nvSpPr>
          <p:spPr>
            <a:xfrm>
              <a:off x="2569179" y="3520628"/>
              <a:ext cx="2848344" cy="646331"/>
            </a:xfrm>
            <a:prstGeom prst="rect">
              <a:avLst/>
            </a:prstGeom>
            <a:noFill/>
          </p:spPr>
          <p:txBody>
            <a:bodyPr wrap="square" rtlCol="0">
              <a:spAutoFit/>
            </a:bodyPr>
            <a:lstStyle/>
            <a:p>
              <a:pPr algn="ctr"/>
              <a:r>
                <a:rPr lang="en-IN" dirty="0">
                  <a:latin typeface="Georgia" panose="02040502050405020303" pitchFamily="18" charset="0"/>
                </a:rPr>
                <a:t>Mean price of products : </a:t>
              </a:r>
            </a:p>
            <a:p>
              <a:pPr algn="ctr"/>
              <a:r>
                <a:rPr lang="en-IN" sz="1800" b="1" dirty="0">
                  <a:latin typeface="Georgia" panose="02040502050405020303" pitchFamily="18" charset="0"/>
                </a:rPr>
                <a:t>$ 44.6</a:t>
              </a:r>
              <a:endParaRPr lang="en-IN" b="1" dirty="0">
                <a:latin typeface="Georgia" panose="02040502050405020303" pitchFamily="18" charset="0"/>
              </a:endParaRPr>
            </a:p>
          </p:txBody>
        </p:sp>
        <p:sp>
          <p:nvSpPr>
            <p:cNvPr id="15" name="TextBox 14">
              <a:extLst>
                <a:ext uri="{FF2B5EF4-FFF2-40B4-BE49-F238E27FC236}">
                  <a16:creationId xmlns:a16="http://schemas.microsoft.com/office/drawing/2014/main" id="{F72538EE-DE0A-FA94-8823-AE3C8557C814}"/>
                </a:ext>
              </a:extLst>
            </p:cNvPr>
            <p:cNvSpPr txBox="1"/>
            <p:nvPr/>
          </p:nvSpPr>
          <p:spPr>
            <a:xfrm>
              <a:off x="7002199" y="3545027"/>
              <a:ext cx="2748126" cy="646331"/>
            </a:xfrm>
            <a:prstGeom prst="rect">
              <a:avLst/>
            </a:prstGeom>
            <a:noFill/>
          </p:spPr>
          <p:txBody>
            <a:bodyPr wrap="square" rtlCol="0">
              <a:spAutoFit/>
            </a:bodyPr>
            <a:lstStyle/>
            <a:p>
              <a:pPr algn="ctr"/>
              <a:r>
                <a:rPr lang="en-IN" dirty="0">
                  <a:latin typeface="Georgia" panose="02040502050405020303" pitchFamily="18" charset="0"/>
                </a:rPr>
                <a:t>Mean price of products : </a:t>
              </a:r>
            </a:p>
            <a:p>
              <a:pPr algn="ctr"/>
              <a:r>
                <a:rPr lang="en-IN" sz="1800" b="1" dirty="0">
                  <a:latin typeface="Georgia" panose="02040502050405020303" pitchFamily="18" charset="0"/>
                </a:rPr>
                <a:t>$ 23.3</a:t>
              </a:r>
              <a:endParaRPr lang="en-IN" b="1" dirty="0">
                <a:latin typeface="Georgia" panose="02040502050405020303" pitchFamily="18" charset="0"/>
              </a:endParaRPr>
            </a:p>
          </p:txBody>
        </p:sp>
        <p:sp>
          <p:nvSpPr>
            <p:cNvPr id="16" name="TextBox 15">
              <a:extLst>
                <a:ext uri="{FF2B5EF4-FFF2-40B4-BE49-F238E27FC236}">
                  <a16:creationId xmlns:a16="http://schemas.microsoft.com/office/drawing/2014/main" id="{D2EA65FB-B197-0839-31E4-D68337F9ED6E}"/>
                </a:ext>
              </a:extLst>
            </p:cNvPr>
            <p:cNvSpPr txBox="1"/>
            <p:nvPr/>
          </p:nvSpPr>
          <p:spPr>
            <a:xfrm>
              <a:off x="3304573" y="4570026"/>
              <a:ext cx="2486216" cy="646331"/>
            </a:xfrm>
            <a:prstGeom prst="rect">
              <a:avLst/>
            </a:prstGeom>
            <a:noFill/>
          </p:spPr>
          <p:txBody>
            <a:bodyPr wrap="square" rtlCol="0">
              <a:spAutoFit/>
            </a:bodyPr>
            <a:lstStyle/>
            <a:p>
              <a:pPr algn="ctr"/>
              <a:r>
                <a:rPr lang="en-IN" dirty="0">
                  <a:latin typeface="Georgia" panose="02040502050405020303" pitchFamily="18" charset="0"/>
                </a:rPr>
                <a:t>Most active reviewer</a:t>
              </a:r>
            </a:p>
            <a:p>
              <a:pPr algn="ctr"/>
              <a:r>
                <a:rPr lang="en-IN" sz="1800" b="1" dirty="0">
                  <a:latin typeface="Georgia" panose="02040502050405020303" pitchFamily="18" charset="0"/>
                </a:rPr>
                <a:t>Mike</a:t>
              </a:r>
              <a:endParaRPr lang="en-IN" b="1" dirty="0">
                <a:latin typeface="Georgia" panose="02040502050405020303" pitchFamily="18" charset="0"/>
              </a:endParaRPr>
            </a:p>
          </p:txBody>
        </p:sp>
        <p:sp>
          <p:nvSpPr>
            <p:cNvPr id="17" name="TextBox 16">
              <a:extLst>
                <a:ext uri="{FF2B5EF4-FFF2-40B4-BE49-F238E27FC236}">
                  <a16:creationId xmlns:a16="http://schemas.microsoft.com/office/drawing/2014/main" id="{D2CBAD07-567D-F58C-9A33-AC9D18C47688}"/>
                </a:ext>
              </a:extLst>
            </p:cNvPr>
            <p:cNvSpPr txBox="1"/>
            <p:nvPr/>
          </p:nvSpPr>
          <p:spPr>
            <a:xfrm>
              <a:off x="6492321" y="4622287"/>
              <a:ext cx="2486216" cy="646331"/>
            </a:xfrm>
            <a:prstGeom prst="rect">
              <a:avLst/>
            </a:prstGeom>
            <a:noFill/>
          </p:spPr>
          <p:txBody>
            <a:bodyPr wrap="square" rtlCol="0">
              <a:spAutoFit/>
            </a:bodyPr>
            <a:lstStyle/>
            <a:p>
              <a:pPr algn="ctr"/>
              <a:r>
                <a:rPr lang="en-IN" dirty="0">
                  <a:latin typeface="Georgia" panose="02040502050405020303" pitchFamily="18" charset="0"/>
                </a:rPr>
                <a:t>Most active reviewer</a:t>
              </a:r>
            </a:p>
            <a:p>
              <a:pPr algn="ctr"/>
              <a:r>
                <a:rPr lang="en-IN" sz="1800" b="1" dirty="0">
                  <a:latin typeface="Georgia" panose="02040502050405020303" pitchFamily="18" charset="0"/>
                </a:rPr>
                <a:t>C Hill</a:t>
              </a:r>
              <a:endParaRPr lang="en-IN" b="1" dirty="0">
                <a:latin typeface="Georgia" panose="02040502050405020303" pitchFamily="18" charset="0"/>
              </a:endParaRPr>
            </a:p>
          </p:txBody>
        </p:sp>
      </p:grpSp>
      <p:sp>
        <p:nvSpPr>
          <p:cNvPr id="41" name="TextBox 40">
            <a:extLst>
              <a:ext uri="{FF2B5EF4-FFF2-40B4-BE49-F238E27FC236}">
                <a16:creationId xmlns:a16="http://schemas.microsoft.com/office/drawing/2014/main" id="{A6C0DA44-8092-9102-1750-E052B17D2A96}"/>
              </a:ext>
            </a:extLst>
          </p:cNvPr>
          <p:cNvSpPr txBox="1"/>
          <p:nvPr/>
        </p:nvSpPr>
        <p:spPr>
          <a:xfrm>
            <a:off x="61986" y="1089825"/>
            <a:ext cx="2486216" cy="784830"/>
          </a:xfrm>
          <a:prstGeom prst="rect">
            <a:avLst/>
          </a:prstGeom>
          <a:solidFill>
            <a:schemeClr val="accent2">
              <a:lumMod val="20000"/>
              <a:lumOff val="80000"/>
            </a:schemeClr>
          </a:solidFill>
        </p:spPr>
        <p:txBody>
          <a:bodyPr wrap="square" rtlCol="0">
            <a:spAutoFit/>
          </a:bodyPr>
          <a:lstStyle/>
          <a:p>
            <a:pPr algn="ctr"/>
            <a:r>
              <a:rPr lang="en-IN" sz="1500" dirty="0">
                <a:latin typeface="Georgia" panose="02040502050405020303" pitchFamily="18" charset="0"/>
              </a:rPr>
              <a:t>The forecasted trends for negative reviews are consistent</a:t>
            </a:r>
            <a:endParaRPr lang="en-IN" sz="1500" dirty="0"/>
          </a:p>
        </p:txBody>
      </p:sp>
      <p:sp>
        <p:nvSpPr>
          <p:cNvPr id="44" name="TextBox 43">
            <a:extLst>
              <a:ext uri="{FF2B5EF4-FFF2-40B4-BE49-F238E27FC236}">
                <a16:creationId xmlns:a16="http://schemas.microsoft.com/office/drawing/2014/main" id="{4971DF14-DDC4-DC58-5153-77D625A3A477}"/>
              </a:ext>
            </a:extLst>
          </p:cNvPr>
          <p:cNvSpPr txBox="1"/>
          <p:nvPr/>
        </p:nvSpPr>
        <p:spPr>
          <a:xfrm>
            <a:off x="5374492" y="3642040"/>
            <a:ext cx="1173619" cy="553998"/>
          </a:xfrm>
          <a:prstGeom prst="rect">
            <a:avLst/>
          </a:prstGeom>
          <a:noFill/>
        </p:spPr>
        <p:txBody>
          <a:bodyPr wrap="square" rtlCol="0">
            <a:spAutoFit/>
          </a:bodyPr>
          <a:lstStyle/>
          <a:p>
            <a:pPr algn="ctr"/>
            <a:r>
              <a:rPr lang="en-IN" sz="1500" dirty="0">
                <a:latin typeface="Georgia" panose="02040502050405020303" pitchFamily="18" charset="0"/>
              </a:rPr>
              <a:t>1278 reviewers</a:t>
            </a:r>
            <a:endParaRPr lang="en-IN" sz="1500" dirty="0"/>
          </a:p>
        </p:txBody>
      </p:sp>
      <p:sp>
        <p:nvSpPr>
          <p:cNvPr id="45" name="TextBox 44">
            <a:extLst>
              <a:ext uri="{FF2B5EF4-FFF2-40B4-BE49-F238E27FC236}">
                <a16:creationId xmlns:a16="http://schemas.microsoft.com/office/drawing/2014/main" id="{26C33FE1-2521-3AB8-5715-9705971DE4E5}"/>
              </a:ext>
            </a:extLst>
          </p:cNvPr>
          <p:cNvSpPr txBox="1"/>
          <p:nvPr/>
        </p:nvSpPr>
        <p:spPr>
          <a:xfrm>
            <a:off x="5314077" y="4339025"/>
            <a:ext cx="1371484" cy="784830"/>
          </a:xfrm>
          <a:prstGeom prst="rect">
            <a:avLst/>
          </a:prstGeom>
          <a:noFill/>
        </p:spPr>
        <p:txBody>
          <a:bodyPr wrap="square" rtlCol="0">
            <a:spAutoFit/>
          </a:bodyPr>
          <a:lstStyle/>
          <a:p>
            <a:pPr algn="ctr"/>
            <a:r>
              <a:rPr lang="en-IN" sz="1500" dirty="0">
                <a:latin typeface="Georgia" panose="02040502050405020303" pitchFamily="18" charset="0"/>
              </a:rPr>
              <a:t>Most number of positive reviews</a:t>
            </a:r>
            <a:endParaRPr lang="en-IN" sz="1500" dirty="0"/>
          </a:p>
        </p:txBody>
      </p:sp>
      <p:sp>
        <p:nvSpPr>
          <p:cNvPr id="22" name="TextBox 21">
            <a:extLst>
              <a:ext uri="{FF2B5EF4-FFF2-40B4-BE49-F238E27FC236}">
                <a16:creationId xmlns:a16="http://schemas.microsoft.com/office/drawing/2014/main" id="{A0615092-55A4-33B9-0CBF-73A5FCCBE850}"/>
              </a:ext>
            </a:extLst>
          </p:cNvPr>
          <p:cNvSpPr txBox="1"/>
          <p:nvPr/>
        </p:nvSpPr>
        <p:spPr>
          <a:xfrm>
            <a:off x="9182754" y="2174733"/>
            <a:ext cx="2946818" cy="1246495"/>
          </a:xfrm>
          <a:prstGeom prst="rect">
            <a:avLst/>
          </a:prstGeom>
          <a:solidFill>
            <a:schemeClr val="accent2">
              <a:lumMod val="20000"/>
              <a:lumOff val="80000"/>
            </a:schemeClr>
          </a:solidFill>
        </p:spPr>
        <p:txBody>
          <a:bodyPr wrap="square" rtlCol="0">
            <a:spAutoFit/>
          </a:bodyPr>
          <a:lstStyle/>
          <a:p>
            <a:pPr algn="ctr"/>
            <a:r>
              <a:rPr lang="en-IN" sz="1500" b="0" i="0" dirty="0">
                <a:effectLst/>
                <a:latin typeface="Georgia" panose="02040502050405020303" pitchFamily="18" charset="0"/>
              </a:rPr>
              <a:t>Joanna Daneman, Comdet, Chandler and Mike Tarrani "Jazz Drummer</a:t>
            </a:r>
            <a:r>
              <a:rPr lang="en-IN" sz="1500" dirty="0">
                <a:latin typeface="Georgia" panose="02040502050405020303" pitchFamily="18" charset="0"/>
              </a:rPr>
              <a:t>”</a:t>
            </a:r>
          </a:p>
          <a:p>
            <a:pPr algn="ctr"/>
            <a:r>
              <a:rPr lang="en-IN" sz="1500" dirty="0">
                <a:latin typeface="Georgia" panose="02040502050405020303" pitchFamily="18" charset="0"/>
              </a:rPr>
              <a:t>are some of the common reviewers</a:t>
            </a:r>
            <a:endParaRPr lang="en-IN" sz="1500" b="0" i="0" dirty="0">
              <a:effectLst/>
              <a:latin typeface="Georgia" panose="02040502050405020303" pitchFamily="18" charset="0"/>
            </a:endParaRPr>
          </a:p>
        </p:txBody>
      </p:sp>
    </p:spTree>
    <p:extLst>
      <p:ext uri="{BB962C8B-B14F-4D97-AF65-F5344CB8AC3E}">
        <p14:creationId xmlns:p14="http://schemas.microsoft.com/office/powerpoint/2010/main" val="1547249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2F9F3543-0E1B-6A0D-0031-2FC004679A27}"/>
              </a:ext>
            </a:extLst>
          </p:cNvPr>
          <p:cNvSpPr/>
          <p:nvPr/>
        </p:nvSpPr>
        <p:spPr>
          <a:xfrm rot="10800000" flipV="1">
            <a:off x="11686875" y="5643440"/>
            <a:ext cx="505125" cy="477078"/>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b="1" dirty="0"/>
              <a:t>21</a:t>
            </a:r>
          </a:p>
        </p:txBody>
      </p:sp>
      <p:grpSp>
        <p:nvGrpSpPr>
          <p:cNvPr id="2" name="Group 1">
            <a:extLst>
              <a:ext uri="{FF2B5EF4-FFF2-40B4-BE49-F238E27FC236}">
                <a16:creationId xmlns:a16="http://schemas.microsoft.com/office/drawing/2014/main" id="{D9777D1D-C98A-C6D8-CDAF-0D8AE05AE177}"/>
              </a:ext>
            </a:extLst>
          </p:cNvPr>
          <p:cNvGrpSpPr/>
          <p:nvPr/>
        </p:nvGrpSpPr>
        <p:grpSpPr>
          <a:xfrm>
            <a:off x="2754911" y="2077814"/>
            <a:ext cx="6749141" cy="3810001"/>
            <a:chOff x="2946401" y="1949450"/>
            <a:chExt cx="6299198" cy="3556000"/>
          </a:xfrm>
        </p:grpSpPr>
        <p:sp>
          <p:nvSpPr>
            <p:cNvPr id="3" name="Freeform: Shape 2">
              <a:extLst>
                <a:ext uri="{FF2B5EF4-FFF2-40B4-BE49-F238E27FC236}">
                  <a16:creationId xmlns:a16="http://schemas.microsoft.com/office/drawing/2014/main" id="{507246A4-5C56-0EF2-4D8E-E3E3F630538B}"/>
                </a:ext>
              </a:extLst>
            </p:cNvPr>
            <p:cNvSpPr/>
            <p:nvPr/>
          </p:nvSpPr>
          <p:spPr>
            <a:xfrm>
              <a:off x="5032652" y="1949450"/>
              <a:ext cx="4212947" cy="2841350"/>
            </a:xfrm>
            <a:custGeom>
              <a:avLst/>
              <a:gdLst>
                <a:gd name="connsiteX0" fmla="*/ 1063347 w 4212947"/>
                <a:gd name="connsiteY0" fmla="*/ 0 h 2841350"/>
                <a:gd name="connsiteX1" fmla="*/ 1063349 w 4212947"/>
                <a:gd name="connsiteY1" fmla="*/ 0 h 2841350"/>
                <a:gd name="connsiteX2" fmla="*/ 3774797 w 4212947"/>
                <a:gd name="connsiteY2" fmla="*/ 0 h 2841350"/>
                <a:gd name="connsiteX3" fmla="*/ 4212947 w 4212947"/>
                <a:gd name="connsiteY3" fmla="*/ 438150 h 2841350"/>
                <a:gd name="connsiteX4" fmla="*/ 3774797 w 4212947"/>
                <a:gd name="connsiteY4" fmla="*/ 876300 h 2841350"/>
                <a:gd name="connsiteX5" fmla="*/ 2593827 w 4212947"/>
                <a:gd name="connsiteY5" fmla="*/ 876300 h 2841350"/>
                <a:gd name="connsiteX6" fmla="*/ 2626754 w 4212947"/>
                <a:gd name="connsiteY6" fmla="*/ 930500 h 2841350"/>
                <a:gd name="connsiteX7" fmla="*/ 2841349 w 4212947"/>
                <a:gd name="connsiteY7" fmla="*/ 1778000 h 2841350"/>
                <a:gd name="connsiteX8" fmla="*/ 2537694 w 4212947"/>
                <a:gd name="connsiteY8" fmla="*/ 2772097 h 2841350"/>
                <a:gd name="connsiteX9" fmla="*/ 2485908 w 4212947"/>
                <a:gd name="connsiteY9" fmla="*/ 2841350 h 2841350"/>
                <a:gd name="connsiteX10" fmla="*/ 1845460 w 4212947"/>
                <a:gd name="connsiteY10" fmla="*/ 2200902 h 2841350"/>
                <a:gd name="connsiteX11" fmla="*/ 1882487 w 4212947"/>
                <a:gd name="connsiteY11" fmla="*/ 2124039 h 2841350"/>
                <a:gd name="connsiteX12" fmla="*/ 1952349 w 4212947"/>
                <a:gd name="connsiteY12" fmla="*/ 1778000 h 2841350"/>
                <a:gd name="connsiteX13" fmla="*/ 1063349 w 4212947"/>
                <a:gd name="connsiteY13" fmla="*/ 889000 h 2841350"/>
                <a:gd name="connsiteX14" fmla="*/ 717310 w 4212947"/>
                <a:gd name="connsiteY14" fmla="*/ 958862 h 2841350"/>
                <a:gd name="connsiteX15" fmla="*/ 640448 w 4212947"/>
                <a:gd name="connsiteY15" fmla="*/ 995889 h 2841350"/>
                <a:gd name="connsiteX16" fmla="*/ 0 w 4212947"/>
                <a:gd name="connsiteY16" fmla="*/ 355441 h 2841350"/>
                <a:gd name="connsiteX17" fmla="*/ 69252 w 4212947"/>
                <a:gd name="connsiteY17" fmla="*/ 303655 h 2841350"/>
                <a:gd name="connsiteX18" fmla="*/ 926549 w 4212947"/>
                <a:gd name="connsiteY18" fmla="*/ 5185 h 2841350"/>
                <a:gd name="connsiteX19" fmla="*/ 1063347 w 4212947"/>
                <a:gd name="connsiteY19" fmla="*/ 0 h 28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12947" h="2841350">
                  <a:moveTo>
                    <a:pt x="1063347" y="0"/>
                  </a:moveTo>
                  <a:lnTo>
                    <a:pt x="1063349" y="0"/>
                  </a:lnTo>
                  <a:lnTo>
                    <a:pt x="3774797" y="0"/>
                  </a:lnTo>
                  <a:lnTo>
                    <a:pt x="4212947" y="438150"/>
                  </a:lnTo>
                  <a:lnTo>
                    <a:pt x="3774797" y="876300"/>
                  </a:lnTo>
                  <a:lnTo>
                    <a:pt x="2593827" y="876300"/>
                  </a:lnTo>
                  <a:lnTo>
                    <a:pt x="2626754" y="930500"/>
                  </a:lnTo>
                  <a:cubicBezTo>
                    <a:pt x="2763611" y="1182431"/>
                    <a:pt x="2841349" y="1471137"/>
                    <a:pt x="2841349" y="1778000"/>
                  </a:cubicBezTo>
                  <a:cubicBezTo>
                    <a:pt x="2841349" y="2146236"/>
                    <a:pt x="2729406" y="2488326"/>
                    <a:pt x="2537694" y="2772097"/>
                  </a:cubicBezTo>
                  <a:lnTo>
                    <a:pt x="2485908" y="2841350"/>
                  </a:lnTo>
                  <a:lnTo>
                    <a:pt x="1845460" y="2200902"/>
                  </a:lnTo>
                  <a:lnTo>
                    <a:pt x="1882487" y="2124039"/>
                  </a:lnTo>
                  <a:cubicBezTo>
                    <a:pt x="1927473" y="2017681"/>
                    <a:pt x="1952349" y="1900745"/>
                    <a:pt x="1952349" y="1778000"/>
                  </a:cubicBezTo>
                  <a:cubicBezTo>
                    <a:pt x="1952349" y="1287019"/>
                    <a:pt x="1554330" y="889000"/>
                    <a:pt x="1063349" y="889000"/>
                  </a:cubicBezTo>
                  <a:cubicBezTo>
                    <a:pt x="940604" y="889000"/>
                    <a:pt x="823669" y="913876"/>
                    <a:pt x="717310" y="958862"/>
                  </a:cubicBezTo>
                  <a:lnTo>
                    <a:pt x="640448" y="995889"/>
                  </a:lnTo>
                  <a:lnTo>
                    <a:pt x="0" y="355441"/>
                  </a:lnTo>
                  <a:lnTo>
                    <a:pt x="69252" y="303655"/>
                  </a:lnTo>
                  <a:cubicBezTo>
                    <a:pt x="317552" y="135907"/>
                    <a:pt x="610502" y="29232"/>
                    <a:pt x="926549" y="5185"/>
                  </a:cubicBezTo>
                  <a:lnTo>
                    <a:pt x="1063347" y="0"/>
                  </a:lnTo>
                  <a:close/>
                </a:path>
              </a:pathLst>
            </a:custGeom>
            <a:solidFill>
              <a:srgbClr val="8BC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id="{C5A33ADE-6423-316B-4385-C3833B412CC3}"/>
                </a:ext>
              </a:extLst>
            </p:cNvPr>
            <p:cNvSpPr/>
            <p:nvPr/>
          </p:nvSpPr>
          <p:spPr>
            <a:xfrm>
              <a:off x="2946401" y="2664102"/>
              <a:ext cx="4212949" cy="2841348"/>
            </a:xfrm>
            <a:custGeom>
              <a:avLst/>
              <a:gdLst>
                <a:gd name="connsiteX0" fmla="*/ 1727041 w 4212949"/>
                <a:gd name="connsiteY0" fmla="*/ 0 h 2841348"/>
                <a:gd name="connsiteX1" fmla="*/ 2367489 w 4212949"/>
                <a:gd name="connsiteY1" fmla="*/ 640448 h 2841348"/>
                <a:gd name="connsiteX2" fmla="*/ 2330462 w 4212949"/>
                <a:gd name="connsiteY2" fmla="*/ 717309 h 2841348"/>
                <a:gd name="connsiteX3" fmla="*/ 2260600 w 4212949"/>
                <a:gd name="connsiteY3" fmla="*/ 1063348 h 2841348"/>
                <a:gd name="connsiteX4" fmla="*/ 3149600 w 4212949"/>
                <a:gd name="connsiteY4" fmla="*/ 1952348 h 2841348"/>
                <a:gd name="connsiteX5" fmla="*/ 3495639 w 4212949"/>
                <a:gd name="connsiteY5" fmla="*/ 1882486 h 2841348"/>
                <a:gd name="connsiteX6" fmla="*/ 3572501 w 4212949"/>
                <a:gd name="connsiteY6" fmla="*/ 1845460 h 2841348"/>
                <a:gd name="connsiteX7" fmla="*/ 4212949 w 4212949"/>
                <a:gd name="connsiteY7" fmla="*/ 2485908 h 2841348"/>
                <a:gd name="connsiteX8" fmla="*/ 4143697 w 4212949"/>
                <a:gd name="connsiteY8" fmla="*/ 2537693 h 2841348"/>
                <a:gd name="connsiteX9" fmla="*/ 3149600 w 4212949"/>
                <a:gd name="connsiteY9" fmla="*/ 2841348 h 2841348"/>
                <a:gd name="connsiteX10" fmla="*/ 438150 w 4212949"/>
                <a:gd name="connsiteY10" fmla="*/ 2841348 h 2841348"/>
                <a:gd name="connsiteX11" fmla="*/ 0 w 4212949"/>
                <a:gd name="connsiteY11" fmla="*/ 2403198 h 2841348"/>
                <a:gd name="connsiteX12" fmla="*/ 438150 w 4212949"/>
                <a:gd name="connsiteY12" fmla="*/ 1965048 h 2841348"/>
                <a:gd name="connsiteX13" fmla="*/ 1619122 w 4212949"/>
                <a:gd name="connsiteY13" fmla="*/ 1965048 h 2841348"/>
                <a:gd name="connsiteX14" fmla="*/ 1586195 w 4212949"/>
                <a:gd name="connsiteY14" fmla="*/ 1910849 h 2841348"/>
                <a:gd name="connsiteX15" fmla="*/ 1371600 w 4212949"/>
                <a:gd name="connsiteY15" fmla="*/ 1063348 h 2841348"/>
                <a:gd name="connsiteX16" fmla="*/ 1675255 w 4212949"/>
                <a:gd name="connsiteY16" fmla="*/ 69251 h 284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12949" h="2841348">
                  <a:moveTo>
                    <a:pt x="1727041" y="0"/>
                  </a:moveTo>
                  <a:lnTo>
                    <a:pt x="2367489" y="640448"/>
                  </a:lnTo>
                  <a:lnTo>
                    <a:pt x="2330462" y="717309"/>
                  </a:lnTo>
                  <a:cubicBezTo>
                    <a:pt x="2285476" y="823668"/>
                    <a:pt x="2260600" y="940603"/>
                    <a:pt x="2260600" y="1063348"/>
                  </a:cubicBezTo>
                  <a:cubicBezTo>
                    <a:pt x="2260600" y="1554329"/>
                    <a:pt x="2658619" y="1952348"/>
                    <a:pt x="3149600" y="1952348"/>
                  </a:cubicBezTo>
                  <a:cubicBezTo>
                    <a:pt x="3272345" y="1952348"/>
                    <a:pt x="3389281" y="1927472"/>
                    <a:pt x="3495639" y="1882486"/>
                  </a:cubicBezTo>
                  <a:lnTo>
                    <a:pt x="3572501" y="1845460"/>
                  </a:lnTo>
                  <a:lnTo>
                    <a:pt x="4212949" y="2485908"/>
                  </a:lnTo>
                  <a:lnTo>
                    <a:pt x="4143697" y="2537693"/>
                  </a:lnTo>
                  <a:cubicBezTo>
                    <a:pt x="3859926" y="2729405"/>
                    <a:pt x="3517836" y="2841348"/>
                    <a:pt x="3149600" y="2841348"/>
                  </a:cubicBezTo>
                  <a:lnTo>
                    <a:pt x="438150" y="2841348"/>
                  </a:lnTo>
                  <a:lnTo>
                    <a:pt x="0" y="2403198"/>
                  </a:lnTo>
                  <a:lnTo>
                    <a:pt x="438150" y="1965048"/>
                  </a:lnTo>
                  <a:lnTo>
                    <a:pt x="1619122" y="1965048"/>
                  </a:lnTo>
                  <a:lnTo>
                    <a:pt x="1586195" y="1910849"/>
                  </a:lnTo>
                  <a:cubicBezTo>
                    <a:pt x="1449338" y="1658918"/>
                    <a:pt x="1371600" y="1370211"/>
                    <a:pt x="1371600" y="1063348"/>
                  </a:cubicBezTo>
                  <a:cubicBezTo>
                    <a:pt x="1371600" y="695112"/>
                    <a:pt x="1483543" y="353022"/>
                    <a:pt x="1675255" y="69251"/>
                  </a:cubicBezTo>
                  <a:close/>
                </a:path>
              </a:pathLst>
            </a:custGeom>
            <a:solidFill>
              <a:srgbClr val="FF7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solidFill>
              </a:endParaRPr>
            </a:p>
          </p:txBody>
        </p:sp>
      </p:grpSp>
      <p:grpSp>
        <p:nvGrpSpPr>
          <p:cNvPr id="20" name="Group 19">
            <a:extLst>
              <a:ext uri="{FF2B5EF4-FFF2-40B4-BE49-F238E27FC236}">
                <a16:creationId xmlns:a16="http://schemas.microsoft.com/office/drawing/2014/main" id="{C504CF0B-D7D4-A020-F851-88F0FB114F95}"/>
              </a:ext>
            </a:extLst>
          </p:cNvPr>
          <p:cNvGrpSpPr/>
          <p:nvPr/>
        </p:nvGrpSpPr>
        <p:grpSpPr>
          <a:xfrm>
            <a:off x="8609503" y="2938270"/>
            <a:ext cx="3129818" cy="1092532"/>
            <a:chOff x="347191" y="2635480"/>
            <a:chExt cx="3129818" cy="1092532"/>
          </a:xfrm>
        </p:grpSpPr>
        <p:sp>
          <p:nvSpPr>
            <p:cNvPr id="21" name="TextBox 75">
              <a:extLst>
                <a:ext uri="{FF2B5EF4-FFF2-40B4-BE49-F238E27FC236}">
                  <a16:creationId xmlns:a16="http://schemas.microsoft.com/office/drawing/2014/main" id="{CC4802C0-535B-EC6E-CD7B-8095C5AC9447}"/>
                </a:ext>
              </a:extLst>
            </p:cNvPr>
            <p:cNvSpPr txBox="1"/>
            <p:nvPr/>
          </p:nvSpPr>
          <p:spPr>
            <a:xfrm>
              <a:off x="443556" y="2635480"/>
              <a:ext cx="2937088" cy="43088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200" b="1" noProof="1">
                  <a:latin typeface="Georgia" panose="02040502050405020303" pitchFamily="18" charset="0"/>
                </a:rPr>
                <a:t>OXO</a:t>
              </a:r>
            </a:p>
          </p:txBody>
        </p:sp>
        <p:sp>
          <p:nvSpPr>
            <p:cNvPr id="22" name="TextBox 76">
              <a:extLst>
                <a:ext uri="{FF2B5EF4-FFF2-40B4-BE49-F238E27FC236}">
                  <a16:creationId xmlns:a16="http://schemas.microsoft.com/office/drawing/2014/main" id="{18BB06E0-B4B1-B2FD-4725-D113FE846228}"/>
                </a:ext>
              </a:extLst>
            </p:cNvPr>
            <p:cNvSpPr txBox="1"/>
            <p:nvPr/>
          </p:nvSpPr>
          <p:spPr>
            <a:xfrm>
              <a:off x="347191" y="3020126"/>
              <a:ext cx="3129818" cy="70788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000" noProof="1">
                  <a:latin typeface="Georgia" panose="02040502050405020303" pitchFamily="18" charset="0"/>
                </a:rPr>
                <a:t>Is the most liked brand with 2371 positive reviews </a:t>
              </a:r>
            </a:p>
          </p:txBody>
        </p:sp>
      </p:grpSp>
      <p:grpSp>
        <p:nvGrpSpPr>
          <p:cNvPr id="23" name="Group 22">
            <a:extLst>
              <a:ext uri="{FF2B5EF4-FFF2-40B4-BE49-F238E27FC236}">
                <a16:creationId xmlns:a16="http://schemas.microsoft.com/office/drawing/2014/main" id="{BF7782B2-2581-1AF5-57DA-8198DDCC8884}"/>
              </a:ext>
            </a:extLst>
          </p:cNvPr>
          <p:cNvGrpSpPr/>
          <p:nvPr/>
        </p:nvGrpSpPr>
        <p:grpSpPr>
          <a:xfrm>
            <a:off x="7744352" y="4795283"/>
            <a:ext cx="3129818" cy="1092532"/>
            <a:chOff x="347191" y="2635480"/>
            <a:chExt cx="3129818" cy="1092532"/>
          </a:xfrm>
        </p:grpSpPr>
        <p:sp>
          <p:nvSpPr>
            <p:cNvPr id="24" name="TextBox 75">
              <a:extLst>
                <a:ext uri="{FF2B5EF4-FFF2-40B4-BE49-F238E27FC236}">
                  <a16:creationId xmlns:a16="http://schemas.microsoft.com/office/drawing/2014/main" id="{2B5261DC-A2C4-DD94-9F82-390019BC819E}"/>
                </a:ext>
              </a:extLst>
            </p:cNvPr>
            <p:cNvSpPr txBox="1"/>
            <p:nvPr/>
          </p:nvSpPr>
          <p:spPr>
            <a:xfrm>
              <a:off x="443556" y="2635480"/>
              <a:ext cx="2937088" cy="43088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2200" b="1" dirty="0">
                  <a:latin typeface="Georgia" panose="02040502050405020303" pitchFamily="18" charset="0"/>
                </a:rPr>
                <a:t>Cuisinart</a:t>
              </a:r>
              <a:endParaRPr lang="en-US" sz="2200" b="1" noProof="1">
                <a:latin typeface="Georgia" panose="02040502050405020303" pitchFamily="18" charset="0"/>
              </a:endParaRPr>
            </a:p>
          </p:txBody>
        </p:sp>
        <p:sp>
          <p:nvSpPr>
            <p:cNvPr id="25" name="TextBox 76">
              <a:extLst>
                <a:ext uri="{FF2B5EF4-FFF2-40B4-BE49-F238E27FC236}">
                  <a16:creationId xmlns:a16="http://schemas.microsoft.com/office/drawing/2014/main" id="{B997AFC9-DF17-5CF4-A1CB-A42728EC57A9}"/>
                </a:ext>
              </a:extLst>
            </p:cNvPr>
            <p:cNvSpPr txBox="1"/>
            <p:nvPr/>
          </p:nvSpPr>
          <p:spPr>
            <a:xfrm>
              <a:off x="347191" y="3020126"/>
              <a:ext cx="3129818" cy="70788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000" noProof="1">
                  <a:latin typeface="Georgia" panose="02040502050405020303" pitchFamily="18" charset="0"/>
                </a:rPr>
                <a:t>Is the most disliked brand with 92 negative reviews </a:t>
              </a:r>
            </a:p>
          </p:txBody>
        </p:sp>
      </p:grpSp>
      <p:grpSp>
        <p:nvGrpSpPr>
          <p:cNvPr id="27" name="Group 26">
            <a:extLst>
              <a:ext uri="{FF2B5EF4-FFF2-40B4-BE49-F238E27FC236}">
                <a16:creationId xmlns:a16="http://schemas.microsoft.com/office/drawing/2014/main" id="{7680BB9E-49F5-9C4D-78F3-E42907ECE05F}"/>
              </a:ext>
            </a:extLst>
          </p:cNvPr>
          <p:cNvGrpSpPr/>
          <p:nvPr/>
        </p:nvGrpSpPr>
        <p:grpSpPr>
          <a:xfrm>
            <a:off x="1286367" y="2230384"/>
            <a:ext cx="3129818" cy="1092532"/>
            <a:chOff x="347191" y="2635480"/>
            <a:chExt cx="3129818" cy="1092532"/>
          </a:xfrm>
        </p:grpSpPr>
        <p:sp>
          <p:nvSpPr>
            <p:cNvPr id="28" name="TextBox 75">
              <a:extLst>
                <a:ext uri="{FF2B5EF4-FFF2-40B4-BE49-F238E27FC236}">
                  <a16:creationId xmlns:a16="http://schemas.microsoft.com/office/drawing/2014/main" id="{65C37E01-7C87-D95F-72C3-7AB5B3A2B070}"/>
                </a:ext>
              </a:extLst>
            </p:cNvPr>
            <p:cNvSpPr txBox="1"/>
            <p:nvPr/>
          </p:nvSpPr>
          <p:spPr>
            <a:xfrm>
              <a:off x="443556" y="2635480"/>
              <a:ext cx="2937088" cy="43088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200" b="1" i="0" kern="1200" dirty="0">
                  <a:solidFill>
                    <a:schemeClr val="dk1"/>
                  </a:solidFill>
                  <a:effectLst/>
                  <a:latin typeface="Georgia" panose="02040502050405020303" pitchFamily="18" charset="0"/>
                </a:rPr>
                <a:t>Bobs Red Mill</a:t>
              </a:r>
              <a:endParaRPr lang="en-IN" sz="2200" b="1" dirty="0">
                <a:latin typeface="Georgia" panose="02040502050405020303" pitchFamily="18" charset="0"/>
              </a:endParaRPr>
            </a:p>
          </p:txBody>
        </p:sp>
        <p:sp>
          <p:nvSpPr>
            <p:cNvPr id="29" name="TextBox 76">
              <a:extLst>
                <a:ext uri="{FF2B5EF4-FFF2-40B4-BE49-F238E27FC236}">
                  <a16:creationId xmlns:a16="http://schemas.microsoft.com/office/drawing/2014/main" id="{C094AE9F-868C-627D-9029-3F4DAABE5F59}"/>
                </a:ext>
              </a:extLst>
            </p:cNvPr>
            <p:cNvSpPr txBox="1"/>
            <p:nvPr/>
          </p:nvSpPr>
          <p:spPr>
            <a:xfrm>
              <a:off x="347191" y="3020126"/>
              <a:ext cx="3129818" cy="70788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noProof="1">
                  <a:latin typeface="Georgia" panose="02040502050405020303" pitchFamily="18" charset="0"/>
                </a:rPr>
                <a:t>Is the most liked brand with </a:t>
              </a:r>
              <a:r>
                <a:rPr lang="en-IN" sz="2000" b="0" i="0" kern="1200" dirty="0">
                  <a:solidFill>
                    <a:schemeClr val="dk1"/>
                  </a:solidFill>
                  <a:effectLst/>
                  <a:latin typeface="Georgia" panose="02040502050405020303" pitchFamily="18" charset="0"/>
                </a:rPr>
                <a:t>1151</a:t>
              </a:r>
              <a:r>
                <a:rPr lang="en-US" sz="2000" noProof="1">
                  <a:latin typeface="Georgia" panose="02040502050405020303" pitchFamily="18" charset="0"/>
                </a:rPr>
                <a:t> positive reviews </a:t>
              </a:r>
            </a:p>
          </p:txBody>
        </p:sp>
      </p:grpSp>
      <p:grpSp>
        <p:nvGrpSpPr>
          <p:cNvPr id="30" name="Group 29">
            <a:extLst>
              <a:ext uri="{FF2B5EF4-FFF2-40B4-BE49-F238E27FC236}">
                <a16:creationId xmlns:a16="http://schemas.microsoft.com/office/drawing/2014/main" id="{A5549E39-A199-603E-76DC-92952D828EE1}"/>
              </a:ext>
            </a:extLst>
          </p:cNvPr>
          <p:cNvGrpSpPr/>
          <p:nvPr/>
        </p:nvGrpSpPr>
        <p:grpSpPr>
          <a:xfrm>
            <a:off x="423279" y="3819954"/>
            <a:ext cx="3129818" cy="1092532"/>
            <a:chOff x="347191" y="2635480"/>
            <a:chExt cx="3129818" cy="1092532"/>
          </a:xfrm>
        </p:grpSpPr>
        <p:sp>
          <p:nvSpPr>
            <p:cNvPr id="31" name="TextBox 75">
              <a:extLst>
                <a:ext uri="{FF2B5EF4-FFF2-40B4-BE49-F238E27FC236}">
                  <a16:creationId xmlns:a16="http://schemas.microsoft.com/office/drawing/2014/main" id="{80C832E7-F8B0-BDAB-1703-1507CC856E4B}"/>
                </a:ext>
              </a:extLst>
            </p:cNvPr>
            <p:cNvSpPr txBox="1"/>
            <p:nvPr/>
          </p:nvSpPr>
          <p:spPr>
            <a:xfrm>
              <a:off x="443556" y="2635480"/>
              <a:ext cx="2937088" cy="43088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200" b="1" i="0" kern="1200" dirty="0">
                  <a:solidFill>
                    <a:schemeClr val="dk1"/>
                  </a:solidFill>
                  <a:effectLst/>
                  <a:latin typeface="Georgia" panose="02040502050405020303" pitchFamily="18" charset="0"/>
                </a:rPr>
                <a:t>Nutiva</a:t>
              </a:r>
              <a:endParaRPr lang="en-IN" sz="2200" b="1" dirty="0">
                <a:latin typeface="Georgia" panose="02040502050405020303" pitchFamily="18" charset="0"/>
              </a:endParaRPr>
            </a:p>
          </p:txBody>
        </p:sp>
        <p:sp>
          <p:nvSpPr>
            <p:cNvPr id="33" name="TextBox 76">
              <a:extLst>
                <a:ext uri="{FF2B5EF4-FFF2-40B4-BE49-F238E27FC236}">
                  <a16:creationId xmlns:a16="http://schemas.microsoft.com/office/drawing/2014/main" id="{52032863-4D06-31C6-2EDE-37CA54957F6E}"/>
                </a:ext>
              </a:extLst>
            </p:cNvPr>
            <p:cNvSpPr txBox="1"/>
            <p:nvPr/>
          </p:nvSpPr>
          <p:spPr>
            <a:xfrm>
              <a:off x="347191" y="3020126"/>
              <a:ext cx="3129818" cy="70788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noProof="1">
                  <a:latin typeface="Georgia" panose="02040502050405020303" pitchFamily="18" charset="0"/>
                </a:rPr>
                <a:t>Is the most disliked brand with </a:t>
              </a:r>
              <a:r>
                <a:rPr lang="en-IN" sz="2000" b="0" i="0" kern="1200" dirty="0">
                  <a:solidFill>
                    <a:schemeClr val="dk1"/>
                  </a:solidFill>
                  <a:effectLst/>
                  <a:latin typeface="Georgia" panose="02040502050405020303" pitchFamily="18" charset="0"/>
                </a:rPr>
                <a:t>14</a:t>
              </a:r>
              <a:r>
                <a:rPr lang="en-US" sz="2000" noProof="1">
                  <a:latin typeface="Georgia" panose="02040502050405020303" pitchFamily="18" charset="0"/>
                </a:rPr>
                <a:t> negative reviews </a:t>
              </a:r>
            </a:p>
          </p:txBody>
        </p:sp>
      </p:grpSp>
      <p:sp>
        <p:nvSpPr>
          <p:cNvPr id="53" name="Rectangle 52">
            <a:extLst>
              <a:ext uri="{FF2B5EF4-FFF2-40B4-BE49-F238E27FC236}">
                <a16:creationId xmlns:a16="http://schemas.microsoft.com/office/drawing/2014/main" id="{46B4EC5E-1D47-694C-626E-201B18E29ADA}"/>
              </a:ext>
            </a:extLst>
          </p:cNvPr>
          <p:cNvSpPr/>
          <p:nvPr/>
        </p:nvSpPr>
        <p:spPr>
          <a:xfrm>
            <a:off x="2575897" y="5230288"/>
            <a:ext cx="4828566" cy="446276"/>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300" b="1" noProof="1">
                <a:solidFill>
                  <a:schemeClr val="bg1"/>
                </a:solidFill>
                <a:latin typeface="Georgia" panose="02040502050405020303" pitchFamily="18" charset="0"/>
              </a:rPr>
              <a:t>Grocery &amp; Gourmet Food</a:t>
            </a:r>
          </a:p>
        </p:txBody>
      </p:sp>
      <p:sp>
        <p:nvSpPr>
          <p:cNvPr id="54" name="Rectangle 53">
            <a:extLst>
              <a:ext uri="{FF2B5EF4-FFF2-40B4-BE49-F238E27FC236}">
                <a16:creationId xmlns:a16="http://schemas.microsoft.com/office/drawing/2014/main" id="{8B909B53-E52B-6A08-3F51-269F8DDB70B6}"/>
              </a:ext>
            </a:extLst>
          </p:cNvPr>
          <p:cNvSpPr/>
          <p:nvPr/>
        </p:nvSpPr>
        <p:spPr>
          <a:xfrm>
            <a:off x="5925313" y="2321669"/>
            <a:ext cx="2686953" cy="446276"/>
          </a:xfrm>
          <a:prstGeom prst="rect">
            <a:avLst/>
          </a:prstGeom>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300" b="1" noProof="1">
                <a:solidFill>
                  <a:schemeClr val="bg1"/>
                </a:solidFill>
                <a:latin typeface="Georgia" panose="02040502050405020303" pitchFamily="18" charset="0"/>
              </a:rPr>
              <a:t>Home &amp; Kitchen</a:t>
            </a:r>
          </a:p>
        </p:txBody>
      </p:sp>
      <p:grpSp>
        <p:nvGrpSpPr>
          <p:cNvPr id="15" name="Group 14">
            <a:extLst>
              <a:ext uri="{FF2B5EF4-FFF2-40B4-BE49-F238E27FC236}">
                <a16:creationId xmlns:a16="http://schemas.microsoft.com/office/drawing/2014/main" id="{6A7FCC6C-8252-1492-7D0B-12ACD18D5CC1}"/>
              </a:ext>
            </a:extLst>
          </p:cNvPr>
          <p:cNvGrpSpPr/>
          <p:nvPr/>
        </p:nvGrpSpPr>
        <p:grpSpPr>
          <a:xfrm>
            <a:off x="3946536" y="0"/>
            <a:ext cx="4157162" cy="1205948"/>
            <a:chOff x="14380346" y="892628"/>
            <a:chExt cx="4157162" cy="1205948"/>
          </a:xfrm>
        </p:grpSpPr>
        <p:sp>
          <p:nvSpPr>
            <p:cNvPr id="16" name="Freeform: Shape 15">
              <a:extLst>
                <a:ext uri="{FF2B5EF4-FFF2-40B4-BE49-F238E27FC236}">
                  <a16:creationId xmlns:a16="http://schemas.microsoft.com/office/drawing/2014/main" id="{B69D79EC-C9A1-0CCB-E979-602ECE2425C0}"/>
                </a:ext>
              </a:extLst>
            </p:cNvPr>
            <p:cNvSpPr/>
            <p:nvPr/>
          </p:nvSpPr>
          <p:spPr>
            <a:xfrm rot="5400000">
              <a:off x="15855953" y="-582979"/>
              <a:ext cx="1205948" cy="4157162"/>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7" name="Group 16">
              <a:extLst>
                <a:ext uri="{FF2B5EF4-FFF2-40B4-BE49-F238E27FC236}">
                  <a16:creationId xmlns:a16="http://schemas.microsoft.com/office/drawing/2014/main" id="{2172790A-52C3-5A1C-814A-1AB1B0A4E42B}"/>
                </a:ext>
              </a:extLst>
            </p:cNvPr>
            <p:cNvGrpSpPr/>
            <p:nvPr/>
          </p:nvGrpSpPr>
          <p:grpSpPr>
            <a:xfrm>
              <a:off x="14774748" y="988487"/>
              <a:ext cx="3368358" cy="906626"/>
              <a:chOff x="14774748" y="988487"/>
              <a:chExt cx="3368358" cy="906626"/>
            </a:xfrm>
          </p:grpSpPr>
          <p:sp>
            <p:nvSpPr>
              <p:cNvPr id="19" name="TextBox 18">
                <a:extLst>
                  <a:ext uri="{FF2B5EF4-FFF2-40B4-BE49-F238E27FC236}">
                    <a16:creationId xmlns:a16="http://schemas.microsoft.com/office/drawing/2014/main" id="{448931AC-EBF9-F1E5-A84D-5CFED46D9CF5}"/>
                  </a:ext>
                </a:extLst>
              </p:cNvPr>
              <p:cNvSpPr txBox="1"/>
              <p:nvPr/>
            </p:nvSpPr>
            <p:spPr>
              <a:xfrm rot="10800000" flipV="1">
                <a:off x="14774748" y="1418059"/>
                <a:ext cx="3368358" cy="477054"/>
              </a:xfrm>
              <a:prstGeom prst="rect">
                <a:avLst/>
              </a:prstGeom>
              <a:noFill/>
            </p:spPr>
            <p:txBody>
              <a:bodyPr wrap="square" rtlCol="0">
                <a:spAutoFit/>
              </a:bodyPr>
              <a:lstStyle/>
              <a:p>
                <a:pPr algn="ctr"/>
                <a:r>
                  <a:rPr lang="en-IN" sz="2500" b="1" dirty="0">
                    <a:solidFill>
                      <a:schemeClr val="bg1">
                        <a:lumMod val="95000"/>
                      </a:schemeClr>
                    </a:solidFill>
                    <a:latin typeface="Tw Cen MT" panose="020B0602020104020603" pitchFamily="34" charset="0"/>
                  </a:rPr>
                  <a:t>Comparison of datasets</a:t>
                </a:r>
              </a:p>
            </p:txBody>
          </p:sp>
          <p:pic>
            <p:nvPicPr>
              <p:cNvPr id="26" name="Graphic 25" descr="Lightbulb with solid fill">
                <a:extLst>
                  <a:ext uri="{FF2B5EF4-FFF2-40B4-BE49-F238E27FC236}">
                    <a16:creationId xmlns:a16="http://schemas.microsoft.com/office/drawing/2014/main" id="{33177C4E-A85F-B873-DDCE-CD823311AA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V="1">
                <a:off x="16150580" y="988487"/>
                <a:ext cx="501097" cy="501097"/>
              </a:xfrm>
              <a:prstGeom prst="rect">
                <a:avLst/>
              </a:prstGeom>
            </p:spPr>
          </p:pic>
        </p:grpSp>
      </p:grpSp>
    </p:spTree>
    <p:extLst>
      <p:ext uri="{BB962C8B-B14F-4D97-AF65-F5344CB8AC3E}">
        <p14:creationId xmlns:p14="http://schemas.microsoft.com/office/powerpoint/2010/main" val="2519489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CC1A12-60F0-FF19-6FED-BCCB0A497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8575" y="1554124"/>
            <a:ext cx="5692329" cy="4443040"/>
          </a:xfrm>
          <a:prstGeom prst="rect">
            <a:avLst/>
          </a:prstGeom>
        </p:spPr>
      </p:pic>
      <p:grpSp>
        <p:nvGrpSpPr>
          <p:cNvPr id="5" name="Group 4">
            <a:extLst>
              <a:ext uri="{FF2B5EF4-FFF2-40B4-BE49-F238E27FC236}">
                <a16:creationId xmlns:a16="http://schemas.microsoft.com/office/drawing/2014/main" id="{73C838C5-E145-4B1C-8ACA-D3BD6AC01B83}"/>
              </a:ext>
            </a:extLst>
          </p:cNvPr>
          <p:cNvGrpSpPr/>
          <p:nvPr/>
        </p:nvGrpSpPr>
        <p:grpSpPr>
          <a:xfrm>
            <a:off x="3878972" y="-13250"/>
            <a:ext cx="4785362" cy="1417210"/>
            <a:chOff x="15325131" y="881353"/>
            <a:chExt cx="4072011" cy="1205948"/>
          </a:xfrm>
        </p:grpSpPr>
        <p:sp>
          <p:nvSpPr>
            <p:cNvPr id="6" name="Freeform: Shape 5">
              <a:extLst>
                <a:ext uri="{FF2B5EF4-FFF2-40B4-BE49-F238E27FC236}">
                  <a16:creationId xmlns:a16="http://schemas.microsoft.com/office/drawing/2014/main" id="{28DB4C40-5946-F0CF-5FF0-EC9FDF001833}"/>
                </a:ext>
              </a:extLst>
            </p:cNvPr>
            <p:cNvSpPr/>
            <p:nvPr/>
          </p:nvSpPr>
          <p:spPr>
            <a:xfrm rot="5400000">
              <a:off x="16747992" y="-541508"/>
              <a:ext cx="1205948" cy="4051669"/>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6B6B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7" name="Group 6">
              <a:extLst>
                <a:ext uri="{FF2B5EF4-FFF2-40B4-BE49-F238E27FC236}">
                  <a16:creationId xmlns:a16="http://schemas.microsoft.com/office/drawing/2014/main" id="{27E01414-6CC1-8B9B-BEBE-3A6A076A3095}"/>
                </a:ext>
              </a:extLst>
            </p:cNvPr>
            <p:cNvGrpSpPr/>
            <p:nvPr/>
          </p:nvGrpSpPr>
          <p:grpSpPr>
            <a:xfrm>
              <a:off x="15325132" y="988248"/>
              <a:ext cx="4072010" cy="867716"/>
              <a:chOff x="15325132" y="988248"/>
              <a:chExt cx="4072010" cy="867716"/>
            </a:xfrm>
          </p:grpSpPr>
          <p:sp>
            <p:nvSpPr>
              <p:cNvPr id="8" name="TextBox 7">
                <a:extLst>
                  <a:ext uri="{FF2B5EF4-FFF2-40B4-BE49-F238E27FC236}">
                    <a16:creationId xmlns:a16="http://schemas.microsoft.com/office/drawing/2014/main" id="{42C7AA1A-8CC2-C2C6-38A4-55D334F653B9}"/>
                  </a:ext>
                </a:extLst>
              </p:cNvPr>
              <p:cNvSpPr txBox="1"/>
              <p:nvPr/>
            </p:nvSpPr>
            <p:spPr>
              <a:xfrm rot="10800000" flipV="1">
                <a:off x="15325132" y="1450024"/>
                <a:ext cx="4072010" cy="405940"/>
              </a:xfrm>
              <a:prstGeom prst="rect">
                <a:avLst/>
              </a:prstGeom>
              <a:noFill/>
            </p:spPr>
            <p:txBody>
              <a:bodyPr wrap="square" rtlCol="0">
                <a:spAutoFit/>
              </a:bodyPr>
              <a:lstStyle/>
              <a:p>
                <a:pPr algn="ctr"/>
                <a:r>
                  <a:rPr lang="en-IN" sz="2500" b="1" dirty="0">
                    <a:solidFill>
                      <a:schemeClr val="bg1">
                        <a:lumMod val="95000"/>
                      </a:schemeClr>
                    </a:solidFill>
                    <a:latin typeface="Tw Cen MT" panose="020B0602020104020603" pitchFamily="34" charset="0"/>
                  </a:rPr>
                  <a:t>Product recommendation system</a:t>
                </a:r>
              </a:p>
            </p:txBody>
          </p:sp>
          <p:pic>
            <p:nvPicPr>
              <p:cNvPr id="9" name="Graphic 8" descr="Lightbulb with solid fill">
                <a:extLst>
                  <a:ext uri="{FF2B5EF4-FFF2-40B4-BE49-F238E27FC236}">
                    <a16:creationId xmlns:a16="http://schemas.microsoft.com/office/drawing/2014/main" id="{D43B33C1-F934-858D-C599-BE21EE5F31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flipV="1">
                <a:off x="17077865" y="988248"/>
                <a:ext cx="501097" cy="501097"/>
              </a:xfrm>
              <a:prstGeom prst="rect">
                <a:avLst/>
              </a:prstGeom>
            </p:spPr>
          </p:pic>
        </p:grpSp>
      </p:grpSp>
      <p:sp>
        <p:nvSpPr>
          <p:cNvPr id="11" name="Freeform: Shape 10">
            <a:extLst>
              <a:ext uri="{FF2B5EF4-FFF2-40B4-BE49-F238E27FC236}">
                <a16:creationId xmlns:a16="http://schemas.microsoft.com/office/drawing/2014/main" id="{2F9F3543-0E1B-6A0D-0031-2FC004679A27}"/>
              </a:ext>
            </a:extLst>
          </p:cNvPr>
          <p:cNvSpPr/>
          <p:nvPr/>
        </p:nvSpPr>
        <p:spPr>
          <a:xfrm rot="10800000" flipV="1">
            <a:off x="11686875" y="5643440"/>
            <a:ext cx="505125" cy="477078"/>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6B6B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b="1" dirty="0"/>
              <a:t>22</a:t>
            </a:r>
          </a:p>
        </p:txBody>
      </p:sp>
      <p:sp>
        <p:nvSpPr>
          <p:cNvPr id="4" name="TextBox 3">
            <a:extLst>
              <a:ext uri="{FF2B5EF4-FFF2-40B4-BE49-F238E27FC236}">
                <a16:creationId xmlns:a16="http://schemas.microsoft.com/office/drawing/2014/main" id="{968DDA2C-50AA-3D94-791F-1D02E2FEC84A}"/>
              </a:ext>
            </a:extLst>
          </p:cNvPr>
          <p:cNvSpPr txBox="1"/>
          <p:nvPr/>
        </p:nvSpPr>
        <p:spPr>
          <a:xfrm>
            <a:off x="212092" y="1900419"/>
            <a:ext cx="9556652" cy="3139321"/>
          </a:xfrm>
          <a:prstGeom prst="rect">
            <a:avLst/>
          </a:prstGeom>
          <a:noFill/>
        </p:spPr>
        <p:txBody>
          <a:bodyPr wrap="square" rtlCol="0">
            <a:spAutoFit/>
          </a:bodyPr>
          <a:lstStyle/>
          <a:p>
            <a:pPr marL="285750" indent="-285750">
              <a:buFont typeface="Wingdings" panose="05000000000000000000" pitchFamily="2" charset="2"/>
              <a:buChar char="Ø"/>
            </a:pPr>
            <a:r>
              <a:rPr lang="en-IN" b="0" i="0" dirty="0">
                <a:solidFill>
                  <a:srgbClr val="292929"/>
                </a:solidFill>
                <a:effectLst/>
                <a:latin typeface="Georgia" panose="02040502050405020303" pitchFamily="18" charset="0"/>
              </a:rPr>
              <a:t>A product recommendation is basically a filtering system that seeks to predict and show the items that a user would like to purchase.</a:t>
            </a:r>
          </a:p>
          <a:p>
            <a:pPr marL="285750" indent="-285750">
              <a:buFont typeface="Wingdings" panose="05000000000000000000" pitchFamily="2" charset="2"/>
              <a:buChar char="Ø"/>
            </a:pPr>
            <a:endParaRPr lang="en-IN" dirty="0">
              <a:latin typeface="Georgia" panose="02040502050405020303" pitchFamily="18" charset="0"/>
            </a:endParaRPr>
          </a:p>
          <a:p>
            <a:pPr marL="285750" indent="-285750">
              <a:buFont typeface="Wingdings" panose="05000000000000000000" pitchFamily="2" charset="2"/>
              <a:buChar char="Ø"/>
            </a:pPr>
            <a:r>
              <a:rPr lang="en-IN" dirty="0">
                <a:latin typeface="Georgia" panose="02040502050405020303" pitchFamily="18" charset="0"/>
              </a:rPr>
              <a:t>Based on the customer’s search and purchase, it will recommend</a:t>
            </a:r>
          </a:p>
          <a:p>
            <a:r>
              <a:rPr lang="en-IN" dirty="0">
                <a:latin typeface="Georgia" panose="02040502050405020303" pitchFamily="18" charset="0"/>
              </a:rPr>
              <a:t>    few other products which other customers also brought.</a:t>
            </a:r>
          </a:p>
          <a:p>
            <a:pPr marL="285750" indent="-285750">
              <a:buFont typeface="Wingdings" panose="05000000000000000000" pitchFamily="2" charset="2"/>
              <a:buChar char="Ø"/>
            </a:pPr>
            <a:endParaRPr lang="en-IN" dirty="0">
              <a:latin typeface="Georgia" panose="02040502050405020303" pitchFamily="18" charset="0"/>
            </a:endParaRPr>
          </a:p>
          <a:p>
            <a:pPr marL="285750" indent="-285750">
              <a:buFont typeface="Wingdings" panose="05000000000000000000" pitchFamily="2" charset="2"/>
              <a:buChar char="Ø"/>
            </a:pPr>
            <a:r>
              <a:rPr lang="en-IN" dirty="0">
                <a:latin typeface="Georgia" panose="02040502050405020303" pitchFamily="18" charset="0"/>
              </a:rPr>
              <a:t>The recommendation system provides </a:t>
            </a:r>
            <a:r>
              <a:rPr lang="en-IN" dirty="0">
                <a:solidFill>
                  <a:srgbClr val="292929"/>
                </a:solidFill>
                <a:latin typeface="Georgia" panose="02040502050405020303" pitchFamily="18" charset="0"/>
              </a:rPr>
              <a:t>‘</a:t>
            </a:r>
            <a:r>
              <a:rPr lang="en-IN" b="1" i="0" dirty="0">
                <a:solidFill>
                  <a:srgbClr val="292929"/>
                </a:solidFill>
                <a:effectLst/>
                <a:latin typeface="Georgia" panose="02040502050405020303" pitchFamily="18" charset="0"/>
              </a:rPr>
              <a:t>frequently bought together</a:t>
            </a:r>
            <a:r>
              <a:rPr lang="en-IN" b="0" i="0" dirty="0">
                <a:solidFill>
                  <a:srgbClr val="292929"/>
                </a:solidFill>
                <a:effectLst/>
                <a:latin typeface="Georgia" panose="02040502050405020303" pitchFamily="18" charset="0"/>
              </a:rPr>
              <a:t>’ </a:t>
            </a:r>
          </a:p>
          <a:p>
            <a:r>
              <a:rPr lang="en-IN" dirty="0">
                <a:solidFill>
                  <a:srgbClr val="292929"/>
                </a:solidFill>
                <a:latin typeface="Georgia" panose="02040502050405020303" pitchFamily="18" charset="0"/>
              </a:rPr>
              <a:t>    </a:t>
            </a:r>
            <a:r>
              <a:rPr lang="en-IN" b="0" i="0" dirty="0">
                <a:solidFill>
                  <a:srgbClr val="292929"/>
                </a:solidFill>
                <a:effectLst/>
                <a:latin typeface="Georgia" panose="02040502050405020303" pitchFamily="18" charset="0"/>
              </a:rPr>
              <a:t>option to help customers buy the combo.</a:t>
            </a:r>
          </a:p>
          <a:p>
            <a:pPr marL="285750" indent="-285750">
              <a:buFont typeface="Wingdings" panose="05000000000000000000" pitchFamily="2" charset="2"/>
              <a:buChar char="Ø"/>
            </a:pPr>
            <a:endParaRPr lang="en-IN" dirty="0">
              <a:solidFill>
                <a:srgbClr val="292929"/>
              </a:solidFill>
              <a:latin typeface="Georgia" panose="02040502050405020303" pitchFamily="18" charset="0"/>
            </a:endParaRPr>
          </a:p>
          <a:p>
            <a:pPr marL="285750" indent="-285750">
              <a:buFont typeface="Wingdings" panose="05000000000000000000" pitchFamily="2" charset="2"/>
              <a:buChar char="Ø"/>
            </a:pPr>
            <a:r>
              <a:rPr lang="en-IN" dirty="0">
                <a:solidFill>
                  <a:srgbClr val="292929"/>
                </a:solidFill>
                <a:latin typeface="Georgia" panose="02040502050405020303" pitchFamily="18" charset="0"/>
              </a:rPr>
              <a:t>B</a:t>
            </a:r>
            <a:r>
              <a:rPr lang="en-IN" b="0" i="0" dirty="0">
                <a:solidFill>
                  <a:srgbClr val="292929"/>
                </a:solidFill>
                <a:effectLst/>
                <a:latin typeface="Georgia" panose="02040502050405020303" pitchFamily="18" charset="0"/>
              </a:rPr>
              <a:t>ased on the items in their shopping cart or the items which they have </a:t>
            </a:r>
          </a:p>
          <a:p>
            <a:r>
              <a:rPr lang="en-IN" dirty="0">
                <a:solidFill>
                  <a:srgbClr val="292929"/>
                </a:solidFill>
                <a:latin typeface="Georgia" panose="02040502050405020303" pitchFamily="18" charset="0"/>
              </a:rPr>
              <a:t>     </a:t>
            </a:r>
            <a:r>
              <a:rPr lang="en-IN" b="0" i="0" dirty="0">
                <a:solidFill>
                  <a:srgbClr val="292929"/>
                </a:solidFill>
                <a:effectLst/>
                <a:latin typeface="Georgia" panose="02040502050405020303" pitchFamily="18" charset="0"/>
              </a:rPr>
              <a:t>viewed, it will suggest the products.</a:t>
            </a:r>
            <a:endParaRPr lang="en-IN" dirty="0">
              <a:latin typeface="Georgia" panose="02040502050405020303" pitchFamily="18" charset="0"/>
            </a:endParaRPr>
          </a:p>
        </p:txBody>
      </p:sp>
    </p:spTree>
    <p:extLst>
      <p:ext uri="{BB962C8B-B14F-4D97-AF65-F5344CB8AC3E}">
        <p14:creationId xmlns:p14="http://schemas.microsoft.com/office/powerpoint/2010/main" val="1620638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2F9F3543-0E1B-6A0D-0031-2FC004679A27}"/>
              </a:ext>
            </a:extLst>
          </p:cNvPr>
          <p:cNvSpPr/>
          <p:nvPr/>
        </p:nvSpPr>
        <p:spPr>
          <a:xfrm rot="10800000" flipV="1">
            <a:off x="11686875" y="5643440"/>
            <a:ext cx="505125" cy="477078"/>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71717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b="1" dirty="0"/>
              <a:t>23</a:t>
            </a:r>
          </a:p>
        </p:txBody>
      </p:sp>
      <p:graphicFrame>
        <p:nvGraphicFramePr>
          <p:cNvPr id="2" name="Table 2">
            <a:extLst>
              <a:ext uri="{FF2B5EF4-FFF2-40B4-BE49-F238E27FC236}">
                <a16:creationId xmlns:a16="http://schemas.microsoft.com/office/drawing/2014/main" id="{EE9AFBF9-284E-C647-A58A-6CE5F421E4BD}"/>
              </a:ext>
            </a:extLst>
          </p:cNvPr>
          <p:cNvGraphicFramePr>
            <a:graphicFrameLocks noGrp="1"/>
          </p:cNvGraphicFramePr>
          <p:nvPr>
            <p:extLst>
              <p:ext uri="{D42A27DB-BD31-4B8C-83A1-F6EECF244321}">
                <p14:modId xmlns:p14="http://schemas.microsoft.com/office/powerpoint/2010/main" val="3162801741"/>
              </p:ext>
            </p:extLst>
          </p:nvPr>
        </p:nvGraphicFramePr>
        <p:xfrm>
          <a:off x="662145" y="1717628"/>
          <a:ext cx="11024730" cy="1594179"/>
        </p:xfrm>
        <a:graphic>
          <a:graphicData uri="http://schemas.openxmlformats.org/drawingml/2006/table">
            <a:tbl>
              <a:tblPr firstRow="1" bandRow="1">
                <a:tableStyleId>{5C22544A-7EE6-4342-B048-85BDC9FD1C3A}</a:tableStyleId>
              </a:tblPr>
              <a:tblGrid>
                <a:gridCol w="5242738">
                  <a:extLst>
                    <a:ext uri="{9D8B030D-6E8A-4147-A177-3AD203B41FA5}">
                      <a16:colId xmlns:a16="http://schemas.microsoft.com/office/drawing/2014/main" val="3291124785"/>
                    </a:ext>
                  </a:extLst>
                </a:gridCol>
                <a:gridCol w="5781992">
                  <a:extLst>
                    <a:ext uri="{9D8B030D-6E8A-4147-A177-3AD203B41FA5}">
                      <a16:colId xmlns:a16="http://schemas.microsoft.com/office/drawing/2014/main" val="1628790957"/>
                    </a:ext>
                  </a:extLst>
                </a:gridCol>
              </a:tblGrid>
              <a:tr h="405459">
                <a:tc>
                  <a:txBody>
                    <a:bodyPr/>
                    <a:lstStyle/>
                    <a:p>
                      <a:r>
                        <a:rPr lang="en-IN" sz="2000" dirty="0">
                          <a:latin typeface="Georgia" panose="02040502050405020303" pitchFamily="18" charset="0"/>
                        </a:rPr>
                        <a:t>Product ID</a:t>
                      </a:r>
                    </a:p>
                  </a:txBody>
                  <a:tcPr/>
                </a:tc>
                <a:tc>
                  <a:txBody>
                    <a:bodyPr/>
                    <a:lstStyle/>
                    <a:p>
                      <a:r>
                        <a:rPr lang="en-IN" sz="2000" dirty="0">
                          <a:latin typeface="Georgia" panose="02040502050405020303" pitchFamily="18" charset="0"/>
                        </a:rPr>
                        <a:t>Recommended products</a:t>
                      </a:r>
                    </a:p>
                  </a:txBody>
                  <a:tcPr/>
                </a:tc>
                <a:extLst>
                  <a:ext uri="{0D108BD9-81ED-4DB2-BD59-A6C34878D82A}">
                    <a16:rowId xmlns:a16="http://schemas.microsoft.com/office/drawing/2014/main" val="1036788082"/>
                  </a:ext>
                </a:extLst>
              </a:tr>
              <a:tr h="600295">
                <a:tc>
                  <a:txBody>
                    <a:bodyPr/>
                    <a:lstStyle/>
                    <a:p>
                      <a:r>
                        <a:rPr lang="en-IN" b="0" dirty="0">
                          <a:latin typeface="+mn-lt"/>
                        </a:rPr>
                        <a:t>B001DIZ1NO</a:t>
                      </a:r>
                      <a:r>
                        <a:rPr lang="en-IN" dirty="0">
                          <a:latin typeface="Georgia" panose="02040502050405020303" pitchFamily="18" charset="0"/>
                        </a:rPr>
                        <a:t> (</a:t>
                      </a:r>
                      <a:r>
                        <a:rPr lang="en-IN" sz="1800" b="0" i="0" kern="1200" dirty="0">
                          <a:solidFill>
                            <a:schemeClr val="dk1"/>
                          </a:solidFill>
                          <a:effectLst/>
                          <a:latin typeface="Georgia" panose="02040502050405020303" pitchFamily="18" charset="0"/>
                          <a:ea typeface="+mn-ea"/>
                          <a:cs typeface="+mn-cs"/>
                        </a:rPr>
                        <a:t>Ball Mason "PINT" Jars )</a:t>
                      </a:r>
                      <a:endParaRPr lang="en-IN" dirty="0">
                        <a:latin typeface="Georgia" panose="02040502050405020303" pitchFamily="18" charset="0"/>
                      </a:endParaRPr>
                    </a:p>
                  </a:txBody>
                  <a:tcPr anchor="ctr"/>
                </a:tc>
                <a:tc>
                  <a:txBody>
                    <a:bodyPr/>
                    <a:lstStyle/>
                    <a:p>
                      <a:r>
                        <a:rPr lang="en-IN" b="0" dirty="0">
                          <a:latin typeface="+mn-lt"/>
                        </a:rPr>
                        <a:t>B000SSN3L2</a:t>
                      </a:r>
                      <a:r>
                        <a:rPr lang="en-IN" dirty="0">
                          <a:latin typeface="Georgia" panose="02040502050405020303" pitchFamily="18" charset="0"/>
                        </a:rPr>
                        <a:t> (</a:t>
                      </a:r>
                      <a:r>
                        <a:rPr lang="en-IN" sz="1800" b="0" i="0" kern="1200" dirty="0">
                          <a:solidFill>
                            <a:schemeClr val="dk1"/>
                          </a:solidFill>
                          <a:effectLst/>
                          <a:latin typeface="Georgia" panose="02040502050405020303" pitchFamily="18" charset="0"/>
                          <a:ea typeface="+mn-ea"/>
                          <a:cs typeface="+mn-cs"/>
                        </a:rPr>
                        <a:t>Ball Wide-Mouth Plastic Storage Caps)</a:t>
                      </a:r>
                      <a:endParaRPr lang="en-IN" dirty="0">
                        <a:latin typeface="Georgia" panose="02040502050405020303" pitchFamily="18" charset="0"/>
                      </a:endParaRPr>
                    </a:p>
                    <a:p>
                      <a:r>
                        <a:rPr lang="en-IN" b="0" dirty="0">
                          <a:latin typeface="+mn-lt"/>
                        </a:rPr>
                        <a:t>B00B80TLOM</a:t>
                      </a:r>
                      <a:r>
                        <a:rPr lang="en-IN" dirty="0">
                          <a:latin typeface="Georgia" panose="02040502050405020303" pitchFamily="18" charset="0"/>
                        </a:rPr>
                        <a:t> (</a:t>
                      </a:r>
                      <a:r>
                        <a:rPr lang="en-IN" sz="1800" b="0" i="0" kern="1200" dirty="0">
                          <a:solidFill>
                            <a:schemeClr val="dk1"/>
                          </a:solidFill>
                          <a:effectLst/>
                          <a:latin typeface="Georgia" panose="02040502050405020303" pitchFamily="18" charset="0"/>
                          <a:ea typeface="+mn-ea"/>
                          <a:cs typeface="+mn-cs"/>
                        </a:rPr>
                        <a:t>Ball Qt Mason Jar )</a:t>
                      </a:r>
                      <a:endParaRPr lang="en-IN" dirty="0">
                        <a:latin typeface="Georgia" panose="02040502050405020303" pitchFamily="18" charset="0"/>
                      </a:endParaRPr>
                    </a:p>
                    <a:p>
                      <a:r>
                        <a:rPr lang="en-IN" b="0" dirty="0">
                          <a:latin typeface="+mn-lt"/>
                        </a:rPr>
                        <a:t>B004NGVIIK</a:t>
                      </a:r>
                      <a:r>
                        <a:rPr lang="en-IN" dirty="0">
                          <a:latin typeface="Georgia" panose="02040502050405020303" pitchFamily="18" charset="0"/>
                        </a:rPr>
                        <a:t>  (</a:t>
                      </a:r>
                      <a:r>
                        <a:rPr lang="en-IN" sz="1800" b="0" i="0" kern="1200" dirty="0">
                          <a:solidFill>
                            <a:schemeClr val="dk1"/>
                          </a:solidFill>
                          <a:effectLst/>
                          <a:latin typeface="Georgia" panose="02040502050405020303" pitchFamily="18" charset="0"/>
                          <a:ea typeface="+mn-ea"/>
                          <a:cs typeface="+mn-cs"/>
                        </a:rPr>
                        <a:t>Ball Dissolvable Labels )</a:t>
                      </a:r>
                      <a:endParaRPr lang="en-IN" dirty="0">
                        <a:latin typeface="Georgia" panose="02040502050405020303" pitchFamily="18" charset="0"/>
                      </a:endParaRPr>
                    </a:p>
                    <a:p>
                      <a:r>
                        <a:rPr lang="en-IN" b="0" dirty="0">
                          <a:latin typeface="+mn-lt"/>
                        </a:rPr>
                        <a:t>B000PSCBZO</a:t>
                      </a:r>
                      <a:r>
                        <a:rPr lang="en-IN" dirty="0">
                          <a:latin typeface="Georgia" panose="02040502050405020303" pitchFamily="18" charset="0"/>
                        </a:rPr>
                        <a:t> (</a:t>
                      </a:r>
                      <a:r>
                        <a:rPr lang="en-IN" sz="1800" b="0" i="0" kern="1200" dirty="0">
                          <a:solidFill>
                            <a:schemeClr val="dk1"/>
                          </a:solidFill>
                          <a:effectLst/>
                          <a:latin typeface="Georgia" panose="02040502050405020303" pitchFamily="18" charset="0"/>
                          <a:ea typeface="+mn-ea"/>
                          <a:cs typeface="+mn-cs"/>
                        </a:rPr>
                        <a:t>Ball Jars Wide Mouth Lids )</a:t>
                      </a:r>
                      <a:endParaRPr lang="en-IN" dirty="0">
                        <a:latin typeface="Georgia" panose="02040502050405020303" pitchFamily="18" charset="0"/>
                      </a:endParaRPr>
                    </a:p>
                  </a:txBody>
                  <a:tcPr/>
                </a:tc>
                <a:extLst>
                  <a:ext uri="{0D108BD9-81ED-4DB2-BD59-A6C34878D82A}">
                    <a16:rowId xmlns:a16="http://schemas.microsoft.com/office/drawing/2014/main" val="2883514206"/>
                  </a:ext>
                </a:extLst>
              </a:tr>
            </a:tbl>
          </a:graphicData>
        </a:graphic>
      </p:graphicFrame>
      <p:sp>
        <p:nvSpPr>
          <p:cNvPr id="3" name="AutoShape 2">
            <a:extLst>
              <a:ext uri="{FF2B5EF4-FFF2-40B4-BE49-F238E27FC236}">
                <a16:creationId xmlns:a16="http://schemas.microsoft.com/office/drawing/2014/main" id="{BB1A85C1-ECDF-9802-7764-7E928CC35322}"/>
              </a:ext>
            </a:extLst>
          </p:cNvPr>
          <p:cNvSpPr>
            <a:spLocks noChangeAspect="1" noChangeArrowheads="1"/>
          </p:cNvSpPr>
          <p:nvPr/>
        </p:nvSpPr>
        <p:spPr bwMode="auto">
          <a:xfrm>
            <a:off x="5943600" y="3276600"/>
            <a:ext cx="844826" cy="844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D6D7A58B-CA7C-9EF1-F345-BBDF0B1F9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28" y="3699013"/>
            <a:ext cx="1577010" cy="2232935"/>
          </a:xfrm>
          <a:prstGeom prst="rect">
            <a:avLst/>
          </a:prstGeom>
          <a:effectLst>
            <a:outerShdw blurRad="50800" dist="38100" dir="8100000" algn="tr" rotWithShape="0">
              <a:prstClr val="black">
                <a:alpha val="40000"/>
              </a:prstClr>
            </a:outerShdw>
          </a:effectLst>
        </p:spPr>
      </p:pic>
      <p:pic>
        <p:nvPicPr>
          <p:cNvPr id="16" name="Picture 15">
            <a:extLst>
              <a:ext uri="{FF2B5EF4-FFF2-40B4-BE49-F238E27FC236}">
                <a16:creationId xmlns:a16="http://schemas.microsoft.com/office/drawing/2014/main" id="{2A04D4C9-F119-52EA-15CB-5F8F1F0517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2428" y="3797747"/>
            <a:ext cx="1416927" cy="2089478"/>
          </a:xfrm>
          <a:prstGeom prst="rect">
            <a:avLst/>
          </a:prstGeom>
          <a:effectLst>
            <a:outerShdw blurRad="50800" dist="38100" dir="2700000" algn="tl" rotWithShape="0">
              <a:prstClr val="black">
                <a:alpha val="40000"/>
              </a:prstClr>
            </a:outerShdw>
          </a:effectLst>
        </p:spPr>
      </p:pic>
      <p:pic>
        <p:nvPicPr>
          <p:cNvPr id="18" name="Picture 17">
            <a:extLst>
              <a:ext uri="{FF2B5EF4-FFF2-40B4-BE49-F238E27FC236}">
                <a16:creationId xmlns:a16="http://schemas.microsoft.com/office/drawing/2014/main" id="{B360C5E1-F503-8065-87AF-3DABA2BAB6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4958" y="4078118"/>
            <a:ext cx="933005" cy="1745974"/>
          </a:xfrm>
          <a:prstGeom prst="rect">
            <a:avLst/>
          </a:prstGeom>
          <a:effectLst>
            <a:outerShdw blurRad="50800" dist="38100" dir="2700000" algn="tl" rotWithShape="0">
              <a:prstClr val="black">
                <a:alpha val="40000"/>
              </a:prstClr>
            </a:outerShdw>
          </a:effectLst>
        </p:spPr>
      </p:pic>
      <p:pic>
        <p:nvPicPr>
          <p:cNvPr id="22" name="Picture 21">
            <a:extLst>
              <a:ext uri="{FF2B5EF4-FFF2-40B4-BE49-F238E27FC236}">
                <a16:creationId xmlns:a16="http://schemas.microsoft.com/office/drawing/2014/main" id="{1AA8E769-961A-91E0-D7AF-357F5C34C4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5864" y="3819123"/>
            <a:ext cx="2135340" cy="2048592"/>
          </a:xfrm>
          <a:prstGeom prst="rect">
            <a:avLst/>
          </a:prstGeom>
          <a:effectLst>
            <a:outerShdw blurRad="50800" dist="38100" dir="2700000" algn="tl" rotWithShape="0">
              <a:prstClr val="black">
                <a:alpha val="40000"/>
              </a:prstClr>
            </a:outerShdw>
          </a:effectLst>
        </p:spPr>
      </p:pic>
      <p:pic>
        <p:nvPicPr>
          <p:cNvPr id="24" name="Picture 23">
            <a:extLst>
              <a:ext uri="{FF2B5EF4-FFF2-40B4-BE49-F238E27FC236}">
                <a16:creationId xmlns:a16="http://schemas.microsoft.com/office/drawing/2014/main" id="{3F7B51C3-A7A5-61F6-0C2E-0CE710A1E5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81723" y="4139619"/>
            <a:ext cx="1546896" cy="1622973"/>
          </a:xfrm>
          <a:prstGeom prst="rect">
            <a:avLst/>
          </a:prstGeom>
          <a:effectLst>
            <a:outerShdw blurRad="50800" dist="38100" dir="2700000" algn="tl" rotWithShape="0">
              <a:prstClr val="black">
                <a:alpha val="40000"/>
              </a:prstClr>
            </a:outerShdw>
          </a:effectLst>
        </p:spPr>
      </p:pic>
      <p:sp>
        <p:nvSpPr>
          <p:cNvPr id="25" name="TextBox 24">
            <a:extLst>
              <a:ext uri="{FF2B5EF4-FFF2-40B4-BE49-F238E27FC236}">
                <a16:creationId xmlns:a16="http://schemas.microsoft.com/office/drawing/2014/main" id="{CAB74ED8-9DCD-66F9-2231-BBF0B392A34E}"/>
              </a:ext>
            </a:extLst>
          </p:cNvPr>
          <p:cNvSpPr txBox="1"/>
          <p:nvPr/>
        </p:nvSpPr>
        <p:spPr>
          <a:xfrm>
            <a:off x="597217" y="6055742"/>
            <a:ext cx="1939131" cy="369332"/>
          </a:xfrm>
          <a:prstGeom prst="rect">
            <a:avLst/>
          </a:prstGeom>
          <a:noFill/>
        </p:spPr>
        <p:txBody>
          <a:bodyPr wrap="square" rtlCol="0">
            <a:spAutoFit/>
          </a:bodyPr>
          <a:lstStyle/>
          <a:p>
            <a:r>
              <a:rPr lang="en-IN" dirty="0"/>
              <a:t>B001DIZ1NO</a:t>
            </a:r>
          </a:p>
        </p:txBody>
      </p:sp>
      <p:sp>
        <p:nvSpPr>
          <p:cNvPr id="26" name="TextBox 25">
            <a:extLst>
              <a:ext uri="{FF2B5EF4-FFF2-40B4-BE49-F238E27FC236}">
                <a16:creationId xmlns:a16="http://schemas.microsoft.com/office/drawing/2014/main" id="{90F89EFF-9D7C-E6D8-B622-86EEE757DAAA}"/>
              </a:ext>
            </a:extLst>
          </p:cNvPr>
          <p:cNvSpPr txBox="1"/>
          <p:nvPr/>
        </p:nvSpPr>
        <p:spPr>
          <a:xfrm>
            <a:off x="3243552" y="6055241"/>
            <a:ext cx="1939131" cy="369332"/>
          </a:xfrm>
          <a:prstGeom prst="rect">
            <a:avLst/>
          </a:prstGeom>
          <a:noFill/>
        </p:spPr>
        <p:txBody>
          <a:bodyPr wrap="square" rtlCol="0">
            <a:spAutoFit/>
          </a:bodyPr>
          <a:lstStyle/>
          <a:p>
            <a:r>
              <a:rPr lang="en-IN" dirty="0"/>
              <a:t>B000SSN3L2</a:t>
            </a:r>
          </a:p>
        </p:txBody>
      </p:sp>
      <p:sp>
        <p:nvSpPr>
          <p:cNvPr id="27" name="TextBox 26">
            <a:extLst>
              <a:ext uri="{FF2B5EF4-FFF2-40B4-BE49-F238E27FC236}">
                <a16:creationId xmlns:a16="http://schemas.microsoft.com/office/drawing/2014/main" id="{3330FEDE-932E-C142-A6E2-3E59F9ECE72F}"/>
              </a:ext>
            </a:extLst>
          </p:cNvPr>
          <p:cNvSpPr txBox="1"/>
          <p:nvPr/>
        </p:nvSpPr>
        <p:spPr>
          <a:xfrm>
            <a:off x="5396447" y="6055241"/>
            <a:ext cx="1939131" cy="369332"/>
          </a:xfrm>
          <a:prstGeom prst="rect">
            <a:avLst/>
          </a:prstGeom>
          <a:noFill/>
        </p:spPr>
        <p:txBody>
          <a:bodyPr wrap="square" rtlCol="0">
            <a:spAutoFit/>
          </a:bodyPr>
          <a:lstStyle/>
          <a:p>
            <a:r>
              <a:rPr lang="en-IN" dirty="0"/>
              <a:t>B00B80TLOM</a:t>
            </a:r>
          </a:p>
        </p:txBody>
      </p:sp>
      <p:sp>
        <p:nvSpPr>
          <p:cNvPr id="28" name="TextBox 27">
            <a:extLst>
              <a:ext uri="{FF2B5EF4-FFF2-40B4-BE49-F238E27FC236}">
                <a16:creationId xmlns:a16="http://schemas.microsoft.com/office/drawing/2014/main" id="{E07F3AC0-59D7-97FC-46B1-71DAF87A3D08}"/>
              </a:ext>
            </a:extLst>
          </p:cNvPr>
          <p:cNvSpPr txBox="1"/>
          <p:nvPr/>
        </p:nvSpPr>
        <p:spPr>
          <a:xfrm>
            <a:off x="7488859" y="6055241"/>
            <a:ext cx="1939131" cy="369332"/>
          </a:xfrm>
          <a:prstGeom prst="rect">
            <a:avLst/>
          </a:prstGeom>
          <a:noFill/>
        </p:spPr>
        <p:txBody>
          <a:bodyPr wrap="square" rtlCol="0">
            <a:spAutoFit/>
          </a:bodyPr>
          <a:lstStyle/>
          <a:p>
            <a:r>
              <a:rPr lang="en-IN" dirty="0"/>
              <a:t>B004NGVIIK</a:t>
            </a:r>
          </a:p>
        </p:txBody>
      </p:sp>
      <p:sp>
        <p:nvSpPr>
          <p:cNvPr id="29" name="TextBox 28">
            <a:extLst>
              <a:ext uri="{FF2B5EF4-FFF2-40B4-BE49-F238E27FC236}">
                <a16:creationId xmlns:a16="http://schemas.microsoft.com/office/drawing/2014/main" id="{B56E5788-44A1-0A5A-A04C-57408453807C}"/>
              </a:ext>
            </a:extLst>
          </p:cNvPr>
          <p:cNvSpPr txBox="1"/>
          <p:nvPr/>
        </p:nvSpPr>
        <p:spPr>
          <a:xfrm>
            <a:off x="9784351" y="6055241"/>
            <a:ext cx="1939131" cy="369332"/>
          </a:xfrm>
          <a:prstGeom prst="rect">
            <a:avLst/>
          </a:prstGeom>
          <a:noFill/>
        </p:spPr>
        <p:txBody>
          <a:bodyPr wrap="square" rtlCol="0">
            <a:spAutoFit/>
          </a:bodyPr>
          <a:lstStyle/>
          <a:p>
            <a:r>
              <a:rPr lang="en-IN" dirty="0"/>
              <a:t>B000PSCBZO</a:t>
            </a:r>
          </a:p>
        </p:txBody>
      </p:sp>
      <p:grpSp>
        <p:nvGrpSpPr>
          <p:cNvPr id="4" name="Group 3">
            <a:extLst>
              <a:ext uri="{FF2B5EF4-FFF2-40B4-BE49-F238E27FC236}">
                <a16:creationId xmlns:a16="http://schemas.microsoft.com/office/drawing/2014/main" id="{98ADB3C0-BE56-2926-612C-7552B317EEAA}"/>
              </a:ext>
            </a:extLst>
          </p:cNvPr>
          <p:cNvGrpSpPr/>
          <p:nvPr/>
        </p:nvGrpSpPr>
        <p:grpSpPr>
          <a:xfrm>
            <a:off x="3878972" y="-13250"/>
            <a:ext cx="4785362" cy="1417210"/>
            <a:chOff x="15325131" y="881353"/>
            <a:chExt cx="4072011" cy="1205948"/>
          </a:xfrm>
        </p:grpSpPr>
        <p:sp>
          <p:nvSpPr>
            <p:cNvPr id="10" name="Freeform: Shape 9">
              <a:extLst>
                <a:ext uri="{FF2B5EF4-FFF2-40B4-BE49-F238E27FC236}">
                  <a16:creationId xmlns:a16="http://schemas.microsoft.com/office/drawing/2014/main" id="{7F9B7C91-2E2F-1284-9FAB-C29F2AF90DF2}"/>
                </a:ext>
              </a:extLst>
            </p:cNvPr>
            <p:cNvSpPr/>
            <p:nvPr/>
          </p:nvSpPr>
          <p:spPr>
            <a:xfrm rot="5400000">
              <a:off x="16747992" y="-541508"/>
              <a:ext cx="1205948" cy="4051669"/>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6B6B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2" name="Group 11">
              <a:extLst>
                <a:ext uri="{FF2B5EF4-FFF2-40B4-BE49-F238E27FC236}">
                  <a16:creationId xmlns:a16="http://schemas.microsoft.com/office/drawing/2014/main" id="{EF4E2CA2-3F9C-64D4-D278-E8B3E77835CE}"/>
                </a:ext>
              </a:extLst>
            </p:cNvPr>
            <p:cNvGrpSpPr/>
            <p:nvPr/>
          </p:nvGrpSpPr>
          <p:grpSpPr>
            <a:xfrm>
              <a:off x="15325132" y="988248"/>
              <a:ext cx="4072010" cy="867716"/>
              <a:chOff x="15325132" y="988248"/>
              <a:chExt cx="4072010" cy="867716"/>
            </a:xfrm>
          </p:grpSpPr>
          <p:sp>
            <p:nvSpPr>
              <p:cNvPr id="13" name="TextBox 12">
                <a:extLst>
                  <a:ext uri="{FF2B5EF4-FFF2-40B4-BE49-F238E27FC236}">
                    <a16:creationId xmlns:a16="http://schemas.microsoft.com/office/drawing/2014/main" id="{F1F03742-C6E5-E56E-4AC2-7E182B64ECE2}"/>
                  </a:ext>
                </a:extLst>
              </p:cNvPr>
              <p:cNvSpPr txBox="1"/>
              <p:nvPr/>
            </p:nvSpPr>
            <p:spPr>
              <a:xfrm rot="10800000" flipV="1">
                <a:off x="15325132" y="1450024"/>
                <a:ext cx="4072010" cy="405940"/>
              </a:xfrm>
              <a:prstGeom prst="rect">
                <a:avLst/>
              </a:prstGeom>
              <a:noFill/>
            </p:spPr>
            <p:txBody>
              <a:bodyPr wrap="square" rtlCol="0">
                <a:spAutoFit/>
              </a:bodyPr>
              <a:lstStyle/>
              <a:p>
                <a:pPr algn="ctr"/>
                <a:r>
                  <a:rPr lang="en-IN" sz="2500" b="1" dirty="0">
                    <a:solidFill>
                      <a:schemeClr val="bg1">
                        <a:lumMod val="95000"/>
                      </a:schemeClr>
                    </a:solidFill>
                    <a:latin typeface="Tw Cen MT" panose="020B0602020104020603" pitchFamily="34" charset="0"/>
                  </a:rPr>
                  <a:t>Product recommendation system</a:t>
                </a:r>
              </a:p>
            </p:txBody>
          </p:sp>
          <p:pic>
            <p:nvPicPr>
              <p:cNvPr id="15" name="Graphic 14" descr="Lightbulb with solid fill">
                <a:extLst>
                  <a:ext uri="{FF2B5EF4-FFF2-40B4-BE49-F238E27FC236}">
                    <a16:creationId xmlns:a16="http://schemas.microsoft.com/office/drawing/2014/main" id="{52FA45DC-F95F-57D3-D2C1-2FB50AEFA3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flipV="1">
                <a:off x="17077865" y="988248"/>
                <a:ext cx="501097" cy="501097"/>
              </a:xfrm>
              <a:prstGeom prst="rect">
                <a:avLst/>
              </a:prstGeom>
            </p:spPr>
          </p:pic>
        </p:grpSp>
      </p:grpSp>
    </p:spTree>
    <p:extLst>
      <p:ext uri="{BB962C8B-B14F-4D97-AF65-F5344CB8AC3E}">
        <p14:creationId xmlns:p14="http://schemas.microsoft.com/office/powerpoint/2010/main" val="3969006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E124662-2A98-6F29-928E-6D65EBD13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906" y="2718840"/>
            <a:ext cx="4105305" cy="4105305"/>
          </a:xfrm>
          <a:prstGeom prst="rect">
            <a:avLst/>
          </a:prstGeom>
        </p:spPr>
      </p:pic>
      <p:sp>
        <p:nvSpPr>
          <p:cNvPr id="11" name="Freeform: Shape 10">
            <a:extLst>
              <a:ext uri="{FF2B5EF4-FFF2-40B4-BE49-F238E27FC236}">
                <a16:creationId xmlns:a16="http://schemas.microsoft.com/office/drawing/2014/main" id="{2F9F3543-0E1B-6A0D-0031-2FC004679A27}"/>
              </a:ext>
            </a:extLst>
          </p:cNvPr>
          <p:cNvSpPr/>
          <p:nvPr/>
        </p:nvSpPr>
        <p:spPr>
          <a:xfrm rot="10800000" flipV="1">
            <a:off x="11686875" y="5643440"/>
            <a:ext cx="505125" cy="477078"/>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7B7B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b="1" dirty="0"/>
              <a:t>24</a:t>
            </a:r>
          </a:p>
        </p:txBody>
      </p:sp>
      <p:sp>
        <p:nvSpPr>
          <p:cNvPr id="10" name="TextBox 9">
            <a:extLst>
              <a:ext uri="{FF2B5EF4-FFF2-40B4-BE49-F238E27FC236}">
                <a16:creationId xmlns:a16="http://schemas.microsoft.com/office/drawing/2014/main" id="{B987A569-A293-FBF1-68BB-D2821778AFB5}"/>
              </a:ext>
            </a:extLst>
          </p:cNvPr>
          <p:cNvSpPr txBox="1"/>
          <p:nvPr/>
        </p:nvSpPr>
        <p:spPr>
          <a:xfrm>
            <a:off x="825717" y="2010572"/>
            <a:ext cx="10540561" cy="3139321"/>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Georgia" panose="02040502050405020303" pitchFamily="18" charset="0"/>
              </a:rPr>
              <a:t>After observing the sentiments of reviews, we found that most of the reviews are of positive sentiments.</a:t>
            </a:r>
          </a:p>
          <a:p>
            <a:pPr marL="285750" indent="-285750">
              <a:buFont typeface="Wingdings" panose="05000000000000000000" pitchFamily="2" charset="2"/>
              <a:buChar char="Ø"/>
            </a:pPr>
            <a:endParaRPr lang="en-IN" dirty="0">
              <a:latin typeface="Georgia" panose="02040502050405020303" pitchFamily="18" charset="0"/>
            </a:endParaRPr>
          </a:p>
          <a:p>
            <a:pPr marL="285750" indent="-285750">
              <a:buFont typeface="Wingdings" panose="05000000000000000000" pitchFamily="2" charset="2"/>
              <a:buChar char="Ø"/>
            </a:pPr>
            <a:r>
              <a:rPr lang="en-IN" dirty="0">
                <a:latin typeface="Georgia" panose="02040502050405020303" pitchFamily="18" charset="0"/>
              </a:rPr>
              <a:t>Over the time customers’ expectations have increased which results in reduced positive reviews.</a:t>
            </a:r>
          </a:p>
          <a:p>
            <a:endParaRPr lang="en-IN" dirty="0">
              <a:latin typeface="Georgia" panose="02040502050405020303" pitchFamily="18" charset="0"/>
            </a:endParaRPr>
          </a:p>
          <a:p>
            <a:pPr marL="285750" indent="-285750">
              <a:buFont typeface="Wingdings" panose="05000000000000000000" pitchFamily="2" charset="2"/>
              <a:buChar char="Ø"/>
            </a:pPr>
            <a:r>
              <a:rPr lang="en-IN" dirty="0">
                <a:latin typeface="Georgia" panose="02040502050405020303" pitchFamily="18" charset="0"/>
              </a:rPr>
              <a:t>Even though the price of positively reviewed products is not </a:t>
            </a:r>
          </a:p>
          <a:p>
            <a:r>
              <a:rPr lang="en-IN" dirty="0">
                <a:latin typeface="Georgia" panose="02040502050405020303" pitchFamily="18" charset="0"/>
              </a:rPr>
              <a:t>     low as compared to the negatively reviewed products, customers </a:t>
            </a:r>
          </a:p>
          <a:p>
            <a:r>
              <a:rPr lang="en-IN" dirty="0">
                <a:latin typeface="Georgia" panose="02040502050405020303" pitchFamily="18" charset="0"/>
              </a:rPr>
              <a:t>     liked them because of the quality. </a:t>
            </a:r>
          </a:p>
          <a:p>
            <a:endParaRPr lang="en-IN" dirty="0">
              <a:latin typeface="Georgia" panose="02040502050405020303" pitchFamily="18" charset="0"/>
            </a:endParaRPr>
          </a:p>
          <a:p>
            <a:pPr marL="285750" indent="-285750">
              <a:buFont typeface="Wingdings" panose="05000000000000000000" pitchFamily="2" charset="2"/>
              <a:buChar char="Ø"/>
            </a:pPr>
            <a:r>
              <a:rPr lang="en-IN" dirty="0">
                <a:latin typeface="Georgia" panose="02040502050405020303" pitchFamily="18" charset="0"/>
              </a:rPr>
              <a:t>The products of same brand or similar products are recommended </a:t>
            </a:r>
          </a:p>
          <a:p>
            <a:r>
              <a:rPr lang="en-IN" dirty="0">
                <a:latin typeface="Georgia" panose="02040502050405020303" pitchFamily="18" charset="0"/>
              </a:rPr>
              <a:t>     by the product recommendation system.</a:t>
            </a:r>
          </a:p>
        </p:txBody>
      </p:sp>
      <p:grpSp>
        <p:nvGrpSpPr>
          <p:cNvPr id="13" name="Group 12">
            <a:extLst>
              <a:ext uri="{FF2B5EF4-FFF2-40B4-BE49-F238E27FC236}">
                <a16:creationId xmlns:a16="http://schemas.microsoft.com/office/drawing/2014/main" id="{6CFBDCD2-12E4-5201-01FD-67E7B34A5180}"/>
              </a:ext>
            </a:extLst>
          </p:cNvPr>
          <p:cNvGrpSpPr/>
          <p:nvPr/>
        </p:nvGrpSpPr>
        <p:grpSpPr>
          <a:xfrm>
            <a:off x="4512364" y="0"/>
            <a:ext cx="3167269" cy="970187"/>
            <a:chOff x="15370238" y="892628"/>
            <a:chExt cx="3167269" cy="970187"/>
          </a:xfrm>
        </p:grpSpPr>
        <p:sp>
          <p:nvSpPr>
            <p:cNvPr id="14" name="Freeform: Shape 13">
              <a:extLst>
                <a:ext uri="{FF2B5EF4-FFF2-40B4-BE49-F238E27FC236}">
                  <a16:creationId xmlns:a16="http://schemas.microsoft.com/office/drawing/2014/main" id="{949D62FE-A4E0-AABE-20FB-EA7AE008BF42}"/>
                </a:ext>
              </a:extLst>
            </p:cNvPr>
            <p:cNvSpPr/>
            <p:nvPr/>
          </p:nvSpPr>
          <p:spPr>
            <a:xfrm rot="5400000">
              <a:off x="16468779" y="-205913"/>
              <a:ext cx="970187" cy="3167269"/>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7B7B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5" name="Group 14">
              <a:extLst>
                <a:ext uri="{FF2B5EF4-FFF2-40B4-BE49-F238E27FC236}">
                  <a16:creationId xmlns:a16="http://schemas.microsoft.com/office/drawing/2014/main" id="{2C8B621D-CEC5-E46D-84FF-FBB0C5D00E5A}"/>
                </a:ext>
              </a:extLst>
            </p:cNvPr>
            <p:cNvGrpSpPr/>
            <p:nvPr/>
          </p:nvGrpSpPr>
          <p:grpSpPr>
            <a:xfrm>
              <a:off x="15516012" y="900421"/>
              <a:ext cx="2875722" cy="926283"/>
              <a:chOff x="15516012" y="900421"/>
              <a:chExt cx="2875722" cy="926283"/>
            </a:xfrm>
          </p:grpSpPr>
          <p:sp>
            <p:nvSpPr>
              <p:cNvPr id="16" name="TextBox 15">
                <a:extLst>
                  <a:ext uri="{FF2B5EF4-FFF2-40B4-BE49-F238E27FC236}">
                    <a16:creationId xmlns:a16="http://schemas.microsoft.com/office/drawing/2014/main" id="{B13AB245-114F-F536-95DC-F539B353721A}"/>
                  </a:ext>
                </a:extLst>
              </p:cNvPr>
              <p:cNvSpPr txBox="1"/>
              <p:nvPr/>
            </p:nvSpPr>
            <p:spPr>
              <a:xfrm rot="10800000" flipV="1">
                <a:off x="15516012" y="1349650"/>
                <a:ext cx="2875722" cy="477054"/>
              </a:xfrm>
              <a:prstGeom prst="rect">
                <a:avLst/>
              </a:prstGeom>
              <a:noFill/>
            </p:spPr>
            <p:txBody>
              <a:bodyPr wrap="square" rtlCol="0">
                <a:spAutoFit/>
              </a:bodyPr>
              <a:lstStyle/>
              <a:p>
                <a:pPr algn="ctr"/>
                <a:r>
                  <a:rPr lang="en-IN" sz="2500" b="1" dirty="0">
                    <a:solidFill>
                      <a:schemeClr val="bg1">
                        <a:lumMod val="95000"/>
                      </a:schemeClr>
                    </a:solidFill>
                    <a:latin typeface="Tw Cen MT" panose="020B0602020104020603" pitchFamily="34" charset="0"/>
                  </a:rPr>
                  <a:t>Conclusion</a:t>
                </a:r>
              </a:p>
            </p:txBody>
          </p:sp>
          <p:pic>
            <p:nvPicPr>
              <p:cNvPr id="17" name="Graphic 16" descr="Lightbulb with solid fill">
                <a:extLst>
                  <a:ext uri="{FF2B5EF4-FFF2-40B4-BE49-F238E27FC236}">
                    <a16:creationId xmlns:a16="http://schemas.microsoft.com/office/drawing/2014/main" id="{B50ABACC-D8CC-ABFB-BEB6-830A09B101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flipV="1">
                <a:off x="16703324" y="900421"/>
                <a:ext cx="501097" cy="501097"/>
              </a:xfrm>
              <a:prstGeom prst="rect">
                <a:avLst/>
              </a:prstGeom>
            </p:spPr>
          </p:pic>
        </p:grpSp>
      </p:grpSp>
    </p:spTree>
    <p:extLst>
      <p:ext uri="{BB962C8B-B14F-4D97-AF65-F5344CB8AC3E}">
        <p14:creationId xmlns:p14="http://schemas.microsoft.com/office/powerpoint/2010/main" val="825630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2DF9776D-4178-2E37-1616-2D2AC37B92B6}"/>
              </a:ext>
            </a:extLst>
          </p:cNvPr>
          <p:cNvGrpSpPr/>
          <p:nvPr/>
        </p:nvGrpSpPr>
        <p:grpSpPr>
          <a:xfrm>
            <a:off x="1473478" y="-357809"/>
            <a:ext cx="2213113" cy="4319029"/>
            <a:chOff x="1384417" y="-1160714"/>
            <a:chExt cx="2213113" cy="4319029"/>
          </a:xfrm>
        </p:grpSpPr>
        <p:grpSp>
          <p:nvGrpSpPr>
            <p:cNvPr id="16" name="Group 15">
              <a:extLst>
                <a:ext uri="{FF2B5EF4-FFF2-40B4-BE49-F238E27FC236}">
                  <a16:creationId xmlns:a16="http://schemas.microsoft.com/office/drawing/2014/main" id="{D83C6287-C54C-0A1D-6EE2-872E6F654E73}"/>
                </a:ext>
              </a:extLst>
            </p:cNvPr>
            <p:cNvGrpSpPr/>
            <p:nvPr/>
          </p:nvGrpSpPr>
          <p:grpSpPr>
            <a:xfrm>
              <a:off x="1384417" y="-1160714"/>
              <a:ext cx="2213113" cy="4319029"/>
              <a:chOff x="1374892" y="-1236914"/>
              <a:chExt cx="2213113" cy="4319029"/>
            </a:xfrm>
          </p:grpSpPr>
          <p:grpSp>
            <p:nvGrpSpPr>
              <p:cNvPr id="11" name="Group 10">
                <a:extLst>
                  <a:ext uri="{FF2B5EF4-FFF2-40B4-BE49-F238E27FC236}">
                    <a16:creationId xmlns:a16="http://schemas.microsoft.com/office/drawing/2014/main" id="{8C3F6B31-9AB4-41E1-1AA1-91C61C483AA6}"/>
                  </a:ext>
                </a:extLst>
              </p:cNvPr>
              <p:cNvGrpSpPr/>
              <p:nvPr/>
            </p:nvGrpSpPr>
            <p:grpSpPr>
              <a:xfrm>
                <a:off x="1374892" y="1373955"/>
                <a:ext cx="2213113" cy="1708160"/>
                <a:chOff x="3190109" y="3451"/>
                <a:chExt cx="2213113" cy="1708160"/>
              </a:xfrm>
            </p:grpSpPr>
            <p:sp>
              <p:nvSpPr>
                <p:cNvPr id="2" name="TextBox 1">
                  <a:extLst>
                    <a:ext uri="{FF2B5EF4-FFF2-40B4-BE49-F238E27FC236}">
                      <a16:creationId xmlns:a16="http://schemas.microsoft.com/office/drawing/2014/main" id="{1BB48CAC-518D-D46C-7834-DC273FFF4B5A}"/>
                    </a:ext>
                  </a:extLst>
                </p:cNvPr>
                <p:cNvSpPr txBox="1"/>
                <p:nvPr/>
              </p:nvSpPr>
              <p:spPr>
                <a:xfrm>
                  <a:off x="3190109" y="3451"/>
                  <a:ext cx="2213113" cy="1708160"/>
                </a:xfrm>
                <a:prstGeom prst="rect">
                  <a:avLst/>
                </a:prstGeom>
                <a:noFill/>
              </p:spPr>
              <p:txBody>
                <a:bodyPr wrap="square" rtlCol="0">
                  <a:spAutoFit/>
                </a:bodyPr>
                <a:lstStyle/>
                <a:p>
                  <a:r>
                    <a:rPr lang="en-IN" sz="10500" b="1" dirty="0">
                      <a:ln>
                        <a:solidFill>
                          <a:schemeClr val="bg1"/>
                        </a:solidFill>
                      </a:ln>
                      <a:solidFill>
                        <a:srgbClr val="92D050"/>
                      </a:solidFill>
                      <a:effectLst>
                        <a:outerShdw blurRad="50800" dist="38100" dir="2700000" sx="107000" sy="107000" algn="tl" rotWithShape="0">
                          <a:prstClr val="black">
                            <a:alpha val="40000"/>
                          </a:prstClr>
                        </a:outerShdw>
                      </a:effectLst>
                      <a:latin typeface="Tw Cen MT Condensed Extra Bold" panose="020B0803020202020204" pitchFamily="34" charset="0"/>
                    </a:rPr>
                    <a:t>T</a:t>
                  </a:r>
                </a:p>
              </p:txBody>
            </p:sp>
            <p:sp>
              <p:nvSpPr>
                <p:cNvPr id="10" name="Oval 9">
                  <a:extLst>
                    <a:ext uri="{FF2B5EF4-FFF2-40B4-BE49-F238E27FC236}">
                      <a16:creationId xmlns:a16="http://schemas.microsoft.com/office/drawing/2014/main" id="{059E7969-7C23-0FBE-E484-CD6D6CAEE3F3}"/>
                    </a:ext>
                  </a:extLst>
                </p:cNvPr>
                <p:cNvSpPr/>
                <p:nvPr/>
              </p:nvSpPr>
              <p:spPr>
                <a:xfrm>
                  <a:off x="3472070" y="416021"/>
                  <a:ext cx="119270" cy="139104"/>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3" name="Straight Connector 12">
                <a:extLst>
                  <a:ext uri="{FF2B5EF4-FFF2-40B4-BE49-F238E27FC236}">
                    <a16:creationId xmlns:a16="http://schemas.microsoft.com/office/drawing/2014/main" id="{F2FB85AA-D096-7F5C-859B-84A179898340}"/>
                  </a:ext>
                </a:extLst>
              </p:cNvPr>
              <p:cNvCxnSpPr>
                <a:cxnSpLocks/>
              </p:cNvCxnSpPr>
              <p:nvPr/>
            </p:nvCxnSpPr>
            <p:spPr>
              <a:xfrm>
                <a:off x="1716488" y="-1236914"/>
                <a:ext cx="0" cy="3023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Freeform: Shape 14">
              <a:extLst>
                <a:ext uri="{FF2B5EF4-FFF2-40B4-BE49-F238E27FC236}">
                  <a16:creationId xmlns:a16="http://schemas.microsoft.com/office/drawing/2014/main" id="{5F01C1F4-B5B7-3DEF-AEDB-561754DBAEF9}"/>
                </a:ext>
              </a:extLst>
            </p:cNvPr>
            <p:cNvSpPr/>
            <p:nvPr/>
          </p:nvSpPr>
          <p:spPr>
            <a:xfrm>
              <a:off x="1726013" y="1719569"/>
              <a:ext cx="76200" cy="76200"/>
            </a:xfrm>
            <a:custGeom>
              <a:avLst/>
              <a:gdLst>
                <a:gd name="connsiteX0" fmla="*/ 0 w 76200"/>
                <a:gd name="connsiteY0" fmla="*/ 76200 h 76200"/>
                <a:gd name="connsiteX1" fmla="*/ 45720 w 76200"/>
                <a:gd name="connsiteY1" fmla="*/ 7620 h 76200"/>
                <a:gd name="connsiteX2" fmla="*/ 76200 w 76200"/>
                <a:gd name="connsiteY2" fmla="*/ 0 h 76200"/>
              </a:gdLst>
              <a:ahLst/>
              <a:cxnLst>
                <a:cxn ang="0">
                  <a:pos x="connsiteX0" y="connsiteY0"/>
                </a:cxn>
                <a:cxn ang="0">
                  <a:pos x="connsiteX1" y="connsiteY1"/>
                </a:cxn>
                <a:cxn ang="0">
                  <a:pos x="connsiteX2" y="connsiteY2"/>
                </a:cxn>
              </a:cxnLst>
              <a:rect l="l" t="t" r="r" b="b"/>
              <a:pathLst>
                <a:path w="76200" h="76200">
                  <a:moveTo>
                    <a:pt x="0" y="76200"/>
                  </a:moveTo>
                  <a:cubicBezTo>
                    <a:pt x="11121" y="53958"/>
                    <a:pt x="21284" y="21583"/>
                    <a:pt x="45720" y="7620"/>
                  </a:cubicBezTo>
                  <a:cubicBezTo>
                    <a:pt x="54813" y="2424"/>
                    <a:pt x="76200" y="0"/>
                    <a:pt x="76200"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9" name="Group 238">
            <a:extLst>
              <a:ext uri="{FF2B5EF4-FFF2-40B4-BE49-F238E27FC236}">
                <a16:creationId xmlns:a16="http://schemas.microsoft.com/office/drawing/2014/main" id="{E0BFD5D5-FFF9-EDAD-0F52-44B2C1672144}"/>
              </a:ext>
            </a:extLst>
          </p:cNvPr>
          <p:cNvGrpSpPr/>
          <p:nvPr/>
        </p:nvGrpSpPr>
        <p:grpSpPr>
          <a:xfrm>
            <a:off x="2374031" y="-489197"/>
            <a:ext cx="2213113" cy="5226516"/>
            <a:chOff x="1384417" y="-2068201"/>
            <a:chExt cx="2213113" cy="5226516"/>
          </a:xfrm>
        </p:grpSpPr>
        <p:grpSp>
          <p:nvGrpSpPr>
            <p:cNvPr id="240" name="Group 239">
              <a:extLst>
                <a:ext uri="{FF2B5EF4-FFF2-40B4-BE49-F238E27FC236}">
                  <a16:creationId xmlns:a16="http://schemas.microsoft.com/office/drawing/2014/main" id="{93BC58AC-8DFF-9229-E99B-382B39628DE2}"/>
                </a:ext>
              </a:extLst>
            </p:cNvPr>
            <p:cNvGrpSpPr/>
            <p:nvPr/>
          </p:nvGrpSpPr>
          <p:grpSpPr>
            <a:xfrm>
              <a:off x="1384417" y="-2068201"/>
              <a:ext cx="2213113" cy="5226516"/>
              <a:chOff x="1374892" y="-2144401"/>
              <a:chExt cx="2213113" cy="5226516"/>
            </a:xfrm>
          </p:grpSpPr>
          <p:grpSp>
            <p:nvGrpSpPr>
              <p:cNvPr id="242" name="Group 241">
                <a:extLst>
                  <a:ext uri="{FF2B5EF4-FFF2-40B4-BE49-F238E27FC236}">
                    <a16:creationId xmlns:a16="http://schemas.microsoft.com/office/drawing/2014/main" id="{75DF3D21-AEEC-3A3D-286C-63961C400763}"/>
                  </a:ext>
                </a:extLst>
              </p:cNvPr>
              <p:cNvGrpSpPr/>
              <p:nvPr/>
            </p:nvGrpSpPr>
            <p:grpSpPr>
              <a:xfrm>
                <a:off x="1374892" y="1373955"/>
                <a:ext cx="2213113" cy="1708160"/>
                <a:chOff x="3190109" y="3451"/>
                <a:chExt cx="2213113" cy="1708160"/>
              </a:xfrm>
            </p:grpSpPr>
            <p:sp>
              <p:nvSpPr>
                <p:cNvPr id="244" name="TextBox 243">
                  <a:extLst>
                    <a:ext uri="{FF2B5EF4-FFF2-40B4-BE49-F238E27FC236}">
                      <a16:creationId xmlns:a16="http://schemas.microsoft.com/office/drawing/2014/main" id="{939801A0-1A4A-12AA-C8EB-9B878225DA26}"/>
                    </a:ext>
                  </a:extLst>
                </p:cNvPr>
                <p:cNvSpPr txBox="1"/>
                <p:nvPr/>
              </p:nvSpPr>
              <p:spPr>
                <a:xfrm>
                  <a:off x="3190109" y="3451"/>
                  <a:ext cx="2213113" cy="1708160"/>
                </a:xfrm>
                <a:prstGeom prst="rect">
                  <a:avLst/>
                </a:prstGeom>
                <a:noFill/>
              </p:spPr>
              <p:txBody>
                <a:bodyPr wrap="square" rtlCol="0">
                  <a:spAutoFit/>
                </a:bodyPr>
                <a:lstStyle/>
                <a:p>
                  <a:r>
                    <a:rPr lang="en-IN" sz="10500" b="1" dirty="0">
                      <a:ln>
                        <a:solidFill>
                          <a:schemeClr val="bg1"/>
                        </a:solidFill>
                      </a:ln>
                      <a:solidFill>
                        <a:srgbClr val="00B0F0"/>
                      </a:solidFill>
                      <a:effectLst>
                        <a:outerShdw blurRad="50800" dist="38100" dir="2700000" sx="107000" sy="107000" algn="tl" rotWithShape="0">
                          <a:prstClr val="black">
                            <a:alpha val="40000"/>
                          </a:prstClr>
                        </a:outerShdw>
                      </a:effectLst>
                      <a:latin typeface="Tw Cen MT Condensed Extra Bold" panose="020B0803020202020204" pitchFamily="34" charset="0"/>
                    </a:rPr>
                    <a:t>H</a:t>
                  </a:r>
                </a:p>
              </p:txBody>
            </p:sp>
            <p:sp>
              <p:nvSpPr>
                <p:cNvPr id="245" name="Oval 244">
                  <a:extLst>
                    <a:ext uri="{FF2B5EF4-FFF2-40B4-BE49-F238E27FC236}">
                      <a16:creationId xmlns:a16="http://schemas.microsoft.com/office/drawing/2014/main" id="{7BDAF4CA-CF82-DC76-8D62-D0ADE3B2BD78}"/>
                    </a:ext>
                  </a:extLst>
                </p:cNvPr>
                <p:cNvSpPr/>
                <p:nvPr/>
              </p:nvSpPr>
              <p:spPr>
                <a:xfrm>
                  <a:off x="3472070" y="416021"/>
                  <a:ext cx="119270" cy="139104"/>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243" name="Straight Connector 242">
                <a:extLst>
                  <a:ext uri="{FF2B5EF4-FFF2-40B4-BE49-F238E27FC236}">
                    <a16:creationId xmlns:a16="http://schemas.microsoft.com/office/drawing/2014/main" id="{1E9D52C6-4FB3-8791-A253-0AE270C4E295}"/>
                  </a:ext>
                </a:extLst>
              </p:cNvPr>
              <p:cNvCxnSpPr>
                <a:cxnSpLocks/>
              </p:cNvCxnSpPr>
              <p:nvPr/>
            </p:nvCxnSpPr>
            <p:spPr>
              <a:xfrm>
                <a:off x="1716488" y="-2144401"/>
                <a:ext cx="0" cy="3930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1" name="Freeform: Shape 240">
              <a:extLst>
                <a:ext uri="{FF2B5EF4-FFF2-40B4-BE49-F238E27FC236}">
                  <a16:creationId xmlns:a16="http://schemas.microsoft.com/office/drawing/2014/main" id="{11FF53CB-FDD8-93A8-4E3D-2B4BB6413FFC}"/>
                </a:ext>
              </a:extLst>
            </p:cNvPr>
            <p:cNvSpPr/>
            <p:nvPr/>
          </p:nvSpPr>
          <p:spPr>
            <a:xfrm>
              <a:off x="1726013" y="1719569"/>
              <a:ext cx="76200" cy="76200"/>
            </a:xfrm>
            <a:custGeom>
              <a:avLst/>
              <a:gdLst>
                <a:gd name="connsiteX0" fmla="*/ 0 w 76200"/>
                <a:gd name="connsiteY0" fmla="*/ 76200 h 76200"/>
                <a:gd name="connsiteX1" fmla="*/ 45720 w 76200"/>
                <a:gd name="connsiteY1" fmla="*/ 7620 h 76200"/>
                <a:gd name="connsiteX2" fmla="*/ 76200 w 76200"/>
                <a:gd name="connsiteY2" fmla="*/ 0 h 76200"/>
              </a:gdLst>
              <a:ahLst/>
              <a:cxnLst>
                <a:cxn ang="0">
                  <a:pos x="connsiteX0" y="connsiteY0"/>
                </a:cxn>
                <a:cxn ang="0">
                  <a:pos x="connsiteX1" y="connsiteY1"/>
                </a:cxn>
                <a:cxn ang="0">
                  <a:pos x="connsiteX2" y="connsiteY2"/>
                </a:cxn>
              </a:cxnLst>
              <a:rect l="l" t="t" r="r" b="b"/>
              <a:pathLst>
                <a:path w="76200" h="76200">
                  <a:moveTo>
                    <a:pt x="0" y="76200"/>
                  </a:moveTo>
                  <a:cubicBezTo>
                    <a:pt x="11121" y="53958"/>
                    <a:pt x="21284" y="21583"/>
                    <a:pt x="45720" y="7620"/>
                  </a:cubicBezTo>
                  <a:cubicBezTo>
                    <a:pt x="54813" y="2424"/>
                    <a:pt x="76200" y="0"/>
                    <a:pt x="76200"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1" name="Group 260">
            <a:extLst>
              <a:ext uri="{FF2B5EF4-FFF2-40B4-BE49-F238E27FC236}">
                <a16:creationId xmlns:a16="http://schemas.microsoft.com/office/drawing/2014/main" id="{7028A53C-E144-DD6A-6A50-E1519E4979D9}"/>
              </a:ext>
            </a:extLst>
          </p:cNvPr>
          <p:cNvGrpSpPr/>
          <p:nvPr/>
        </p:nvGrpSpPr>
        <p:grpSpPr>
          <a:xfrm>
            <a:off x="4978412" y="-101789"/>
            <a:ext cx="2213113" cy="4639025"/>
            <a:chOff x="1384417" y="-1480710"/>
            <a:chExt cx="2213113" cy="4639025"/>
          </a:xfrm>
        </p:grpSpPr>
        <p:grpSp>
          <p:nvGrpSpPr>
            <p:cNvPr id="262" name="Group 261">
              <a:extLst>
                <a:ext uri="{FF2B5EF4-FFF2-40B4-BE49-F238E27FC236}">
                  <a16:creationId xmlns:a16="http://schemas.microsoft.com/office/drawing/2014/main" id="{B8AA5D2B-7072-F00D-5013-D7A0B1D3973C}"/>
                </a:ext>
              </a:extLst>
            </p:cNvPr>
            <p:cNvGrpSpPr/>
            <p:nvPr/>
          </p:nvGrpSpPr>
          <p:grpSpPr>
            <a:xfrm>
              <a:off x="1384417" y="-1480710"/>
              <a:ext cx="2213113" cy="4639025"/>
              <a:chOff x="1374892" y="-1556910"/>
              <a:chExt cx="2213113" cy="4639025"/>
            </a:xfrm>
          </p:grpSpPr>
          <p:grpSp>
            <p:nvGrpSpPr>
              <p:cNvPr id="264" name="Group 263">
                <a:extLst>
                  <a:ext uri="{FF2B5EF4-FFF2-40B4-BE49-F238E27FC236}">
                    <a16:creationId xmlns:a16="http://schemas.microsoft.com/office/drawing/2014/main" id="{A02379E0-750B-7F0A-E105-F5676CAAB3D3}"/>
                  </a:ext>
                </a:extLst>
              </p:cNvPr>
              <p:cNvGrpSpPr/>
              <p:nvPr/>
            </p:nvGrpSpPr>
            <p:grpSpPr>
              <a:xfrm>
                <a:off x="1374892" y="1373955"/>
                <a:ext cx="2213113" cy="1708160"/>
                <a:chOff x="3190109" y="3451"/>
                <a:chExt cx="2213113" cy="1708160"/>
              </a:xfrm>
            </p:grpSpPr>
            <p:sp>
              <p:nvSpPr>
                <p:cNvPr id="266" name="TextBox 265">
                  <a:extLst>
                    <a:ext uri="{FF2B5EF4-FFF2-40B4-BE49-F238E27FC236}">
                      <a16:creationId xmlns:a16="http://schemas.microsoft.com/office/drawing/2014/main" id="{DCE976EA-EAA6-D963-4409-9BB29EE5BD80}"/>
                    </a:ext>
                  </a:extLst>
                </p:cNvPr>
                <p:cNvSpPr txBox="1"/>
                <p:nvPr/>
              </p:nvSpPr>
              <p:spPr>
                <a:xfrm>
                  <a:off x="3190109" y="3451"/>
                  <a:ext cx="2213113" cy="1708160"/>
                </a:xfrm>
                <a:prstGeom prst="rect">
                  <a:avLst/>
                </a:prstGeom>
                <a:noFill/>
              </p:spPr>
              <p:txBody>
                <a:bodyPr wrap="square" rtlCol="0">
                  <a:spAutoFit/>
                </a:bodyPr>
                <a:lstStyle/>
                <a:p>
                  <a:r>
                    <a:rPr lang="en-IN" sz="10500" b="1" dirty="0">
                      <a:ln>
                        <a:solidFill>
                          <a:schemeClr val="bg1"/>
                        </a:solidFill>
                      </a:ln>
                      <a:solidFill>
                        <a:srgbClr val="B8B400"/>
                      </a:solidFill>
                      <a:effectLst>
                        <a:outerShdw blurRad="50800" dist="38100" dir="2700000" sx="107000" sy="107000" algn="tl" rotWithShape="0">
                          <a:prstClr val="black">
                            <a:alpha val="40000"/>
                          </a:prstClr>
                        </a:outerShdw>
                      </a:effectLst>
                      <a:latin typeface="Tw Cen MT Condensed Extra Bold" panose="020B0803020202020204" pitchFamily="34" charset="0"/>
                    </a:rPr>
                    <a:t>K</a:t>
                  </a:r>
                </a:p>
              </p:txBody>
            </p:sp>
            <p:sp>
              <p:nvSpPr>
                <p:cNvPr id="267" name="Oval 266">
                  <a:extLst>
                    <a:ext uri="{FF2B5EF4-FFF2-40B4-BE49-F238E27FC236}">
                      <a16:creationId xmlns:a16="http://schemas.microsoft.com/office/drawing/2014/main" id="{8133484C-1757-4A7B-DC74-26E874CBE0E9}"/>
                    </a:ext>
                  </a:extLst>
                </p:cNvPr>
                <p:cNvSpPr/>
                <p:nvPr/>
              </p:nvSpPr>
              <p:spPr>
                <a:xfrm>
                  <a:off x="3472070" y="416021"/>
                  <a:ext cx="119270" cy="139104"/>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265" name="Straight Connector 264">
                <a:extLst>
                  <a:ext uri="{FF2B5EF4-FFF2-40B4-BE49-F238E27FC236}">
                    <a16:creationId xmlns:a16="http://schemas.microsoft.com/office/drawing/2014/main" id="{BE396B55-85D0-A73B-4745-B49ACDAF56E0}"/>
                  </a:ext>
                </a:extLst>
              </p:cNvPr>
              <p:cNvCxnSpPr>
                <a:cxnSpLocks/>
              </p:cNvCxnSpPr>
              <p:nvPr/>
            </p:nvCxnSpPr>
            <p:spPr>
              <a:xfrm>
                <a:off x="1716488" y="-1556910"/>
                <a:ext cx="0" cy="33434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3" name="Freeform: Shape 262">
              <a:extLst>
                <a:ext uri="{FF2B5EF4-FFF2-40B4-BE49-F238E27FC236}">
                  <a16:creationId xmlns:a16="http://schemas.microsoft.com/office/drawing/2014/main" id="{FF44A004-5D45-D59C-FF09-0B6078D9E2BD}"/>
                </a:ext>
              </a:extLst>
            </p:cNvPr>
            <p:cNvSpPr/>
            <p:nvPr/>
          </p:nvSpPr>
          <p:spPr>
            <a:xfrm>
              <a:off x="1726013" y="1719569"/>
              <a:ext cx="76200" cy="76200"/>
            </a:xfrm>
            <a:custGeom>
              <a:avLst/>
              <a:gdLst>
                <a:gd name="connsiteX0" fmla="*/ 0 w 76200"/>
                <a:gd name="connsiteY0" fmla="*/ 76200 h 76200"/>
                <a:gd name="connsiteX1" fmla="*/ 45720 w 76200"/>
                <a:gd name="connsiteY1" fmla="*/ 7620 h 76200"/>
                <a:gd name="connsiteX2" fmla="*/ 76200 w 76200"/>
                <a:gd name="connsiteY2" fmla="*/ 0 h 76200"/>
              </a:gdLst>
              <a:ahLst/>
              <a:cxnLst>
                <a:cxn ang="0">
                  <a:pos x="connsiteX0" y="connsiteY0"/>
                </a:cxn>
                <a:cxn ang="0">
                  <a:pos x="connsiteX1" y="connsiteY1"/>
                </a:cxn>
                <a:cxn ang="0">
                  <a:pos x="connsiteX2" y="connsiteY2"/>
                </a:cxn>
              </a:cxnLst>
              <a:rect l="l" t="t" r="r" b="b"/>
              <a:pathLst>
                <a:path w="76200" h="76200">
                  <a:moveTo>
                    <a:pt x="0" y="76200"/>
                  </a:moveTo>
                  <a:cubicBezTo>
                    <a:pt x="11121" y="53958"/>
                    <a:pt x="21284" y="21583"/>
                    <a:pt x="45720" y="7620"/>
                  </a:cubicBezTo>
                  <a:cubicBezTo>
                    <a:pt x="54813" y="2424"/>
                    <a:pt x="76200" y="0"/>
                    <a:pt x="76200"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9" name="Group 268">
            <a:extLst>
              <a:ext uri="{FF2B5EF4-FFF2-40B4-BE49-F238E27FC236}">
                <a16:creationId xmlns:a16="http://schemas.microsoft.com/office/drawing/2014/main" id="{73DBC067-CEC7-0F13-6B63-E6E7F086F0F1}"/>
              </a:ext>
            </a:extLst>
          </p:cNvPr>
          <p:cNvGrpSpPr/>
          <p:nvPr/>
        </p:nvGrpSpPr>
        <p:grpSpPr>
          <a:xfrm>
            <a:off x="7015472" y="-225287"/>
            <a:ext cx="2213113" cy="4350443"/>
            <a:chOff x="1384417" y="-1192128"/>
            <a:chExt cx="2213113" cy="4350443"/>
          </a:xfrm>
        </p:grpSpPr>
        <p:grpSp>
          <p:nvGrpSpPr>
            <p:cNvPr id="270" name="Group 269">
              <a:extLst>
                <a:ext uri="{FF2B5EF4-FFF2-40B4-BE49-F238E27FC236}">
                  <a16:creationId xmlns:a16="http://schemas.microsoft.com/office/drawing/2014/main" id="{1FCF690D-70D4-D7CB-A7DD-428D006A7FE0}"/>
                </a:ext>
              </a:extLst>
            </p:cNvPr>
            <p:cNvGrpSpPr/>
            <p:nvPr/>
          </p:nvGrpSpPr>
          <p:grpSpPr>
            <a:xfrm>
              <a:off x="1384417" y="-1192128"/>
              <a:ext cx="2213113" cy="4350443"/>
              <a:chOff x="1374892" y="-1268328"/>
              <a:chExt cx="2213113" cy="4350443"/>
            </a:xfrm>
          </p:grpSpPr>
          <p:grpSp>
            <p:nvGrpSpPr>
              <p:cNvPr id="272" name="Group 271">
                <a:extLst>
                  <a:ext uri="{FF2B5EF4-FFF2-40B4-BE49-F238E27FC236}">
                    <a16:creationId xmlns:a16="http://schemas.microsoft.com/office/drawing/2014/main" id="{6AF1609D-58D0-1918-6EA2-C07723CFB9E1}"/>
                  </a:ext>
                </a:extLst>
              </p:cNvPr>
              <p:cNvGrpSpPr/>
              <p:nvPr/>
            </p:nvGrpSpPr>
            <p:grpSpPr>
              <a:xfrm>
                <a:off x="1374892" y="1373955"/>
                <a:ext cx="2213113" cy="1708160"/>
                <a:chOff x="3190109" y="3451"/>
                <a:chExt cx="2213113" cy="1708160"/>
              </a:xfrm>
            </p:grpSpPr>
            <p:sp>
              <p:nvSpPr>
                <p:cNvPr id="274" name="TextBox 273">
                  <a:extLst>
                    <a:ext uri="{FF2B5EF4-FFF2-40B4-BE49-F238E27FC236}">
                      <a16:creationId xmlns:a16="http://schemas.microsoft.com/office/drawing/2014/main" id="{BE9FF901-3382-1A42-A303-39C78E606D62}"/>
                    </a:ext>
                  </a:extLst>
                </p:cNvPr>
                <p:cNvSpPr txBox="1"/>
                <p:nvPr/>
              </p:nvSpPr>
              <p:spPr>
                <a:xfrm>
                  <a:off x="3190109" y="3451"/>
                  <a:ext cx="2213113" cy="1708160"/>
                </a:xfrm>
                <a:prstGeom prst="rect">
                  <a:avLst/>
                </a:prstGeom>
                <a:noFill/>
              </p:spPr>
              <p:txBody>
                <a:bodyPr wrap="square" rtlCol="0">
                  <a:spAutoFit/>
                </a:bodyPr>
                <a:lstStyle/>
                <a:p>
                  <a:r>
                    <a:rPr lang="en-IN" sz="10500" b="1" dirty="0">
                      <a:ln>
                        <a:solidFill>
                          <a:schemeClr val="bg1"/>
                        </a:solidFill>
                      </a:ln>
                      <a:solidFill>
                        <a:srgbClr val="7833AB"/>
                      </a:solidFill>
                      <a:effectLst>
                        <a:outerShdw blurRad="50800" dist="38100" dir="2700000" sx="107000" sy="107000" algn="tl" rotWithShape="0">
                          <a:prstClr val="black">
                            <a:alpha val="40000"/>
                          </a:prstClr>
                        </a:outerShdw>
                      </a:effectLst>
                      <a:latin typeface="Tw Cen MT Condensed Extra Bold" panose="020B0803020202020204" pitchFamily="34" charset="0"/>
                    </a:rPr>
                    <a:t>Y</a:t>
                  </a:r>
                </a:p>
              </p:txBody>
            </p:sp>
            <p:sp>
              <p:nvSpPr>
                <p:cNvPr id="275" name="Oval 274">
                  <a:extLst>
                    <a:ext uri="{FF2B5EF4-FFF2-40B4-BE49-F238E27FC236}">
                      <a16:creationId xmlns:a16="http://schemas.microsoft.com/office/drawing/2014/main" id="{1F4A0EEE-D815-7DA4-7803-37A4C99DAC8A}"/>
                    </a:ext>
                  </a:extLst>
                </p:cNvPr>
                <p:cNvSpPr/>
                <p:nvPr/>
              </p:nvSpPr>
              <p:spPr>
                <a:xfrm>
                  <a:off x="3472070" y="416021"/>
                  <a:ext cx="119270" cy="139104"/>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273" name="Straight Connector 272">
                <a:extLst>
                  <a:ext uri="{FF2B5EF4-FFF2-40B4-BE49-F238E27FC236}">
                    <a16:creationId xmlns:a16="http://schemas.microsoft.com/office/drawing/2014/main" id="{1BD26F97-8622-0D9F-4520-A1FD10ED45A5}"/>
                  </a:ext>
                </a:extLst>
              </p:cNvPr>
              <p:cNvCxnSpPr>
                <a:cxnSpLocks/>
              </p:cNvCxnSpPr>
              <p:nvPr/>
            </p:nvCxnSpPr>
            <p:spPr>
              <a:xfrm flipH="1">
                <a:off x="1716488" y="-1268328"/>
                <a:ext cx="38100" cy="3054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1" name="Freeform: Shape 270">
              <a:extLst>
                <a:ext uri="{FF2B5EF4-FFF2-40B4-BE49-F238E27FC236}">
                  <a16:creationId xmlns:a16="http://schemas.microsoft.com/office/drawing/2014/main" id="{30522227-888E-E1EA-887A-700A1DF74F87}"/>
                </a:ext>
              </a:extLst>
            </p:cNvPr>
            <p:cNvSpPr/>
            <p:nvPr/>
          </p:nvSpPr>
          <p:spPr>
            <a:xfrm>
              <a:off x="1726013" y="1719569"/>
              <a:ext cx="76200" cy="76200"/>
            </a:xfrm>
            <a:custGeom>
              <a:avLst/>
              <a:gdLst>
                <a:gd name="connsiteX0" fmla="*/ 0 w 76200"/>
                <a:gd name="connsiteY0" fmla="*/ 76200 h 76200"/>
                <a:gd name="connsiteX1" fmla="*/ 45720 w 76200"/>
                <a:gd name="connsiteY1" fmla="*/ 7620 h 76200"/>
                <a:gd name="connsiteX2" fmla="*/ 76200 w 76200"/>
                <a:gd name="connsiteY2" fmla="*/ 0 h 76200"/>
              </a:gdLst>
              <a:ahLst/>
              <a:cxnLst>
                <a:cxn ang="0">
                  <a:pos x="connsiteX0" y="connsiteY0"/>
                </a:cxn>
                <a:cxn ang="0">
                  <a:pos x="connsiteX1" y="connsiteY1"/>
                </a:cxn>
                <a:cxn ang="0">
                  <a:pos x="connsiteX2" y="connsiteY2"/>
                </a:cxn>
              </a:cxnLst>
              <a:rect l="l" t="t" r="r" b="b"/>
              <a:pathLst>
                <a:path w="76200" h="76200">
                  <a:moveTo>
                    <a:pt x="0" y="76200"/>
                  </a:moveTo>
                  <a:cubicBezTo>
                    <a:pt x="11121" y="53958"/>
                    <a:pt x="21284" y="21583"/>
                    <a:pt x="45720" y="7620"/>
                  </a:cubicBezTo>
                  <a:cubicBezTo>
                    <a:pt x="54813" y="2424"/>
                    <a:pt x="76200" y="0"/>
                    <a:pt x="76200"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83" name="Group 282">
            <a:extLst>
              <a:ext uri="{FF2B5EF4-FFF2-40B4-BE49-F238E27FC236}">
                <a16:creationId xmlns:a16="http://schemas.microsoft.com/office/drawing/2014/main" id="{AF73A96C-8C7A-8605-521A-27F66B66A47F}"/>
              </a:ext>
            </a:extLst>
          </p:cNvPr>
          <p:cNvGrpSpPr/>
          <p:nvPr/>
        </p:nvGrpSpPr>
        <p:grpSpPr>
          <a:xfrm>
            <a:off x="8965403" y="-433096"/>
            <a:ext cx="2213113" cy="4724924"/>
            <a:chOff x="1384417" y="-1566609"/>
            <a:chExt cx="2213113" cy="4724924"/>
          </a:xfrm>
        </p:grpSpPr>
        <p:grpSp>
          <p:nvGrpSpPr>
            <p:cNvPr id="284" name="Group 283">
              <a:extLst>
                <a:ext uri="{FF2B5EF4-FFF2-40B4-BE49-F238E27FC236}">
                  <a16:creationId xmlns:a16="http://schemas.microsoft.com/office/drawing/2014/main" id="{E72B0D0A-2F49-4F07-F0F4-A7E066919348}"/>
                </a:ext>
              </a:extLst>
            </p:cNvPr>
            <p:cNvGrpSpPr/>
            <p:nvPr/>
          </p:nvGrpSpPr>
          <p:grpSpPr>
            <a:xfrm>
              <a:off x="1384417" y="-1566609"/>
              <a:ext cx="2213113" cy="4724924"/>
              <a:chOff x="1374892" y="-1642809"/>
              <a:chExt cx="2213113" cy="4724924"/>
            </a:xfrm>
          </p:grpSpPr>
          <p:grpSp>
            <p:nvGrpSpPr>
              <p:cNvPr id="286" name="Group 285">
                <a:extLst>
                  <a:ext uri="{FF2B5EF4-FFF2-40B4-BE49-F238E27FC236}">
                    <a16:creationId xmlns:a16="http://schemas.microsoft.com/office/drawing/2014/main" id="{B08C6C2D-184C-66E7-D04E-BC638995BE7E}"/>
                  </a:ext>
                </a:extLst>
              </p:cNvPr>
              <p:cNvGrpSpPr/>
              <p:nvPr/>
            </p:nvGrpSpPr>
            <p:grpSpPr>
              <a:xfrm>
                <a:off x="1374892" y="1373955"/>
                <a:ext cx="2213113" cy="1708160"/>
                <a:chOff x="3190109" y="3451"/>
                <a:chExt cx="2213113" cy="1708160"/>
              </a:xfrm>
            </p:grpSpPr>
            <p:sp>
              <p:nvSpPr>
                <p:cNvPr id="288" name="TextBox 287">
                  <a:extLst>
                    <a:ext uri="{FF2B5EF4-FFF2-40B4-BE49-F238E27FC236}">
                      <a16:creationId xmlns:a16="http://schemas.microsoft.com/office/drawing/2014/main" id="{43FF7081-0932-4901-1503-C858D40CB644}"/>
                    </a:ext>
                  </a:extLst>
                </p:cNvPr>
                <p:cNvSpPr txBox="1"/>
                <p:nvPr/>
              </p:nvSpPr>
              <p:spPr>
                <a:xfrm>
                  <a:off x="3190109" y="3451"/>
                  <a:ext cx="2213113" cy="1708160"/>
                </a:xfrm>
                <a:prstGeom prst="rect">
                  <a:avLst/>
                </a:prstGeom>
                <a:noFill/>
              </p:spPr>
              <p:txBody>
                <a:bodyPr wrap="square" rtlCol="0">
                  <a:spAutoFit/>
                </a:bodyPr>
                <a:lstStyle/>
                <a:p>
                  <a:r>
                    <a:rPr lang="en-IN" sz="10500" b="1" dirty="0">
                      <a:ln>
                        <a:solidFill>
                          <a:schemeClr val="bg1"/>
                        </a:solidFill>
                      </a:ln>
                      <a:solidFill>
                        <a:schemeClr val="accent2"/>
                      </a:solidFill>
                      <a:effectLst>
                        <a:outerShdw blurRad="50800" dist="38100" dir="2700000" sx="107000" sy="107000" algn="tl" rotWithShape="0">
                          <a:prstClr val="black">
                            <a:alpha val="40000"/>
                          </a:prstClr>
                        </a:outerShdw>
                      </a:effectLst>
                      <a:latin typeface="Tw Cen MT Condensed Extra Bold" panose="020B0803020202020204" pitchFamily="34" charset="0"/>
                    </a:rPr>
                    <a:t>U</a:t>
                  </a:r>
                </a:p>
              </p:txBody>
            </p:sp>
            <p:sp>
              <p:nvSpPr>
                <p:cNvPr id="289" name="Oval 288">
                  <a:extLst>
                    <a:ext uri="{FF2B5EF4-FFF2-40B4-BE49-F238E27FC236}">
                      <a16:creationId xmlns:a16="http://schemas.microsoft.com/office/drawing/2014/main" id="{90CE1F13-B27E-4C9D-6553-AEA46EC5CCA1}"/>
                    </a:ext>
                  </a:extLst>
                </p:cNvPr>
                <p:cNvSpPr/>
                <p:nvPr/>
              </p:nvSpPr>
              <p:spPr>
                <a:xfrm>
                  <a:off x="3472070" y="416021"/>
                  <a:ext cx="119270" cy="139104"/>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287" name="Straight Connector 286">
                <a:extLst>
                  <a:ext uri="{FF2B5EF4-FFF2-40B4-BE49-F238E27FC236}">
                    <a16:creationId xmlns:a16="http://schemas.microsoft.com/office/drawing/2014/main" id="{F86971B3-B115-CD42-9616-1BEEDFCE4BDA}"/>
                  </a:ext>
                </a:extLst>
              </p:cNvPr>
              <p:cNvCxnSpPr>
                <a:cxnSpLocks/>
              </p:cNvCxnSpPr>
              <p:nvPr/>
            </p:nvCxnSpPr>
            <p:spPr>
              <a:xfrm>
                <a:off x="1678931" y="-1642809"/>
                <a:ext cx="37557" cy="34293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5" name="Freeform: Shape 284">
              <a:extLst>
                <a:ext uri="{FF2B5EF4-FFF2-40B4-BE49-F238E27FC236}">
                  <a16:creationId xmlns:a16="http://schemas.microsoft.com/office/drawing/2014/main" id="{9CCF9617-B847-A70B-6705-9EB38D98A043}"/>
                </a:ext>
              </a:extLst>
            </p:cNvPr>
            <p:cNvSpPr/>
            <p:nvPr/>
          </p:nvSpPr>
          <p:spPr>
            <a:xfrm>
              <a:off x="1726013" y="1719569"/>
              <a:ext cx="76200" cy="76200"/>
            </a:xfrm>
            <a:custGeom>
              <a:avLst/>
              <a:gdLst>
                <a:gd name="connsiteX0" fmla="*/ 0 w 76200"/>
                <a:gd name="connsiteY0" fmla="*/ 76200 h 76200"/>
                <a:gd name="connsiteX1" fmla="*/ 45720 w 76200"/>
                <a:gd name="connsiteY1" fmla="*/ 7620 h 76200"/>
                <a:gd name="connsiteX2" fmla="*/ 76200 w 76200"/>
                <a:gd name="connsiteY2" fmla="*/ 0 h 76200"/>
              </a:gdLst>
              <a:ahLst/>
              <a:cxnLst>
                <a:cxn ang="0">
                  <a:pos x="connsiteX0" y="connsiteY0"/>
                </a:cxn>
                <a:cxn ang="0">
                  <a:pos x="connsiteX1" y="connsiteY1"/>
                </a:cxn>
                <a:cxn ang="0">
                  <a:pos x="connsiteX2" y="connsiteY2"/>
                </a:cxn>
              </a:cxnLst>
              <a:rect l="l" t="t" r="r" b="b"/>
              <a:pathLst>
                <a:path w="76200" h="76200">
                  <a:moveTo>
                    <a:pt x="0" y="76200"/>
                  </a:moveTo>
                  <a:cubicBezTo>
                    <a:pt x="11121" y="53958"/>
                    <a:pt x="21284" y="21583"/>
                    <a:pt x="45720" y="7620"/>
                  </a:cubicBezTo>
                  <a:cubicBezTo>
                    <a:pt x="54813" y="2424"/>
                    <a:pt x="76200" y="0"/>
                    <a:pt x="76200"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0" name="Group 289">
            <a:extLst>
              <a:ext uri="{FF2B5EF4-FFF2-40B4-BE49-F238E27FC236}">
                <a16:creationId xmlns:a16="http://schemas.microsoft.com/office/drawing/2014/main" id="{5E1095B1-5B20-D449-96BB-BC6FDA9A6E32}"/>
              </a:ext>
            </a:extLst>
          </p:cNvPr>
          <p:cNvGrpSpPr/>
          <p:nvPr/>
        </p:nvGrpSpPr>
        <p:grpSpPr>
          <a:xfrm>
            <a:off x="7999271" y="-402835"/>
            <a:ext cx="2213113" cy="3982733"/>
            <a:chOff x="1384417" y="-824418"/>
            <a:chExt cx="2213113" cy="3982733"/>
          </a:xfrm>
        </p:grpSpPr>
        <p:grpSp>
          <p:nvGrpSpPr>
            <p:cNvPr id="291" name="Group 290">
              <a:extLst>
                <a:ext uri="{FF2B5EF4-FFF2-40B4-BE49-F238E27FC236}">
                  <a16:creationId xmlns:a16="http://schemas.microsoft.com/office/drawing/2014/main" id="{B52929D7-F172-29E2-B2C1-25B73FE4EFDA}"/>
                </a:ext>
              </a:extLst>
            </p:cNvPr>
            <p:cNvGrpSpPr/>
            <p:nvPr/>
          </p:nvGrpSpPr>
          <p:grpSpPr>
            <a:xfrm>
              <a:off x="1384417" y="-824418"/>
              <a:ext cx="2213113" cy="3982733"/>
              <a:chOff x="1374892" y="-900618"/>
              <a:chExt cx="2213113" cy="3982733"/>
            </a:xfrm>
          </p:grpSpPr>
          <p:grpSp>
            <p:nvGrpSpPr>
              <p:cNvPr id="293" name="Group 292">
                <a:extLst>
                  <a:ext uri="{FF2B5EF4-FFF2-40B4-BE49-F238E27FC236}">
                    <a16:creationId xmlns:a16="http://schemas.microsoft.com/office/drawing/2014/main" id="{BEB5D46F-37D5-8F56-B2BF-1CBA88236372}"/>
                  </a:ext>
                </a:extLst>
              </p:cNvPr>
              <p:cNvGrpSpPr/>
              <p:nvPr/>
            </p:nvGrpSpPr>
            <p:grpSpPr>
              <a:xfrm>
                <a:off x="1374892" y="1373955"/>
                <a:ext cx="2213113" cy="1708160"/>
                <a:chOff x="3190109" y="3451"/>
                <a:chExt cx="2213113" cy="1708160"/>
              </a:xfrm>
            </p:grpSpPr>
            <p:sp>
              <p:nvSpPr>
                <p:cNvPr id="295" name="TextBox 294">
                  <a:extLst>
                    <a:ext uri="{FF2B5EF4-FFF2-40B4-BE49-F238E27FC236}">
                      <a16:creationId xmlns:a16="http://schemas.microsoft.com/office/drawing/2014/main" id="{9EB9DFC4-4A5A-72BB-0076-7E64938945E5}"/>
                    </a:ext>
                  </a:extLst>
                </p:cNvPr>
                <p:cNvSpPr txBox="1"/>
                <p:nvPr/>
              </p:nvSpPr>
              <p:spPr>
                <a:xfrm>
                  <a:off x="3190109" y="3451"/>
                  <a:ext cx="2213113" cy="1708160"/>
                </a:xfrm>
                <a:prstGeom prst="rect">
                  <a:avLst/>
                </a:prstGeom>
                <a:noFill/>
              </p:spPr>
              <p:txBody>
                <a:bodyPr wrap="square" rtlCol="0">
                  <a:spAutoFit/>
                </a:bodyPr>
                <a:lstStyle/>
                <a:p>
                  <a:r>
                    <a:rPr lang="en-IN" sz="10500" b="1" dirty="0">
                      <a:ln>
                        <a:solidFill>
                          <a:schemeClr val="bg1"/>
                        </a:solidFill>
                      </a:ln>
                      <a:solidFill>
                        <a:srgbClr val="0070C0"/>
                      </a:solidFill>
                      <a:effectLst>
                        <a:outerShdw blurRad="50800" dist="38100" dir="2700000" sx="107000" sy="107000" algn="tl" rotWithShape="0">
                          <a:prstClr val="black">
                            <a:alpha val="40000"/>
                          </a:prstClr>
                        </a:outerShdw>
                      </a:effectLst>
                      <a:latin typeface="Tw Cen MT Condensed Extra Bold" panose="020B0803020202020204" pitchFamily="34" charset="0"/>
                    </a:rPr>
                    <a:t>O</a:t>
                  </a:r>
                </a:p>
              </p:txBody>
            </p:sp>
            <p:sp>
              <p:nvSpPr>
                <p:cNvPr id="296" name="Oval 295">
                  <a:extLst>
                    <a:ext uri="{FF2B5EF4-FFF2-40B4-BE49-F238E27FC236}">
                      <a16:creationId xmlns:a16="http://schemas.microsoft.com/office/drawing/2014/main" id="{D68CFFDB-3A04-9F29-47E9-3D24F969E41F}"/>
                    </a:ext>
                  </a:extLst>
                </p:cNvPr>
                <p:cNvSpPr/>
                <p:nvPr/>
              </p:nvSpPr>
              <p:spPr>
                <a:xfrm>
                  <a:off x="3472070" y="416021"/>
                  <a:ext cx="119270" cy="139104"/>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294" name="Straight Connector 293">
                <a:extLst>
                  <a:ext uri="{FF2B5EF4-FFF2-40B4-BE49-F238E27FC236}">
                    <a16:creationId xmlns:a16="http://schemas.microsoft.com/office/drawing/2014/main" id="{6A82AF35-92A9-BF8C-8909-86D10433D231}"/>
                  </a:ext>
                </a:extLst>
              </p:cNvPr>
              <p:cNvCxnSpPr>
                <a:cxnSpLocks/>
              </p:cNvCxnSpPr>
              <p:nvPr/>
            </p:nvCxnSpPr>
            <p:spPr>
              <a:xfrm>
                <a:off x="1716488" y="-900618"/>
                <a:ext cx="0" cy="2687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2" name="Freeform: Shape 291">
              <a:extLst>
                <a:ext uri="{FF2B5EF4-FFF2-40B4-BE49-F238E27FC236}">
                  <a16:creationId xmlns:a16="http://schemas.microsoft.com/office/drawing/2014/main" id="{7F3D42FD-F126-C2BA-FC9E-91B07FD8AAF3}"/>
                </a:ext>
              </a:extLst>
            </p:cNvPr>
            <p:cNvSpPr/>
            <p:nvPr/>
          </p:nvSpPr>
          <p:spPr>
            <a:xfrm>
              <a:off x="1726013" y="1719569"/>
              <a:ext cx="76200" cy="76200"/>
            </a:xfrm>
            <a:custGeom>
              <a:avLst/>
              <a:gdLst>
                <a:gd name="connsiteX0" fmla="*/ 0 w 76200"/>
                <a:gd name="connsiteY0" fmla="*/ 76200 h 76200"/>
                <a:gd name="connsiteX1" fmla="*/ 45720 w 76200"/>
                <a:gd name="connsiteY1" fmla="*/ 7620 h 76200"/>
                <a:gd name="connsiteX2" fmla="*/ 76200 w 76200"/>
                <a:gd name="connsiteY2" fmla="*/ 0 h 76200"/>
              </a:gdLst>
              <a:ahLst/>
              <a:cxnLst>
                <a:cxn ang="0">
                  <a:pos x="connsiteX0" y="connsiteY0"/>
                </a:cxn>
                <a:cxn ang="0">
                  <a:pos x="connsiteX1" y="connsiteY1"/>
                </a:cxn>
                <a:cxn ang="0">
                  <a:pos x="connsiteX2" y="connsiteY2"/>
                </a:cxn>
              </a:cxnLst>
              <a:rect l="l" t="t" r="r" b="b"/>
              <a:pathLst>
                <a:path w="76200" h="76200">
                  <a:moveTo>
                    <a:pt x="0" y="76200"/>
                  </a:moveTo>
                  <a:cubicBezTo>
                    <a:pt x="11121" y="53958"/>
                    <a:pt x="21284" y="21583"/>
                    <a:pt x="45720" y="7620"/>
                  </a:cubicBezTo>
                  <a:cubicBezTo>
                    <a:pt x="54813" y="2424"/>
                    <a:pt x="76200" y="0"/>
                    <a:pt x="76200"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7" name="Group 296">
            <a:extLst>
              <a:ext uri="{FF2B5EF4-FFF2-40B4-BE49-F238E27FC236}">
                <a16:creationId xmlns:a16="http://schemas.microsoft.com/office/drawing/2014/main" id="{A44A598B-C1C2-616B-1D7E-D989755ED168}"/>
              </a:ext>
            </a:extLst>
          </p:cNvPr>
          <p:cNvGrpSpPr/>
          <p:nvPr/>
        </p:nvGrpSpPr>
        <p:grpSpPr>
          <a:xfrm>
            <a:off x="4064474" y="-433096"/>
            <a:ext cx="2213113" cy="4454521"/>
            <a:chOff x="1384417" y="-1296206"/>
            <a:chExt cx="2213113" cy="4454521"/>
          </a:xfrm>
        </p:grpSpPr>
        <p:grpSp>
          <p:nvGrpSpPr>
            <p:cNvPr id="298" name="Group 297">
              <a:extLst>
                <a:ext uri="{FF2B5EF4-FFF2-40B4-BE49-F238E27FC236}">
                  <a16:creationId xmlns:a16="http://schemas.microsoft.com/office/drawing/2014/main" id="{9A1031B6-87B9-4364-98D0-57CAC5EA8FED}"/>
                </a:ext>
              </a:extLst>
            </p:cNvPr>
            <p:cNvGrpSpPr/>
            <p:nvPr/>
          </p:nvGrpSpPr>
          <p:grpSpPr>
            <a:xfrm>
              <a:off x="1384417" y="-1296206"/>
              <a:ext cx="2213113" cy="4454521"/>
              <a:chOff x="1374892" y="-1372406"/>
              <a:chExt cx="2213113" cy="4454521"/>
            </a:xfrm>
          </p:grpSpPr>
          <p:grpSp>
            <p:nvGrpSpPr>
              <p:cNvPr id="300" name="Group 299">
                <a:extLst>
                  <a:ext uri="{FF2B5EF4-FFF2-40B4-BE49-F238E27FC236}">
                    <a16:creationId xmlns:a16="http://schemas.microsoft.com/office/drawing/2014/main" id="{9C216D20-0CF7-DB2D-7EBE-DB57CECA6D99}"/>
                  </a:ext>
                </a:extLst>
              </p:cNvPr>
              <p:cNvGrpSpPr/>
              <p:nvPr/>
            </p:nvGrpSpPr>
            <p:grpSpPr>
              <a:xfrm>
                <a:off x="1374892" y="1373955"/>
                <a:ext cx="2213113" cy="1708160"/>
                <a:chOff x="3190109" y="3451"/>
                <a:chExt cx="2213113" cy="1708160"/>
              </a:xfrm>
            </p:grpSpPr>
            <p:sp>
              <p:nvSpPr>
                <p:cNvPr id="302" name="TextBox 301">
                  <a:extLst>
                    <a:ext uri="{FF2B5EF4-FFF2-40B4-BE49-F238E27FC236}">
                      <a16:creationId xmlns:a16="http://schemas.microsoft.com/office/drawing/2014/main" id="{1C9E5972-40D7-2824-F600-96EFA36E1A38}"/>
                    </a:ext>
                  </a:extLst>
                </p:cNvPr>
                <p:cNvSpPr txBox="1"/>
                <p:nvPr/>
              </p:nvSpPr>
              <p:spPr>
                <a:xfrm>
                  <a:off x="3190109" y="3451"/>
                  <a:ext cx="2213113" cy="1708160"/>
                </a:xfrm>
                <a:prstGeom prst="rect">
                  <a:avLst/>
                </a:prstGeom>
                <a:noFill/>
              </p:spPr>
              <p:txBody>
                <a:bodyPr wrap="square" rtlCol="0">
                  <a:spAutoFit/>
                </a:bodyPr>
                <a:lstStyle/>
                <a:p>
                  <a:r>
                    <a:rPr lang="en-IN" sz="10500" b="1" dirty="0">
                      <a:ln>
                        <a:solidFill>
                          <a:schemeClr val="bg1"/>
                        </a:solidFill>
                      </a:ln>
                      <a:solidFill>
                        <a:srgbClr val="CC3399"/>
                      </a:solidFill>
                      <a:effectLst>
                        <a:outerShdw blurRad="50800" dist="38100" dir="2700000" sx="107000" sy="107000" algn="tl" rotWithShape="0">
                          <a:prstClr val="black">
                            <a:alpha val="40000"/>
                          </a:prstClr>
                        </a:outerShdw>
                      </a:effectLst>
                      <a:latin typeface="Tw Cen MT Condensed Extra Bold" panose="020B0803020202020204" pitchFamily="34" charset="0"/>
                    </a:rPr>
                    <a:t>N</a:t>
                  </a:r>
                </a:p>
              </p:txBody>
            </p:sp>
            <p:sp>
              <p:nvSpPr>
                <p:cNvPr id="303" name="Oval 302">
                  <a:extLst>
                    <a:ext uri="{FF2B5EF4-FFF2-40B4-BE49-F238E27FC236}">
                      <a16:creationId xmlns:a16="http://schemas.microsoft.com/office/drawing/2014/main" id="{57AA9EF3-FEC4-4751-DA2D-319C6910B075}"/>
                    </a:ext>
                  </a:extLst>
                </p:cNvPr>
                <p:cNvSpPr/>
                <p:nvPr/>
              </p:nvSpPr>
              <p:spPr>
                <a:xfrm>
                  <a:off x="3472070" y="416021"/>
                  <a:ext cx="119270" cy="139104"/>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01" name="Straight Connector 300">
                <a:extLst>
                  <a:ext uri="{FF2B5EF4-FFF2-40B4-BE49-F238E27FC236}">
                    <a16:creationId xmlns:a16="http://schemas.microsoft.com/office/drawing/2014/main" id="{FC154E34-7B78-7D3D-176B-A3FAEAF6B5AF}"/>
                  </a:ext>
                </a:extLst>
              </p:cNvPr>
              <p:cNvCxnSpPr>
                <a:cxnSpLocks/>
              </p:cNvCxnSpPr>
              <p:nvPr/>
            </p:nvCxnSpPr>
            <p:spPr>
              <a:xfrm>
                <a:off x="1708952" y="-1372406"/>
                <a:ext cx="7536" cy="3158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9" name="Freeform: Shape 298">
              <a:extLst>
                <a:ext uri="{FF2B5EF4-FFF2-40B4-BE49-F238E27FC236}">
                  <a16:creationId xmlns:a16="http://schemas.microsoft.com/office/drawing/2014/main" id="{C8C5C1EE-898C-C554-F545-864BCD08758C}"/>
                </a:ext>
              </a:extLst>
            </p:cNvPr>
            <p:cNvSpPr/>
            <p:nvPr/>
          </p:nvSpPr>
          <p:spPr>
            <a:xfrm>
              <a:off x="1726013" y="1719569"/>
              <a:ext cx="76200" cy="76200"/>
            </a:xfrm>
            <a:custGeom>
              <a:avLst/>
              <a:gdLst>
                <a:gd name="connsiteX0" fmla="*/ 0 w 76200"/>
                <a:gd name="connsiteY0" fmla="*/ 76200 h 76200"/>
                <a:gd name="connsiteX1" fmla="*/ 45720 w 76200"/>
                <a:gd name="connsiteY1" fmla="*/ 7620 h 76200"/>
                <a:gd name="connsiteX2" fmla="*/ 76200 w 76200"/>
                <a:gd name="connsiteY2" fmla="*/ 0 h 76200"/>
              </a:gdLst>
              <a:ahLst/>
              <a:cxnLst>
                <a:cxn ang="0">
                  <a:pos x="connsiteX0" y="connsiteY0"/>
                </a:cxn>
                <a:cxn ang="0">
                  <a:pos x="connsiteX1" y="connsiteY1"/>
                </a:cxn>
                <a:cxn ang="0">
                  <a:pos x="connsiteX2" y="connsiteY2"/>
                </a:cxn>
              </a:cxnLst>
              <a:rect l="l" t="t" r="r" b="b"/>
              <a:pathLst>
                <a:path w="76200" h="76200">
                  <a:moveTo>
                    <a:pt x="0" y="76200"/>
                  </a:moveTo>
                  <a:cubicBezTo>
                    <a:pt x="11121" y="53958"/>
                    <a:pt x="21284" y="21583"/>
                    <a:pt x="45720" y="7620"/>
                  </a:cubicBezTo>
                  <a:cubicBezTo>
                    <a:pt x="54813" y="2424"/>
                    <a:pt x="76200" y="0"/>
                    <a:pt x="76200"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04" name="Group 303">
            <a:extLst>
              <a:ext uri="{FF2B5EF4-FFF2-40B4-BE49-F238E27FC236}">
                <a16:creationId xmlns:a16="http://schemas.microsoft.com/office/drawing/2014/main" id="{EFDC836B-3EDF-B783-603E-3243C840356E}"/>
              </a:ext>
            </a:extLst>
          </p:cNvPr>
          <p:cNvGrpSpPr/>
          <p:nvPr/>
        </p:nvGrpSpPr>
        <p:grpSpPr>
          <a:xfrm>
            <a:off x="3245545" y="-225287"/>
            <a:ext cx="2213113" cy="4597866"/>
            <a:chOff x="1384417" y="-1439551"/>
            <a:chExt cx="2213113" cy="4597866"/>
          </a:xfrm>
        </p:grpSpPr>
        <p:grpSp>
          <p:nvGrpSpPr>
            <p:cNvPr id="305" name="Group 304">
              <a:extLst>
                <a:ext uri="{FF2B5EF4-FFF2-40B4-BE49-F238E27FC236}">
                  <a16:creationId xmlns:a16="http://schemas.microsoft.com/office/drawing/2014/main" id="{31E3B5A4-5635-8694-CD7F-DFEF0E8F668F}"/>
                </a:ext>
              </a:extLst>
            </p:cNvPr>
            <p:cNvGrpSpPr/>
            <p:nvPr/>
          </p:nvGrpSpPr>
          <p:grpSpPr>
            <a:xfrm>
              <a:off x="1384417" y="-1439551"/>
              <a:ext cx="2213113" cy="4597866"/>
              <a:chOff x="1374892" y="-1515751"/>
              <a:chExt cx="2213113" cy="4597866"/>
            </a:xfrm>
          </p:grpSpPr>
          <p:grpSp>
            <p:nvGrpSpPr>
              <p:cNvPr id="307" name="Group 306">
                <a:extLst>
                  <a:ext uri="{FF2B5EF4-FFF2-40B4-BE49-F238E27FC236}">
                    <a16:creationId xmlns:a16="http://schemas.microsoft.com/office/drawing/2014/main" id="{9CD6DE24-E636-6057-C7ED-278D15D76C85}"/>
                  </a:ext>
                </a:extLst>
              </p:cNvPr>
              <p:cNvGrpSpPr/>
              <p:nvPr/>
            </p:nvGrpSpPr>
            <p:grpSpPr>
              <a:xfrm>
                <a:off x="1374892" y="1373955"/>
                <a:ext cx="2213113" cy="1708160"/>
                <a:chOff x="3190109" y="3451"/>
                <a:chExt cx="2213113" cy="1708160"/>
              </a:xfrm>
            </p:grpSpPr>
            <p:sp>
              <p:nvSpPr>
                <p:cNvPr id="309" name="TextBox 308">
                  <a:extLst>
                    <a:ext uri="{FF2B5EF4-FFF2-40B4-BE49-F238E27FC236}">
                      <a16:creationId xmlns:a16="http://schemas.microsoft.com/office/drawing/2014/main" id="{E0675D40-3AF8-9996-5A27-4D8FF2603033}"/>
                    </a:ext>
                  </a:extLst>
                </p:cNvPr>
                <p:cNvSpPr txBox="1"/>
                <p:nvPr/>
              </p:nvSpPr>
              <p:spPr>
                <a:xfrm>
                  <a:off x="3190109" y="3451"/>
                  <a:ext cx="2213113" cy="1708160"/>
                </a:xfrm>
                <a:prstGeom prst="rect">
                  <a:avLst/>
                </a:prstGeom>
                <a:noFill/>
              </p:spPr>
              <p:txBody>
                <a:bodyPr wrap="square" rtlCol="0">
                  <a:spAutoFit/>
                </a:bodyPr>
                <a:lstStyle/>
                <a:p>
                  <a:r>
                    <a:rPr lang="en-IN" sz="10500" b="1" dirty="0">
                      <a:ln>
                        <a:solidFill>
                          <a:schemeClr val="bg1"/>
                        </a:solidFill>
                      </a:ln>
                      <a:solidFill>
                        <a:srgbClr val="FFC000"/>
                      </a:solidFill>
                      <a:effectLst>
                        <a:outerShdw blurRad="50800" dist="38100" dir="2700000" sx="107000" sy="107000" algn="tl" rotWithShape="0">
                          <a:prstClr val="black">
                            <a:alpha val="40000"/>
                          </a:prstClr>
                        </a:outerShdw>
                      </a:effectLst>
                      <a:latin typeface="Tw Cen MT Condensed Extra Bold" panose="020B0803020202020204" pitchFamily="34" charset="0"/>
                    </a:rPr>
                    <a:t>A</a:t>
                  </a:r>
                </a:p>
              </p:txBody>
            </p:sp>
            <p:sp>
              <p:nvSpPr>
                <p:cNvPr id="310" name="Oval 309">
                  <a:extLst>
                    <a:ext uri="{FF2B5EF4-FFF2-40B4-BE49-F238E27FC236}">
                      <a16:creationId xmlns:a16="http://schemas.microsoft.com/office/drawing/2014/main" id="{5555F29C-98AE-1A1B-E535-5DADC3A8BA69}"/>
                    </a:ext>
                  </a:extLst>
                </p:cNvPr>
                <p:cNvSpPr/>
                <p:nvPr/>
              </p:nvSpPr>
              <p:spPr>
                <a:xfrm>
                  <a:off x="3472070" y="416021"/>
                  <a:ext cx="119270" cy="139104"/>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08" name="Straight Connector 307">
                <a:extLst>
                  <a:ext uri="{FF2B5EF4-FFF2-40B4-BE49-F238E27FC236}">
                    <a16:creationId xmlns:a16="http://schemas.microsoft.com/office/drawing/2014/main" id="{1474017B-E877-EDCE-7363-7E5D8475EA8B}"/>
                  </a:ext>
                </a:extLst>
              </p:cNvPr>
              <p:cNvCxnSpPr>
                <a:cxnSpLocks/>
              </p:cNvCxnSpPr>
              <p:nvPr/>
            </p:nvCxnSpPr>
            <p:spPr>
              <a:xfrm>
                <a:off x="1716488" y="-1515751"/>
                <a:ext cx="0" cy="3302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6" name="Freeform: Shape 305">
              <a:extLst>
                <a:ext uri="{FF2B5EF4-FFF2-40B4-BE49-F238E27FC236}">
                  <a16:creationId xmlns:a16="http://schemas.microsoft.com/office/drawing/2014/main" id="{796ECD48-D206-55CD-4357-EA8E8686F557}"/>
                </a:ext>
              </a:extLst>
            </p:cNvPr>
            <p:cNvSpPr/>
            <p:nvPr/>
          </p:nvSpPr>
          <p:spPr>
            <a:xfrm>
              <a:off x="1726013" y="1719569"/>
              <a:ext cx="76200" cy="76200"/>
            </a:xfrm>
            <a:custGeom>
              <a:avLst/>
              <a:gdLst>
                <a:gd name="connsiteX0" fmla="*/ 0 w 76200"/>
                <a:gd name="connsiteY0" fmla="*/ 76200 h 76200"/>
                <a:gd name="connsiteX1" fmla="*/ 45720 w 76200"/>
                <a:gd name="connsiteY1" fmla="*/ 7620 h 76200"/>
                <a:gd name="connsiteX2" fmla="*/ 76200 w 76200"/>
                <a:gd name="connsiteY2" fmla="*/ 0 h 76200"/>
              </a:gdLst>
              <a:ahLst/>
              <a:cxnLst>
                <a:cxn ang="0">
                  <a:pos x="connsiteX0" y="connsiteY0"/>
                </a:cxn>
                <a:cxn ang="0">
                  <a:pos x="connsiteX1" y="connsiteY1"/>
                </a:cxn>
                <a:cxn ang="0">
                  <a:pos x="connsiteX2" y="connsiteY2"/>
                </a:cxn>
              </a:cxnLst>
              <a:rect l="l" t="t" r="r" b="b"/>
              <a:pathLst>
                <a:path w="76200" h="76200">
                  <a:moveTo>
                    <a:pt x="0" y="76200"/>
                  </a:moveTo>
                  <a:cubicBezTo>
                    <a:pt x="11121" y="53958"/>
                    <a:pt x="21284" y="21583"/>
                    <a:pt x="45720" y="7620"/>
                  </a:cubicBezTo>
                  <a:cubicBezTo>
                    <a:pt x="54813" y="2424"/>
                    <a:pt x="76200" y="0"/>
                    <a:pt x="76200"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89181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25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par>
                                <p:cTn id="9" presetID="32" presetClass="emph" presetSubtype="0" repeatCount="3000" fill="hold" nodeType="withEffect">
                                  <p:stCondLst>
                                    <p:cond delay="0"/>
                                  </p:stCondLst>
                                  <p:childTnLst>
                                    <p:animRot by="120000">
                                      <p:cBhvr>
                                        <p:cTn id="10" dur="50" fill="hold">
                                          <p:stCondLst>
                                            <p:cond delay="0"/>
                                          </p:stCondLst>
                                        </p:cTn>
                                        <p:tgtEl>
                                          <p:spTgt spid="17"/>
                                        </p:tgtEl>
                                        <p:attrNameLst>
                                          <p:attrName>r</p:attrName>
                                        </p:attrNameLst>
                                      </p:cBhvr>
                                    </p:animRot>
                                    <p:animRot by="-240000">
                                      <p:cBhvr>
                                        <p:cTn id="11" dur="100" fill="hold">
                                          <p:stCondLst>
                                            <p:cond delay="100"/>
                                          </p:stCondLst>
                                        </p:cTn>
                                        <p:tgtEl>
                                          <p:spTgt spid="17"/>
                                        </p:tgtEl>
                                        <p:attrNameLst>
                                          <p:attrName>r</p:attrName>
                                        </p:attrNameLst>
                                      </p:cBhvr>
                                    </p:animRot>
                                    <p:animRot by="240000">
                                      <p:cBhvr>
                                        <p:cTn id="12" dur="100" fill="hold">
                                          <p:stCondLst>
                                            <p:cond delay="200"/>
                                          </p:stCondLst>
                                        </p:cTn>
                                        <p:tgtEl>
                                          <p:spTgt spid="17"/>
                                        </p:tgtEl>
                                        <p:attrNameLst>
                                          <p:attrName>r</p:attrName>
                                        </p:attrNameLst>
                                      </p:cBhvr>
                                    </p:animRot>
                                    <p:animRot by="-240000">
                                      <p:cBhvr>
                                        <p:cTn id="13" dur="100" fill="hold">
                                          <p:stCondLst>
                                            <p:cond delay="300"/>
                                          </p:stCondLst>
                                        </p:cTn>
                                        <p:tgtEl>
                                          <p:spTgt spid="17"/>
                                        </p:tgtEl>
                                        <p:attrNameLst>
                                          <p:attrName>r</p:attrName>
                                        </p:attrNameLst>
                                      </p:cBhvr>
                                    </p:animRot>
                                    <p:animRot by="120000">
                                      <p:cBhvr>
                                        <p:cTn id="14" dur="100" fill="hold">
                                          <p:stCondLst>
                                            <p:cond delay="400"/>
                                          </p:stCondLst>
                                        </p:cTn>
                                        <p:tgtEl>
                                          <p:spTgt spid="17"/>
                                        </p:tgtEl>
                                        <p:attrNameLst>
                                          <p:attrName>r</p:attrName>
                                        </p:attrNameLst>
                                      </p:cBhvr>
                                    </p:animRot>
                                  </p:childTnLst>
                                </p:cTn>
                              </p:par>
                              <p:par>
                                <p:cTn id="15" presetID="2" presetClass="entr" presetSubtype="1" fill="hold" nodeType="withEffect">
                                  <p:stCondLst>
                                    <p:cond delay="0"/>
                                  </p:stCondLst>
                                  <p:childTnLst>
                                    <p:set>
                                      <p:cBhvr>
                                        <p:cTn id="16" dur="1" fill="hold">
                                          <p:stCondLst>
                                            <p:cond delay="0"/>
                                          </p:stCondLst>
                                        </p:cTn>
                                        <p:tgtEl>
                                          <p:spTgt spid="239"/>
                                        </p:tgtEl>
                                        <p:attrNameLst>
                                          <p:attrName>style.visibility</p:attrName>
                                        </p:attrNameLst>
                                      </p:cBhvr>
                                      <p:to>
                                        <p:strVal val="visible"/>
                                      </p:to>
                                    </p:set>
                                    <p:anim calcmode="lin" valueType="num">
                                      <p:cBhvr additive="base">
                                        <p:cTn id="17" dur="500" fill="hold"/>
                                        <p:tgtEl>
                                          <p:spTgt spid="239"/>
                                        </p:tgtEl>
                                        <p:attrNameLst>
                                          <p:attrName>ppt_x</p:attrName>
                                        </p:attrNameLst>
                                      </p:cBhvr>
                                      <p:tavLst>
                                        <p:tav tm="0">
                                          <p:val>
                                            <p:strVal val="#ppt_x"/>
                                          </p:val>
                                        </p:tav>
                                        <p:tav tm="100000">
                                          <p:val>
                                            <p:strVal val="#ppt_x"/>
                                          </p:val>
                                        </p:tav>
                                      </p:tavLst>
                                    </p:anim>
                                    <p:anim calcmode="lin" valueType="num">
                                      <p:cBhvr additive="base">
                                        <p:cTn id="18" dur="500" fill="hold"/>
                                        <p:tgtEl>
                                          <p:spTgt spid="239"/>
                                        </p:tgtEl>
                                        <p:attrNameLst>
                                          <p:attrName>ppt_y</p:attrName>
                                        </p:attrNameLst>
                                      </p:cBhvr>
                                      <p:tavLst>
                                        <p:tav tm="0">
                                          <p:val>
                                            <p:strVal val="0-#ppt_h/2"/>
                                          </p:val>
                                        </p:tav>
                                        <p:tav tm="100000">
                                          <p:val>
                                            <p:strVal val="#ppt_y"/>
                                          </p:val>
                                        </p:tav>
                                      </p:tavLst>
                                    </p:anim>
                                  </p:childTnLst>
                                </p:cTn>
                              </p:par>
                              <p:par>
                                <p:cTn id="19" presetID="32" presetClass="emph" presetSubtype="0" fill="hold" nodeType="withEffect">
                                  <p:stCondLst>
                                    <p:cond delay="250"/>
                                  </p:stCondLst>
                                  <p:childTnLst>
                                    <p:animRot by="120000">
                                      <p:cBhvr>
                                        <p:cTn id="20" dur="50" fill="hold">
                                          <p:stCondLst>
                                            <p:cond delay="0"/>
                                          </p:stCondLst>
                                        </p:cTn>
                                        <p:tgtEl>
                                          <p:spTgt spid="239"/>
                                        </p:tgtEl>
                                        <p:attrNameLst>
                                          <p:attrName>r</p:attrName>
                                        </p:attrNameLst>
                                      </p:cBhvr>
                                    </p:animRot>
                                    <p:animRot by="-240000">
                                      <p:cBhvr>
                                        <p:cTn id="21" dur="100" fill="hold">
                                          <p:stCondLst>
                                            <p:cond delay="100"/>
                                          </p:stCondLst>
                                        </p:cTn>
                                        <p:tgtEl>
                                          <p:spTgt spid="239"/>
                                        </p:tgtEl>
                                        <p:attrNameLst>
                                          <p:attrName>r</p:attrName>
                                        </p:attrNameLst>
                                      </p:cBhvr>
                                    </p:animRot>
                                    <p:animRot by="240000">
                                      <p:cBhvr>
                                        <p:cTn id="22" dur="100" fill="hold">
                                          <p:stCondLst>
                                            <p:cond delay="200"/>
                                          </p:stCondLst>
                                        </p:cTn>
                                        <p:tgtEl>
                                          <p:spTgt spid="239"/>
                                        </p:tgtEl>
                                        <p:attrNameLst>
                                          <p:attrName>r</p:attrName>
                                        </p:attrNameLst>
                                      </p:cBhvr>
                                    </p:animRot>
                                    <p:animRot by="-240000">
                                      <p:cBhvr>
                                        <p:cTn id="23" dur="100" fill="hold">
                                          <p:stCondLst>
                                            <p:cond delay="300"/>
                                          </p:stCondLst>
                                        </p:cTn>
                                        <p:tgtEl>
                                          <p:spTgt spid="239"/>
                                        </p:tgtEl>
                                        <p:attrNameLst>
                                          <p:attrName>r</p:attrName>
                                        </p:attrNameLst>
                                      </p:cBhvr>
                                    </p:animRot>
                                    <p:animRot by="120000">
                                      <p:cBhvr>
                                        <p:cTn id="24" dur="100" fill="hold">
                                          <p:stCondLst>
                                            <p:cond delay="400"/>
                                          </p:stCondLst>
                                        </p:cTn>
                                        <p:tgtEl>
                                          <p:spTgt spid="239"/>
                                        </p:tgtEl>
                                        <p:attrNameLst>
                                          <p:attrName>r</p:attrName>
                                        </p:attrNameLst>
                                      </p:cBhvr>
                                    </p:animRot>
                                  </p:childTnLst>
                                </p:cTn>
                              </p:par>
                              <p:par>
                                <p:cTn id="25" presetID="2" presetClass="entr" presetSubtype="1" fill="hold" nodeType="withEffect">
                                  <p:stCondLst>
                                    <p:cond delay="0"/>
                                  </p:stCondLst>
                                  <p:childTnLst>
                                    <p:set>
                                      <p:cBhvr>
                                        <p:cTn id="26" dur="1" fill="hold">
                                          <p:stCondLst>
                                            <p:cond delay="0"/>
                                          </p:stCondLst>
                                        </p:cTn>
                                        <p:tgtEl>
                                          <p:spTgt spid="261"/>
                                        </p:tgtEl>
                                        <p:attrNameLst>
                                          <p:attrName>style.visibility</p:attrName>
                                        </p:attrNameLst>
                                      </p:cBhvr>
                                      <p:to>
                                        <p:strVal val="visible"/>
                                      </p:to>
                                    </p:set>
                                    <p:anim calcmode="lin" valueType="num">
                                      <p:cBhvr additive="base">
                                        <p:cTn id="27" dur="500" fill="hold"/>
                                        <p:tgtEl>
                                          <p:spTgt spid="261"/>
                                        </p:tgtEl>
                                        <p:attrNameLst>
                                          <p:attrName>ppt_x</p:attrName>
                                        </p:attrNameLst>
                                      </p:cBhvr>
                                      <p:tavLst>
                                        <p:tav tm="0">
                                          <p:val>
                                            <p:strVal val="#ppt_x"/>
                                          </p:val>
                                        </p:tav>
                                        <p:tav tm="100000">
                                          <p:val>
                                            <p:strVal val="#ppt_x"/>
                                          </p:val>
                                        </p:tav>
                                      </p:tavLst>
                                    </p:anim>
                                    <p:anim calcmode="lin" valueType="num">
                                      <p:cBhvr additive="base">
                                        <p:cTn id="28" dur="500" fill="hold"/>
                                        <p:tgtEl>
                                          <p:spTgt spid="261"/>
                                        </p:tgtEl>
                                        <p:attrNameLst>
                                          <p:attrName>ppt_y</p:attrName>
                                        </p:attrNameLst>
                                      </p:cBhvr>
                                      <p:tavLst>
                                        <p:tav tm="0">
                                          <p:val>
                                            <p:strVal val="0-#ppt_h/2"/>
                                          </p:val>
                                        </p:tav>
                                        <p:tav tm="100000">
                                          <p:val>
                                            <p:strVal val="#ppt_y"/>
                                          </p:val>
                                        </p:tav>
                                      </p:tavLst>
                                    </p:anim>
                                  </p:childTnLst>
                                </p:cTn>
                              </p:par>
                              <p:par>
                                <p:cTn id="29" presetID="32" presetClass="emph" presetSubtype="0" fill="hold" nodeType="withEffect">
                                  <p:stCondLst>
                                    <p:cond delay="0"/>
                                  </p:stCondLst>
                                  <p:childTnLst>
                                    <p:animRot by="120000">
                                      <p:cBhvr>
                                        <p:cTn id="30" dur="50" fill="hold">
                                          <p:stCondLst>
                                            <p:cond delay="0"/>
                                          </p:stCondLst>
                                        </p:cTn>
                                        <p:tgtEl>
                                          <p:spTgt spid="261"/>
                                        </p:tgtEl>
                                        <p:attrNameLst>
                                          <p:attrName>r</p:attrName>
                                        </p:attrNameLst>
                                      </p:cBhvr>
                                    </p:animRot>
                                    <p:animRot by="-240000">
                                      <p:cBhvr>
                                        <p:cTn id="31" dur="100" fill="hold">
                                          <p:stCondLst>
                                            <p:cond delay="100"/>
                                          </p:stCondLst>
                                        </p:cTn>
                                        <p:tgtEl>
                                          <p:spTgt spid="261"/>
                                        </p:tgtEl>
                                        <p:attrNameLst>
                                          <p:attrName>r</p:attrName>
                                        </p:attrNameLst>
                                      </p:cBhvr>
                                    </p:animRot>
                                    <p:animRot by="240000">
                                      <p:cBhvr>
                                        <p:cTn id="32" dur="100" fill="hold">
                                          <p:stCondLst>
                                            <p:cond delay="200"/>
                                          </p:stCondLst>
                                        </p:cTn>
                                        <p:tgtEl>
                                          <p:spTgt spid="261"/>
                                        </p:tgtEl>
                                        <p:attrNameLst>
                                          <p:attrName>r</p:attrName>
                                        </p:attrNameLst>
                                      </p:cBhvr>
                                    </p:animRot>
                                    <p:animRot by="-240000">
                                      <p:cBhvr>
                                        <p:cTn id="33" dur="100" fill="hold">
                                          <p:stCondLst>
                                            <p:cond delay="300"/>
                                          </p:stCondLst>
                                        </p:cTn>
                                        <p:tgtEl>
                                          <p:spTgt spid="261"/>
                                        </p:tgtEl>
                                        <p:attrNameLst>
                                          <p:attrName>r</p:attrName>
                                        </p:attrNameLst>
                                      </p:cBhvr>
                                    </p:animRot>
                                    <p:animRot by="120000">
                                      <p:cBhvr>
                                        <p:cTn id="34" dur="100" fill="hold">
                                          <p:stCondLst>
                                            <p:cond delay="400"/>
                                          </p:stCondLst>
                                        </p:cTn>
                                        <p:tgtEl>
                                          <p:spTgt spid="261"/>
                                        </p:tgtEl>
                                        <p:attrNameLst>
                                          <p:attrName>r</p:attrName>
                                        </p:attrNameLst>
                                      </p:cBhvr>
                                    </p:animRot>
                                  </p:childTnLst>
                                </p:cTn>
                              </p:par>
                              <p:par>
                                <p:cTn id="35" presetID="2" presetClass="entr" presetSubtype="1" fill="hold" nodeType="withEffect">
                                  <p:stCondLst>
                                    <p:cond delay="250"/>
                                  </p:stCondLst>
                                  <p:childTnLst>
                                    <p:set>
                                      <p:cBhvr>
                                        <p:cTn id="36" dur="1" fill="hold">
                                          <p:stCondLst>
                                            <p:cond delay="0"/>
                                          </p:stCondLst>
                                        </p:cTn>
                                        <p:tgtEl>
                                          <p:spTgt spid="269"/>
                                        </p:tgtEl>
                                        <p:attrNameLst>
                                          <p:attrName>style.visibility</p:attrName>
                                        </p:attrNameLst>
                                      </p:cBhvr>
                                      <p:to>
                                        <p:strVal val="visible"/>
                                      </p:to>
                                    </p:set>
                                    <p:anim calcmode="lin" valueType="num">
                                      <p:cBhvr additive="base">
                                        <p:cTn id="37" dur="500" fill="hold"/>
                                        <p:tgtEl>
                                          <p:spTgt spid="269"/>
                                        </p:tgtEl>
                                        <p:attrNameLst>
                                          <p:attrName>ppt_x</p:attrName>
                                        </p:attrNameLst>
                                      </p:cBhvr>
                                      <p:tavLst>
                                        <p:tav tm="0">
                                          <p:val>
                                            <p:strVal val="#ppt_x"/>
                                          </p:val>
                                        </p:tav>
                                        <p:tav tm="100000">
                                          <p:val>
                                            <p:strVal val="#ppt_x"/>
                                          </p:val>
                                        </p:tav>
                                      </p:tavLst>
                                    </p:anim>
                                    <p:anim calcmode="lin" valueType="num">
                                      <p:cBhvr additive="base">
                                        <p:cTn id="38" dur="500" fill="hold"/>
                                        <p:tgtEl>
                                          <p:spTgt spid="269"/>
                                        </p:tgtEl>
                                        <p:attrNameLst>
                                          <p:attrName>ppt_y</p:attrName>
                                        </p:attrNameLst>
                                      </p:cBhvr>
                                      <p:tavLst>
                                        <p:tav tm="0">
                                          <p:val>
                                            <p:strVal val="0-#ppt_h/2"/>
                                          </p:val>
                                        </p:tav>
                                        <p:tav tm="100000">
                                          <p:val>
                                            <p:strVal val="#ppt_y"/>
                                          </p:val>
                                        </p:tav>
                                      </p:tavLst>
                                    </p:anim>
                                  </p:childTnLst>
                                </p:cTn>
                              </p:par>
                              <p:par>
                                <p:cTn id="39" presetID="32" presetClass="emph" presetSubtype="0" fill="hold" nodeType="withEffect">
                                  <p:stCondLst>
                                    <p:cond delay="0"/>
                                  </p:stCondLst>
                                  <p:childTnLst>
                                    <p:animRot by="120000">
                                      <p:cBhvr>
                                        <p:cTn id="40" dur="50" fill="hold">
                                          <p:stCondLst>
                                            <p:cond delay="0"/>
                                          </p:stCondLst>
                                        </p:cTn>
                                        <p:tgtEl>
                                          <p:spTgt spid="269"/>
                                        </p:tgtEl>
                                        <p:attrNameLst>
                                          <p:attrName>r</p:attrName>
                                        </p:attrNameLst>
                                      </p:cBhvr>
                                    </p:animRot>
                                    <p:animRot by="-240000">
                                      <p:cBhvr>
                                        <p:cTn id="41" dur="100" fill="hold">
                                          <p:stCondLst>
                                            <p:cond delay="100"/>
                                          </p:stCondLst>
                                        </p:cTn>
                                        <p:tgtEl>
                                          <p:spTgt spid="269"/>
                                        </p:tgtEl>
                                        <p:attrNameLst>
                                          <p:attrName>r</p:attrName>
                                        </p:attrNameLst>
                                      </p:cBhvr>
                                    </p:animRot>
                                    <p:animRot by="240000">
                                      <p:cBhvr>
                                        <p:cTn id="42" dur="100" fill="hold">
                                          <p:stCondLst>
                                            <p:cond delay="200"/>
                                          </p:stCondLst>
                                        </p:cTn>
                                        <p:tgtEl>
                                          <p:spTgt spid="269"/>
                                        </p:tgtEl>
                                        <p:attrNameLst>
                                          <p:attrName>r</p:attrName>
                                        </p:attrNameLst>
                                      </p:cBhvr>
                                    </p:animRot>
                                    <p:animRot by="-240000">
                                      <p:cBhvr>
                                        <p:cTn id="43" dur="100" fill="hold">
                                          <p:stCondLst>
                                            <p:cond delay="300"/>
                                          </p:stCondLst>
                                        </p:cTn>
                                        <p:tgtEl>
                                          <p:spTgt spid="269"/>
                                        </p:tgtEl>
                                        <p:attrNameLst>
                                          <p:attrName>r</p:attrName>
                                        </p:attrNameLst>
                                      </p:cBhvr>
                                    </p:animRot>
                                    <p:animRot by="120000">
                                      <p:cBhvr>
                                        <p:cTn id="44" dur="100" fill="hold">
                                          <p:stCondLst>
                                            <p:cond delay="400"/>
                                          </p:stCondLst>
                                        </p:cTn>
                                        <p:tgtEl>
                                          <p:spTgt spid="269"/>
                                        </p:tgtEl>
                                        <p:attrNameLst>
                                          <p:attrName>r</p:attrName>
                                        </p:attrNameLst>
                                      </p:cBhvr>
                                    </p:animRot>
                                  </p:childTnLst>
                                </p:cTn>
                              </p:par>
                              <p:par>
                                <p:cTn id="45" presetID="2" presetClass="entr" presetSubtype="1" fill="hold" nodeType="withEffect">
                                  <p:stCondLst>
                                    <p:cond delay="250"/>
                                  </p:stCondLst>
                                  <p:childTnLst>
                                    <p:set>
                                      <p:cBhvr>
                                        <p:cTn id="46" dur="1" fill="hold">
                                          <p:stCondLst>
                                            <p:cond delay="0"/>
                                          </p:stCondLst>
                                        </p:cTn>
                                        <p:tgtEl>
                                          <p:spTgt spid="283"/>
                                        </p:tgtEl>
                                        <p:attrNameLst>
                                          <p:attrName>style.visibility</p:attrName>
                                        </p:attrNameLst>
                                      </p:cBhvr>
                                      <p:to>
                                        <p:strVal val="visible"/>
                                      </p:to>
                                    </p:set>
                                    <p:anim calcmode="lin" valueType="num">
                                      <p:cBhvr additive="base">
                                        <p:cTn id="47" dur="500" fill="hold"/>
                                        <p:tgtEl>
                                          <p:spTgt spid="283"/>
                                        </p:tgtEl>
                                        <p:attrNameLst>
                                          <p:attrName>ppt_x</p:attrName>
                                        </p:attrNameLst>
                                      </p:cBhvr>
                                      <p:tavLst>
                                        <p:tav tm="0">
                                          <p:val>
                                            <p:strVal val="#ppt_x"/>
                                          </p:val>
                                        </p:tav>
                                        <p:tav tm="100000">
                                          <p:val>
                                            <p:strVal val="#ppt_x"/>
                                          </p:val>
                                        </p:tav>
                                      </p:tavLst>
                                    </p:anim>
                                    <p:anim calcmode="lin" valueType="num">
                                      <p:cBhvr additive="base">
                                        <p:cTn id="48" dur="500" fill="hold"/>
                                        <p:tgtEl>
                                          <p:spTgt spid="283"/>
                                        </p:tgtEl>
                                        <p:attrNameLst>
                                          <p:attrName>ppt_y</p:attrName>
                                        </p:attrNameLst>
                                      </p:cBhvr>
                                      <p:tavLst>
                                        <p:tav tm="0">
                                          <p:val>
                                            <p:strVal val="0-#ppt_h/2"/>
                                          </p:val>
                                        </p:tav>
                                        <p:tav tm="100000">
                                          <p:val>
                                            <p:strVal val="#ppt_y"/>
                                          </p:val>
                                        </p:tav>
                                      </p:tavLst>
                                    </p:anim>
                                  </p:childTnLst>
                                </p:cTn>
                              </p:par>
                              <p:par>
                                <p:cTn id="49" presetID="32" presetClass="emph" presetSubtype="0" repeatCount="3000" fill="hold" nodeType="withEffect">
                                  <p:stCondLst>
                                    <p:cond delay="0"/>
                                  </p:stCondLst>
                                  <p:childTnLst>
                                    <p:animRot by="120000">
                                      <p:cBhvr>
                                        <p:cTn id="50" dur="50" fill="hold">
                                          <p:stCondLst>
                                            <p:cond delay="0"/>
                                          </p:stCondLst>
                                        </p:cTn>
                                        <p:tgtEl>
                                          <p:spTgt spid="283"/>
                                        </p:tgtEl>
                                        <p:attrNameLst>
                                          <p:attrName>r</p:attrName>
                                        </p:attrNameLst>
                                      </p:cBhvr>
                                    </p:animRot>
                                    <p:animRot by="-240000">
                                      <p:cBhvr>
                                        <p:cTn id="51" dur="100" fill="hold">
                                          <p:stCondLst>
                                            <p:cond delay="100"/>
                                          </p:stCondLst>
                                        </p:cTn>
                                        <p:tgtEl>
                                          <p:spTgt spid="283"/>
                                        </p:tgtEl>
                                        <p:attrNameLst>
                                          <p:attrName>r</p:attrName>
                                        </p:attrNameLst>
                                      </p:cBhvr>
                                    </p:animRot>
                                    <p:animRot by="240000">
                                      <p:cBhvr>
                                        <p:cTn id="52" dur="100" fill="hold">
                                          <p:stCondLst>
                                            <p:cond delay="200"/>
                                          </p:stCondLst>
                                        </p:cTn>
                                        <p:tgtEl>
                                          <p:spTgt spid="283"/>
                                        </p:tgtEl>
                                        <p:attrNameLst>
                                          <p:attrName>r</p:attrName>
                                        </p:attrNameLst>
                                      </p:cBhvr>
                                    </p:animRot>
                                    <p:animRot by="-240000">
                                      <p:cBhvr>
                                        <p:cTn id="53" dur="100" fill="hold">
                                          <p:stCondLst>
                                            <p:cond delay="300"/>
                                          </p:stCondLst>
                                        </p:cTn>
                                        <p:tgtEl>
                                          <p:spTgt spid="283"/>
                                        </p:tgtEl>
                                        <p:attrNameLst>
                                          <p:attrName>r</p:attrName>
                                        </p:attrNameLst>
                                      </p:cBhvr>
                                    </p:animRot>
                                    <p:animRot by="120000">
                                      <p:cBhvr>
                                        <p:cTn id="54" dur="100" fill="hold">
                                          <p:stCondLst>
                                            <p:cond delay="400"/>
                                          </p:stCondLst>
                                        </p:cTn>
                                        <p:tgtEl>
                                          <p:spTgt spid="283"/>
                                        </p:tgtEl>
                                        <p:attrNameLst>
                                          <p:attrName>r</p:attrName>
                                        </p:attrNameLst>
                                      </p:cBhvr>
                                    </p:animRot>
                                  </p:childTnLst>
                                </p:cTn>
                              </p:par>
                              <p:par>
                                <p:cTn id="55" presetID="2" presetClass="entr" presetSubtype="1" fill="hold" nodeType="withEffect">
                                  <p:stCondLst>
                                    <p:cond delay="0"/>
                                  </p:stCondLst>
                                  <p:childTnLst>
                                    <p:set>
                                      <p:cBhvr>
                                        <p:cTn id="56" dur="1" fill="hold">
                                          <p:stCondLst>
                                            <p:cond delay="0"/>
                                          </p:stCondLst>
                                        </p:cTn>
                                        <p:tgtEl>
                                          <p:spTgt spid="290"/>
                                        </p:tgtEl>
                                        <p:attrNameLst>
                                          <p:attrName>style.visibility</p:attrName>
                                        </p:attrNameLst>
                                      </p:cBhvr>
                                      <p:to>
                                        <p:strVal val="visible"/>
                                      </p:to>
                                    </p:set>
                                    <p:anim calcmode="lin" valueType="num">
                                      <p:cBhvr additive="base">
                                        <p:cTn id="57" dur="500" fill="hold"/>
                                        <p:tgtEl>
                                          <p:spTgt spid="290"/>
                                        </p:tgtEl>
                                        <p:attrNameLst>
                                          <p:attrName>ppt_x</p:attrName>
                                        </p:attrNameLst>
                                      </p:cBhvr>
                                      <p:tavLst>
                                        <p:tav tm="0">
                                          <p:val>
                                            <p:strVal val="#ppt_x"/>
                                          </p:val>
                                        </p:tav>
                                        <p:tav tm="100000">
                                          <p:val>
                                            <p:strVal val="#ppt_x"/>
                                          </p:val>
                                        </p:tav>
                                      </p:tavLst>
                                    </p:anim>
                                    <p:anim calcmode="lin" valueType="num">
                                      <p:cBhvr additive="base">
                                        <p:cTn id="58" dur="500" fill="hold"/>
                                        <p:tgtEl>
                                          <p:spTgt spid="290"/>
                                        </p:tgtEl>
                                        <p:attrNameLst>
                                          <p:attrName>ppt_y</p:attrName>
                                        </p:attrNameLst>
                                      </p:cBhvr>
                                      <p:tavLst>
                                        <p:tav tm="0">
                                          <p:val>
                                            <p:strVal val="0-#ppt_h/2"/>
                                          </p:val>
                                        </p:tav>
                                        <p:tav tm="100000">
                                          <p:val>
                                            <p:strVal val="#ppt_y"/>
                                          </p:val>
                                        </p:tav>
                                      </p:tavLst>
                                    </p:anim>
                                  </p:childTnLst>
                                </p:cTn>
                              </p:par>
                              <p:par>
                                <p:cTn id="59" presetID="32" presetClass="emph" presetSubtype="0" fill="hold" nodeType="withEffect">
                                  <p:stCondLst>
                                    <p:cond delay="0"/>
                                  </p:stCondLst>
                                  <p:childTnLst>
                                    <p:animRot by="120000">
                                      <p:cBhvr>
                                        <p:cTn id="60" dur="50" fill="hold">
                                          <p:stCondLst>
                                            <p:cond delay="0"/>
                                          </p:stCondLst>
                                        </p:cTn>
                                        <p:tgtEl>
                                          <p:spTgt spid="290"/>
                                        </p:tgtEl>
                                        <p:attrNameLst>
                                          <p:attrName>r</p:attrName>
                                        </p:attrNameLst>
                                      </p:cBhvr>
                                    </p:animRot>
                                    <p:animRot by="-240000">
                                      <p:cBhvr>
                                        <p:cTn id="61" dur="100" fill="hold">
                                          <p:stCondLst>
                                            <p:cond delay="100"/>
                                          </p:stCondLst>
                                        </p:cTn>
                                        <p:tgtEl>
                                          <p:spTgt spid="290"/>
                                        </p:tgtEl>
                                        <p:attrNameLst>
                                          <p:attrName>r</p:attrName>
                                        </p:attrNameLst>
                                      </p:cBhvr>
                                    </p:animRot>
                                    <p:animRot by="240000">
                                      <p:cBhvr>
                                        <p:cTn id="62" dur="100" fill="hold">
                                          <p:stCondLst>
                                            <p:cond delay="200"/>
                                          </p:stCondLst>
                                        </p:cTn>
                                        <p:tgtEl>
                                          <p:spTgt spid="290"/>
                                        </p:tgtEl>
                                        <p:attrNameLst>
                                          <p:attrName>r</p:attrName>
                                        </p:attrNameLst>
                                      </p:cBhvr>
                                    </p:animRot>
                                    <p:animRot by="-240000">
                                      <p:cBhvr>
                                        <p:cTn id="63" dur="100" fill="hold">
                                          <p:stCondLst>
                                            <p:cond delay="300"/>
                                          </p:stCondLst>
                                        </p:cTn>
                                        <p:tgtEl>
                                          <p:spTgt spid="290"/>
                                        </p:tgtEl>
                                        <p:attrNameLst>
                                          <p:attrName>r</p:attrName>
                                        </p:attrNameLst>
                                      </p:cBhvr>
                                    </p:animRot>
                                    <p:animRot by="120000">
                                      <p:cBhvr>
                                        <p:cTn id="64" dur="100" fill="hold">
                                          <p:stCondLst>
                                            <p:cond delay="400"/>
                                          </p:stCondLst>
                                        </p:cTn>
                                        <p:tgtEl>
                                          <p:spTgt spid="290"/>
                                        </p:tgtEl>
                                        <p:attrNameLst>
                                          <p:attrName>r</p:attrName>
                                        </p:attrNameLst>
                                      </p:cBhvr>
                                    </p:animRot>
                                  </p:childTnLst>
                                </p:cTn>
                              </p:par>
                              <p:par>
                                <p:cTn id="65" presetID="2" presetClass="entr" presetSubtype="1" fill="hold" nodeType="withEffect">
                                  <p:stCondLst>
                                    <p:cond delay="250"/>
                                  </p:stCondLst>
                                  <p:childTnLst>
                                    <p:set>
                                      <p:cBhvr>
                                        <p:cTn id="66" dur="1" fill="hold">
                                          <p:stCondLst>
                                            <p:cond delay="0"/>
                                          </p:stCondLst>
                                        </p:cTn>
                                        <p:tgtEl>
                                          <p:spTgt spid="297"/>
                                        </p:tgtEl>
                                        <p:attrNameLst>
                                          <p:attrName>style.visibility</p:attrName>
                                        </p:attrNameLst>
                                      </p:cBhvr>
                                      <p:to>
                                        <p:strVal val="visible"/>
                                      </p:to>
                                    </p:set>
                                    <p:anim calcmode="lin" valueType="num">
                                      <p:cBhvr additive="base">
                                        <p:cTn id="67" dur="500" fill="hold"/>
                                        <p:tgtEl>
                                          <p:spTgt spid="297"/>
                                        </p:tgtEl>
                                        <p:attrNameLst>
                                          <p:attrName>ppt_x</p:attrName>
                                        </p:attrNameLst>
                                      </p:cBhvr>
                                      <p:tavLst>
                                        <p:tav tm="0">
                                          <p:val>
                                            <p:strVal val="#ppt_x"/>
                                          </p:val>
                                        </p:tav>
                                        <p:tav tm="100000">
                                          <p:val>
                                            <p:strVal val="#ppt_x"/>
                                          </p:val>
                                        </p:tav>
                                      </p:tavLst>
                                    </p:anim>
                                    <p:anim calcmode="lin" valueType="num">
                                      <p:cBhvr additive="base">
                                        <p:cTn id="68" dur="500" fill="hold"/>
                                        <p:tgtEl>
                                          <p:spTgt spid="297"/>
                                        </p:tgtEl>
                                        <p:attrNameLst>
                                          <p:attrName>ppt_y</p:attrName>
                                        </p:attrNameLst>
                                      </p:cBhvr>
                                      <p:tavLst>
                                        <p:tav tm="0">
                                          <p:val>
                                            <p:strVal val="0-#ppt_h/2"/>
                                          </p:val>
                                        </p:tav>
                                        <p:tav tm="100000">
                                          <p:val>
                                            <p:strVal val="#ppt_y"/>
                                          </p:val>
                                        </p:tav>
                                      </p:tavLst>
                                    </p:anim>
                                  </p:childTnLst>
                                </p:cTn>
                              </p:par>
                              <p:par>
                                <p:cTn id="69" presetID="32" presetClass="emph" presetSubtype="0" fill="hold" nodeType="withEffect">
                                  <p:stCondLst>
                                    <p:cond delay="0"/>
                                  </p:stCondLst>
                                  <p:childTnLst>
                                    <p:animRot by="120000">
                                      <p:cBhvr>
                                        <p:cTn id="70" dur="50" fill="hold">
                                          <p:stCondLst>
                                            <p:cond delay="0"/>
                                          </p:stCondLst>
                                        </p:cTn>
                                        <p:tgtEl>
                                          <p:spTgt spid="297"/>
                                        </p:tgtEl>
                                        <p:attrNameLst>
                                          <p:attrName>r</p:attrName>
                                        </p:attrNameLst>
                                      </p:cBhvr>
                                    </p:animRot>
                                    <p:animRot by="-240000">
                                      <p:cBhvr>
                                        <p:cTn id="71" dur="100" fill="hold">
                                          <p:stCondLst>
                                            <p:cond delay="100"/>
                                          </p:stCondLst>
                                        </p:cTn>
                                        <p:tgtEl>
                                          <p:spTgt spid="297"/>
                                        </p:tgtEl>
                                        <p:attrNameLst>
                                          <p:attrName>r</p:attrName>
                                        </p:attrNameLst>
                                      </p:cBhvr>
                                    </p:animRot>
                                    <p:animRot by="240000">
                                      <p:cBhvr>
                                        <p:cTn id="72" dur="100" fill="hold">
                                          <p:stCondLst>
                                            <p:cond delay="200"/>
                                          </p:stCondLst>
                                        </p:cTn>
                                        <p:tgtEl>
                                          <p:spTgt spid="297"/>
                                        </p:tgtEl>
                                        <p:attrNameLst>
                                          <p:attrName>r</p:attrName>
                                        </p:attrNameLst>
                                      </p:cBhvr>
                                    </p:animRot>
                                    <p:animRot by="-240000">
                                      <p:cBhvr>
                                        <p:cTn id="73" dur="100" fill="hold">
                                          <p:stCondLst>
                                            <p:cond delay="300"/>
                                          </p:stCondLst>
                                        </p:cTn>
                                        <p:tgtEl>
                                          <p:spTgt spid="297"/>
                                        </p:tgtEl>
                                        <p:attrNameLst>
                                          <p:attrName>r</p:attrName>
                                        </p:attrNameLst>
                                      </p:cBhvr>
                                    </p:animRot>
                                    <p:animRot by="120000">
                                      <p:cBhvr>
                                        <p:cTn id="74" dur="100" fill="hold">
                                          <p:stCondLst>
                                            <p:cond delay="400"/>
                                          </p:stCondLst>
                                        </p:cTn>
                                        <p:tgtEl>
                                          <p:spTgt spid="297"/>
                                        </p:tgtEl>
                                        <p:attrNameLst>
                                          <p:attrName>r</p:attrName>
                                        </p:attrNameLst>
                                      </p:cBhvr>
                                    </p:animRot>
                                  </p:childTnLst>
                                </p:cTn>
                              </p:par>
                              <p:par>
                                <p:cTn id="75" presetID="2" presetClass="entr" presetSubtype="1" fill="hold" nodeType="withEffect">
                                  <p:stCondLst>
                                    <p:cond delay="0"/>
                                  </p:stCondLst>
                                  <p:childTnLst>
                                    <p:set>
                                      <p:cBhvr>
                                        <p:cTn id="76" dur="1" fill="hold">
                                          <p:stCondLst>
                                            <p:cond delay="0"/>
                                          </p:stCondLst>
                                        </p:cTn>
                                        <p:tgtEl>
                                          <p:spTgt spid="304"/>
                                        </p:tgtEl>
                                        <p:attrNameLst>
                                          <p:attrName>style.visibility</p:attrName>
                                        </p:attrNameLst>
                                      </p:cBhvr>
                                      <p:to>
                                        <p:strVal val="visible"/>
                                      </p:to>
                                    </p:set>
                                    <p:anim calcmode="lin" valueType="num">
                                      <p:cBhvr additive="base">
                                        <p:cTn id="77" dur="500" fill="hold"/>
                                        <p:tgtEl>
                                          <p:spTgt spid="304"/>
                                        </p:tgtEl>
                                        <p:attrNameLst>
                                          <p:attrName>ppt_x</p:attrName>
                                        </p:attrNameLst>
                                      </p:cBhvr>
                                      <p:tavLst>
                                        <p:tav tm="0">
                                          <p:val>
                                            <p:strVal val="#ppt_x"/>
                                          </p:val>
                                        </p:tav>
                                        <p:tav tm="100000">
                                          <p:val>
                                            <p:strVal val="#ppt_x"/>
                                          </p:val>
                                        </p:tav>
                                      </p:tavLst>
                                    </p:anim>
                                    <p:anim calcmode="lin" valueType="num">
                                      <p:cBhvr additive="base">
                                        <p:cTn id="78" dur="500" fill="hold"/>
                                        <p:tgtEl>
                                          <p:spTgt spid="304"/>
                                        </p:tgtEl>
                                        <p:attrNameLst>
                                          <p:attrName>ppt_y</p:attrName>
                                        </p:attrNameLst>
                                      </p:cBhvr>
                                      <p:tavLst>
                                        <p:tav tm="0">
                                          <p:val>
                                            <p:strVal val="0-#ppt_h/2"/>
                                          </p:val>
                                        </p:tav>
                                        <p:tav tm="100000">
                                          <p:val>
                                            <p:strVal val="#ppt_y"/>
                                          </p:val>
                                        </p:tav>
                                      </p:tavLst>
                                    </p:anim>
                                  </p:childTnLst>
                                </p:cTn>
                              </p:par>
                              <p:par>
                                <p:cTn id="79" presetID="32" presetClass="emph" presetSubtype="0" fill="hold" nodeType="withEffect">
                                  <p:stCondLst>
                                    <p:cond delay="250"/>
                                  </p:stCondLst>
                                  <p:childTnLst>
                                    <p:animRot by="120000">
                                      <p:cBhvr>
                                        <p:cTn id="80" dur="50" fill="hold">
                                          <p:stCondLst>
                                            <p:cond delay="0"/>
                                          </p:stCondLst>
                                        </p:cTn>
                                        <p:tgtEl>
                                          <p:spTgt spid="304"/>
                                        </p:tgtEl>
                                        <p:attrNameLst>
                                          <p:attrName>r</p:attrName>
                                        </p:attrNameLst>
                                      </p:cBhvr>
                                    </p:animRot>
                                    <p:animRot by="-240000">
                                      <p:cBhvr>
                                        <p:cTn id="81" dur="100" fill="hold">
                                          <p:stCondLst>
                                            <p:cond delay="100"/>
                                          </p:stCondLst>
                                        </p:cTn>
                                        <p:tgtEl>
                                          <p:spTgt spid="304"/>
                                        </p:tgtEl>
                                        <p:attrNameLst>
                                          <p:attrName>r</p:attrName>
                                        </p:attrNameLst>
                                      </p:cBhvr>
                                    </p:animRot>
                                    <p:animRot by="240000">
                                      <p:cBhvr>
                                        <p:cTn id="82" dur="100" fill="hold">
                                          <p:stCondLst>
                                            <p:cond delay="200"/>
                                          </p:stCondLst>
                                        </p:cTn>
                                        <p:tgtEl>
                                          <p:spTgt spid="304"/>
                                        </p:tgtEl>
                                        <p:attrNameLst>
                                          <p:attrName>r</p:attrName>
                                        </p:attrNameLst>
                                      </p:cBhvr>
                                    </p:animRot>
                                    <p:animRot by="-240000">
                                      <p:cBhvr>
                                        <p:cTn id="83" dur="100" fill="hold">
                                          <p:stCondLst>
                                            <p:cond delay="300"/>
                                          </p:stCondLst>
                                        </p:cTn>
                                        <p:tgtEl>
                                          <p:spTgt spid="304"/>
                                        </p:tgtEl>
                                        <p:attrNameLst>
                                          <p:attrName>r</p:attrName>
                                        </p:attrNameLst>
                                      </p:cBhvr>
                                    </p:animRot>
                                    <p:animRot by="120000">
                                      <p:cBhvr>
                                        <p:cTn id="84" dur="100" fill="hold">
                                          <p:stCondLst>
                                            <p:cond delay="400"/>
                                          </p:stCondLst>
                                        </p:cTn>
                                        <p:tgtEl>
                                          <p:spTgt spid="30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A1862FA3-19E4-1D41-CDAC-1D573835F6C7}"/>
              </a:ext>
            </a:extLst>
          </p:cNvPr>
          <p:cNvGrpSpPr/>
          <p:nvPr/>
        </p:nvGrpSpPr>
        <p:grpSpPr>
          <a:xfrm>
            <a:off x="-2" y="-19976"/>
            <a:ext cx="12192000" cy="6877976"/>
            <a:chOff x="-1311977" y="139050"/>
            <a:chExt cx="12192000" cy="6877976"/>
          </a:xfrm>
        </p:grpSpPr>
        <p:sp>
          <p:nvSpPr>
            <p:cNvPr id="4" name="Rectangle 3">
              <a:extLst>
                <a:ext uri="{FF2B5EF4-FFF2-40B4-BE49-F238E27FC236}">
                  <a16:creationId xmlns:a16="http://schemas.microsoft.com/office/drawing/2014/main" id="{0C36DF01-A69E-9A5B-866B-E96BEFB26866}"/>
                </a:ext>
              </a:extLst>
            </p:cNvPr>
            <p:cNvSpPr/>
            <p:nvPr/>
          </p:nvSpPr>
          <p:spPr>
            <a:xfrm>
              <a:off x="-1311977" y="159026"/>
              <a:ext cx="12192000" cy="6858000"/>
            </a:xfrm>
            <a:prstGeom prst="rect">
              <a:avLst/>
            </a:prstGeom>
            <a:solidFill>
              <a:schemeClr val="bg1">
                <a:lumMod val="95000"/>
              </a:schemeClr>
            </a:solidFill>
            <a:ln>
              <a:noFill/>
            </a:ln>
            <a:effectLst>
              <a:outerShdw blurRad="88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3" name="Group 32">
              <a:extLst>
                <a:ext uri="{FF2B5EF4-FFF2-40B4-BE49-F238E27FC236}">
                  <a16:creationId xmlns:a16="http://schemas.microsoft.com/office/drawing/2014/main" id="{13A0C82B-7DB4-B077-5358-1E46536F71F1}"/>
                </a:ext>
              </a:extLst>
            </p:cNvPr>
            <p:cNvGrpSpPr/>
            <p:nvPr/>
          </p:nvGrpSpPr>
          <p:grpSpPr>
            <a:xfrm>
              <a:off x="3116281" y="139050"/>
              <a:ext cx="3167269" cy="1080153"/>
              <a:chOff x="2334427" y="139049"/>
              <a:chExt cx="3167269" cy="1080153"/>
            </a:xfrm>
          </p:grpSpPr>
          <p:sp>
            <p:nvSpPr>
              <p:cNvPr id="29" name="Freeform: Shape 28">
                <a:extLst>
                  <a:ext uri="{FF2B5EF4-FFF2-40B4-BE49-F238E27FC236}">
                    <a16:creationId xmlns:a16="http://schemas.microsoft.com/office/drawing/2014/main" id="{83E459AA-55C6-CF41-C545-78941D2CB0B7}"/>
                  </a:ext>
                </a:extLst>
              </p:cNvPr>
              <p:cNvSpPr/>
              <p:nvPr/>
            </p:nvSpPr>
            <p:spPr>
              <a:xfrm rot="5400000" flipV="1">
                <a:off x="3377985" y="-904509"/>
                <a:ext cx="1080153" cy="3167269"/>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FF656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30" name="Group 29">
                <a:extLst>
                  <a:ext uri="{FF2B5EF4-FFF2-40B4-BE49-F238E27FC236}">
                    <a16:creationId xmlns:a16="http://schemas.microsoft.com/office/drawing/2014/main" id="{A1966C6A-F6CB-EA20-742B-9A972EE74E03}"/>
                  </a:ext>
                </a:extLst>
              </p:cNvPr>
              <p:cNvGrpSpPr/>
              <p:nvPr/>
            </p:nvGrpSpPr>
            <p:grpSpPr>
              <a:xfrm>
                <a:off x="2480200" y="153779"/>
                <a:ext cx="2875722" cy="934916"/>
                <a:chOff x="4388512" y="153780"/>
                <a:chExt cx="2875722" cy="934916"/>
              </a:xfrm>
            </p:grpSpPr>
            <p:sp>
              <p:nvSpPr>
                <p:cNvPr id="31" name="TextBox 30">
                  <a:extLst>
                    <a:ext uri="{FF2B5EF4-FFF2-40B4-BE49-F238E27FC236}">
                      <a16:creationId xmlns:a16="http://schemas.microsoft.com/office/drawing/2014/main" id="{9DDA1100-7929-D01A-883C-590D404AF652}"/>
                    </a:ext>
                  </a:extLst>
                </p:cNvPr>
                <p:cNvSpPr txBox="1"/>
                <p:nvPr/>
              </p:nvSpPr>
              <p:spPr>
                <a:xfrm>
                  <a:off x="4388512" y="611642"/>
                  <a:ext cx="2875722" cy="477054"/>
                </a:xfrm>
                <a:prstGeom prst="rect">
                  <a:avLst/>
                </a:prstGeom>
                <a:noFill/>
              </p:spPr>
              <p:txBody>
                <a:bodyPr wrap="square" rtlCol="0">
                  <a:spAutoFit/>
                </a:bodyPr>
                <a:lstStyle/>
                <a:p>
                  <a:r>
                    <a:rPr lang="en-IN" sz="2500" b="1" dirty="0">
                      <a:solidFill>
                        <a:schemeClr val="bg1"/>
                      </a:solidFill>
                      <a:latin typeface="Tw Cen MT" panose="020B0602020104020603" pitchFamily="34" charset="0"/>
                    </a:rPr>
                    <a:t>Business Objectives</a:t>
                  </a:r>
                </a:p>
              </p:txBody>
            </p:sp>
            <p:pic>
              <p:nvPicPr>
                <p:cNvPr id="32" name="Graphic 31" descr="Lightbulb with solid fill">
                  <a:extLst>
                    <a:ext uri="{FF2B5EF4-FFF2-40B4-BE49-F238E27FC236}">
                      <a16:creationId xmlns:a16="http://schemas.microsoft.com/office/drawing/2014/main" id="{B128BF22-60E4-5BBA-A30E-BE1767F478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7168" y="153780"/>
                  <a:ext cx="501097" cy="560258"/>
                </a:xfrm>
                <a:prstGeom prst="rect">
                  <a:avLst/>
                </a:prstGeom>
              </p:spPr>
            </p:pic>
          </p:grpSp>
        </p:grpSp>
      </p:grpSp>
      <p:sp>
        <p:nvSpPr>
          <p:cNvPr id="5" name="TextBox 4">
            <a:extLst>
              <a:ext uri="{FF2B5EF4-FFF2-40B4-BE49-F238E27FC236}">
                <a16:creationId xmlns:a16="http://schemas.microsoft.com/office/drawing/2014/main" id="{CB1BD969-0B0B-F16D-38D1-E473565EEFEB}"/>
              </a:ext>
            </a:extLst>
          </p:cNvPr>
          <p:cNvSpPr txBox="1"/>
          <p:nvPr/>
        </p:nvSpPr>
        <p:spPr>
          <a:xfrm>
            <a:off x="935968" y="1859339"/>
            <a:ext cx="10629654" cy="3416320"/>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Georgia" panose="02040502050405020303" pitchFamily="18" charset="0"/>
              </a:rPr>
              <a:t>To classify the reviews into particular categories based on different sentiments</a:t>
            </a:r>
          </a:p>
          <a:p>
            <a:endParaRPr lang="en-IN" dirty="0">
              <a:latin typeface="Georgia" panose="02040502050405020303" pitchFamily="18" charset="0"/>
            </a:endParaRPr>
          </a:p>
          <a:p>
            <a:pPr marL="285750" indent="-285750">
              <a:buFont typeface="Wingdings" panose="05000000000000000000" pitchFamily="2" charset="2"/>
              <a:buChar char="Ø"/>
            </a:pPr>
            <a:r>
              <a:rPr lang="en-IN" dirty="0">
                <a:latin typeface="Georgia" panose="02040502050405020303" pitchFamily="18" charset="0"/>
              </a:rPr>
              <a:t>To find out the product names with most number of negative and positive  reviews so that we can understand why the product is positively or negatively reviewed.</a:t>
            </a:r>
          </a:p>
          <a:p>
            <a:pPr marL="285750" indent="-285750">
              <a:buFont typeface="Wingdings" panose="05000000000000000000" pitchFamily="2" charset="2"/>
              <a:buChar char="Ø"/>
            </a:pPr>
            <a:endParaRPr lang="en-IN" dirty="0">
              <a:latin typeface="Georgia" panose="02040502050405020303" pitchFamily="18" charset="0"/>
            </a:endParaRPr>
          </a:p>
          <a:p>
            <a:pPr marL="285750" indent="-285750">
              <a:buFont typeface="Wingdings" panose="05000000000000000000" pitchFamily="2" charset="2"/>
              <a:buChar char="Ø"/>
            </a:pPr>
            <a:r>
              <a:rPr lang="en-IN" dirty="0">
                <a:latin typeface="Georgia" panose="02040502050405020303" pitchFamily="18" charset="0"/>
              </a:rPr>
              <a:t>To study how the customer sentiments towards the product are changing with time and to forecast </a:t>
            </a:r>
          </a:p>
          <a:p>
            <a:r>
              <a:rPr lang="en-IN" dirty="0">
                <a:latin typeface="Georgia" panose="02040502050405020303" pitchFamily="18" charset="0"/>
              </a:rPr>
              <a:t>     the future of sentiments trends.</a:t>
            </a:r>
          </a:p>
          <a:p>
            <a:endParaRPr lang="en-IN" dirty="0">
              <a:latin typeface="Georgia" panose="02040502050405020303" pitchFamily="18" charset="0"/>
            </a:endParaRPr>
          </a:p>
          <a:p>
            <a:pPr marL="285750" indent="-285750">
              <a:buFont typeface="Wingdings" panose="05000000000000000000" pitchFamily="2" charset="2"/>
              <a:buChar char="Ø"/>
            </a:pPr>
            <a:r>
              <a:rPr lang="en-IN" dirty="0">
                <a:latin typeface="Georgia" panose="02040502050405020303" pitchFamily="18" charset="0"/>
              </a:rPr>
              <a:t>To understand the trends of products which are most positively and </a:t>
            </a:r>
          </a:p>
          <a:p>
            <a:r>
              <a:rPr lang="en-IN" dirty="0">
                <a:latin typeface="Georgia" panose="02040502050405020303" pitchFamily="18" charset="0"/>
              </a:rPr>
              <a:t>      negatively reviewed.</a:t>
            </a:r>
          </a:p>
          <a:p>
            <a:endParaRPr lang="en-IN" dirty="0">
              <a:latin typeface="Georgia" panose="02040502050405020303" pitchFamily="18" charset="0"/>
            </a:endParaRPr>
          </a:p>
          <a:p>
            <a:pPr marL="285750" indent="-285750">
              <a:buFont typeface="Wingdings" panose="05000000000000000000" pitchFamily="2" charset="2"/>
              <a:buChar char="Ø"/>
            </a:pPr>
            <a:r>
              <a:rPr lang="en-IN" dirty="0">
                <a:latin typeface="Georgia" panose="02040502050405020303" pitchFamily="18" charset="0"/>
              </a:rPr>
              <a:t>To compare given pair of datasets for future analysis.</a:t>
            </a:r>
          </a:p>
        </p:txBody>
      </p:sp>
      <p:pic>
        <p:nvPicPr>
          <p:cNvPr id="11" name="Picture 10">
            <a:extLst>
              <a:ext uri="{FF2B5EF4-FFF2-40B4-BE49-F238E27FC236}">
                <a16:creationId xmlns:a16="http://schemas.microsoft.com/office/drawing/2014/main" id="{64C78A76-E1E3-A0BF-EA0D-8B7F3A5642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453848" y="4229682"/>
            <a:ext cx="2499032" cy="2350524"/>
          </a:xfrm>
          <a:prstGeom prst="rect">
            <a:avLst/>
          </a:prstGeom>
          <a:effectLst>
            <a:outerShdw blurRad="76200" dir="18900000" sy="23000" kx="-1200000" algn="bl" rotWithShape="0">
              <a:prstClr val="black">
                <a:alpha val="20000"/>
              </a:prstClr>
            </a:outerShdw>
          </a:effectLst>
        </p:spPr>
      </p:pic>
      <p:sp>
        <p:nvSpPr>
          <p:cNvPr id="12" name="Freeform: Shape 11">
            <a:extLst>
              <a:ext uri="{FF2B5EF4-FFF2-40B4-BE49-F238E27FC236}">
                <a16:creationId xmlns:a16="http://schemas.microsoft.com/office/drawing/2014/main" id="{527182F0-6BEB-6CBB-1407-5478653BA3B2}"/>
              </a:ext>
            </a:extLst>
          </p:cNvPr>
          <p:cNvSpPr/>
          <p:nvPr/>
        </p:nvSpPr>
        <p:spPr>
          <a:xfrm rot="10800000">
            <a:off x="11754678" y="5790547"/>
            <a:ext cx="437320" cy="557243"/>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FF656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3" name="TextBox 12">
            <a:extLst>
              <a:ext uri="{FF2B5EF4-FFF2-40B4-BE49-F238E27FC236}">
                <a16:creationId xmlns:a16="http://schemas.microsoft.com/office/drawing/2014/main" id="{7F49ABE0-8C1A-FEB1-7F91-E9B90A74DDCE}"/>
              </a:ext>
            </a:extLst>
          </p:cNvPr>
          <p:cNvSpPr txBox="1"/>
          <p:nvPr/>
        </p:nvSpPr>
        <p:spPr>
          <a:xfrm>
            <a:off x="11815442" y="5877877"/>
            <a:ext cx="499082" cy="369332"/>
          </a:xfrm>
          <a:prstGeom prst="rect">
            <a:avLst/>
          </a:prstGeom>
          <a:noFill/>
        </p:spPr>
        <p:txBody>
          <a:bodyPr wrap="square" rtlCol="0">
            <a:spAutoFit/>
          </a:bodyPr>
          <a:lstStyle/>
          <a:p>
            <a:r>
              <a:rPr lang="en-IN" b="1" dirty="0">
                <a:solidFill>
                  <a:schemeClr val="bg1"/>
                </a:solidFill>
              </a:rPr>
              <a:t> 3</a:t>
            </a:r>
          </a:p>
        </p:txBody>
      </p:sp>
    </p:spTree>
    <p:extLst>
      <p:ext uri="{BB962C8B-B14F-4D97-AF65-F5344CB8AC3E}">
        <p14:creationId xmlns:p14="http://schemas.microsoft.com/office/powerpoint/2010/main" val="140005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1D4E982-3E8D-AC86-A309-3CC093B03706}"/>
              </a:ext>
            </a:extLst>
          </p:cNvPr>
          <p:cNvSpPr/>
          <p:nvPr/>
        </p:nvSpPr>
        <p:spPr>
          <a:xfrm>
            <a:off x="-1" y="0"/>
            <a:ext cx="1219200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8F6F14B0-F00F-68BF-FCE7-B76B680FC7F2}"/>
              </a:ext>
            </a:extLst>
          </p:cNvPr>
          <p:cNvSpPr/>
          <p:nvPr/>
        </p:nvSpPr>
        <p:spPr>
          <a:xfrm>
            <a:off x="3432309" y="3193006"/>
            <a:ext cx="5751443" cy="636104"/>
          </a:xfrm>
          <a:prstGeom prst="roundRect">
            <a:avLst/>
          </a:prstGeom>
          <a:solidFill>
            <a:srgbClr val="FF6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22A73CF7-1C17-AE7B-9882-99DD3D26D170}"/>
              </a:ext>
            </a:extLst>
          </p:cNvPr>
          <p:cNvSpPr txBox="1"/>
          <p:nvPr/>
        </p:nvSpPr>
        <p:spPr>
          <a:xfrm>
            <a:off x="4264688" y="3311003"/>
            <a:ext cx="9329531" cy="400110"/>
          </a:xfrm>
          <a:prstGeom prst="rect">
            <a:avLst/>
          </a:prstGeom>
          <a:noFill/>
        </p:spPr>
        <p:txBody>
          <a:bodyPr wrap="square" rtlCol="0">
            <a:spAutoFit/>
          </a:bodyPr>
          <a:lstStyle/>
          <a:p>
            <a:r>
              <a:rPr lang="en-IN" sz="2000" b="1" dirty="0">
                <a:solidFill>
                  <a:schemeClr val="bg1"/>
                </a:solidFill>
                <a:latin typeface="Tw Cen MT" panose="020B0602020104020603" pitchFamily="34" charset="0"/>
              </a:rPr>
              <a:t>EDA visualization through Tableau</a:t>
            </a:r>
          </a:p>
        </p:txBody>
      </p:sp>
      <p:sp>
        <p:nvSpPr>
          <p:cNvPr id="5" name="Rectangle: Rounded Corners 4">
            <a:extLst>
              <a:ext uri="{FF2B5EF4-FFF2-40B4-BE49-F238E27FC236}">
                <a16:creationId xmlns:a16="http://schemas.microsoft.com/office/drawing/2014/main" id="{5EF964EF-F341-DC95-E94D-F352FA9EAFCF}"/>
              </a:ext>
            </a:extLst>
          </p:cNvPr>
          <p:cNvSpPr/>
          <p:nvPr/>
        </p:nvSpPr>
        <p:spPr>
          <a:xfrm rot="5400000">
            <a:off x="11820940" y="5848277"/>
            <a:ext cx="371060" cy="427382"/>
          </a:xfrm>
          <a:prstGeom prst="roundRect">
            <a:avLst/>
          </a:prstGeom>
          <a:solidFill>
            <a:srgbClr val="FF6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F21BB3C4-A2DD-89D6-F227-EF0F3543E566}"/>
              </a:ext>
            </a:extLst>
          </p:cNvPr>
          <p:cNvSpPr>
            <a:spLocks noGrp="1"/>
          </p:cNvSpPr>
          <p:nvPr>
            <p:ph type="sldNum" sz="quarter" idx="12"/>
          </p:nvPr>
        </p:nvSpPr>
        <p:spPr>
          <a:xfrm>
            <a:off x="11820939" y="5861594"/>
            <a:ext cx="498565" cy="365125"/>
          </a:xfrm>
        </p:spPr>
        <p:txBody>
          <a:bodyPr/>
          <a:lstStyle/>
          <a:p>
            <a:r>
              <a:rPr lang="en-IN" b="1" dirty="0">
                <a:solidFill>
                  <a:schemeClr val="bg1"/>
                </a:solidFill>
              </a:rPr>
              <a:t> </a:t>
            </a:r>
            <a:fld id="{E74547A0-F5C0-4903-8BD0-6202A9B6E8AD}" type="slidenum">
              <a:rPr lang="en-IN" b="1" smtClean="0">
                <a:solidFill>
                  <a:schemeClr val="bg1"/>
                </a:solidFill>
              </a:rPr>
              <a:t>4</a:t>
            </a:fld>
            <a:endParaRPr lang="en-IN" b="1" dirty="0">
              <a:solidFill>
                <a:schemeClr val="bg1"/>
              </a:solidFill>
            </a:endParaRPr>
          </a:p>
        </p:txBody>
      </p:sp>
    </p:spTree>
    <p:extLst>
      <p:ext uri="{BB962C8B-B14F-4D97-AF65-F5344CB8AC3E}">
        <p14:creationId xmlns:p14="http://schemas.microsoft.com/office/powerpoint/2010/main" val="4146164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615159AD-5DEC-1AFF-9166-5AB70951FAD5}"/>
              </a:ext>
            </a:extLst>
          </p:cNvPr>
          <p:cNvGrpSpPr/>
          <p:nvPr/>
        </p:nvGrpSpPr>
        <p:grpSpPr>
          <a:xfrm>
            <a:off x="62946" y="-10724"/>
            <a:ext cx="12192000" cy="6868724"/>
            <a:chOff x="-1397643" y="49157"/>
            <a:chExt cx="12192000" cy="6868724"/>
          </a:xfrm>
        </p:grpSpPr>
        <p:sp>
          <p:nvSpPr>
            <p:cNvPr id="66" name="Rectangle 65">
              <a:extLst>
                <a:ext uri="{FF2B5EF4-FFF2-40B4-BE49-F238E27FC236}">
                  <a16:creationId xmlns:a16="http://schemas.microsoft.com/office/drawing/2014/main" id="{F3E81517-563B-7241-48A2-D3D10F1B7C77}"/>
                </a:ext>
              </a:extLst>
            </p:cNvPr>
            <p:cNvSpPr/>
            <p:nvPr/>
          </p:nvSpPr>
          <p:spPr>
            <a:xfrm>
              <a:off x="-1397643" y="59881"/>
              <a:ext cx="12192000" cy="6858000"/>
            </a:xfrm>
            <a:prstGeom prst="rect">
              <a:avLst/>
            </a:prstGeom>
            <a:solidFill>
              <a:schemeClr val="bg1">
                <a:lumMod val="95000"/>
              </a:schemeClr>
            </a:solidFill>
            <a:ln>
              <a:noFill/>
            </a:ln>
            <a:effectLst>
              <a:outerShdw blurRad="88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7" name="Group 66">
              <a:extLst>
                <a:ext uri="{FF2B5EF4-FFF2-40B4-BE49-F238E27FC236}">
                  <a16:creationId xmlns:a16="http://schemas.microsoft.com/office/drawing/2014/main" id="{96B0D1C0-2FEA-9868-CB45-71AD6E3DFE6A}"/>
                </a:ext>
              </a:extLst>
            </p:cNvPr>
            <p:cNvGrpSpPr/>
            <p:nvPr/>
          </p:nvGrpSpPr>
          <p:grpSpPr>
            <a:xfrm>
              <a:off x="1706676" y="49157"/>
              <a:ext cx="5883973" cy="1150414"/>
              <a:chOff x="1661415" y="-79235"/>
              <a:chExt cx="5883973" cy="1150414"/>
            </a:xfrm>
          </p:grpSpPr>
          <p:sp>
            <p:nvSpPr>
              <p:cNvPr id="68" name="Freeform: Shape 67">
                <a:extLst>
                  <a:ext uri="{FF2B5EF4-FFF2-40B4-BE49-F238E27FC236}">
                    <a16:creationId xmlns:a16="http://schemas.microsoft.com/office/drawing/2014/main" id="{8F55F934-AFA8-8F87-4B5C-7B5E68A8A0CE}"/>
                  </a:ext>
                </a:extLst>
              </p:cNvPr>
              <p:cNvSpPr/>
              <p:nvPr/>
            </p:nvSpPr>
            <p:spPr>
              <a:xfrm rot="5400000">
                <a:off x="4028195" y="-1960654"/>
                <a:ext cx="1150414" cy="4913251"/>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FF79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9" name="TextBox 68">
                <a:extLst>
                  <a:ext uri="{FF2B5EF4-FFF2-40B4-BE49-F238E27FC236}">
                    <a16:creationId xmlns:a16="http://schemas.microsoft.com/office/drawing/2014/main" id="{B1F45AD5-E62D-EA3C-89DF-36778A745E19}"/>
                  </a:ext>
                </a:extLst>
              </p:cNvPr>
              <p:cNvSpPr txBox="1"/>
              <p:nvPr/>
            </p:nvSpPr>
            <p:spPr>
              <a:xfrm rot="10800000" flipV="1">
                <a:off x="1661415" y="353612"/>
                <a:ext cx="5883973" cy="477054"/>
              </a:xfrm>
              <a:prstGeom prst="rect">
                <a:avLst/>
              </a:prstGeom>
              <a:noFill/>
            </p:spPr>
            <p:txBody>
              <a:bodyPr wrap="square" rtlCol="0">
                <a:spAutoFit/>
              </a:bodyPr>
              <a:lstStyle/>
              <a:p>
                <a:pPr algn="ctr"/>
                <a:r>
                  <a:rPr lang="en-IN" sz="2500" b="1" dirty="0">
                    <a:solidFill>
                      <a:schemeClr val="bg1">
                        <a:lumMod val="95000"/>
                      </a:schemeClr>
                    </a:solidFill>
                    <a:latin typeface="Tw Cen MT" panose="020B0602020104020603" pitchFamily="34" charset="0"/>
                  </a:rPr>
                  <a:t>Work flow of Review categorization</a:t>
                </a:r>
              </a:p>
            </p:txBody>
          </p:sp>
          <p:pic>
            <p:nvPicPr>
              <p:cNvPr id="70" name="Graphic 69" descr="Lightbulb with solid fill">
                <a:extLst>
                  <a:ext uri="{FF2B5EF4-FFF2-40B4-BE49-F238E27FC236}">
                    <a16:creationId xmlns:a16="http://schemas.microsoft.com/office/drawing/2014/main" id="{E3DB0D46-EA04-346B-0122-FEDB8AAE5F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V="1">
                <a:off x="4364862" y="-22473"/>
                <a:ext cx="485647" cy="485647"/>
              </a:xfrm>
              <a:prstGeom prst="rect">
                <a:avLst/>
              </a:prstGeom>
            </p:spPr>
          </p:pic>
        </p:grpSp>
      </p:grpSp>
      <p:sp>
        <p:nvSpPr>
          <p:cNvPr id="5" name="TextBox 4">
            <a:extLst>
              <a:ext uri="{FF2B5EF4-FFF2-40B4-BE49-F238E27FC236}">
                <a16:creationId xmlns:a16="http://schemas.microsoft.com/office/drawing/2014/main" id="{1B88B1F8-62E4-D6B0-C415-7A040EFB4E83}"/>
              </a:ext>
            </a:extLst>
          </p:cNvPr>
          <p:cNvSpPr txBox="1"/>
          <p:nvPr/>
        </p:nvSpPr>
        <p:spPr>
          <a:xfrm>
            <a:off x="2473703" y="1376896"/>
            <a:ext cx="4585251" cy="323165"/>
          </a:xfrm>
          <a:prstGeom prst="rect">
            <a:avLst/>
          </a:prstGeom>
          <a:noFill/>
        </p:spPr>
        <p:txBody>
          <a:bodyPr wrap="square" rtlCol="0">
            <a:spAutoFit/>
          </a:bodyPr>
          <a:lstStyle/>
          <a:p>
            <a:pPr marL="285750" indent="-285750">
              <a:buFont typeface="Arial" panose="020B0604020202020204" pitchFamily="34" charset="0"/>
              <a:buChar char="•"/>
            </a:pPr>
            <a:r>
              <a:rPr lang="en-IN" sz="1500" dirty="0">
                <a:latin typeface="Georgia" panose="02040502050405020303" pitchFamily="18" charset="0"/>
              </a:rPr>
              <a:t>Cleaning the data for further analysis</a:t>
            </a:r>
          </a:p>
        </p:txBody>
      </p:sp>
      <p:sp>
        <p:nvSpPr>
          <p:cNvPr id="6" name="TextBox 5">
            <a:extLst>
              <a:ext uri="{FF2B5EF4-FFF2-40B4-BE49-F238E27FC236}">
                <a16:creationId xmlns:a16="http://schemas.microsoft.com/office/drawing/2014/main" id="{B07038AE-8AAE-0075-D49A-9168D47F3449}"/>
              </a:ext>
            </a:extLst>
          </p:cNvPr>
          <p:cNvSpPr txBox="1"/>
          <p:nvPr/>
        </p:nvSpPr>
        <p:spPr>
          <a:xfrm>
            <a:off x="4505077" y="2771251"/>
            <a:ext cx="4081670" cy="323165"/>
          </a:xfrm>
          <a:prstGeom prst="rect">
            <a:avLst/>
          </a:prstGeom>
          <a:noFill/>
        </p:spPr>
        <p:txBody>
          <a:bodyPr wrap="square" rtlCol="0">
            <a:spAutoFit/>
          </a:bodyPr>
          <a:lstStyle/>
          <a:p>
            <a:pPr marL="285750" indent="-285750">
              <a:buFont typeface="Arial" panose="020B0604020202020204" pitchFamily="34" charset="0"/>
              <a:buChar char="•"/>
            </a:pPr>
            <a:r>
              <a:rPr lang="en-IN" sz="1500" dirty="0">
                <a:latin typeface="Georgia" panose="02040502050405020303" pitchFamily="18" charset="0"/>
              </a:rPr>
              <a:t>Converting the words into numbers</a:t>
            </a:r>
          </a:p>
        </p:txBody>
      </p:sp>
      <p:sp>
        <p:nvSpPr>
          <p:cNvPr id="8" name="TextBox 7">
            <a:extLst>
              <a:ext uri="{FF2B5EF4-FFF2-40B4-BE49-F238E27FC236}">
                <a16:creationId xmlns:a16="http://schemas.microsoft.com/office/drawing/2014/main" id="{C87CAC9A-752E-F285-DE83-71126B11E6B3}"/>
              </a:ext>
            </a:extLst>
          </p:cNvPr>
          <p:cNvSpPr txBox="1"/>
          <p:nvPr/>
        </p:nvSpPr>
        <p:spPr>
          <a:xfrm>
            <a:off x="6506817" y="4385919"/>
            <a:ext cx="3458817" cy="323165"/>
          </a:xfrm>
          <a:prstGeom prst="rect">
            <a:avLst/>
          </a:prstGeom>
          <a:noFill/>
        </p:spPr>
        <p:txBody>
          <a:bodyPr wrap="square" rtlCol="0">
            <a:spAutoFit/>
          </a:bodyPr>
          <a:lstStyle/>
          <a:p>
            <a:pPr marL="285750" indent="-285750">
              <a:buFont typeface="Arial" panose="020B0604020202020204" pitchFamily="34" charset="0"/>
              <a:buChar char="•"/>
            </a:pPr>
            <a:r>
              <a:rPr lang="en-IN" sz="1500" dirty="0">
                <a:latin typeface="Georgia" panose="02040502050405020303" pitchFamily="18" charset="0"/>
              </a:rPr>
              <a:t>Calculating sentiment scores</a:t>
            </a:r>
          </a:p>
        </p:txBody>
      </p:sp>
      <p:sp>
        <p:nvSpPr>
          <p:cNvPr id="9" name="TextBox 8">
            <a:extLst>
              <a:ext uri="{FF2B5EF4-FFF2-40B4-BE49-F238E27FC236}">
                <a16:creationId xmlns:a16="http://schemas.microsoft.com/office/drawing/2014/main" id="{ED973F1E-0D92-6DB2-4839-D46B26B9E382}"/>
              </a:ext>
            </a:extLst>
          </p:cNvPr>
          <p:cNvSpPr txBox="1"/>
          <p:nvPr/>
        </p:nvSpPr>
        <p:spPr>
          <a:xfrm>
            <a:off x="8256419" y="5818589"/>
            <a:ext cx="3458817" cy="323165"/>
          </a:xfrm>
          <a:prstGeom prst="rect">
            <a:avLst/>
          </a:prstGeom>
          <a:noFill/>
        </p:spPr>
        <p:txBody>
          <a:bodyPr wrap="square" rtlCol="0">
            <a:spAutoFit/>
          </a:bodyPr>
          <a:lstStyle/>
          <a:p>
            <a:pPr marL="285750" indent="-285750">
              <a:buFont typeface="Arial" panose="020B0604020202020204" pitchFamily="34" charset="0"/>
              <a:buChar char="•"/>
            </a:pPr>
            <a:r>
              <a:rPr lang="en-IN" sz="1500" dirty="0">
                <a:latin typeface="Georgia" panose="02040502050405020303" pitchFamily="18" charset="0"/>
              </a:rPr>
              <a:t>Based on the sentiment score</a:t>
            </a:r>
          </a:p>
        </p:txBody>
      </p:sp>
      <p:sp>
        <p:nvSpPr>
          <p:cNvPr id="4" name="Freeform: Shape 3">
            <a:extLst>
              <a:ext uri="{FF2B5EF4-FFF2-40B4-BE49-F238E27FC236}">
                <a16:creationId xmlns:a16="http://schemas.microsoft.com/office/drawing/2014/main" id="{473C70F9-5268-3CA0-7996-04039578291D}"/>
              </a:ext>
            </a:extLst>
          </p:cNvPr>
          <p:cNvSpPr/>
          <p:nvPr/>
        </p:nvSpPr>
        <p:spPr>
          <a:xfrm rot="10800000">
            <a:off x="11870631" y="5774208"/>
            <a:ext cx="397566" cy="450614"/>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FF79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 name="TextBox 6">
            <a:extLst>
              <a:ext uri="{FF2B5EF4-FFF2-40B4-BE49-F238E27FC236}">
                <a16:creationId xmlns:a16="http://schemas.microsoft.com/office/drawing/2014/main" id="{7F70FECA-5348-D475-C5FE-152E730E1299}"/>
              </a:ext>
            </a:extLst>
          </p:cNvPr>
          <p:cNvSpPr txBox="1"/>
          <p:nvPr/>
        </p:nvSpPr>
        <p:spPr>
          <a:xfrm>
            <a:off x="11923640" y="5855490"/>
            <a:ext cx="344557" cy="369332"/>
          </a:xfrm>
          <a:prstGeom prst="rect">
            <a:avLst/>
          </a:prstGeom>
          <a:noFill/>
        </p:spPr>
        <p:txBody>
          <a:bodyPr wrap="square" rtlCol="0">
            <a:spAutoFit/>
          </a:bodyPr>
          <a:lstStyle/>
          <a:p>
            <a:r>
              <a:rPr lang="en-IN" b="1" dirty="0">
                <a:solidFill>
                  <a:schemeClr val="bg1"/>
                </a:solidFill>
              </a:rPr>
              <a:t>5</a:t>
            </a:r>
          </a:p>
        </p:txBody>
      </p:sp>
      <p:graphicFrame>
        <p:nvGraphicFramePr>
          <p:cNvPr id="2" name="Diagram 1">
            <a:extLst>
              <a:ext uri="{FF2B5EF4-FFF2-40B4-BE49-F238E27FC236}">
                <a16:creationId xmlns:a16="http://schemas.microsoft.com/office/drawing/2014/main" id="{98286131-8A97-3818-21D7-2B8B305EA102}"/>
              </a:ext>
            </a:extLst>
          </p:cNvPr>
          <p:cNvGraphicFramePr/>
          <p:nvPr>
            <p:extLst>
              <p:ext uri="{D42A27DB-BD31-4B8C-83A1-F6EECF244321}">
                <p14:modId xmlns:p14="http://schemas.microsoft.com/office/powerpoint/2010/main" val="2993737536"/>
              </p:ext>
            </p:extLst>
          </p:nvPr>
        </p:nvGraphicFramePr>
        <p:xfrm>
          <a:off x="49695" y="404952"/>
          <a:ext cx="11193746" cy="66123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5936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Graphic spid="2"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97" name="Group 96">
            <a:extLst>
              <a:ext uri="{FF2B5EF4-FFF2-40B4-BE49-F238E27FC236}">
                <a16:creationId xmlns:a16="http://schemas.microsoft.com/office/drawing/2014/main" id="{CCE305A6-440B-F116-3936-23796C8F7ECF}"/>
              </a:ext>
            </a:extLst>
          </p:cNvPr>
          <p:cNvGrpSpPr/>
          <p:nvPr/>
        </p:nvGrpSpPr>
        <p:grpSpPr>
          <a:xfrm>
            <a:off x="0" y="-19194"/>
            <a:ext cx="12192000" cy="6893210"/>
            <a:chOff x="-2641297" y="-2066"/>
            <a:chExt cx="12192000" cy="6893210"/>
          </a:xfrm>
        </p:grpSpPr>
        <p:sp>
          <p:nvSpPr>
            <p:cNvPr id="85" name="Rectangle 84">
              <a:extLst>
                <a:ext uri="{FF2B5EF4-FFF2-40B4-BE49-F238E27FC236}">
                  <a16:creationId xmlns:a16="http://schemas.microsoft.com/office/drawing/2014/main" id="{26AC5BAA-31D6-9F7C-E60D-46F09C53D528}"/>
                </a:ext>
              </a:extLst>
            </p:cNvPr>
            <p:cNvSpPr/>
            <p:nvPr/>
          </p:nvSpPr>
          <p:spPr>
            <a:xfrm>
              <a:off x="-2641297" y="33144"/>
              <a:ext cx="12192000" cy="6858000"/>
            </a:xfrm>
            <a:prstGeom prst="rect">
              <a:avLst/>
            </a:prstGeom>
            <a:solidFill>
              <a:schemeClr val="bg1">
                <a:lumMod val="95000"/>
              </a:schemeClr>
            </a:solidFill>
            <a:ln>
              <a:noFill/>
            </a:ln>
            <a:effectLst>
              <a:outerShdw blurRad="88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86" name="Group 85">
              <a:extLst>
                <a:ext uri="{FF2B5EF4-FFF2-40B4-BE49-F238E27FC236}">
                  <a16:creationId xmlns:a16="http://schemas.microsoft.com/office/drawing/2014/main" id="{ECCCD8A7-C275-4FD3-EDEE-AC43F001105C}"/>
                </a:ext>
              </a:extLst>
            </p:cNvPr>
            <p:cNvGrpSpPr/>
            <p:nvPr/>
          </p:nvGrpSpPr>
          <p:grpSpPr>
            <a:xfrm>
              <a:off x="1156632" y="-2066"/>
              <a:ext cx="4552544" cy="1033669"/>
              <a:chOff x="3821947" y="-98159"/>
              <a:chExt cx="4552544" cy="1033669"/>
            </a:xfrm>
          </p:grpSpPr>
          <p:sp>
            <p:nvSpPr>
              <p:cNvPr id="87" name="Freeform: Shape 86">
                <a:extLst>
                  <a:ext uri="{FF2B5EF4-FFF2-40B4-BE49-F238E27FC236}">
                    <a16:creationId xmlns:a16="http://schemas.microsoft.com/office/drawing/2014/main" id="{C06B367F-8B46-D504-3C8A-967B8DAA1361}"/>
                  </a:ext>
                </a:extLst>
              </p:cNvPr>
              <p:cNvSpPr/>
              <p:nvPr/>
            </p:nvSpPr>
            <p:spPr>
              <a:xfrm rot="5400000">
                <a:off x="5616668" y="-1822312"/>
                <a:ext cx="1033669" cy="4481976"/>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88" name="Group 87">
                <a:extLst>
                  <a:ext uri="{FF2B5EF4-FFF2-40B4-BE49-F238E27FC236}">
                    <a16:creationId xmlns:a16="http://schemas.microsoft.com/office/drawing/2014/main" id="{E36F3073-BDF3-90FD-A2E6-E21F607508FC}"/>
                  </a:ext>
                </a:extLst>
              </p:cNvPr>
              <p:cNvGrpSpPr/>
              <p:nvPr/>
            </p:nvGrpSpPr>
            <p:grpSpPr>
              <a:xfrm>
                <a:off x="3821947" y="-46198"/>
                <a:ext cx="4552544" cy="876129"/>
                <a:chOff x="3821947" y="-46198"/>
                <a:chExt cx="4552544" cy="876129"/>
              </a:xfrm>
            </p:grpSpPr>
            <p:sp>
              <p:nvSpPr>
                <p:cNvPr id="89" name="TextBox 88">
                  <a:extLst>
                    <a:ext uri="{FF2B5EF4-FFF2-40B4-BE49-F238E27FC236}">
                      <a16:creationId xmlns:a16="http://schemas.microsoft.com/office/drawing/2014/main" id="{337FEEFB-E28C-67CD-5EFB-5CB2BA8D4E6B}"/>
                    </a:ext>
                  </a:extLst>
                </p:cNvPr>
                <p:cNvSpPr txBox="1"/>
                <p:nvPr/>
              </p:nvSpPr>
              <p:spPr>
                <a:xfrm rot="10800000" flipV="1">
                  <a:off x="3821947" y="352877"/>
                  <a:ext cx="4552544" cy="477054"/>
                </a:xfrm>
                <a:prstGeom prst="rect">
                  <a:avLst/>
                </a:prstGeom>
                <a:noFill/>
              </p:spPr>
              <p:txBody>
                <a:bodyPr wrap="square" rtlCol="0">
                  <a:spAutoFit/>
                </a:bodyPr>
                <a:lstStyle/>
                <a:p>
                  <a:pPr algn="ctr"/>
                  <a:r>
                    <a:rPr lang="en-IN" sz="2500" b="1" dirty="0">
                      <a:solidFill>
                        <a:schemeClr val="bg1">
                          <a:lumMod val="95000"/>
                        </a:schemeClr>
                      </a:solidFill>
                      <a:latin typeface="Tw Cen MT" panose="020B0602020104020603" pitchFamily="34" charset="0"/>
                    </a:rPr>
                    <a:t>Word cloud of positive sentiment</a:t>
                  </a:r>
                </a:p>
              </p:txBody>
            </p:sp>
            <p:pic>
              <p:nvPicPr>
                <p:cNvPr id="90" name="Graphic 89" descr="Lightbulb with solid fill">
                  <a:extLst>
                    <a:ext uri="{FF2B5EF4-FFF2-40B4-BE49-F238E27FC236}">
                      <a16:creationId xmlns:a16="http://schemas.microsoft.com/office/drawing/2014/main" id="{1A321986-1E17-CF84-2B58-AFA7DA6FC5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V="1">
                  <a:off x="5822041" y="-46198"/>
                  <a:ext cx="552355" cy="552355"/>
                </a:xfrm>
                <a:prstGeom prst="rect">
                  <a:avLst/>
                </a:prstGeom>
              </p:spPr>
            </p:pic>
          </p:grpSp>
        </p:grpSp>
      </p:grpSp>
      <p:pic>
        <p:nvPicPr>
          <p:cNvPr id="2" name="Content Placeholder 4">
            <a:extLst>
              <a:ext uri="{FF2B5EF4-FFF2-40B4-BE49-F238E27FC236}">
                <a16:creationId xmlns:a16="http://schemas.microsoft.com/office/drawing/2014/main" id="{97513F2C-7FD4-9EA5-7289-0316C8DB9D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849" y="1001466"/>
            <a:ext cx="8748454" cy="5840518"/>
          </a:xfrm>
          <a:prstGeom prst="rect">
            <a:avLst/>
          </a:prstGeom>
        </p:spPr>
      </p:pic>
      <p:graphicFrame>
        <p:nvGraphicFramePr>
          <p:cNvPr id="11" name="Table 11">
            <a:extLst>
              <a:ext uri="{FF2B5EF4-FFF2-40B4-BE49-F238E27FC236}">
                <a16:creationId xmlns:a16="http://schemas.microsoft.com/office/drawing/2014/main" id="{A7C4F7CB-EE44-50E1-0501-AA13B7040E9F}"/>
              </a:ext>
            </a:extLst>
          </p:cNvPr>
          <p:cNvGraphicFramePr>
            <a:graphicFrameLocks noGrp="1"/>
          </p:cNvGraphicFramePr>
          <p:nvPr>
            <p:extLst>
              <p:ext uri="{D42A27DB-BD31-4B8C-83A1-F6EECF244321}">
                <p14:modId xmlns:p14="http://schemas.microsoft.com/office/powerpoint/2010/main" val="4082795011"/>
              </p:ext>
            </p:extLst>
          </p:nvPr>
        </p:nvGraphicFramePr>
        <p:xfrm>
          <a:off x="9138110" y="1432173"/>
          <a:ext cx="2361062" cy="4804011"/>
        </p:xfrm>
        <a:graphic>
          <a:graphicData uri="http://schemas.openxmlformats.org/drawingml/2006/table">
            <a:tbl>
              <a:tblPr firstRow="1" bandRow="1">
                <a:tableStyleId>{5C22544A-7EE6-4342-B048-85BDC9FD1C3A}</a:tableStyleId>
              </a:tblPr>
              <a:tblGrid>
                <a:gridCol w="2361062">
                  <a:extLst>
                    <a:ext uri="{9D8B030D-6E8A-4147-A177-3AD203B41FA5}">
                      <a16:colId xmlns:a16="http://schemas.microsoft.com/office/drawing/2014/main" val="496605833"/>
                    </a:ext>
                  </a:extLst>
                </a:gridCol>
              </a:tblGrid>
              <a:tr h="535409">
                <a:tc>
                  <a:txBody>
                    <a:bodyPr/>
                    <a:lstStyle/>
                    <a:p>
                      <a:pPr algn="ctr"/>
                      <a:r>
                        <a:rPr lang="en-IN" sz="2200" dirty="0"/>
                        <a:t>Positive words</a:t>
                      </a:r>
                    </a:p>
                  </a:txBody>
                  <a:tcPr anchor="ctr"/>
                </a:tc>
                <a:extLst>
                  <a:ext uri="{0D108BD9-81ED-4DB2-BD59-A6C34878D82A}">
                    <a16:rowId xmlns:a16="http://schemas.microsoft.com/office/drawing/2014/main" val="4051503781"/>
                  </a:ext>
                </a:extLst>
              </a:tr>
              <a:tr h="535409">
                <a:tc>
                  <a:txBody>
                    <a:bodyPr/>
                    <a:lstStyle/>
                    <a:p>
                      <a:pPr algn="ctr"/>
                      <a:r>
                        <a:rPr lang="en-IN" sz="2000" b="1" dirty="0"/>
                        <a:t>Great</a:t>
                      </a:r>
                    </a:p>
                  </a:txBody>
                  <a:tcPr anchor="ctr"/>
                </a:tc>
                <a:extLst>
                  <a:ext uri="{0D108BD9-81ED-4DB2-BD59-A6C34878D82A}">
                    <a16:rowId xmlns:a16="http://schemas.microsoft.com/office/drawing/2014/main" val="2906568517"/>
                  </a:ext>
                </a:extLst>
              </a:tr>
              <a:tr h="535409">
                <a:tc>
                  <a:txBody>
                    <a:bodyPr/>
                    <a:lstStyle/>
                    <a:p>
                      <a:pPr algn="ctr"/>
                      <a:r>
                        <a:rPr lang="en-IN" sz="2000" b="1" dirty="0"/>
                        <a:t>Perfect</a:t>
                      </a:r>
                    </a:p>
                  </a:txBody>
                  <a:tcPr anchor="ctr"/>
                </a:tc>
                <a:extLst>
                  <a:ext uri="{0D108BD9-81ED-4DB2-BD59-A6C34878D82A}">
                    <a16:rowId xmlns:a16="http://schemas.microsoft.com/office/drawing/2014/main" val="3479551206"/>
                  </a:ext>
                </a:extLst>
              </a:tr>
              <a:tr h="535409">
                <a:tc>
                  <a:txBody>
                    <a:bodyPr/>
                    <a:lstStyle/>
                    <a:p>
                      <a:pPr algn="ctr"/>
                      <a:r>
                        <a:rPr lang="en-IN" sz="2000" b="1" dirty="0"/>
                        <a:t>Nice</a:t>
                      </a:r>
                    </a:p>
                  </a:txBody>
                  <a:tcPr anchor="ctr"/>
                </a:tc>
                <a:extLst>
                  <a:ext uri="{0D108BD9-81ED-4DB2-BD59-A6C34878D82A}">
                    <a16:rowId xmlns:a16="http://schemas.microsoft.com/office/drawing/2014/main" val="3624568375"/>
                  </a:ext>
                </a:extLst>
              </a:tr>
              <a:tr h="535409">
                <a:tc>
                  <a:txBody>
                    <a:bodyPr/>
                    <a:lstStyle/>
                    <a:p>
                      <a:pPr algn="ctr"/>
                      <a:r>
                        <a:rPr lang="en-IN" sz="2000" b="1" dirty="0"/>
                        <a:t>Well</a:t>
                      </a:r>
                    </a:p>
                  </a:txBody>
                  <a:tcPr anchor="ctr"/>
                </a:tc>
                <a:extLst>
                  <a:ext uri="{0D108BD9-81ED-4DB2-BD59-A6C34878D82A}">
                    <a16:rowId xmlns:a16="http://schemas.microsoft.com/office/drawing/2014/main" val="1713619723"/>
                  </a:ext>
                </a:extLst>
              </a:tr>
              <a:tr h="535409">
                <a:tc>
                  <a:txBody>
                    <a:bodyPr/>
                    <a:lstStyle/>
                    <a:p>
                      <a:pPr algn="ctr"/>
                      <a:r>
                        <a:rPr lang="en-IN" sz="2000" b="1" dirty="0"/>
                        <a:t>Easy</a:t>
                      </a:r>
                    </a:p>
                  </a:txBody>
                  <a:tcPr anchor="ctr"/>
                </a:tc>
                <a:extLst>
                  <a:ext uri="{0D108BD9-81ED-4DB2-BD59-A6C34878D82A}">
                    <a16:rowId xmlns:a16="http://schemas.microsoft.com/office/drawing/2014/main" val="467041783"/>
                  </a:ext>
                </a:extLst>
              </a:tr>
              <a:tr h="535409">
                <a:tc>
                  <a:txBody>
                    <a:bodyPr/>
                    <a:lstStyle/>
                    <a:p>
                      <a:pPr algn="ctr"/>
                      <a:r>
                        <a:rPr lang="en-IN" sz="2000" b="1" dirty="0"/>
                        <a:t>Love</a:t>
                      </a:r>
                    </a:p>
                  </a:txBody>
                  <a:tcPr anchor="ctr"/>
                </a:tc>
                <a:extLst>
                  <a:ext uri="{0D108BD9-81ED-4DB2-BD59-A6C34878D82A}">
                    <a16:rowId xmlns:a16="http://schemas.microsoft.com/office/drawing/2014/main" val="1157837655"/>
                  </a:ext>
                </a:extLst>
              </a:tr>
              <a:tr h="528074">
                <a:tc>
                  <a:txBody>
                    <a:bodyPr/>
                    <a:lstStyle/>
                    <a:p>
                      <a:pPr algn="ctr"/>
                      <a:r>
                        <a:rPr lang="en-IN" sz="2000" b="1" dirty="0"/>
                        <a:t>Best</a:t>
                      </a:r>
                    </a:p>
                  </a:txBody>
                  <a:tcPr anchor="ctr"/>
                </a:tc>
                <a:extLst>
                  <a:ext uri="{0D108BD9-81ED-4DB2-BD59-A6C34878D82A}">
                    <a16:rowId xmlns:a16="http://schemas.microsoft.com/office/drawing/2014/main" val="82827419"/>
                  </a:ext>
                </a:extLst>
              </a:tr>
              <a:tr h="528074">
                <a:tc>
                  <a:txBody>
                    <a:bodyPr/>
                    <a:lstStyle/>
                    <a:p>
                      <a:pPr algn="ctr"/>
                      <a:r>
                        <a:rPr lang="en-IN" sz="2000" b="1" dirty="0"/>
                        <a:t>Clean</a:t>
                      </a:r>
                    </a:p>
                  </a:txBody>
                  <a:tcPr anchor="ctr"/>
                </a:tc>
                <a:extLst>
                  <a:ext uri="{0D108BD9-81ED-4DB2-BD59-A6C34878D82A}">
                    <a16:rowId xmlns:a16="http://schemas.microsoft.com/office/drawing/2014/main" val="4016817954"/>
                  </a:ext>
                </a:extLst>
              </a:tr>
            </a:tbl>
          </a:graphicData>
        </a:graphic>
      </p:graphicFrame>
      <p:sp>
        <p:nvSpPr>
          <p:cNvPr id="12" name="Freeform: Shape 11">
            <a:extLst>
              <a:ext uri="{FF2B5EF4-FFF2-40B4-BE49-F238E27FC236}">
                <a16:creationId xmlns:a16="http://schemas.microsoft.com/office/drawing/2014/main" id="{04E3AB1D-FA1A-228D-A6FD-2AC3248B6997}"/>
              </a:ext>
            </a:extLst>
          </p:cNvPr>
          <p:cNvSpPr/>
          <p:nvPr/>
        </p:nvSpPr>
        <p:spPr>
          <a:xfrm rot="10800000" flipV="1">
            <a:off x="11807686" y="6103664"/>
            <a:ext cx="384312" cy="482666"/>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b="1" dirty="0"/>
              <a:t>6</a:t>
            </a:r>
          </a:p>
        </p:txBody>
      </p:sp>
    </p:spTree>
    <p:extLst>
      <p:ext uri="{BB962C8B-B14F-4D97-AF65-F5344CB8AC3E}">
        <p14:creationId xmlns:p14="http://schemas.microsoft.com/office/powerpoint/2010/main" val="369315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E36F3073-BDF3-90FD-A2E6-E21F607508FC}"/>
              </a:ext>
            </a:extLst>
          </p:cNvPr>
          <p:cNvGrpSpPr/>
          <p:nvPr/>
        </p:nvGrpSpPr>
        <p:grpSpPr>
          <a:xfrm>
            <a:off x="11151681" y="2120349"/>
            <a:ext cx="1062706" cy="2875722"/>
            <a:chOff x="11198087" y="2057400"/>
            <a:chExt cx="1062706" cy="2875722"/>
          </a:xfrm>
        </p:grpSpPr>
        <p:sp>
          <p:nvSpPr>
            <p:cNvPr id="89" name="TextBox 88">
              <a:extLst>
                <a:ext uri="{FF2B5EF4-FFF2-40B4-BE49-F238E27FC236}">
                  <a16:creationId xmlns:a16="http://schemas.microsoft.com/office/drawing/2014/main" id="{337FEEFB-E28C-67CD-5EFB-5CB2BA8D4E6B}"/>
                </a:ext>
              </a:extLst>
            </p:cNvPr>
            <p:cNvSpPr txBox="1"/>
            <p:nvPr/>
          </p:nvSpPr>
          <p:spPr>
            <a:xfrm rot="16200000">
              <a:off x="10422823" y="3095151"/>
              <a:ext cx="2875722" cy="800219"/>
            </a:xfrm>
            <a:prstGeom prst="rect">
              <a:avLst/>
            </a:prstGeom>
            <a:noFill/>
          </p:spPr>
          <p:txBody>
            <a:bodyPr wrap="square" rtlCol="0">
              <a:spAutoFit/>
            </a:bodyPr>
            <a:lstStyle/>
            <a:p>
              <a:pPr algn="ctr"/>
              <a:r>
                <a:rPr lang="en-IN" sz="2300" b="1" dirty="0">
                  <a:solidFill>
                    <a:schemeClr val="bg1">
                      <a:lumMod val="95000"/>
                    </a:schemeClr>
                  </a:solidFill>
                  <a:latin typeface="Tw Cen MT" panose="020B0602020104020603" pitchFamily="34" charset="0"/>
                </a:rPr>
                <a:t>Word cloud of positive </a:t>
              </a:r>
              <a:r>
                <a:rPr lang="en-IN" sz="2300" b="1" dirty="0" err="1">
                  <a:solidFill>
                    <a:schemeClr val="bg1">
                      <a:lumMod val="95000"/>
                    </a:schemeClr>
                  </a:solidFill>
                  <a:latin typeface="Tw Cen MT" panose="020B0602020104020603" pitchFamily="34" charset="0"/>
                </a:rPr>
                <a:t>sentimnt</a:t>
              </a:r>
              <a:endParaRPr lang="en-IN" sz="2300" b="1" dirty="0">
                <a:solidFill>
                  <a:schemeClr val="bg1">
                    <a:lumMod val="95000"/>
                  </a:schemeClr>
                </a:solidFill>
                <a:latin typeface="Tw Cen MT" panose="020B0602020104020603" pitchFamily="34" charset="0"/>
              </a:endParaRPr>
            </a:p>
          </p:txBody>
        </p:sp>
        <p:pic>
          <p:nvPicPr>
            <p:cNvPr id="90" name="Graphic 89" descr="Lightbulb with solid fill">
              <a:extLst>
                <a:ext uri="{FF2B5EF4-FFF2-40B4-BE49-F238E27FC236}">
                  <a16:creationId xmlns:a16="http://schemas.microsoft.com/office/drawing/2014/main" id="{1A321986-1E17-CF84-2B58-AFA7DA6FC5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198087" y="3366051"/>
              <a:ext cx="501097" cy="501097"/>
            </a:xfrm>
            <a:prstGeom prst="rect">
              <a:avLst/>
            </a:prstGeom>
          </p:spPr>
        </p:pic>
      </p:grpSp>
      <p:grpSp>
        <p:nvGrpSpPr>
          <p:cNvPr id="104" name="Group 103">
            <a:extLst>
              <a:ext uri="{FF2B5EF4-FFF2-40B4-BE49-F238E27FC236}">
                <a16:creationId xmlns:a16="http://schemas.microsoft.com/office/drawing/2014/main" id="{CD54A995-A8DF-CA60-FB0E-493F101014ED}"/>
              </a:ext>
            </a:extLst>
          </p:cNvPr>
          <p:cNvGrpSpPr/>
          <p:nvPr/>
        </p:nvGrpSpPr>
        <p:grpSpPr>
          <a:xfrm>
            <a:off x="22388" y="-31147"/>
            <a:ext cx="12192000" cy="6889147"/>
            <a:chOff x="-3121292" y="-16870"/>
            <a:chExt cx="12192000" cy="6889147"/>
          </a:xfrm>
        </p:grpSpPr>
        <p:sp>
          <p:nvSpPr>
            <p:cNvPr id="98" name="Rectangle 97">
              <a:extLst>
                <a:ext uri="{FF2B5EF4-FFF2-40B4-BE49-F238E27FC236}">
                  <a16:creationId xmlns:a16="http://schemas.microsoft.com/office/drawing/2014/main" id="{A8BFE4E1-BFD8-3F55-E1B8-A20ADE78890F}"/>
                </a:ext>
              </a:extLst>
            </p:cNvPr>
            <p:cNvSpPr/>
            <p:nvPr/>
          </p:nvSpPr>
          <p:spPr>
            <a:xfrm>
              <a:off x="-3121292" y="14277"/>
              <a:ext cx="12192000" cy="6858000"/>
            </a:xfrm>
            <a:prstGeom prst="rect">
              <a:avLst/>
            </a:prstGeom>
            <a:solidFill>
              <a:schemeClr val="bg1">
                <a:lumMod val="95000"/>
              </a:schemeClr>
            </a:solidFill>
            <a:ln>
              <a:noFill/>
            </a:ln>
            <a:effectLst>
              <a:outerShdw blurRad="88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9" name="Group 98">
              <a:extLst>
                <a:ext uri="{FF2B5EF4-FFF2-40B4-BE49-F238E27FC236}">
                  <a16:creationId xmlns:a16="http://schemas.microsoft.com/office/drawing/2014/main" id="{BAF6D142-9C59-4761-6160-2073E52947CF}"/>
                </a:ext>
              </a:extLst>
            </p:cNvPr>
            <p:cNvGrpSpPr/>
            <p:nvPr/>
          </p:nvGrpSpPr>
          <p:grpSpPr>
            <a:xfrm>
              <a:off x="328114" y="-16870"/>
              <a:ext cx="5248412" cy="1033669"/>
              <a:chOff x="3502811" y="-89031"/>
              <a:chExt cx="5248412" cy="1033669"/>
            </a:xfrm>
          </p:grpSpPr>
          <p:sp>
            <p:nvSpPr>
              <p:cNvPr id="100" name="Freeform: Shape 99">
                <a:extLst>
                  <a:ext uri="{FF2B5EF4-FFF2-40B4-BE49-F238E27FC236}">
                    <a16:creationId xmlns:a16="http://schemas.microsoft.com/office/drawing/2014/main" id="{30F51F65-7163-3687-0CA6-6529CE61830F}"/>
                  </a:ext>
                </a:extLst>
              </p:cNvPr>
              <p:cNvSpPr/>
              <p:nvPr/>
            </p:nvSpPr>
            <p:spPr>
              <a:xfrm rot="5400000">
                <a:off x="5610183" y="-1836321"/>
                <a:ext cx="1033669" cy="4528250"/>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FFCD2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101" name="Group 100">
                <a:extLst>
                  <a:ext uri="{FF2B5EF4-FFF2-40B4-BE49-F238E27FC236}">
                    <a16:creationId xmlns:a16="http://schemas.microsoft.com/office/drawing/2014/main" id="{E831A070-816B-5A88-617F-9CE59A70733E}"/>
                  </a:ext>
                </a:extLst>
              </p:cNvPr>
              <p:cNvGrpSpPr/>
              <p:nvPr/>
            </p:nvGrpSpPr>
            <p:grpSpPr>
              <a:xfrm>
                <a:off x="3502811" y="-10271"/>
                <a:ext cx="5248412" cy="804100"/>
                <a:chOff x="3502811" y="-10271"/>
                <a:chExt cx="5248412" cy="804100"/>
              </a:xfrm>
            </p:grpSpPr>
            <p:sp>
              <p:nvSpPr>
                <p:cNvPr id="102" name="TextBox 101">
                  <a:extLst>
                    <a:ext uri="{FF2B5EF4-FFF2-40B4-BE49-F238E27FC236}">
                      <a16:creationId xmlns:a16="http://schemas.microsoft.com/office/drawing/2014/main" id="{46EB3FDE-7910-E2B5-D0C7-73421255BEF3}"/>
                    </a:ext>
                  </a:extLst>
                </p:cNvPr>
                <p:cNvSpPr txBox="1"/>
                <p:nvPr/>
              </p:nvSpPr>
              <p:spPr>
                <a:xfrm>
                  <a:off x="3502811" y="316775"/>
                  <a:ext cx="5248412" cy="477054"/>
                </a:xfrm>
                <a:prstGeom prst="rect">
                  <a:avLst/>
                </a:prstGeom>
                <a:noFill/>
              </p:spPr>
              <p:txBody>
                <a:bodyPr wrap="square" rtlCol="0" anchor="b">
                  <a:spAutoFit/>
                </a:bodyPr>
                <a:lstStyle/>
                <a:p>
                  <a:pPr algn="ctr"/>
                  <a:r>
                    <a:rPr lang="en-IN" sz="2500" b="1" dirty="0">
                      <a:solidFill>
                        <a:schemeClr val="bg1">
                          <a:lumMod val="95000"/>
                        </a:schemeClr>
                      </a:solidFill>
                      <a:latin typeface="Tw Cen MT" panose="020B0602020104020603" pitchFamily="34" charset="0"/>
                    </a:rPr>
                    <a:t>Word cloud of negative sentiment</a:t>
                  </a:r>
                </a:p>
              </p:txBody>
            </p:sp>
            <p:pic>
              <p:nvPicPr>
                <p:cNvPr id="103" name="Graphic 102" descr="Lightbulb with solid fill">
                  <a:extLst>
                    <a:ext uri="{FF2B5EF4-FFF2-40B4-BE49-F238E27FC236}">
                      <a16:creationId xmlns:a16="http://schemas.microsoft.com/office/drawing/2014/main" id="{E7A58ADF-2418-A17F-9A4E-1E45CBBE7C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35469" y="-10271"/>
                  <a:ext cx="513696" cy="513696"/>
                </a:xfrm>
                <a:prstGeom prst="rect">
                  <a:avLst/>
                </a:prstGeom>
              </p:spPr>
            </p:pic>
          </p:grpSp>
        </p:grpSp>
      </p:grpSp>
      <p:pic>
        <p:nvPicPr>
          <p:cNvPr id="2" name="Content Placeholder 8">
            <a:extLst>
              <a:ext uri="{FF2B5EF4-FFF2-40B4-BE49-F238E27FC236}">
                <a16:creationId xmlns:a16="http://schemas.microsoft.com/office/drawing/2014/main" id="{06754B2C-FFCE-98CB-37E8-9626E51ACC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422" y="931545"/>
            <a:ext cx="8609255" cy="5747588"/>
          </a:xfrm>
          <a:prstGeom prst="rect">
            <a:avLst/>
          </a:prstGeom>
        </p:spPr>
      </p:pic>
      <p:graphicFrame>
        <p:nvGraphicFramePr>
          <p:cNvPr id="10" name="Table 11">
            <a:extLst>
              <a:ext uri="{FF2B5EF4-FFF2-40B4-BE49-F238E27FC236}">
                <a16:creationId xmlns:a16="http://schemas.microsoft.com/office/drawing/2014/main" id="{0BA72CAD-4C9E-05D4-840B-D54DD649A266}"/>
              </a:ext>
            </a:extLst>
          </p:cNvPr>
          <p:cNvGraphicFramePr>
            <a:graphicFrameLocks noGrp="1"/>
          </p:cNvGraphicFramePr>
          <p:nvPr>
            <p:extLst>
              <p:ext uri="{D42A27DB-BD31-4B8C-83A1-F6EECF244321}">
                <p14:modId xmlns:p14="http://schemas.microsoft.com/office/powerpoint/2010/main" val="2607270992"/>
              </p:ext>
            </p:extLst>
          </p:nvPr>
        </p:nvGraphicFramePr>
        <p:xfrm>
          <a:off x="9080287" y="1357073"/>
          <a:ext cx="2333881" cy="4725677"/>
        </p:xfrm>
        <a:graphic>
          <a:graphicData uri="http://schemas.openxmlformats.org/drawingml/2006/table">
            <a:tbl>
              <a:tblPr firstRow="1" bandRow="1">
                <a:tableStyleId>{5C22544A-7EE6-4342-B048-85BDC9FD1C3A}</a:tableStyleId>
              </a:tblPr>
              <a:tblGrid>
                <a:gridCol w="2333881">
                  <a:extLst>
                    <a:ext uri="{9D8B030D-6E8A-4147-A177-3AD203B41FA5}">
                      <a16:colId xmlns:a16="http://schemas.microsoft.com/office/drawing/2014/main" val="496605833"/>
                    </a:ext>
                  </a:extLst>
                </a:gridCol>
              </a:tblGrid>
              <a:tr h="673773">
                <a:tc>
                  <a:txBody>
                    <a:bodyPr/>
                    <a:lstStyle/>
                    <a:p>
                      <a:pPr algn="ctr"/>
                      <a:r>
                        <a:rPr lang="en-IN" sz="2200" b="1" dirty="0"/>
                        <a:t>Negative words</a:t>
                      </a:r>
                    </a:p>
                  </a:txBody>
                  <a:tcPr anchor="ctr"/>
                </a:tc>
                <a:extLst>
                  <a:ext uri="{0D108BD9-81ED-4DB2-BD59-A6C34878D82A}">
                    <a16:rowId xmlns:a16="http://schemas.microsoft.com/office/drawing/2014/main" val="4051503781"/>
                  </a:ext>
                </a:extLst>
              </a:tr>
              <a:tr h="506488">
                <a:tc>
                  <a:txBody>
                    <a:bodyPr/>
                    <a:lstStyle/>
                    <a:p>
                      <a:pPr algn="ctr"/>
                      <a:r>
                        <a:rPr lang="en-IN" sz="2000" b="1" dirty="0"/>
                        <a:t>Problem</a:t>
                      </a:r>
                    </a:p>
                  </a:txBody>
                  <a:tcPr anchor="ctr"/>
                </a:tc>
                <a:extLst>
                  <a:ext uri="{0D108BD9-81ED-4DB2-BD59-A6C34878D82A}">
                    <a16:rowId xmlns:a16="http://schemas.microsoft.com/office/drawing/2014/main" val="2906568517"/>
                  </a:ext>
                </a:extLst>
              </a:tr>
              <a:tr h="506488">
                <a:tc>
                  <a:txBody>
                    <a:bodyPr/>
                    <a:lstStyle/>
                    <a:p>
                      <a:pPr algn="ctr"/>
                      <a:r>
                        <a:rPr lang="en-IN" sz="2000" b="1" dirty="0"/>
                        <a:t>Broke</a:t>
                      </a:r>
                    </a:p>
                  </a:txBody>
                  <a:tcPr anchor="ctr"/>
                </a:tc>
                <a:extLst>
                  <a:ext uri="{0D108BD9-81ED-4DB2-BD59-A6C34878D82A}">
                    <a16:rowId xmlns:a16="http://schemas.microsoft.com/office/drawing/2014/main" val="3479551206"/>
                  </a:ext>
                </a:extLst>
              </a:tr>
              <a:tr h="506488">
                <a:tc>
                  <a:txBody>
                    <a:bodyPr/>
                    <a:lstStyle/>
                    <a:p>
                      <a:pPr algn="ctr"/>
                      <a:r>
                        <a:rPr lang="en-IN" sz="2000" b="1" dirty="0"/>
                        <a:t>Small</a:t>
                      </a:r>
                    </a:p>
                  </a:txBody>
                  <a:tcPr anchor="ctr"/>
                </a:tc>
                <a:extLst>
                  <a:ext uri="{0D108BD9-81ED-4DB2-BD59-A6C34878D82A}">
                    <a16:rowId xmlns:a16="http://schemas.microsoft.com/office/drawing/2014/main" val="3624568375"/>
                  </a:ext>
                </a:extLst>
              </a:tr>
              <a:tr h="506488">
                <a:tc>
                  <a:txBody>
                    <a:bodyPr/>
                    <a:lstStyle/>
                    <a:p>
                      <a:pPr algn="ctr"/>
                      <a:r>
                        <a:rPr lang="en-IN" sz="2000" b="1" dirty="0"/>
                        <a:t>Never</a:t>
                      </a:r>
                    </a:p>
                  </a:txBody>
                  <a:tcPr anchor="ctr"/>
                </a:tc>
                <a:extLst>
                  <a:ext uri="{0D108BD9-81ED-4DB2-BD59-A6C34878D82A}">
                    <a16:rowId xmlns:a16="http://schemas.microsoft.com/office/drawing/2014/main" val="1713619723"/>
                  </a:ext>
                </a:extLst>
              </a:tr>
              <a:tr h="506488">
                <a:tc>
                  <a:txBody>
                    <a:bodyPr/>
                    <a:lstStyle/>
                    <a:p>
                      <a:pPr algn="ctr"/>
                      <a:r>
                        <a:rPr lang="en-IN" sz="2000" b="1" dirty="0"/>
                        <a:t>Hard</a:t>
                      </a:r>
                    </a:p>
                  </a:txBody>
                  <a:tcPr anchor="ctr"/>
                </a:tc>
                <a:extLst>
                  <a:ext uri="{0D108BD9-81ED-4DB2-BD59-A6C34878D82A}">
                    <a16:rowId xmlns:a16="http://schemas.microsoft.com/office/drawing/2014/main" val="467041783"/>
                  </a:ext>
                </a:extLst>
              </a:tr>
              <a:tr h="506488">
                <a:tc>
                  <a:txBody>
                    <a:bodyPr/>
                    <a:lstStyle/>
                    <a:p>
                      <a:pPr algn="ctr"/>
                      <a:r>
                        <a:rPr lang="en-IN" sz="2000" b="1" dirty="0"/>
                        <a:t>Replacement</a:t>
                      </a:r>
                    </a:p>
                  </a:txBody>
                  <a:tcPr anchor="ctr"/>
                </a:tc>
                <a:extLst>
                  <a:ext uri="{0D108BD9-81ED-4DB2-BD59-A6C34878D82A}">
                    <a16:rowId xmlns:a16="http://schemas.microsoft.com/office/drawing/2014/main" val="1157837655"/>
                  </a:ext>
                </a:extLst>
              </a:tr>
              <a:tr h="506488">
                <a:tc>
                  <a:txBody>
                    <a:bodyPr/>
                    <a:lstStyle/>
                    <a:p>
                      <a:pPr algn="ctr"/>
                      <a:r>
                        <a:rPr lang="en-IN" sz="2000" b="1" dirty="0"/>
                        <a:t>Issue</a:t>
                      </a:r>
                    </a:p>
                  </a:txBody>
                  <a:tcPr anchor="ctr"/>
                </a:tc>
                <a:extLst>
                  <a:ext uri="{0D108BD9-81ED-4DB2-BD59-A6C34878D82A}">
                    <a16:rowId xmlns:a16="http://schemas.microsoft.com/office/drawing/2014/main" val="82827419"/>
                  </a:ext>
                </a:extLst>
              </a:tr>
              <a:tr h="506488">
                <a:tc>
                  <a:txBody>
                    <a:bodyPr/>
                    <a:lstStyle/>
                    <a:p>
                      <a:pPr algn="ctr"/>
                      <a:r>
                        <a:rPr lang="en-IN" sz="2000" b="1" dirty="0"/>
                        <a:t>Difficult</a:t>
                      </a:r>
                    </a:p>
                  </a:txBody>
                  <a:tcPr anchor="ctr"/>
                </a:tc>
                <a:extLst>
                  <a:ext uri="{0D108BD9-81ED-4DB2-BD59-A6C34878D82A}">
                    <a16:rowId xmlns:a16="http://schemas.microsoft.com/office/drawing/2014/main" val="4016817954"/>
                  </a:ext>
                </a:extLst>
              </a:tr>
            </a:tbl>
          </a:graphicData>
        </a:graphic>
      </p:graphicFrame>
      <p:sp>
        <p:nvSpPr>
          <p:cNvPr id="11" name="Freeform: Shape 10">
            <a:extLst>
              <a:ext uri="{FF2B5EF4-FFF2-40B4-BE49-F238E27FC236}">
                <a16:creationId xmlns:a16="http://schemas.microsoft.com/office/drawing/2014/main" id="{B9A2F27B-D0AE-1253-F557-CB73794C0FD1}"/>
              </a:ext>
            </a:extLst>
          </p:cNvPr>
          <p:cNvSpPr/>
          <p:nvPr/>
        </p:nvSpPr>
        <p:spPr>
          <a:xfrm rot="10800000">
            <a:off x="11847442" y="5966284"/>
            <a:ext cx="366945" cy="461020"/>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FFCC2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b="1" dirty="0"/>
          </a:p>
        </p:txBody>
      </p:sp>
      <p:sp>
        <p:nvSpPr>
          <p:cNvPr id="4" name="Slide Number Placeholder 3">
            <a:extLst>
              <a:ext uri="{FF2B5EF4-FFF2-40B4-BE49-F238E27FC236}">
                <a16:creationId xmlns:a16="http://schemas.microsoft.com/office/drawing/2014/main" id="{2EDC943C-DF38-7A3E-A5B2-01E61000B452}"/>
              </a:ext>
            </a:extLst>
          </p:cNvPr>
          <p:cNvSpPr>
            <a:spLocks noGrp="1"/>
          </p:cNvSpPr>
          <p:nvPr>
            <p:ph type="sldNum" sz="quarter" idx="12"/>
          </p:nvPr>
        </p:nvSpPr>
        <p:spPr>
          <a:xfrm>
            <a:off x="11892703" y="6014231"/>
            <a:ext cx="498565" cy="365125"/>
          </a:xfrm>
        </p:spPr>
        <p:txBody>
          <a:bodyPr/>
          <a:lstStyle/>
          <a:p>
            <a:fld id="{E74547A0-F5C0-4903-8BD0-6202A9B6E8AD}" type="slidenum">
              <a:rPr lang="en-IN" b="1" smtClean="0">
                <a:solidFill>
                  <a:schemeClr val="bg1"/>
                </a:solidFill>
              </a:rPr>
              <a:t>7</a:t>
            </a:fld>
            <a:endParaRPr lang="en-IN" b="1" dirty="0">
              <a:solidFill>
                <a:schemeClr val="bg1"/>
              </a:solidFill>
            </a:endParaRPr>
          </a:p>
        </p:txBody>
      </p:sp>
    </p:spTree>
    <p:extLst>
      <p:ext uri="{BB962C8B-B14F-4D97-AF65-F5344CB8AC3E}">
        <p14:creationId xmlns:p14="http://schemas.microsoft.com/office/powerpoint/2010/main" val="5602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47" name="Group 246">
            <a:extLst>
              <a:ext uri="{FF2B5EF4-FFF2-40B4-BE49-F238E27FC236}">
                <a16:creationId xmlns:a16="http://schemas.microsoft.com/office/drawing/2014/main" id="{66DE5D3F-97B6-EC5B-E30A-F6886C2EC71C}"/>
              </a:ext>
            </a:extLst>
          </p:cNvPr>
          <p:cNvGrpSpPr/>
          <p:nvPr/>
        </p:nvGrpSpPr>
        <p:grpSpPr>
          <a:xfrm>
            <a:off x="-31695" y="0"/>
            <a:ext cx="12192000" cy="6858000"/>
            <a:chOff x="-12819739" y="136074"/>
            <a:chExt cx="12192000" cy="6858000"/>
          </a:xfrm>
        </p:grpSpPr>
        <p:sp>
          <p:nvSpPr>
            <p:cNvPr id="72" name="Rectangle 71">
              <a:extLst>
                <a:ext uri="{FF2B5EF4-FFF2-40B4-BE49-F238E27FC236}">
                  <a16:creationId xmlns:a16="http://schemas.microsoft.com/office/drawing/2014/main" id="{DFD2C0E1-F5FB-6CC7-188E-1895A78F0A82}"/>
                </a:ext>
              </a:extLst>
            </p:cNvPr>
            <p:cNvSpPr/>
            <p:nvPr/>
          </p:nvSpPr>
          <p:spPr>
            <a:xfrm>
              <a:off x="-12819739" y="136074"/>
              <a:ext cx="12192000" cy="6858000"/>
            </a:xfrm>
            <a:prstGeom prst="rect">
              <a:avLst/>
            </a:prstGeom>
            <a:solidFill>
              <a:schemeClr val="bg1">
                <a:lumMod val="95000"/>
              </a:schemeClr>
            </a:solidFill>
            <a:ln>
              <a:noFill/>
            </a:ln>
            <a:effectLst>
              <a:outerShdw blurRad="88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3" name="Group 72">
              <a:extLst>
                <a:ext uri="{FF2B5EF4-FFF2-40B4-BE49-F238E27FC236}">
                  <a16:creationId xmlns:a16="http://schemas.microsoft.com/office/drawing/2014/main" id="{F8C8BF3C-5FAD-DF21-3A39-5154923B44BF}"/>
                </a:ext>
              </a:extLst>
            </p:cNvPr>
            <p:cNvGrpSpPr/>
            <p:nvPr/>
          </p:nvGrpSpPr>
          <p:grpSpPr>
            <a:xfrm>
              <a:off x="-8069510" y="136075"/>
              <a:ext cx="3167269" cy="864480"/>
              <a:chOff x="4708705" y="195195"/>
              <a:chExt cx="3167269" cy="864480"/>
            </a:xfrm>
          </p:grpSpPr>
          <p:sp>
            <p:nvSpPr>
              <p:cNvPr id="74" name="Freeform: Shape 73">
                <a:extLst>
                  <a:ext uri="{FF2B5EF4-FFF2-40B4-BE49-F238E27FC236}">
                    <a16:creationId xmlns:a16="http://schemas.microsoft.com/office/drawing/2014/main" id="{E705DF39-02A0-1891-785B-DEF73B7893C2}"/>
                  </a:ext>
                </a:extLst>
              </p:cNvPr>
              <p:cNvSpPr/>
              <p:nvPr/>
            </p:nvSpPr>
            <p:spPr>
              <a:xfrm rot="5400000">
                <a:off x="5860100" y="-956200"/>
                <a:ext cx="864480" cy="3167269"/>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FFCE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75" name="Group 74">
                <a:extLst>
                  <a:ext uri="{FF2B5EF4-FFF2-40B4-BE49-F238E27FC236}">
                    <a16:creationId xmlns:a16="http://schemas.microsoft.com/office/drawing/2014/main" id="{B3B88435-6E56-4A11-8A3A-B481F70F46E5}"/>
                  </a:ext>
                </a:extLst>
              </p:cNvPr>
              <p:cNvGrpSpPr/>
              <p:nvPr/>
            </p:nvGrpSpPr>
            <p:grpSpPr>
              <a:xfrm>
                <a:off x="4854478" y="235409"/>
                <a:ext cx="2875722" cy="824265"/>
                <a:chOff x="4854478" y="235409"/>
                <a:chExt cx="2875722" cy="824265"/>
              </a:xfrm>
            </p:grpSpPr>
            <p:sp>
              <p:nvSpPr>
                <p:cNvPr id="76" name="TextBox 75">
                  <a:extLst>
                    <a:ext uri="{FF2B5EF4-FFF2-40B4-BE49-F238E27FC236}">
                      <a16:creationId xmlns:a16="http://schemas.microsoft.com/office/drawing/2014/main" id="{356EC077-370B-72FF-A39B-CA45B2EFE240}"/>
                    </a:ext>
                  </a:extLst>
                </p:cNvPr>
                <p:cNvSpPr txBox="1"/>
                <p:nvPr/>
              </p:nvSpPr>
              <p:spPr>
                <a:xfrm rot="10800000" flipV="1">
                  <a:off x="4854478" y="582620"/>
                  <a:ext cx="2875722" cy="477054"/>
                </a:xfrm>
                <a:prstGeom prst="rect">
                  <a:avLst/>
                </a:prstGeom>
                <a:noFill/>
              </p:spPr>
              <p:txBody>
                <a:bodyPr wrap="square" rtlCol="0">
                  <a:spAutoFit/>
                </a:bodyPr>
                <a:lstStyle/>
                <a:p>
                  <a:r>
                    <a:rPr lang="en-IN" sz="2500" b="1" dirty="0">
                      <a:solidFill>
                        <a:schemeClr val="bg1">
                          <a:lumMod val="95000"/>
                        </a:schemeClr>
                      </a:solidFill>
                      <a:latin typeface="Tw Cen MT" panose="020B0602020104020603" pitchFamily="34" charset="0"/>
                    </a:rPr>
                    <a:t>Analysis of reviews</a:t>
                  </a:r>
                </a:p>
              </p:txBody>
            </p:sp>
            <p:pic>
              <p:nvPicPr>
                <p:cNvPr id="77" name="Graphic 76" descr="Lightbulb with solid fill">
                  <a:extLst>
                    <a:ext uri="{FF2B5EF4-FFF2-40B4-BE49-F238E27FC236}">
                      <a16:creationId xmlns:a16="http://schemas.microsoft.com/office/drawing/2014/main" id="{9C9F7CFE-BCE9-AEF6-9BF7-3FAA5EEC1A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V="1">
                  <a:off x="6041791" y="235409"/>
                  <a:ext cx="501097" cy="490069"/>
                </a:xfrm>
                <a:prstGeom prst="rect">
                  <a:avLst/>
                </a:prstGeom>
              </p:spPr>
            </p:pic>
          </p:grpSp>
        </p:grpSp>
      </p:grpSp>
      <p:graphicFrame>
        <p:nvGraphicFramePr>
          <p:cNvPr id="7" name="Table 2">
            <a:extLst>
              <a:ext uri="{FF2B5EF4-FFF2-40B4-BE49-F238E27FC236}">
                <a16:creationId xmlns:a16="http://schemas.microsoft.com/office/drawing/2014/main" id="{CBCB5B83-FE1E-3757-D0AA-95E53A88FF74}"/>
              </a:ext>
            </a:extLst>
          </p:cNvPr>
          <p:cNvGraphicFramePr>
            <a:graphicFrameLocks noGrp="1"/>
          </p:cNvGraphicFramePr>
          <p:nvPr>
            <p:extLst>
              <p:ext uri="{D42A27DB-BD31-4B8C-83A1-F6EECF244321}">
                <p14:modId xmlns:p14="http://schemas.microsoft.com/office/powerpoint/2010/main" val="1163594952"/>
              </p:ext>
            </p:extLst>
          </p:nvPr>
        </p:nvGraphicFramePr>
        <p:xfrm>
          <a:off x="1242377" y="917710"/>
          <a:ext cx="9707245" cy="5730934"/>
        </p:xfrm>
        <a:graphic>
          <a:graphicData uri="http://schemas.openxmlformats.org/drawingml/2006/table">
            <a:tbl>
              <a:tblPr firstRow="1" bandRow="1">
                <a:tableStyleId>{5C22544A-7EE6-4342-B048-85BDC9FD1C3A}</a:tableStyleId>
              </a:tblPr>
              <a:tblGrid>
                <a:gridCol w="4560813">
                  <a:extLst>
                    <a:ext uri="{9D8B030D-6E8A-4147-A177-3AD203B41FA5}">
                      <a16:colId xmlns:a16="http://schemas.microsoft.com/office/drawing/2014/main" val="385913464"/>
                    </a:ext>
                  </a:extLst>
                </a:gridCol>
                <a:gridCol w="2004682">
                  <a:extLst>
                    <a:ext uri="{9D8B030D-6E8A-4147-A177-3AD203B41FA5}">
                      <a16:colId xmlns:a16="http://schemas.microsoft.com/office/drawing/2014/main" val="618070991"/>
                    </a:ext>
                  </a:extLst>
                </a:gridCol>
                <a:gridCol w="1765129">
                  <a:extLst>
                    <a:ext uri="{9D8B030D-6E8A-4147-A177-3AD203B41FA5}">
                      <a16:colId xmlns:a16="http://schemas.microsoft.com/office/drawing/2014/main" val="2137395924"/>
                    </a:ext>
                  </a:extLst>
                </a:gridCol>
                <a:gridCol w="1376621">
                  <a:extLst>
                    <a:ext uri="{9D8B030D-6E8A-4147-A177-3AD203B41FA5}">
                      <a16:colId xmlns:a16="http://schemas.microsoft.com/office/drawing/2014/main" val="4182125047"/>
                    </a:ext>
                  </a:extLst>
                </a:gridCol>
              </a:tblGrid>
              <a:tr h="900840">
                <a:tc>
                  <a:txBody>
                    <a:bodyPr/>
                    <a:lstStyle/>
                    <a:p>
                      <a:pPr marL="0" marR="0" lvl="0" indent="0" algn="ctr" rtl="0">
                        <a:spcBef>
                          <a:spcPts val="0"/>
                        </a:spcBef>
                        <a:spcAft>
                          <a:spcPts val="0"/>
                        </a:spcAft>
                        <a:buNone/>
                      </a:pPr>
                      <a:r>
                        <a:rPr lang="en-IN" sz="1700" b="1" u="none" strike="noStrike" cap="none" dirty="0">
                          <a:solidFill>
                            <a:schemeClr val="bg1"/>
                          </a:solidFill>
                          <a:latin typeface="Georgia" panose="02040502050405020303" pitchFamily="18" charset="0"/>
                          <a:sym typeface="Arial"/>
                        </a:rPr>
                        <a:t>Input Text</a:t>
                      </a:r>
                      <a:endParaRPr sz="1700" b="1" i="0" u="none" strike="noStrike" cap="none" dirty="0">
                        <a:solidFill>
                          <a:schemeClr val="bg1"/>
                        </a:solidFill>
                        <a:latin typeface="Georgia" panose="02040502050405020303" pitchFamily="18" charset="0"/>
                        <a:cs typeface="Calibri"/>
                        <a:sym typeface="Arial"/>
                      </a:endParaRPr>
                    </a:p>
                  </a:txBody>
                  <a:tcPr marL="91450" marR="91450" marT="45725" marB="45725" anchor="ctr"/>
                </a:tc>
                <a:tc>
                  <a:txBody>
                    <a:bodyPr/>
                    <a:lstStyle/>
                    <a:p>
                      <a:pPr marL="0" marR="0" lvl="0" indent="0" algn="ctr" rtl="0">
                        <a:spcBef>
                          <a:spcPts val="0"/>
                        </a:spcBef>
                        <a:spcAft>
                          <a:spcPts val="0"/>
                        </a:spcAft>
                        <a:buNone/>
                      </a:pPr>
                      <a:r>
                        <a:rPr lang="en-IN" sz="1700" b="1" u="none" strike="noStrike" cap="none" dirty="0">
                          <a:solidFill>
                            <a:schemeClr val="bg1"/>
                          </a:solidFill>
                          <a:latin typeface="Georgia" panose="02040502050405020303" pitchFamily="18" charset="0"/>
                          <a:sym typeface="Arial"/>
                        </a:rPr>
                        <a:t>Decisive Words from the text</a:t>
                      </a:r>
                      <a:endParaRPr sz="1700" b="1" i="0" u="none" strike="noStrike" cap="none" dirty="0">
                        <a:solidFill>
                          <a:schemeClr val="bg1"/>
                        </a:solidFill>
                        <a:latin typeface="Georgia" panose="02040502050405020303" pitchFamily="18" charset="0"/>
                        <a:cs typeface="Calibri"/>
                        <a:sym typeface="Arial"/>
                      </a:endParaRPr>
                    </a:p>
                  </a:txBody>
                  <a:tcPr marL="91450" marR="91450" marT="45725" marB="45725" anchor="ctr"/>
                </a:tc>
                <a:tc>
                  <a:txBody>
                    <a:bodyPr/>
                    <a:lstStyle/>
                    <a:p>
                      <a:pPr marL="0" marR="0" lvl="0" indent="0" algn="ctr" rtl="0">
                        <a:spcBef>
                          <a:spcPts val="0"/>
                        </a:spcBef>
                        <a:spcAft>
                          <a:spcPts val="0"/>
                        </a:spcAft>
                        <a:buNone/>
                      </a:pPr>
                      <a:r>
                        <a:rPr lang="en-US" sz="1700" b="1" u="none" strike="noStrike" cap="none" dirty="0">
                          <a:solidFill>
                            <a:schemeClr val="bg1"/>
                          </a:solidFill>
                          <a:latin typeface="Georgia" panose="02040502050405020303" pitchFamily="18" charset="0"/>
                          <a:sym typeface="Arial"/>
                        </a:rPr>
                        <a:t>Sentiment Scores</a:t>
                      </a:r>
                      <a:endParaRPr lang="en-US" sz="1700" b="1" i="0" u="none" strike="noStrike" cap="none" dirty="0">
                        <a:solidFill>
                          <a:schemeClr val="bg1"/>
                        </a:solidFill>
                        <a:latin typeface="Georgia" panose="02040502050405020303" pitchFamily="18" charset="0"/>
                        <a:cs typeface="Calibri"/>
                        <a:sym typeface="Arial"/>
                      </a:endParaRPr>
                    </a:p>
                  </a:txBody>
                  <a:tcPr marL="91450" marR="91450" marT="45725" marB="45725" anchor="ctr"/>
                </a:tc>
                <a:tc>
                  <a:txBody>
                    <a:bodyPr/>
                    <a:lstStyle/>
                    <a:p>
                      <a:pPr marL="0" marR="0" lvl="0" indent="0" algn="ctr" rtl="0">
                        <a:spcBef>
                          <a:spcPts val="0"/>
                        </a:spcBef>
                        <a:spcAft>
                          <a:spcPts val="0"/>
                        </a:spcAft>
                        <a:buNone/>
                      </a:pPr>
                      <a:r>
                        <a:rPr lang="en-US" sz="1700" b="1" dirty="0">
                          <a:solidFill>
                            <a:schemeClr val="bg1"/>
                          </a:solidFill>
                          <a:latin typeface="Georgia" panose="02040502050405020303" pitchFamily="18" charset="0"/>
                        </a:rPr>
                        <a:t>Sentiment</a:t>
                      </a:r>
                    </a:p>
                    <a:p>
                      <a:pPr marL="0" marR="0" lvl="0" indent="0" algn="ctr" rtl="0">
                        <a:spcBef>
                          <a:spcPts val="0"/>
                        </a:spcBef>
                        <a:spcAft>
                          <a:spcPts val="0"/>
                        </a:spcAft>
                        <a:buNone/>
                      </a:pPr>
                      <a:r>
                        <a:rPr lang="en-US" sz="1700" b="1" dirty="0">
                          <a:solidFill>
                            <a:schemeClr val="bg1"/>
                          </a:solidFill>
                          <a:latin typeface="Georgia" panose="02040502050405020303" pitchFamily="18" charset="0"/>
                        </a:rPr>
                        <a:t>(Output)</a:t>
                      </a:r>
                    </a:p>
                  </a:txBody>
                  <a:tcPr marL="91450" marR="91450" marT="45725" marB="45725" anchor="ctr"/>
                </a:tc>
                <a:extLst>
                  <a:ext uri="{0D108BD9-81ED-4DB2-BD59-A6C34878D82A}">
                    <a16:rowId xmlns:a16="http://schemas.microsoft.com/office/drawing/2014/main" val="4102080939"/>
                  </a:ext>
                </a:extLst>
              </a:tr>
              <a:tr h="1216130">
                <a:tc>
                  <a:txBody>
                    <a:bodyPr/>
                    <a:lstStyle/>
                    <a:p>
                      <a:pPr marL="0" marR="0" lvl="0" indent="0" algn="ctr" rtl="0">
                        <a:spcBef>
                          <a:spcPts val="0"/>
                        </a:spcBef>
                        <a:spcAft>
                          <a:spcPts val="0"/>
                        </a:spcAft>
                        <a:buNone/>
                      </a:pPr>
                      <a:r>
                        <a:rPr lang="en-IN" sz="1500" b="0" kern="1200" dirty="0">
                          <a:solidFill>
                            <a:schemeClr val="tx1"/>
                          </a:solidFill>
                          <a:effectLst/>
                          <a:latin typeface="Georgia" panose="02040502050405020303" pitchFamily="18" charset="0"/>
                        </a:rPr>
                        <a:t>This mix makes great pancakes, drop biscuits, and pumpkin bread! I have also used it to make a long-time family favourite - Jewish Apple Cake! I used it cup for cup and left out the baking powder. Incredible!!</a:t>
                      </a:r>
                      <a:endParaRPr sz="1500" b="0" i="0" u="none" strike="noStrike" cap="none" dirty="0">
                        <a:solidFill>
                          <a:schemeClr val="tx1"/>
                        </a:solidFill>
                        <a:latin typeface="Georgia" panose="02040502050405020303" pitchFamily="18" charset="0"/>
                        <a:cs typeface="Calibri"/>
                        <a:sym typeface="Arial"/>
                      </a:endParaRPr>
                    </a:p>
                  </a:txBody>
                  <a:tcPr marL="91450" marR="91450" marT="45725" marB="45725" anchor="ctr"/>
                </a:tc>
                <a:tc>
                  <a:txBody>
                    <a:bodyPr/>
                    <a:lstStyle/>
                    <a:p>
                      <a:pPr marL="0" marR="0" lvl="0" indent="0" algn="ctr" rtl="0">
                        <a:spcBef>
                          <a:spcPts val="0"/>
                        </a:spcBef>
                        <a:spcAft>
                          <a:spcPts val="0"/>
                        </a:spcAft>
                        <a:buNone/>
                      </a:pPr>
                      <a:r>
                        <a:rPr lang="en-IN" sz="1500" b="0" kern="1200" dirty="0">
                          <a:solidFill>
                            <a:schemeClr val="tx1"/>
                          </a:solidFill>
                          <a:effectLst/>
                          <a:latin typeface="Georgia" panose="02040502050405020303" pitchFamily="18" charset="0"/>
                        </a:rPr>
                        <a:t>Incredible</a:t>
                      </a:r>
                      <a:r>
                        <a:rPr lang="en-IN" sz="1500" b="0" u="none" strike="noStrike" cap="none" dirty="0">
                          <a:solidFill>
                            <a:schemeClr val="tx1"/>
                          </a:solidFill>
                          <a:latin typeface="Georgia" panose="02040502050405020303" pitchFamily="18" charset="0"/>
                          <a:sym typeface="Arial"/>
                        </a:rPr>
                        <a:t>, </a:t>
                      </a:r>
                      <a:r>
                        <a:rPr lang="en-IN" sz="1500" b="0" kern="1200" dirty="0">
                          <a:solidFill>
                            <a:schemeClr val="tx1"/>
                          </a:solidFill>
                          <a:effectLst/>
                          <a:latin typeface="Georgia" panose="02040502050405020303" pitchFamily="18" charset="0"/>
                        </a:rPr>
                        <a:t>favourite</a:t>
                      </a:r>
                      <a:r>
                        <a:rPr lang="en-IN" sz="1500" b="0" u="none" strike="noStrike" cap="none" dirty="0">
                          <a:solidFill>
                            <a:schemeClr val="tx1"/>
                          </a:solidFill>
                          <a:latin typeface="Georgia" panose="02040502050405020303" pitchFamily="18" charset="0"/>
                          <a:sym typeface="Arial"/>
                        </a:rPr>
                        <a:t>, great</a:t>
                      </a:r>
                      <a:endParaRPr sz="1500" b="0" i="0" u="none" strike="noStrike" cap="none" dirty="0">
                        <a:solidFill>
                          <a:schemeClr val="tx1"/>
                        </a:solidFill>
                        <a:latin typeface="Georgia" panose="02040502050405020303" pitchFamily="18" charset="0"/>
                        <a:cs typeface="Calibri"/>
                        <a:sym typeface="Arial"/>
                      </a:endParaRPr>
                    </a:p>
                  </a:txBody>
                  <a:tcPr marL="91450" marR="91450" marT="45725" marB="45725" anchor="ctr"/>
                </a:tc>
                <a:tc>
                  <a:txBody>
                    <a:bodyPr/>
                    <a:lstStyle/>
                    <a:p>
                      <a:pPr marL="0" marR="0" lvl="0" indent="0" algn="ctr" rtl="0">
                        <a:spcBef>
                          <a:spcPts val="0"/>
                        </a:spcBef>
                        <a:spcAft>
                          <a:spcPts val="0"/>
                        </a:spcAft>
                        <a:buNone/>
                      </a:pPr>
                      <a:r>
                        <a:rPr lang="en-IN" sz="1500" b="0" u="none" strike="noStrike" cap="none" dirty="0">
                          <a:solidFill>
                            <a:schemeClr val="tx1"/>
                          </a:solidFill>
                          <a:latin typeface="Georgia" panose="02040502050405020303" pitchFamily="18" charset="0"/>
                          <a:sym typeface="Arial"/>
                        </a:rPr>
                        <a:t>0.9545</a:t>
                      </a:r>
                      <a:endParaRPr sz="1500" b="0" i="0" u="none" strike="noStrike" cap="none" dirty="0">
                        <a:solidFill>
                          <a:schemeClr val="tx1"/>
                        </a:solidFill>
                        <a:latin typeface="Georgia" panose="02040502050405020303" pitchFamily="18" charset="0"/>
                        <a:cs typeface="Calibri"/>
                        <a:sym typeface="Arial"/>
                      </a:endParaRPr>
                    </a:p>
                  </a:txBody>
                  <a:tcPr marL="91450" marR="91450" marT="45725" marB="45725" anchor="ctr"/>
                </a:tc>
                <a:tc>
                  <a:txBody>
                    <a:bodyPr/>
                    <a:lstStyle/>
                    <a:p>
                      <a:pPr marL="0" marR="0" lvl="0" indent="0" algn="ctr" rtl="0">
                        <a:spcBef>
                          <a:spcPts val="0"/>
                        </a:spcBef>
                        <a:spcAft>
                          <a:spcPts val="0"/>
                        </a:spcAft>
                        <a:buNone/>
                      </a:pPr>
                      <a:r>
                        <a:rPr lang="en-US" sz="1500" dirty="0">
                          <a:solidFill>
                            <a:schemeClr val="tx1"/>
                          </a:solidFill>
                          <a:latin typeface="Georgia" panose="02040502050405020303" pitchFamily="18" charset="0"/>
                        </a:rPr>
                        <a:t>Excellent</a:t>
                      </a:r>
                      <a:endParaRPr sz="1500" dirty="0">
                        <a:solidFill>
                          <a:schemeClr val="tx1"/>
                        </a:solidFill>
                        <a:latin typeface="Georgia" panose="02040502050405020303" pitchFamily="18" charset="0"/>
                      </a:endParaRPr>
                    </a:p>
                  </a:txBody>
                  <a:tcPr marL="91450" marR="91450" marT="45725" marB="45725" anchor="ctr"/>
                </a:tc>
                <a:extLst>
                  <a:ext uri="{0D108BD9-81ED-4DB2-BD59-A6C34878D82A}">
                    <a16:rowId xmlns:a16="http://schemas.microsoft.com/office/drawing/2014/main" val="4136639916"/>
                  </a:ext>
                </a:extLst>
              </a:tr>
              <a:tr h="990923">
                <a:tc>
                  <a:txBody>
                    <a:bodyPr/>
                    <a:lstStyle/>
                    <a:p>
                      <a:pPr marL="0" marR="0" lvl="0" indent="0" algn="ctr" rtl="0">
                        <a:spcBef>
                          <a:spcPts val="0"/>
                        </a:spcBef>
                        <a:spcAft>
                          <a:spcPts val="0"/>
                        </a:spcAft>
                        <a:buNone/>
                      </a:pPr>
                      <a:r>
                        <a:rPr lang="en-IN" sz="1500" b="0" kern="1200" dirty="0">
                          <a:solidFill>
                            <a:schemeClr val="tx1"/>
                          </a:solidFill>
                          <a:effectLst/>
                          <a:latin typeface="Georgia" panose="02040502050405020303" pitchFamily="18" charset="0"/>
                        </a:rPr>
                        <a:t>These do ok for managing my hunger, through the morning, but they are quite dry, and had me wanting water, or something to drink after. These are very fragrant, with an apple smell.</a:t>
                      </a:r>
                      <a:endParaRPr sz="1500" b="0" i="0" u="none" strike="noStrike" cap="none" dirty="0">
                        <a:solidFill>
                          <a:schemeClr val="tx1"/>
                        </a:solidFill>
                        <a:latin typeface="Georgia" panose="02040502050405020303" pitchFamily="18" charset="0"/>
                        <a:cs typeface="Calibri"/>
                        <a:sym typeface="Arial"/>
                      </a:endParaRPr>
                    </a:p>
                  </a:txBody>
                  <a:tcPr marL="91450" marR="91450" marT="45725" marB="45725" anchor="ctr"/>
                </a:tc>
                <a:tc>
                  <a:txBody>
                    <a:bodyPr/>
                    <a:lstStyle/>
                    <a:p>
                      <a:pPr marL="0" marR="0" lvl="0" indent="0" algn="ctr" rtl="0">
                        <a:spcBef>
                          <a:spcPts val="0"/>
                        </a:spcBef>
                        <a:spcAft>
                          <a:spcPts val="0"/>
                        </a:spcAft>
                        <a:buNone/>
                      </a:pPr>
                      <a:r>
                        <a:rPr lang="en-IN" sz="1500" b="0" kern="1200" dirty="0">
                          <a:solidFill>
                            <a:schemeClr val="tx1"/>
                          </a:solidFill>
                          <a:effectLst/>
                          <a:latin typeface="Georgia" panose="02040502050405020303" pitchFamily="18" charset="0"/>
                        </a:rPr>
                        <a:t>fragrant</a:t>
                      </a:r>
                      <a:endParaRPr sz="1500" b="0" i="0" u="none" strike="noStrike" cap="none" dirty="0">
                        <a:solidFill>
                          <a:schemeClr val="tx1"/>
                        </a:solidFill>
                        <a:latin typeface="Georgia" panose="02040502050405020303" pitchFamily="18" charset="0"/>
                        <a:cs typeface="Calibri"/>
                        <a:sym typeface="Arial"/>
                      </a:endParaRPr>
                    </a:p>
                  </a:txBody>
                  <a:tcPr marL="91450" marR="91450" marT="45725" marB="45725" anchor="ctr"/>
                </a:tc>
                <a:tc>
                  <a:txBody>
                    <a:bodyPr/>
                    <a:lstStyle/>
                    <a:p>
                      <a:pPr marL="0" marR="0" lvl="0" indent="0" algn="ctr" rtl="0">
                        <a:spcBef>
                          <a:spcPts val="0"/>
                        </a:spcBef>
                        <a:spcAft>
                          <a:spcPts val="0"/>
                        </a:spcAft>
                        <a:buNone/>
                      </a:pPr>
                      <a:r>
                        <a:rPr lang="en-IN" sz="1500" b="0" u="none" strike="noStrike" cap="none" dirty="0">
                          <a:solidFill>
                            <a:schemeClr val="tx1"/>
                          </a:solidFill>
                          <a:latin typeface="Georgia" panose="02040502050405020303" pitchFamily="18" charset="0"/>
                          <a:sym typeface="Arial"/>
                        </a:rPr>
                        <a:t>0.6997</a:t>
                      </a:r>
                      <a:endParaRPr sz="1500" b="0" i="0" u="none" strike="noStrike" cap="none" dirty="0">
                        <a:solidFill>
                          <a:schemeClr val="tx1"/>
                        </a:solidFill>
                        <a:latin typeface="Georgia" panose="02040502050405020303" pitchFamily="18" charset="0"/>
                        <a:cs typeface="Calibri"/>
                        <a:sym typeface="Arial"/>
                      </a:endParaRPr>
                    </a:p>
                  </a:txBody>
                  <a:tcPr marL="91450" marR="91450" marT="45725" marB="45725" anchor="ctr"/>
                </a:tc>
                <a:tc>
                  <a:txBody>
                    <a:bodyPr/>
                    <a:lstStyle/>
                    <a:p>
                      <a:pPr marL="0" marR="0" lvl="0" indent="0" algn="ctr" rtl="0">
                        <a:spcBef>
                          <a:spcPts val="0"/>
                        </a:spcBef>
                        <a:spcAft>
                          <a:spcPts val="0"/>
                        </a:spcAft>
                        <a:buNone/>
                      </a:pPr>
                      <a:r>
                        <a:rPr lang="en-US" sz="1500" dirty="0">
                          <a:solidFill>
                            <a:schemeClr val="tx1"/>
                          </a:solidFill>
                          <a:latin typeface="Georgia" panose="02040502050405020303" pitchFamily="18" charset="0"/>
                        </a:rPr>
                        <a:t>Good</a:t>
                      </a:r>
                      <a:endParaRPr sz="1500" dirty="0">
                        <a:solidFill>
                          <a:schemeClr val="tx1"/>
                        </a:solidFill>
                        <a:latin typeface="Georgia" panose="02040502050405020303" pitchFamily="18" charset="0"/>
                      </a:endParaRPr>
                    </a:p>
                  </a:txBody>
                  <a:tcPr marL="91450" marR="91450" marT="45725" marB="45725" anchor="ctr"/>
                </a:tc>
                <a:extLst>
                  <a:ext uri="{0D108BD9-81ED-4DB2-BD59-A6C34878D82A}">
                    <a16:rowId xmlns:a16="http://schemas.microsoft.com/office/drawing/2014/main" val="3340845775"/>
                  </a:ext>
                </a:extLst>
              </a:tr>
              <a:tr h="990923">
                <a:tc>
                  <a:txBody>
                    <a:bodyPr/>
                    <a:lstStyle/>
                    <a:p>
                      <a:pPr marL="0" marR="0" lvl="0" indent="0" algn="ctr" rtl="0">
                        <a:spcBef>
                          <a:spcPts val="0"/>
                        </a:spcBef>
                        <a:spcAft>
                          <a:spcPts val="0"/>
                        </a:spcAft>
                        <a:buNone/>
                      </a:pPr>
                      <a:r>
                        <a:rPr lang="en-IN" sz="1500" b="0" kern="1200" dirty="0">
                          <a:solidFill>
                            <a:schemeClr val="tx1"/>
                          </a:solidFill>
                          <a:effectLst/>
                          <a:latin typeface="Georgia" panose="02040502050405020303" pitchFamily="18" charset="0"/>
                        </a:rPr>
                        <a:t>When I don't want to use chipotle con adobo from a can, this is my fallback. It seems to lack a little punch and some of the smoky flavour of the canned versions, but it is a fair replacement</a:t>
                      </a:r>
                      <a:endParaRPr sz="1500" b="0" i="0" u="none" strike="noStrike" cap="none" dirty="0">
                        <a:solidFill>
                          <a:schemeClr val="tx1"/>
                        </a:solidFill>
                        <a:latin typeface="Georgia" panose="02040502050405020303" pitchFamily="18" charset="0"/>
                        <a:cs typeface="Calibri"/>
                        <a:sym typeface="Arial"/>
                      </a:endParaRPr>
                    </a:p>
                  </a:txBody>
                  <a:tcPr marL="91450" marR="91450" marT="45725" marB="45725" anchor="ctr"/>
                </a:tc>
                <a:tc>
                  <a:txBody>
                    <a:bodyPr/>
                    <a:lstStyle/>
                    <a:p>
                      <a:pPr marL="0" marR="0" lvl="0" indent="0" algn="ctr" rtl="0">
                        <a:spcBef>
                          <a:spcPts val="0"/>
                        </a:spcBef>
                        <a:spcAft>
                          <a:spcPts val="0"/>
                        </a:spcAft>
                        <a:buNone/>
                      </a:pPr>
                      <a:r>
                        <a:rPr lang="en-IN" sz="1500" b="0" u="none" strike="noStrike" cap="none" dirty="0">
                          <a:solidFill>
                            <a:schemeClr val="tx1"/>
                          </a:solidFill>
                          <a:latin typeface="Georgia" panose="02040502050405020303" pitchFamily="18" charset="0"/>
                          <a:sym typeface="Arial"/>
                        </a:rPr>
                        <a:t>_ _ _ _ _</a:t>
                      </a:r>
                      <a:endParaRPr sz="1500" b="0" i="0" u="none" strike="noStrike" cap="none" dirty="0">
                        <a:solidFill>
                          <a:schemeClr val="tx1"/>
                        </a:solidFill>
                        <a:latin typeface="Georgia" panose="02040502050405020303" pitchFamily="18" charset="0"/>
                        <a:cs typeface="Calibri"/>
                        <a:sym typeface="Arial"/>
                      </a:endParaRPr>
                    </a:p>
                  </a:txBody>
                  <a:tcPr marL="91450" marR="91450" marT="45725" marB="45725" anchor="ctr"/>
                </a:tc>
                <a:tc>
                  <a:txBody>
                    <a:bodyPr/>
                    <a:lstStyle/>
                    <a:p>
                      <a:pPr marL="0" marR="0" lvl="0" indent="0" algn="ctr" rtl="0">
                        <a:spcBef>
                          <a:spcPts val="0"/>
                        </a:spcBef>
                        <a:spcAft>
                          <a:spcPts val="0"/>
                        </a:spcAft>
                        <a:buNone/>
                      </a:pPr>
                      <a:r>
                        <a:rPr lang="en-IN" sz="1500" b="0" u="none" strike="noStrike" cap="none" dirty="0">
                          <a:solidFill>
                            <a:schemeClr val="tx1"/>
                          </a:solidFill>
                          <a:latin typeface="Georgia" panose="02040502050405020303" pitchFamily="18" charset="0"/>
                          <a:sym typeface="Arial"/>
                        </a:rPr>
                        <a:t>0</a:t>
                      </a:r>
                      <a:endParaRPr sz="1500" b="0" i="0" u="none" strike="noStrike" cap="none" dirty="0">
                        <a:solidFill>
                          <a:schemeClr val="tx1"/>
                        </a:solidFill>
                        <a:latin typeface="Georgia" panose="02040502050405020303" pitchFamily="18" charset="0"/>
                        <a:cs typeface="Calibri"/>
                        <a:sym typeface="Arial"/>
                      </a:endParaRPr>
                    </a:p>
                  </a:txBody>
                  <a:tcPr marL="91450" marR="91450" marT="45725" marB="45725" anchor="ctr"/>
                </a:tc>
                <a:tc>
                  <a:txBody>
                    <a:bodyPr/>
                    <a:lstStyle/>
                    <a:p>
                      <a:pPr marL="0" marR="0" lvl="0" indent="0" algn="ctr" rtl="0">
                        <a:spcBef>
                          <a:spcPts val="0"/>
                        </a:spcBef>
                        <a:spcAft>
                          <a:spcPts val="0"/>
                        </a:spcAft>
                        <a:buNone/>
                      </a:pPr>
                      <a:r>
                        <a:rPr lang="en-US" sz="1500" dirty="0">
                          <a:solidFill>
                            <a:schemeClr val="tx1"/>
                          </a:solidFill>
                          <a:latin typeface="Georgia" panose="02040502050405020303" pitchFamily="18" charset="0"/>
                        </a:rPr>
                        <a:t>Average</a:t>
                      </a:r>
                      <a:endParaRPr sz="1500" dirty="0">
                        <a:solidFill>
                          <a:schemeClr val="tx1"/>
                        </a:solidFill>
                        <a:latin typeface="Georgia" panose="02040502050405020303" pitchFamily="18" charset="0"/>
                      </a:endParaRPr>
                    </a:p>
                  </a:txBody>
                  <a:tcPr marL="91450" marR="91450" marT="45725" marB="45725" anchor="ctr"/>
                </a:tc>
                <a:extLst>
                  <a:ext uri="{0D108BD9-81ED-4DB2-BD59-A6C34878D82A}">
                    <a16:rowId xmlns:a16="http://schemas.microsoft.com/office/drawing/2014/main" val="526578526"/>
                  </a:ext>
                </a:extLst>
              </a:tr>
              <a:tr h="765715">
                <a:tc>
                  <a:txBody>
                    <a:bodyPr/>
                    <a:lstStyle/>
                    <a:p>
                      <a:pPr marL="0" marR="0" lvl="0" indent="0" algn="ctr" rtl="0">
                        <a:spcBef>
                          <a:spcPts val="0"/>
                        </a:spcBef>
                        <a:spcAft>
                          <a:spcPts val="0"/>
                        </a:spcAft>
                        <a:buNone/>
                      </a:pPr>
                      <a:r>
                        <a:rPr lang="en-IN" sz="1500" b="0" kern="1200" dirty="0">
                          <a:solidFill>
                            <a:schemeClr val="tx1"/>
                          </a:solidFill>
                          <a:effectLst/>
                          <a:latin typeface="Georgia" panose="02040502050405020303" pitchFamily="18" charset="0"/>
                        </a:rPr>
                        <a:t>Never had caviar before... Shouldn't have started with cheap stuff but hate to buy expensive and possibly not like it</a:t>
                      </a:r>
                      <a:endParaRPr sz="1500" b="0" i="0" u="none" strike="noStrike" cap="none" dirty="0">
                        <a:solidFill>
                          <a:schemeClr val="tx1"/>
                        </a:solidFill>
                        <a:latin typeface="Georgia" panose="02040502050405020303" pitchFamily="18" charset="0"/>
                        <a:cs typeface="Calibri"/>
                        <a:sym typeface="Arial"/>
                      </a:endParaRPr>
                    </a:p>
                  </a:txBody>
                  <a:tcPr marL="91450" marR="91450" marT="45725" marB="45725" anchor="ctr"/>
                </a:tc>
                <a:tc>
                  <a:txBody>
                    <a:bodyPr/>
                    <a:lstStyle/>
                    <a:p>
                      <a:pPr marL="0" marR="0" lvl="0" indent="0" algn="ctr" rtl="0">
                        <a:spcBef>
                          <a:spcPts val="0"/>
                        </a:spcBef>
                        <a:spcAft>
                          <a:spcPts val="0"/>
                        </a:spcAft>
                        <a:buNone/>
                      </a:pPr>
                      <a:r>
                        <a:rPr lang="en-IN" sz="1500" b="0" kern="1200" dirty="0">
                          <a:solidFill>
                            <a:schemeClr val="tx1"/>
                          </a:solidFill>
                          <a:effectLst/>
                          <a:latin typeface="Georgia" panose="02040502050405020303" pitchFamily="18" charset="0"/>
                        </a:rPr>
                        <a:t>cheap</a:t>
                      </a:r>
                      <a:r>
                        <a:rPr lang="en-IN" sz="1500" b="0" u="none" strike="noStrike" cap="none" dirty="0">
                          <a:solidFill>
                            <a:schemeClr val="tx1"/>
                          </a:solidFill>
                          <a:latin typeface="Georgia" panose="02040502050405020303" pitchFamily="18" charset="0"/>
                          <a:sym typeface="Arial"/>
                        </a:rPr>
                        <a:t>, </a:t>
                      </a:r>
                      <a:r>
                        <a:rPr lang="en-IN" sz="1500" b="0" kern="1200" dirty="0">
                          <a:solidFill>
                            <a:schemeClr val="tx1"/>
                          </a:solidFill>
                          <a:effectLst/>
                          <a:latin typeface="Georgia" panose="02040502050405020303" pitchFamily="18" charset="0"/>
                        </a:rPr>
                        <a:t>hate, expensive</a:t>
                      </a:r>
                      <a:endParaRPr sz="1500" b="0" i="0" u="none" strike="noStrike" cap="none" dirty="0">
                        <a:solidFill>
                          <a:schemeClr val="tx1"/>
                        </a:solidFill>
                        <a:latin typeface="Georgia" panose="02040502050405020303" pitchFamily="18" charset="0"/>
                        <a:cs typeface="Calibri"/>
                        <a:sym typeface="Arial"/>
                      </a:endParaRPr>
                    </a:p>
                  </a:txBody>
                  <a:tcPr marL="91450" marR="91450" marT="45725" marB="45725" anchor="ctr"/>
                </a:tc>
                <a:tc>
                  <a:txBody>
                    <a:bodyPr/>
                    <a:lstStyle/>
                    <a:p>
                      <a:pPr marL="0" marR="0" lvl="0" indent="0" algn="ctr" rtl="0">
                        <a:spcBef>
                          <a:spcPts val="0"/>
                        </a:spcBef>
                        <a:spcAft>
                          <a:spcPts val="0"/>
                        </a:spcAft>
                        <a:buNone/>
                      </a:pPr>
                      <a:r>
                        <a:rPr lang="en-IN" sz="1500" b="0" u="none" strike="noStrike" cap="none" dirty="0">
                          <a:solidFill>
                            <a:schemeClr val="tx1"/>
                          </a:solidFill>
                          <a:latin typeface="Georgia" panose="02040502050405020303" pitchFamily="18" charset="0"/>
                          <a:sym typeface="Arial"/>
                        </a:rPr>
                        <a:t>-0.2006</a:t>
                      </a:r>
                      <a:endParaRPr sz="1500" b="0" i="0" u="none" strike="noStrike" cap="none" dirty="0">
                        <a:solidFill>
                          <a:schemeClr val="tx1"/>
                        </a:solidFill>
                        <a:latin typeface="Georgia" panose="02040502050405020303" pitchFamily="18" charset="0"/>
                        <a:cs typeface="Calibri"/>
                        <a:sym typeface="Arial"/>
                      </a:endParaRPr>
                    </a:p>
                  </a:txBody>
                  <a:tcPr marL="91450" marR="91450" marT="45725" marB="45725" anchor="ctr"/>
                </a:tc>
                <a:tc>
                  <a:txBody>
                    <a:bodyPr/>
                    <a:lstStyle/>
                    <a:p>
                      <a:pPr marL="0" marR="0" lvl="0" indent="0" algn="ctr" rtl="0">
                        <a:spcBef>
                          <a:spcPts val="0"/>
                        </a:spcBef>
                        <a:spcAft>
                          <a:spcPts val="0"/>
                        </a:spcAft>
                        <a:buNone/>
                      </a:pPr>
                      <a:r>
                        <a:rPr lang="en-US" sz="1500" dirty="0">
                          <a:solidFill>
                            <a:schemeClr val="tx1"/>
                          </a:solidFill>
                          <a:latin typeface="Georgia" panose="02040502050405020303" pitchFamily="18" charset="0"/>
                        </a:rPr>
                        <a:t>Bad</a:t>
                      </a:r>
                      <a:endParaRPr sz="1500" dirty="0">
                        <a:solidFill>
                          <a:schemeClr val="tx1"/>
                        </a:solidFill>
                        <a:latin typeface="Georgia" panose="02040502050405020303" pitchFamily="18" charset="0"/>
                      </a:endParaRPr>
                    </a:p>
                  </a:txBody>
                  <a:tcPr marL="91450" marR="91450" marT="45725" marB="45725" anchor="ctr"/>
                </a:tc>
                <a:extLst>
                  <a:ext uri="{0D108BD9-81ED-4DB2-BD59-A6C34878D82A}">
                    <a16:rowId xmlns:a16="http://schemas.microsoft.com/office/drawing/2014/main" val="2361916625"/>
                  </a:ext>
                </a:extLst>
              </a:tr>
              <a:tr h="806694">
                <a:tc>
                  <a:txBody>
                    <a:bodyPr/>
                    <a:lstStyle/>
                    <a:p>
                      <a:pPr marL="0" marR="0" lvl="0" indent="0" algn="ctr" rtl="0">
                        <a:spcBef>
                          <a:spcPts val="0"/>
                        </a:spcBef>
                        <a:spcAft>
                          <a:spcPts val="0"/>
                        </a:spcAft>
                        <a:buNone/>
                      </a:pPr>
                      <a:r>
                        <a:rPr lang="en-IN" sz="1500" b="0" kern="1200" dirty="0">
                          <a:solidFill>
                            <a:schemeClr val="tx1"/>
                          </a:solidFill>
                          <a:effectLst/>
                          <a:latin typeface="Georgia" panose="02040502050405020303" pitchFamily="18" charset="0"/>
                        </a:rPr>
                        <a:t>Does not mix well at all, lots of nasty sediment at bottom of cup. Bitter and burnt tasting as with most Starbucks coffees. Not buying ever again.</a:t>
                      </a:r>
                      <a:endParaRPr sz="1500" b="0" i="0" u="none" strike="noStrike" cap="none" dirty="0">
                        <a:solidFill>
                          <a:schemeClr val="tx1"/>
                        </a:solidFill>
                        <a:latin typeface="Georgia" panose="02040502050405020303" pitchFamily="18" charset="0"/>
                        <a:cs typeface="Calibri"/>
                        <a:sym typeface="Arial"/>
                      </a:endParaRPr>
                    </a:p>
                  </a:txBody>
                  <a:tcPr marL="91450" marR="91450" marT="45725" marB="45725" anchor="ctr"/>
                </a:tc>
                <a:tc>
                  <a:txBody>
                    <a:bodyPr/>
                    <a:lstStyle/>
                    <a:p>
                      <a:pPr marL="0" marR="0" lvl="0" indent="0" algn="ctr" rtl="0">
                        <a:spcBef>
                          <a:spcPts val="0"/>
                        </a:spcBef>
                        <a:spcAft>
                          <a:spcPts val="0"/>
                        </a:spcAft>
                        <a:buNone/>
                      </a:pPr>
                      <a:r>
                        <a:rPr lang="en-IN" sz="1500" b="0" kern="1200" dirty="0">
                          <a:solidFill>
                            <a:schemeClr val="tx1"/>
                          </a:solidFill>
                          <a:effectLst/>
                          <a:latin typeface="Georgia" panose="02040502050405020303" pitchFamily="18" charset="0"/>
                        </a:rPr>
                        <a:t>Bitter</a:t>
                      </a:r>
                      <a:r>
                        <a:rPr lang="en-IN" sz="1500" b="0" u="none" strike="noStrike" cap="none" dirty="0">
                          <a:solidFill>
                            <a:schemeClr val="tx1"/>
                          </a:solidFill>
                          <a:latin typeface="Georgia" panose="02040502050405020303" pitchFamily="18" charset="0"/>
                          <a:sym typeface="Arial"/>
                        </a:rPr>
                        <a:t>, </a:t>
                      </a:r>
                      <a:r>
                        <a:rPr lang="en-IN" sz="1500" b="0" kern="1200" dirty="0">
                          <a:solidFill>
                            <a:schemeClr val="tx1"/>
                          </a:solidFill>
                          <a:effectLst/>
                          <a:latin typeface="Georgia" panose="02040502050405020303" pitchFamily="18" charset="0"/>
                        </a:rPr>
                        <a:t>nasty</a:t>
                      </a:r>
                      <a:r>
                        <a:rPr lang="en-IN" sz="1500" b="0" u="none" strike="noStrike" cap="none" dirty="0">
                          <a:solidFill>
                            <a:schemeClr val="tx1"/>
                          </a:solidFill>
                          <a:latin typeface="Georgia" panose="02040502050405020303" pitchFamily="18" charset="0"/>
                          <a:sym typeface="Arial"/>
                        </a:rPr>
                        <a:t>, </a:t>
                      </a:r>
                      <a:r>
                        <a:rPr lang="en-IN" sz="1500" b="0" kern="1200" dirty="0">
                          <a:solidFill>
                            <a:schemeClr val="tx1"/>
                          </a:solidFill>
                          <a:effectLst/>
                          <a:latin typeface="Georgia" panose="02040502050405020303" pitchFamily="18" charset="0"/>
                        </a:rPr>
                        <a:t>burnt</a:t>
                      </a:r>
                      <a:endParaRPr sz="1500" b="0" i="0" u="none" strike="noStrike" cap="none" dirty="0">
                        <a:solidFill>
                          <a:schemeClr val="tx1"/>
                        </a:solidFill>
                        <a:latin typeface="Georgia" panose="02040502050405020303" pitchFamily="18" charset="0"/>
                        <a:cs typeface="Calibri"/>
                        <a:sym typeface="Arial"/>
                      </a:endParaRPr>
                    </a:p>
                  </a:txBody>
                  <a:tcPr marL="91450" marR="91450" marT="45725" marB="45725" anchor="ctr"/>
                </a:tc>
                <a:tc>
                  <a:txBody>
                    <a:bodyPr/>
                    <a:lstStyle/>
                    <a:p>
                      <a:pPr marL="0" marR="0" lvl="0" indent="0" algn="ctr" rtl="0">
                        <a:spcBef>
                          <a:spcPts val="0"/>
                        </a:spcBef>
                        <a:spcAft>
                          <a:spcPts val="0"/>
                        </a:spcAft>
                        <a:buNone/>
                      </a:pPr>
                      <a:r>
                        <a:rPr lang="en-IN" sz="1500" b="0" u="none" strike="noStrike" cap="none" dirty="0">
                          <a:solidFill>
                            <a:schemeClr val="tx1"/>
                          </a:solidFill>
                          <a:latin typeface="Georgia" panose="02040502050405020303" pitchFamily="18" charset="0"/>
                          <a:sym typeface="Arial"/>
                        </a:rPr>
                        <a:t>-0.9719</a:t>
                      </a:r>
                      <a:endParaRPr sz="1500" b="0" i="0" u="none" strike="noStrike" cap="none" dirty="0">
                        <a:solidFill>
                          <a:schemeClr val="tx1"/>
                        </a:solidFill>
                        <a:latin typeface="Georgia" panose="02040502050405020303" pitchFamily="18" charset="0"/>
                        <a:cs typeface="Calibri"/>
                        <a:sym typeface="Arial"/>
                      </a:endParaRPr>
                    </a:p>
                  </a:txBody>
                  <a:tcPr marL="91450" marR="91450" marT="45725" marB="45725" anchor="ctr"/>
                </a:tc>
                <a:tc>
                  <a:txBody>
                    <a:bodyPr/>
                    <a:lstStyle/>
                    <a:p>
                      <a:pPr marL="0" marR="0" lvl="0" indent="0" algn="ctr" rtl="0">
                        <a:spcBef>
                          <a:spcPts val="0"/>
                        </a:spcBef>
                        <a:spcAft>
                          <a:spcPts val="0"/>
                        </a:spcAft>
                        <a:buNone/>
                      </a:pPr>
                      <a:r>
                        <a:rPr lang="en-US" sz="1500" dirty="0">
                          <a:solidFill>
                            <a:schemeClr val="tx1"/>
                          </a:solidFill>
                          <a:latin typeface="Georgia" panose="02040502050405020303" pitchFamily="18" charset="0"/>
                        </a:rPr>
                        <a:t>Worst</a:t>
                      </a:r>
                      <a:endParaRPr sz="1500" dirty="0">
                        <a:solidFill>
                          <a:schemeClr val="tx1"/>
                        </a:solidFill>
                        <a:latin typeface="Georgia" panose="02040502050405020303" pitchFamily="18" charset="0"/>
                      </a:endParaRPr>
                    </a:p>
                  </a:txBody>
                  <a:tcPr marL="91450" marR="91450" marT="45725" marB="45725" anchor="ctr"/>
                </a:tc>
                <a:extLst>
                  <a:ext uri="{0D108BD9-81ED-4DB2-BD59-A6C34878D82A}">
                    <a16:rowId xmlns:a16="http://schemas.microsoft.com/office/drawing/2014/main" val="3407742383"/>
                  </a:ext>
                </a:extLst>
              </a:tr>
            </a:tbl>
          </a:graphicData>
        </a:graphic>
      </p:graphicFrame>
      <p:sp>
        <p:nvSpPr>
          <p:cNvPr id="10" name="Freeform: Shape 9">
            <a:extLst>
              <a:ext uri="{FF2B5EF4-FFF2-40B4-BE49-F238E27FC236}">
                <a16:creationId xmlns:a16="http://schemas.microsoft.com/office/drawing/2014/main" id="{AB98B4D3-612A-E8A8-8152-6F4EB2BADEE1}"/>
              </a:ext>
            </a:extLst>
          </p:cNvPr>
          <p:cNvSpPr/>
          <p:nvPr/>
        </p:nvSpPr>
        <p:spPr>
          <a:xfrm rot="10800000" flipV="1">
            <a:off x="11778713" y="5920689"/>
            <a:ext cx="408096" cy="467411"/>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FFCE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b="1" dirty="0"/>
              <a:t>8</a:t>
            </a:r>
          </a:p>
        </p:txBody>
      </p:sp>
    </p:spTree>
    <p:extLst>
      <p:ext uri="{BB962C8B-B14F-4D97-AF65-F5344CB8AC3E}">
        <p14:creationId xmlns:p14="http://schemas.microsoft.com/office/powerpoint/2010/main" val="1133789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4327CC9A-7916-D636-42AF-EF1E5E07C4F9}"/>
              </a:ext>
            </a:extLst>
          </p:cNvPr>
          <p:cNvGrpSpPr/>
          <p:nvPr/>
        </p:nvGrpSpPr>
        <p:grpSpPr>
          <a:xfrm>
            <a:off x="0" y="0"/>
            <a:ext cx="12192000" cy="6858000"/>
            <a:chOff x="-2118977" y="-2843"/>
            <a:chExt cx="12192000" cy="6858000"/>
          </a:xfrm>
        </p:grpSpPr>
        <p:sp>
          <p:nvSpPr>
            <p:cNvPr id="78" name="Rectangle 77">
              <a:extLst>
                <a:ext uri="{FF2B5EF4-FFF2-40B4-BE49-F238E27FC236}">
                  <a16:creationId xmlns:a16="http://schemas.microsoft.com/office/drawing/2014/main" id="{0A6C6B76-3323-A7E7-5FF3-671ED3A45E64}"/>
                </a:ext>
              </a:extLst>
            </p:cNvPr>
            <p:cNvSpPr/>
            <p:nvPr/>
          </p:nvSpPr>
          <p:spPr>
            <a:xfrm>
              <a:off x="-2118977" y="-2843"/>
              <a:ext cx="12192000" cy="6858000"/>
            </a:xfrm>
            <a:prstGeom prst="rect">
              <a:avLst/>
            </a:prstGeom>
            <a:solidFill>
              <a:schemeClr val="bg1">
                <a:lumMod val="95000"/>
              </a:schemeClr>
            </a:solidFill>
            <a:ln>
              <a:noFill/>
            </a:ln>
            <a:effectLst>
              <a:outerShdw blurRad="88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9" name="Group 78">
              <a:extLst>
                <a:ext uri="{FF2B5EF4-FFF2-40B4-BE49-F238E27FC236}">
                  <a16:creationId xmlns:a16="http://schemas.microsoft.com/office/drawing/2014/main" id="{BAAD85ED-BEE0-64E6-5FF2-A3683A227C38}"/>
                </a:ext>
              </a:extLst>
            </p:cNvPr>
            <p:cNvGrpSpPr/>
            <p:nvPr/>
          </p:nvGrpSpPr>
          <p:grpSpPr>
            <a:xfrm>
              <a:off x="1606195" y="-2843"/>
              <a:ext cx="4737654" cy="1138113"/>
              <a:chOff x="3734286" y="-74486"/>
              <a:chExt cx="4737654" cy="1138113"/>
            </a:xfrm>
          </p:grpSpPr>
          <p:sp>
            <p:nvSpPr>
              <p:cNvPr id="80" name="Freeform: Shape 79">
                <a:extLst>
                  <a:ext uri="{FF2B5EF4-FFF2-40B4-BE49-F238E27FC236}">
                    <a16:creationId xmlns:a16="http://schemas.microsoft.com/office/drawing/2014/main" id="{F610A154-3361-EAC2-6547-2F03D22861D5}"/>
                  </a:ext>
                </a:extLst>
              </p:cNvPr>
              <p:cNvSpPr/>
              <p:nvPr/>
            </p:nvSpPr>
            <p:spPr>
              <a:xfrm rot="5400000">
                <a:off x="5534056" y="-1874256"/>
                <a:ext cx="1138113" cy="4737654"/>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FFD2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81" name="Group 80">
                <a:extLst>
                  <a:ext uri="{FF2B5EF4-FFF2-40B4-BE49-F238E27FC236}">
                    <a16:creationId xmlns:a16="http://schemas.microsoft.com/office/drawing/2014/main" id="{2819B769-ECB7-64D2-C67B-51BD53B33792}"/>
                  </a:ext>
                </a:extLst>
              </p:cNvPr>
              <p:cNvGrpSpPr/>
              <p:nvPr/>
            </p:nvGrpSpPr>
            <p:grpSpPr>
              <a:xfrm>
                <a:off x="3747537" y="-20227"/>
                <a:ext cx="4644750" cy="886241"/>
                <a:chOff x="3747537" y="-20227"/>
                <a:chExt cx="4644750" cy="886241"/>
              </a:xfrm>
            </p:grpSpPr>
            <p:sp>
              <p:nvSpPr>
                <p:cNvPr id="82" name="TextBox 81">
                  <a:extLst>
                    <a:ext uri="{FF2B5EF4-FFF2-40B4-BE49-F238E27FC236}">
                      <a16:creationId xmlns:a16="http://schemas.microsoft.com/office/drawing/2014/main" id="{A6028A4D-E382-96EC-36A6-D054811E3DA0}"/>
                    </a:ext>
                  </a:extLst>
                </p:cNvPr>
                <p:cNvSpPr txBox="1"/>
                <p:nvPr/>
              </p:nvSpPr>
              <p:spPr>
                <a:xfrm rot="10800000" flipV="1">
                  <a:off x="3747537" y="388960"/>
                  <a:ext cx="4644750" cy="477054"/>
                </a:xfrm>
                <a:prstGeom prst="rect">
                  <a:avLst/>
                </a:prstGeom>
                <a:noFill/>
              </p:spPr>
              <p:txBody>
                <a:bodyPr wrap="square" rtlCol="0">
                  <a:spAutoFit/>
                </a:bodyPr>
                <a:lstStyle/>
                <a:p>
                  <a:pPr algn="ctr"/>
                  <a:r>
                    <a:rPr lang="en-IN" sz="2500" b="1" dirty="0">
                      <a:solidFill>
                        <a:schemeClr val="bg1"/>
                      </a:solidFill>
                      <a:latin typeface="Tw Cen MT" panose="020B0602020104020603" pitchFamily="34" charset="0"/>
                    </a:rPr>
                    <a:t>Count of different sentiments</a:t>
                  </a:r>
                </a:p>
              </p:txBody>
            </p:sp>
            <p:pic>
              <p:nvPicPr>
                <p:cNvPr id="83" name="Graphic 82" descr="Lightbulb with solid fill">
                  <a:extLst>
                    <a:ext uri="{FF2B5EF4-FFF2-40B4-BE49-F238E27FC236}">
                      <a16:creationId xmlns:a16="http://schemas.microsoft.com/office/drawing/2014/main" id="{DEAB84FB-7615-3D36-57A0-8A9C1439F6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V="1">
                  <a:off x="5845318" y="-20227"/>
                  <a:ext cx="515587" cy="515587"/>
                </a:xfrm>
                <a:prstGeom prst="rect">
                  <a:avLst/>
                </a:prstGeom>
              </p:spPr>
            </p:pic>
          </p:grpSp>
        </p:grpSp>
      </p:grpSp>
      <p:sp>
        <p:nvSpPr>
          <p:cNvPr id="2" name="TextBox 1">
            <a:extLst>
              <a:ext uri="{FF2B5EF4-FFF2-40B4-BE49-F238E27FC236}">
                <a16:creationId xmlns:a16="http://schemas.microsoft.com/office/drawing/2014/main" id="{78245FAD-452E-B23D-FF58-2FFB0473C708}"/>
              </a:ext>
            </a:extLst>
          </p:cNvPr>
          <p:cNvSpPr txBox="1"/>
          <p:nvPr/>
        </p:nvSpPr>
        <p:spPr>
          <a:xfrm>
            <a:off x="4419458" y="1030795"/>
            <a:ext cx="3850180" cy="565545"/>
          </a:xfrm>
          <a:prstGeom prst="rect">
            <a:avLst/>
          </a:prstGeom>
          <a:noFill/>
        </p:spPr>
        <p:txBody>
          <a:bodyPr wrap="square" rtlCol="0">
            <a:spAutoFit/>
          </a:bodyPr>
          <a:lstStyle/>
          <a:p>
            <a:r>
              <a:rPr lang="en-IN" sz="3000" b="1" dirty="0">
                <a:latin typeface="Georgia" panose="02040502050405020303" pitchFamily="18" charset="0"/>
              </a:rPr>
              <a:t>Home &amp; Kitchen</a:t>
            </a:r>
          </a:p>
        </p:txBody>
      </p:sp>
      <p:sp>
        <p:nvSpPr>
          <p:cNvPr id="3" name="TextBox 2">
            <a:extLst>
              <a:ext uri="{FF2B5EF4-FFF2-40B4-BE49-F238E27FC236}">
                <a16:creationId xmlns:a16="http://schemas.microsoft.com/office/drawing/2014/main" id="{50455580-4A7C-078C-DA76-61F919529399}"/>
              </a:ext>
            </a:extLst>
          </p:cNvPr>
          <p:cNvSpPr txBox="1"/>
          <p:nvPr/>
        </p:nvSpPr>
        <p:spPr>
          <a:xfrm>
            <a:off x="3369130" y="3922643"/>
            <a:ext cx="5453740" cy="553998"/>
          </a:xfrm>
          <a:prstGeom prst="rect">
            <a:avLst/>
          </a:prstGeom>
          <a:noFill/>
        </p:spPr>
        <p:txBody>
          <a:bodyPr wrap="square" rtlCol="0">
            <a:spAutoFit/>
          </a:bodyPr>
          <a:lstStyle/>
          <a:p>
            <a:r>
              <a:rPr lang="en-IN" sz="3000" b="1" dirty="0">
                <a:latin typeface="Georgia" panose="02040502050405020303" pitchFamily="18" charset="0"/>
              </a:rPr>
              <a:t>Grocery &amp; Gourmet food</a:t>
            </a:r>
          </a:p>
        </p:txBody>
      </p:sp>
      <p:graphicFrame>
        <p:nvGraphicFramePr>
          <p:cNvPr id="5" name="Table 4">
            <a:extLst>
              <a:ext uri="{FF2B5EF4-FFF2-40B4-BE49-F238E27FC236}">
                <a16:creationId xmlns:a16="http://schemas.microsoft.com/office/drawing/2014/main" id="{F9258291-AC47-6322-1A27-33BFCF40E742}"/>
              </a:ext>
            </a:extLst>
          </p:cNvPr>
          <p:cNvGraphicFramePr>
            <a:graphicFrameLocks noGrp="1"/>
          </p:cNvGraphicFramePr>
          <p:nvPr>
            <p:extLst>
              <p:ext uri="{D42A27DB-BD31-4B8C-83A1-F6EECF244321}">
                <p14:modId xmlns:p14="http://schemas.microsoft.com/office/powerpoint/2010/main" val="576383622"/>
              </p:ext>
            </p:extLst>
          </p:nvPr>
        </p:nvGraphicFramePr>
        <p:xfrm>
          <a:off x="2474867" y="1570934"/>
          <a:ext cx="7238263" cy="2194560"/>
        </p:xfrm>
        <a:graphic>
          <a:graphicData uri="http://schemas.openxmlformats.org/drawingml/2006/table">
            <a:tbl>
              <a:tblPr firstRow="1" bandRow="1">
                <a:tableStyleId>{5C22544A-7EE6-4342-B048-85BDC9FD1C3A}</a:tableStyleId>
              </a:tblPr>
              <a:tblGrid>
                <a:gridCol w="3496782">
                  <a:extLst>
                    <a:ext uri="{9D8B030D-6E8A-4147-A177-3AD203B41FA5}">
                      <a16:colId xmlns:a16="http://schemas.microsoft.com/office/drawing/2014/main" val="708935264"/>
                    </a:ext>
                  </a:extLst>
                </a:gridCol>
                <a:gridCol w="3741481">
                  <a:extLst>
                    <a:ext uri="{9D8B030D-6E8A-4147-A177-3AD203B41FA5}">
                      <a16:colId xmlns:a16="http://schemas.microsoft.com/office/drawing/2014/main" val="2195196256"/>
                    </a:ext>
                  </a:extLst>
                </a:gridCol>
              </a:tblGrid>
              <a:tr h="362804">
                <a:tc>
                  <a:txBody>
                    <a:bodyPr/>
                    <a:lstStyle/>
                    <a:p>
                      <a:pPr algn="ctr"/>
                      <a:r>
                        <a:rPr lang="en-IN" dirty="0"/>
                        <a:t>Sentiment</a:t>
                      </a:r>
                    </a:p>
                  </a:txBody>
                  <a:tcPr/>
                </a:tc>
                <a:tc>
                  <a:txBody>
                    <a:bodyPr/>
                    <a:lstStyle/>
                    <a:p>
                      <a:pPr algn="ctr"/>
                      <a:r>
                        <a:rPr lang="en-IN" dirty="0"/>
                        <a:t>Count of reviews</a:t>
                      </a:r>
                    </a:p>
                  </a:txBody>
                  <a:tcPr/>
                </a:tc>
                <a:extLst>
                  <a:ext uri="{0D108BD9-81ED-4DB2-BD59-A6C34878D82A}">
                    <a16:rowId xmlns:a16="http://schemas.microsoft.com/office/drawing/2014/main" val="3990684309"/>
                  </a:ext>
                </a:extLst>
              </a:tr>
              <a:tr h="362804">
                <a:tc>
                  <a:txBody>
                    <a:bodyPr/>
                    <a:lstStyle/>
                    <a:p>
                      <a:pPr algn="ctr"/>
                      <a:r>
                        <a:rPr lang="en-IN" dirty="0"/>
                        <a:t>Excellent</a:t>
                      </a:r>
                    </a:p>
                  </a:txBody>
                  <a:tcPr/>
                </a:tc>
                <a:tc>
                  <a:txBody>
                    <a:bodyPr/>
                    <a:lstStyle/>
                    <a:p>
                      <a:pPr algn="ctr"/>
                      <a:r>
                        <a:rPr lang="en-IN" dirty="0"/>
                        <a:t>53502</a:t>
                      </a:r>
                    </a:p>
                  </a:txBody>
                  <a:tcPr/>
                </a:tc>
                <a:extLst>
                  <a:ext uri="{0D108BD9-81ED-4DB2-BD59-A6C34878D82A}">
                    <a16:rowId xmlns:a16="http://schemas.microsoft.com/office/drawing/2014/main" val="1623607713"/>
                  </a:ext>
                </a:extLst>
              </a:tr>
              <a:tr h="362804">
                <a:tc>
                  <a:txBody>
                    <a:bodyPr/>
                    <a:lstStyle/>
                    <a:p>
                      <a:pPr algn="ctr"/>
                      <a:r>
                        <a:rPr lang="en-IN" dirty="0"/>
                        <a:t>Good</a:t>
                      </a:r>
                    </a:p>
                  </a:txBody>
                  <a:tcPr/>
                </a:tc>
                <a:tc>
                  <a:txBody>
                    <a:bodyPr/>
                    <a:lstStyle/>
                    <a:p>
                      <a:pPr algn="ctr"/>
                      <a:r>
                        <a:rPr lang="en-IN" dirty="0"/>
                        <a:t>8972</a:t>
                      </a:r>
                    </a:p>
                  </a:txBody>
                  <a:tcPr/>
                </a:tc>
                <a:extLst>
                  <a:ext uri="{0D108BD9-81ED-4DB2-BD59-A6C34878D82A}">
                    <a16:rowId xmlns:a16="http://schemas.microsoft.com/office/drawing/2014/main" val="678324406"/>
                  </a:ext>
                </a:extLst>
              </a:tr>
              <a:tr h="362804">
                <a:tc>
                  <a:txBody>
                    <a:bodyPr/>
                    <a:lstStyle/>
                    <a:p>
                      <a:pPr algn="ctr"/>
                      <a:r>
                        <a:rPr lang="en-IN" dirty="0"/>
                        <a:t>Average</a:t>
                      </a:r>
                    </a:p>
                  </a:txBody>
                  <a:tcPr/>
                </a:tc>
                <a:tc>
                  <a:txBody>
                    <a:bodyPr/>
                    <a:lstStyle/>
                    <a:p>
                      <a:pPr algn="ctr"/>
                      <a:r>
                        <a:rPr lang="en-IN" dirty="0"/>
                        <a:t>3934</a:t>
                      </a:r>
                    </a:p>
                  </a:txBody>
                  <a:tcPr/>
                </a:tc>
                <a:extLst>
                  <a:ext uri="{0D108BD9-81ED-4DB2-BD59-A6C34878D82A}">
                    <a16:rowId xmlns:a16="http://schemas.microsoft.com/office/drawing/2014/main" val="1577209056"/>
                  </a:ext>
                </a:extLst>
              </a:tr>
              <a:tr h="362804">
                <a:tc>
                  <a:txBody>
                    <a:bodyPr/>
                    <a:lstStyle/>
                    <a:p>
                      <a:pPr algn="ctr"/>
                      <a:r>
                        <a:rPr lang="en-IN" dirty="0"/>
                        <a:t>Bad</a:t>
                      </a:r>
                    </a:p>
                  </a:txBody>
                  <a:tcPr/>
                </a:tc>
                <a:tc>
                  <a:txBody>
                    <a:bodyPr/>
                    <a:lstStyle/>
                    <a:p>
                      <a:pPr algn="ctr"/>
                      <a:r>
                        <a:rPr lang="en-IN" dirty="0"/>
                        <a:t>2357</a:t>
                      </a:r>
                    </a:p>
                  </a:txBody>
                  <a:tcPr/>
                </a:tc>
                <a:extLst>
                  <a:ext uri="{0D108BD9-81ED-4DB2-BD59-A6C34878D82A}">
                    <a16:rowId xmlns:a16="http://schemas.microsoft.com/office/drawing/2014/main" val="1161761907"/>
                  </a:ext>
                </a:extLst>
              </a:tr>
              <a:tr h="362804">
                <a:tc>
                  <a:txBody>
                    <a:bodyPr/>
                    <a:lstStyle/>
                    <a:p>
                      <a:pPr algn="ctr"/>
                      <a:r>
                        <a:rPr lang="en-IN" dirty="0"/>
                        <a:t>Worst</a:t>
                      </a:r>
                    </a:p>
                  </a:txBody>
                  <a:tcPr/>
                </a:tc>
                <a:tc>
                  <a:txBody>
                    <a:bodyPr/>
                    <a:lstStyle/>
                    <a:p>
                      <a:pPr algn="ctr"/>
                      <a:r>
                        <a:rPr lang="en-IN" dirty="0"/>
                        <a:t>1235</a:t>
                      </a:r>
                    </a:p>
                  </a:txBody>
                  <a:tcPr/>
                </a:tc>
                <a:extLst>
                  <a:ext uri="{0D108BD9-81ED-4DB2-BD59-A6C34878D82A}">
                    <a16:rowId xmlns:a16="http://schemas.microsoft.com/office/drawing/2014/main" val="5976939"/>
                  </a:ext>
                </a:extLst>
              </a:tr>
            </a:tbl>
          </a:graphicData>
        </a:graphic>
      </p:graphicFrame>
      <p:graphicFrame>
        <p:nvGraphicFramePr>
          <p:cNvPr id="6" name="Table 5">
            <a:extLst>
              <a:ext uri="{FF2B5EF4-FFF2-40B4-BE49-F238E27FC236}">
                <a16:creationId xmlns:a16="http://schemas.microsoft.com/office/drawing/2014/main" id="{F4C4EB85-CDF8-416E-F450-97D878407617}"/>
              </a:ext>
            </a:extLst>
          </p:cNvPr>
          <p:cNvGraphicFramePr>
            <a:graphicFrameLocks noGrp="1"/>
          </p:cNvGraphicFramePr>
          <p:nvPr>
            <p:extLst>
              <p:ext uri="{D42A27DB-BD31-4B8C-83A1-F6EECF244321}">
                <p14:modId xmlns:p14="http://schemas.microsoft.com/office/powerpoint/2010/main" val="869692404"/>
              </p:ext>
            </p:extLst>
          </p:nvPr>
        </p:nvGraphicFramePr>
        <p:xfrm>
          <a:off x="2474866" y="4476641"/>
          <a:ext cx="7238264" cy="2198745"/>
        </p:xfrm>
        <a:graphic>
          <a:graphicData uri="http://schemas.openxmlformats.org/drawingml/2006/table">
            <a:tbl>
              <a:tblPr firstRow="1" bandRow="1">
                <a:tableStyleId>{5C22544A-7EE6-4342-B048-85BDC9FD1C3A}</a:tableStyleId>
              </a:tblPr>
              <a:tblGrid>
                <a:gridCol w="3496783">
                  <a:extLst>
                    <a:ext uri="{9D8B030D-6E8A-4147-A177-3AD203B41FA5}">
                      <a16:colId xmlns:a16="http://schemas.microsoft.com/office/drawing/2014/main" val="2508663914"/>
                    </a:ext>
                  </a:extLst>
                </a:gridCol>
                <a:gridCol w="3741481">
                  <a:extLst>
                    <a:ext uri="{9D8B030D-6E8A-4147-A177-3AD203B41FA5}">
                      <a16:colId xmlns:a16="http://schemas.microsoft.com/office/drawing/2014/main" val="2050617294"/>
                    </a:ext>
                  </a:extLst>
                </a:gridCol>
              </a:tblGrid>
              <a:tr h="361575">
                <a:tc>
                  <a:txBody>
                    <a:bodyPr/>
                    <a:lstStyle/>
                    <a:p>
                      <a:pPr algn="ctr"/>
                      <a:r>
                        <a:rPr lang="en-IN" dirty="0"/>
                        <a:t>Sentiment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Count of reviews</a:t>
                      </a:r>
                    </a:p>
                  </a:txBody>
                  <a:tcPr/>
                </a:tc>
                <a:extLst>
                  <a:ext uri="{0D108BD9-81ED-4DB2-BD59-A6C34878D82A}">
                    <a16:rowId xmlns:a16="http://schemas.microsoft.com/office/drawing/2014/main" val="4174138138"/>
                  </a:ext>
                </a:extLst>
              </a:tr>
              <a:tr h="366597">
                <a:tc>
                  <a:txBody>
                    <a:bodyPr/>
                    <a:lstStyle/>
                    <a:p>
                      <a:pPr algn="ctr"/>
                      <a:r>
                        <a:rPr lang="en-IN" dirty="0"/>
                        <a:t>Excellent</a:t>
                      </a:r>
                    </a:p>
                  </a:txBody>
                  <a:tcPr/>
                </a:tc>
                <a:tc>
                  <a:txBody>
                    <a:bodyPr/>
                    <a:lstStyle/>
                    <a:p>
                      <a:pPr algn="ctr"/>
                      <a:r>
                        <a:rPr lang="en-IN" sz="1800" b="0" i="0" kern="1200" dirty="0">
                          <a:solidFill>
                            <a:schemeClr val="dk1"/>
                          </a:solidFill>
                          <a:effectLst/>
                          <a:latin typeface="+mn-lt"/>
                          <a:ea typeface="+mn-ea"/>
                          <a:cs typeface="+mn-cs"/>
                        </a:rPr>
                        <a:t>49981</a:t>
                      </a:r>
                      <a:endParaRPr lang="en-IN" dirty="0"/>
                    </a:p>
                  </a:txBody>
                  <a:tcPr/>
                </a:tc>
                <a:extLst>
                  <a:ext uri="{0D108BD9-81ED-4DB2-BD59-A6C34878D82A}">
                    <a16:rowId xmlns:a16="http://schemas.microsoft.com/office/drawing/2014/main" val="78492598"/>
                  </a:ext>
                </a:extLst>
              </a:tr>
              <a:tr h="366597">
                <a:tc>
                  <a:txBody>
                    <a:bodyPr/>
                    <a:lstStyle/>
                    <a:p>
                      <a:pPr algn="ctr"/>
                      <a:r>
                        <a:rPr lang="en-IN" dirty="0"/>
                        <a:t>Good</a:t>
                      </a:r>
                    </a:p>
                  </a:txBody>
                  <a:tcPr/>
                </a:tc>
                <a:tc>
                  <a:txBody>
                    <a:bodyPr/>
                    <a:lstStyle/>
                    <a:p>
                      <a:pPr algn="ctr"/>
                      <a:r>
                        <a:rPr lang="en-IN" sz="1800" b="0" i="0" kern="1200" dirty="0">
                          <a:solidFill>
                            <a:schemeClr val="dk1"/>
                          </a:solidFill>
                          <a:effectLst/>
                          <a:latin typeface="+mn-lt"/>
                          <a:ea typeface="+mn-ea"/>
                          <a:cs typeface="+mn-cs"/>
                        </a:rPr>
                        <a:t>5720</a:t>
                      </a:r>
                      <a:endParaRPr lang="en-IN" dirty="0"/>
                    </a:p>
                  </a:txBody>
                  <a:tcPr/>
                </a:tc>
                <a:extLst>
                  <a:ext uri="{0D108BD9-81ED-4DB2-BD59-A6C34878D82A}">
                    <a16:rowId xmlns:a16="http://schemas.microsoft.com/office/drawing/2014/main" val="823629714"/>
                  </a:ext>
                </a:extLst>
              </a:tr>
              <a:tr h="366597">
                <a:tc>
                  <a:txBody>
                    <a:bodyPr/>
                    <a:lstStyle/>
                    <a:p>
                      <a:pPr algn="ctr"/>
                      <a:r>
                        <a:rPr lang="en-IN" dirty="0"/>
                        <a:t>Average</a:t>
                      </a:r>
                    </a:p>
                  </a:txBody>
                  <a:tcPr/>
                </a:tc>
                <a:tc>
                  <a:txBody>
                    <a:bodyPr/>
                    <a:lstStyle/>
                    <a:p>
                      <a:pPr algn="ctr"/>
                      <a:r>
                        <a:rPr lang="en-IN" sz="1800" b="0" i="0" kern="1200" dirty="0">
                          <a:solidFill>
                            <a:schemeClr val="dk1"/>
                          </a:solidFill>
                          <a:effectLst/>
                          <a:latin typeface="+mn-lt"/>
                          <a:ea typeface="+mn-ea"/>
                          <a:cs typeface="+mn-cs"/>
                        </a:rPr>
                        <a:t>2333</a:t>
                      </a:r>
                      <a:endParaRPr lang="en-IN" dirty="0"/>
                    </a:p>
                  </a:txBody>
                  <a:tcPr/>
                </a:tc>
                <a:extLst>
                  <a:ext uri="{0D108BD9-81ED-4DB2-BD59-A6C34878D82A}">
                    <a16:rowId xmlns:a16="http://schemas.microsoft.com/office/drawing/2014/main" val="176898118"/>
                  </a:ext>
                </a:extLst>
              </a:tr>
              <a:tr h="366597">
                <a:tc>
                  <a:txBody>
                    <a:bodyPr/>
                    <a:lstStyle/>
                    <a:p>
                      <a:pPr algn="ctr"/>
                      <a:r>
                        <a:rPr lang="en-IN" dirty="0"/>
                        <a:t>Bad</a:t>
                      </a:r>
                    </a:p>
                  </a:txBody>
                  <a:tcPr/>
                </a:tc>
                <a:tc>
                  <a:txBody>
                    <a:bodyPr/>
                    <a:lstStyle/>
                    <a:p>
                      <a:pPr algn="ctr"/>
                      <a:r>
                        <a:rPr lang="en-IN" sz="1800" b="0" i="0" kern="1200" dirty="0">
                          <a:solidFill>
                            <a:schemeClr val="dk1"/>
                          </a:solidFill>
                          <a:effectLst/>
                          <a:latin typeface="+mn-lt"/>
                          <a:ea typeface="+mn-ea"/>
                          <a:cs typeface="+mn-cs"/>
                        </a:rPr>
                        <a:t>1318</a:t>
                      </a:r>
                      <a:endParaRPr lang="en-IN" dirty="0"/>
                    </a:p>
                  </a:txBody>
                  <a:tcPr/>
                </a:tc>
                <a:extLst>
                  <a:ext uri="{0D108BD9-81ED-4DB2-BD59-A6C34878D82A}">
                    <a16:rowId xmlns:a16="http://schemas.microsoft.com/office/drawing/2014/main" val="96219962"/>
                  </a:ext>
                </a:extLst>
              </a:tr>
              <a:tr h="366597">
                <a:tc>
                  <a:txBody>
                    <a:bodyPr/>
                    <a:lstStyle/>
                    <a:p>
                      <a:pPr algn="ctr"/>
                      <a:r>
                        <a:rPr lang="en-IN" dirty="0"/>
                        <a:t>Worst</a:t>
                      </a:r>
                    </a:p>
                  </a:txBody>
                  <a:tcPr/>
                </a:tc>
                <a:tc>
                  <a:txBody>
                    <a:bodyPr/>
                    <a:lstStyle/>
                    <a:p>
                      <a:pPr algn="ctr"/>
                      <a:r>
                        <a:rPr lang="en-IN" sz="1800" b="0" i="0" kern="1200" dirty="0">
                          <a:solidFill>
                            <a:schemeClr val="dk1"/>
                          </a:solidFill>
                          <a:effectLst/>
                          <a:latin typeface="+mn-lt"/>
                          <a:ea typeface="+mn-ea"/>
                          <a:cs typeface="+mn-cs"/>
                        </a:rPr>
                        <a:t>648</a:t>
                      </a:r>
                      <a:endParaRPr lang="en-IN" dirty="0"/>
                    </a:p>
                  </a:txBody>
                  <a:tcPr/>
                </a:tc>
                <a:extLst>
                  <a:ext uri="{0D108BD9-81ED-4DB2-BD59-A6C34878D82A}">
                    <a16:rowId xmlns:a16="http://schemas.microsoft.com/office/drawing/2014/main" val="1341339852"/>
                  </a:ext>
                </a:extLst>
              </a:tr>
            </a:tbl>
          </a:graphicData>
        </a:graphic>
      </p:graphicFrame>
      <p:sp>
        <p:nvSpPr>
          <p:cNvPr id="4" name="Freeform: Shape 3">
            <a:extLst>
              <a:ext uri="{FF2B5EF4-FFF2-40B4-BE49-F238E27FC236}">
                <a16:creationId xmlns:a16="http://schemas.microsoft.com/office/drawing/2014/main" id="{57DC2AB8-A482-1CE4-C7A9-87F311DFA1CA}"/>
              </a:ext>
            </a:extLst>
          </p:cNvPr>
          <p:cNvSpPr/>
          <p:nvPr/>
        </p:nvSpPr>
        <p:spPr>
          <a:xfrm rot="10800000" flipV="1">
            <a:off x="11800410" y="5910469"/>
            <a:ext cx="389584" cy="426394"/>
          </a:xfrm>
          <a:custGeom>
            <a:avLst/>
            <a:gdLst>
              <a:gd name="connsiteX0" fmla="*/ 0 w 1033669"/>
              <a:gd name="connsiteY0" fmla="*/ 0 h 3167269"/>
              <a:gd name="connsiteX1" fmla="*/ 669227 w 1033669"/>
              <a:gd name="connsiteY1" fmla="*/ 0 h 3167269"/>
              <a:gd name="connsiteX2" fmla="*/ 1033669 w 1033669"/>
              <a:gd name="connsiteY2" fmla="*/ 364442 h 3167269"/>
              <a:gd name="connsiteX3" fmla="*/ 1033669 w 1033669"/>
              <a:gd name="connsiteY3" fmla="*/ 2802827 h 3167269"/>
              <a:gd name="connsiteX4" fmla="*/ 669227 w 1033669"/>
              <a:gd name="connsiteY4" fmla="*/ 3167269 h 3167269"/>
              <a:gd name="connsiteX5" fmla="*/ 0 w 1033669"/>
              <a:gd name="connsiteY5" fmla="*/ 3167269 h 316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669" h="3167269">
                <a:moveTo>
                  <a:pt x="0" y="0"/>
                </a:moveTo>
                <a:lnTo>
                  <a:pt x="669227" y="0"/>
                </a:lnTo>
                <a:cubicBezTo>
                  <a:pt x="870503" y="0"/>
                  <a:pt x="1033669" y="163166"/>
                  <a:pt x="1033669" y="364442"/>
                </a:cubicBezTo>
                <a:lnTo>
                  <a:pt x="1033669" y="2802827"/>
                </a:lnTo>
                <a:cubicBezTo>
                  <a:pt x="1033669" y="3004103"/>
                  <a:pt x="870503" y="3167269"/>
                  <a:pt x="669227" y="3167269"/>
                </a:cubicBezTo>
                <a:lnTo>
                  <a:pt x="0" y="3167269"/>
                </a:lnTo>
                <a:close/>
              </a:path>
            </a:pathLst>
          </a:custGeom>
          <a:solidFill>
            <a:srgbClr val="FFD2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b="1" dirty="0"/>
              <a:t>9</a:t>
            </a:r>
          </a:p>
        </p:txBody>
      </p:sp>
    </p:spTree>
    <p:extLst>
      <p:ext uri="{BB962C8B-B14F-4D97-AF65-F5344CB8AC3E}">
        <p14:creationId xmlns:p14="http://schemas.microsoft.com/office/powerpoint/2010/main" val="1148820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3601</TotalTime>
  <Words>1409</Words>
  <Application>Microsoft Office PowerPoint</Application>
  <PresentationFormat>Widescreen</PresentationFormat>
  <Paragraphs>305</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Light</vt:lpstr>
      <vt:lpstr>Cambria</vt:lpstr>
      <vt:lpstr>Georgia</vt:lpstr>
      <vt:lpstr>Tw Cen MT</vt:lpstr>
      <vt:lpstr>Tw Cen MT Condensed Extra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Suvarna Srinivas</dc:creator>
  <cp:lastModifiedBy>Suvarna Srinivas</cp:lastModifiedBy>
  <cp:revision>237</cp:revision>
  <dcterms:created xsi:type="dcterms:W3CDTF">2022-12-13T12:43:32Z</dcterms:created>
  <dcterms:modified xsi:type="dcterms:W3CDTF">2023-01-18T02:48:36Z</dcterms:modified>
</cp:coreProperties>
</file>