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60" r:id="rId2"/>
    <p:sldId id="4437" r:id="rId3"/>
    <p:sldId id="4438" r:id="rId4"/>
    <p:sldId id="4472" r:id="rId5"/>
    <p:sldId id="4443" r:id="rId6"/>
    <p:sldId id="4444" r:id="rId7"/>
    <p:sldId id="4471" r:id="rId8"/>
    <p:sldId id="4489" r:id="rId9"/>
    <p:sldId id="4477" r:id="rId10"/>
    <p:sldId id="4482" r:id="rId11"/>
    <p:sldId id="4475" r:id="rId12"/>
    <p:sldId id="4484" r:id="rId13"/>
    <p:sldId id="4463" r:id="rId14"/>
    <p:sldId id="4485" r:id="rId15"/>
    <p:sldId id="4486" r:id="rId16"/>
    <p:sldId id="4480" r:id="rId17"/>
    <p:sldId id="4487" r:id="rId18"/>
    <p:sldId id="4488" r:id="rId19"/>
    <p:sldId id="4478" r:id="rId20"/>
    <p:sldId id="4467" r:id="rId21"/>
    <p:sldId id="4468" r:id="rId22"/>
    <p:sldId id="44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1F83-D35E-568E-0C18-40466FFE2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E02918-B5BB-936F-AE50-7E4672BC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79DC7-940F-80BE-1580-92E444438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91B9-84C4-0E68-447E-7A1883F42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0F13-4B68-896C-78B7-8EB3DAF9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9DFC9-922A-0986-CAD8-BE24ECC90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5AF982-A183-D449-85B2-DB56B9A24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229DD-C82F-09C5-9893-B4B782AFA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64667-E269-4945-B7C0-AD99F8954A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mowebshop.tricenti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>
            <a:fillRect/>
          </a:stretch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1208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WIPRO NGA Program – Java Selenium Batch 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395" y="3275330"/>
            <a:ext cx="11184255" cy="305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 Presentation –13</a:t>
            </a:r>
            <a:r>
              <a:rPr lang="en-US" sz="32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14</a:t>
            </a:r>
            <a:r>
              <a:rPr lang="en-US" sz="32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38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5"/>
              </a:lnSpc>
              <a:spcBef>
                <a:spcPct val="0"/>
              </a:spcBef>
            </a:pPr>
            <a:r>
              <a:rPr lang="en-US" sz="1335" spc="133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www.rpsconsulting.in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366226" y="5061410"/>
            <a:ext cx="6780319" cy="287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– Jeeva Pradeesh P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366395" y="4137025"/>
            <a:ext cx="10368280" cy="73279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Here -  </a:t>
            </a:r>
            <a:r>
              <a:rPr 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DemoWebShop_Automation</a:t>
            </a:r>
            <a:endParaRPr lang="en-US" altLang="en-GB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3E89-80E1-FA6C-75D0-087713C7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FB4641-C247-12C1-96EB-EF1245BB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Screenshot of Login Step Definition 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049C8D6F-317A-1925-8762-9067BD07DF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8BEF3C2A-DD7C-938D-98A6-7620E2B624D7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2DA99-9672-1086-EC3F-65317440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FFF7CEA-7A3E-F65A-8E34-AF6C9E8A6C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93774" y="1690688"/>
            <a:ext cx="5181600" cy="3954803"/>
          </a:xfrm>
        </p:spPr>
      </p:pic>
    </p:spTree>
    <p:extLst>
      <p:ext uri="{BB962C8B-B14F-4D97-AF65-F5344CB8AC3E}">
        <p14:creationId xmlns:p14="http://schemas.microsoft.com/office/powerpoint/2010/main" val="139020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C2B2-C049-86DE-812B-26D2640A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205A5-102F-36B8-70E0-E3E536BB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Screenshot of Test Runner 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25A93A1-EA07-43B7-89ED-F85A5D8261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857" y="1825625"/>
            <a:ext cx="8508285" cy="4351338"/>
          </a:xfrm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52AB62EF-BAA6-8DFA-7AA7-31F3ABF45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0C59605A-C603-32DA-8381-E06EE694BBAB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1ADC7-5732-126C-F507-F7A1C92D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0AE32-382A-F7AB-9C83-DB9C3FB39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5EAB4-9BCF-9587-0080-30DB673D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Screenshot of Test Runner 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48DA619-F0BB-29AB-1854-AFC20E699B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857" y="1825625"/>
            <a:ext cx="8508285" cy="4351338"/>
          </a:xfrm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AC6F6DE2-9999-9A04-3598-71424B0768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C9D8F2A6-1166-AC7F-4094-7154F3105219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68404-C57B-021F-BB7B-7B04D67E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3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 Report</a:t>
            </a: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C5ABF81-49BD-9F65-845E-25A9E264D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92356" y="1541601"/>
            <a:ext cx="9081052" cy="43687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3CA6-8DD4-3C94-9576-C86B8FF6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DD0EA-724C-08EF-3BBE-FD30D774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Cucumber  Report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07A6150-B83B-D510-0BDE-E3D213621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361407A5-809A-5B19-5BE4-218891485042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3D791-B574-26F0-A24D-6C37774E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B09E20-A153-7A62-AADB-A2B2236776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92356" y="1690688"/>
            <a:ext cx="8295861" cy="3951448"/>
          </a:xfrm>
        </p:spPr>
      </p:pic>
    </p:spTree>
    <p:extLst>
      <p:ext uri="{BB962C8B-B14F-4D97-AF65-F5344CB8AC3E}">
        <p14:creationId xmlns:p14="http://schemas.microsoft.com/office/powerpoint/2010/main" val="30727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3BAB-1EBF-F06F-5A02-640317180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F3A72-BB95-5017-577F-AA80994B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Screenshot of Test Runner 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E394CC-FB79-2127-48C4-2466EF451D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1857" y="1825625"/>
            <a:ext cx="8508285" cy="4351338"/>
          </a:xfrm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24B994C-161B-02AE-DA7A-B0DAF5098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806CF440-E1EB-12DC-96BB-18FFD6E3BB82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B82C6-7094-5A27-996A-07EC1FE8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5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03EF-CF0B-8CEE-DEFF-55430AE5A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BAAD6D-9D73-4F50-1BF8-9EADB77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Screenshot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Feature 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C4C7B5DE-3872-2315-E0F4-F22199A8D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27EE371-9641-FAE1-F0C9-3E1DD7CA4CA2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1F69F-D267-14AA-CF79-29BC5DBD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184A25-D62F-1DD6-E90D-CA561BCA4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525968" y="1587086"/>
            <a:ext cx="4179282" cy="4351338"/>
          </a:xfrm>
        </p:spPr>
      </p:pic>
    </p:spTree>
    <p:extLst>
      <p:ext uri="{BB962C8B-B14F-4D97-AF65-F5344CB8AC3E}">
        <p14:creationId xmlns:p14="http://schemas.microsoft.com/office/powerpoint/2010/main" val="265054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81AA-8FEA-A20C-EED2-EDD24E36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B0983-E619-408E-1735-278FBE73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Screenshot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Step Definition 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F789605C-CECF-DA35-1BF3-9115C4AD1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A2CD35B7-AA64-CFC4-3CF5-DC179A6B8506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92AA1-6D2F-100C-602F-BB34197B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EA8EA-1A7F-833F-E187-EDDD9704DE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82593" y="1487695"/>
            <a:ext cx="3643717" cy="4351338"/>
          </a:xfrm>
        </p:spPr>
      </p:pic>
    </p:spTree>
    <p:extLst>
      <p:ext uri="{BB962C8B-B14F-4D97-AF65-F5344CB8AC3E}">
        <p14:creationId xmlns:p14="http://schemas.microsoft.com/office/powerpoint/2010/main" val="299364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D95CD-1856-3E31-C7FE-D5B5083D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D18CB-D14B-8395-0483-23A40D2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Cucumber  Report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0564EB8C-E366-6FAD-D500-B98ECE2DC6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4CC4C99-05FB-A160-36FE-B270E9B222A2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BDA58-BE6D-9CED-2A46-D86DD57A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67F7E2B-5FE8-76CF-C8CB-5E1F0BEA17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18234" y="1615003"/>
            <a:ext cx="7555532" cy="3421672"/>
          </a:xfrm>
        </p:spPr>
      </p:pic>
    </p:spTree>
    <p:extLst>
      <p:ext uri="{BB962C8B-B14F-4D97-AF65-F5344CB8AC3E}">
        <p14:creationId xmlns:p14="http://schemas.microsoft.com/office/powerpoint/2010/main" val="48803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500-8293-8BB5-E556-980820BF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12D2-3F0A-E111-2587-71D3A861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1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 of contents </a:t>
            </a:r>
            <a:endParaRPr lang="en-US" altLang="en-US" b="1" dirty="0">
              <a:solidFill>
                <a:srgbClr val="0187CC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06631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Project Overview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 and Technology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Project Design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BDD Cucumber with Page Object Mode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GitHub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Jenkins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Screenshot</a:t>
            </a: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A004C-2AF9-7E24-8405-1A6145C5A8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8136" y="1825625"/>
            <a:ext cx="9515728" cy="43513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 Results Screenshot</a:t>
            </a: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A2BC1C0-A7E7-E533-D14D-0D69F1B86D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42" y="2126974"/>
            <a:ext cx="7067726" cy="319260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537390"/>
            <a:ext cx="10515600" cy="43516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Tx/>
              <a:buSzTx/>
            </a:pPr>
            <a:r>
              <a:rPr lang="en-US" alt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Web Shop UI Automation : By combining Cucumber BDD with TestNG, we achieved structured and maintainable browser-based test automation. TestNG allowed us to run tests in parallel, manage dependencies, and generate detailed reports — all of which improved efficiency, scalability, and cross-browser testing reliability.</a:t>
            </a:r>
          </a:p>
          <a:p>
            <a:pPr algn="just">
              <a:lnSpc>
                <a:spcPct val="150000"/>
              </a:lnSpc>
              <a:buClrTx/>
              <a:buSzTx/>
            </a:pPr>
            <a:r>
              <a:rPr lang="en-US" altLang="en-GB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Reqres</a:t>
            </a:r>
            <a:r>
              <a:rPr lang="en-US" alt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r>
              <a:rPr lang="en-US" alt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: The integration of TestNG with Cucumber for API testing enabled clear, readable test definitions with strong backend validation. TestNG's data-driven capabilities and robust execution control made the API tests more reusable, maintainable, and ready for seamless CI/CD integration.</a:t>
            </a: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3516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/>
              <a:t>This project automates testing of the </a:t>
            </a:r>
            <a:r>
              <a:rPr lang="en-US" sz="2000" dirty="0">
                <a:hlinkClick r:id="rId2"/>
              </a:rPr>
              <a:t>Demo Web Shop</a:t>
            </a:r>
            <a:r>
              <a:rPr lang="en-US" sz="2000" dirty="0"/>
              <a:t> website to ensure smooth functionality and user experience.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IN" sz="2000" dirty="0"/>
              <a:t>It uses Selenium WebDriver and Cucumber BDD with the Page Object Model (POM) for maintainability. The framework supports Chrome, Firefox, and Edge for cross-browser testing and uses Apache POI for Excel-based data-driven testing.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/>
              <a:t>Maven manages dependencies, and TestNG/JUnit handles test execution. Integration with Jenkins/GitLab CI enables continuous testing, with ExtentReports/Allure generating detailed reports and screenshots on failure.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/>
              <a:t>The framework follows best practices such as centralized error handling, reusable utilities, dynamic locators, and detailed logging, covering key e-commerce flows: registration, login, search, cart, and checkout.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CA7D-236F-DCDB-66AE-EE4DD808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F78C24-1CA6-AB54-CE55-AD7F2790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Website</a:t>
            </a: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629BDDEA-EE08-A010-E1C3-F9B957998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A85F7059-03BC-7940-3BBB-D610437D8D28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BF220-B7E2-3749-6472-9C5BAD72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609E8-9C52-CD92-4A76-518A2071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62" y="1383322"/>
            <a:ext cx="8371454" cy="44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 IDE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Selenium WebDriver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TestNG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BDD Cucumber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Model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Allure Report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Design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Behavior-Driven Development approach (BDD)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Model (POM)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approach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algn="just">
              <a:lnSpc>
                <a:spcPct val="100000"/>
              </a:lnSpc>
              <a:buClrTx/>
              <a:buSzTx/>
            </a:pPr>
            <a:r>
              <a:rPr lang="en-US" alt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</a:t>
            </a:r>
          </a:p>
        </p:txBody>
      </p:sp>
      <p:pic>
        <p:nvPicPr>
          <p:cNvPr id="6" name="Content Placeholder 5" descr="Logo&#10;&#10;Description automatically generated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370E5-1D35-8B8E-22AB-C21DB751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7F685-A638-A12F-B33D-8F477121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BDD Cucumber with Page Object Mode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DC8C60C7-1C71-417F-2FB0-22D28CADAF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B71293B3-462E-0031-E4E9-886B61F399C1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D4688-B74A-E4A2-5C21-4996A09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270F549-681D-0D1E-190E-5AC49BEF9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en-US" dirty="0"/>
              <a:t>BDD – Behavior-Driven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BDD is a software development approach that encourages collaboration between developers, testers and business stakeholders using plain language to define behavior.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focuses on writing test scenarios in a natural, readable format making requirements easy to understand</a:t>
            </a:r>
          </a:p>
          <a:p>
            <a:r>
              <a:rPr lang="en-US" dirty="0"/>
              <a:t>Cucumber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Cucumber is a BDD testing tool hat allows writing test cases in </a:t>
            </a:r>
            <a:r>
              <a:rPr lang="en-US" dirty="0" err="1"/>
              <a:t>Ghenkin</a:t>
            </a:r>
            <a:r>
              <a:rPr lang="en-US" dirty="0"/>
              <a:t> syntax which uses natural language to describe application behavior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5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975A2-F499-0D21-9553-89EDA4E50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39167-D2BF-703C-81DB-619F554D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BDD Cucumber with Page Object Mode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D6BEFF8A-1CAD-8891-FD18-170A0AF8A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6311900"/>
            <a:ext cx="633095" cy="41465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53B425A-BD8E-D72D-4D9E-E924AA4AD872}"/>
              </a:ext>
            </a:extLst>
          </p:cNvPr>
          <p:cNvSpPr txBox="1"/>
          <p:nvPr/>
        </p:nvSpPr>
        <p:spPr>
          <a:xfrm>
            <a:off x="4424757" y="6418579"/>
            <a:ext cx="6259403" cy="25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2025 - RPS Consulting 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C990E-5185-69B1-C981-60A33BEE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169B85-870F-2CB9-A50D-BE7EDFD68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27267" cy="4351338"/>
          </a:xfrm>
        </p:spPr>
        <p:txBody>
          <a:bodyPr/>
          <a:lstStyle/>
          <a:p>
            <a:r>
              <a:rPr lang="en-US" dirty="0"/>
              <a:t>Page Object Model – POM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POM is a design pattern in selenium automation that separates page-specific logic and UI locators into reusable page classes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It improves code maintainability  and readability by encapsulating interaction logic and reducing duplication across tests</a:t>
            </a:r>
          </a:p>
        </p:txBody>
      </p:sp>
    </p:spTree>
    <p:extLst>
      <p:ext uri="{BB962C8B-B14F-4D97-AF65-F5344CB8AC3E}">
        <p14:creationId xmlns:p14="http://schemas.microsoft.com/office/powerpoint/2010/main" val="90207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b="1" dirty="0">
                <a:solidFill>
                  <a:srgbClr val="0187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Structure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BA6850-51D5-D505-FACB-84C8FCD1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887" y="1505572"/>
            <a:ext cx="2595625" cy="496287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37306-A91B-ACF1-620C-00893515C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77" y="1505572"/>
            <a:ext cx="2595625" cy="48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7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642</Words>
  <Application>Microsoft Office PowerPoint</Application>
  <PresentationFormat>Widescreen</PresentationFormat>
  <Paragraphs>102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Table of contents </vt:lpstr>
      <vt:lpstr>ProjectOverview</vt:lpstr>
      <vt:lpstr>Application Website</vt:lpstr>
      <vt:lpstr>Tools and Technologies</vt:lpstr>
      <vt:lpstr>Project Design</vt:lpstr>
      <vt:lpstr>BDD Cucumber with Page Object Mode</vt:lpstr>
      <vt:lpstr>BDD Cucumber with Page Object Mode</vt:lpstr>
      <vt:lpstr>Project Structure</vt:lpstr>
      <vt:lpstr>Screenshot of Login Step Definition File</vt:lpstr>
      <vt:lpstr>Screenshot of Test Runner File</vt:lpstr>
      <vt:lpstr>Screenshot of Test Runner File</vt:lpstr>
      <vt:lpstr>Extent Report</vt:lpstr>
      <vt:lpstr>Cucumber  Report</vt:lpstr>
      <vt:lpstr>Screenshot of Test Runner File</vt:lpstr>
      <vt:lpstr>Screenshot of API Feature File</vt:lpstr>
      <vt:lpstr>Screenshot of API Step Definition File</vt:lpstr>
      <vt:lpstr>Cucumber  Report</vt:lpstr>
      <vt:lpstr>GitHub Screenshot</vt:lpstr>
      <vt:lpstr>Jenkins Screenshot</vt:lpstr>
      <vt:lpstr>Jenkins Results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JEEVA PRADEESH.P</cp:lastModifiedBy>
  <cp:revision>107</cp:revision>
  <dcterms:created xsi:type="dcterms:W3CDTF">2024-05-04T13:11:00Z</dcterms:created>
  <dcterms:modified xsi:type="dcterms:W3CDTF">2025-06-13T10:44:12Z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A6C5A92C04AF490E9A69FCD6644AFD8D_12</vt:lpwstr>
  </property>
  <property fmtid="{D5CDD505-2E9C-101B-9397-08002B2CF9AE}" pid="3" name="KSOProductBuildVer">
    <vt:lpwstr>2057-12.2.0.20348</vt:lpwstr>
  </property>
</Properties>
</file>