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85" r:id="rId4"/>
    <p:sldId id="276" r:id="rId5"/>
    <p:sldId id="287" r:id="rId6"/>
    <p:sldId id="288" r:id="rId7"/>
    <p:sldId id="262" r:id="rId8"/>
    <p:sldId id="289" r:id="rId9"/>
    <p:sldId id="263" r:id="rId10"/>
    <p:sldId id="290" r:id="rId11"/>
    <p:sldId id="291" r:id="rId12"/>
    <p:sldId id="278" r:id="rId13"/>
    <p:sldId id="279" r:id="rId14"/>
    <p:sldId id="281" r:id="rId15"/>
    <p:sldId id="280" r:id="rId16"/>
    <p:sldId id="283" r:id="rId17"/>
    <p:sldId id="282" r:id="rId18"/>
    <p:sldId id="286" r:id="rId19"/>
    <p:sldId id="292" r:id="rId20"/>
    <p:sldId id="293" r:id="rId21"/>
    <p:sldId id="294" r:id="rId22"/>
    <p:sldId id="29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5" d="100"/>
          <a:sy n="65" d="100"/>
        </p:scale>
        <p:origin x="14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4" name="Group 13"/>
          <p:cNvGrpSpPr/>
          <p:nvPr userDrawn="1"/>
        </p:nvGrpSpPr>
        <p:grpSpPr>
          <a:xfrm>
            <a:off x="0" y="716281"/>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1" name="TextBox 20"/>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5397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Hyderabad</a:t>
            </a:r>
            <a:r>
              <a:rPr lang="en-US" sz="900" baseline="0" dirty="0" smtClean="0">
                <a:solidFill>
                  <a:srgbClr val="101141"/>
                </a:solidFill>
                <a:latin typeface="Arial"/>
                <a:cs typeface="Arial"/>
              </a:rPr>
              <a:t> </a:t>
            </a:r>
            <a:r>
              <a:rPr lang="en-US" sz="900" dirty="0" smtClean="0">
                <a:solidFill>
                  <a:srgbClr val="101141"/>
                </a:solidFill>
                <a:latin typeface="Arial"/>
                <a:cs typeface="Arial"/>
              </a:rPr>
              <a:t>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6" name="TextBox 15"/>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716281"/>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32"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33" name="TextBox 32"/>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 name="TextBox 3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5" name="Group 14"/>
          <p:cNvGrpSpPr/>
          <p:nvPr userDrawn="1"/>
        </p:nvGrpSpPr>
        <p:grpSpPr>
          <a:xfrm>
            <a:off x="0" y="716281"/>
            <a:ext cx="7010400" cy="45719"/>
            <a:chOff x="1905000" y="6553200"/>
            <a:chExt cx="7010400" cy="45719"/>
          </a:xfrm>
        </p:grpSpPr>
        <p:sp>
          <p:nvSpPr>
            <p:cNvPr id="16" name="Rectangle 1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0" name="TextBox 19"/>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3" name="TextBox 2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21" name="Group 20"/>
          <p:cNvGrpSpPr/>
          <p:nvPr userDrawn="1"/>
        </p:nvGrpSpPr>
        <p:grpSpPr>
          <a:xfrm>
            <a:off x="0" y="716281"/>
            <a:ext cx="7010400" cy="45719"/>
            <a:chOff x="1905000" y="6553200"/>
            <a:chExt cx="7010400" cy="45719"/>
          </a:xfrm>
        </p:grpSpPr>
        <p:sp>
          <p:nvSpPr>
            <p:cNvPr id="22" name="Rectangle 2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8" name="TextBox 27"/>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TextBox 17"/>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6" name="Group 15"/>
          <p:cNvGrpSpPr/>
          <p:nvPr userDrawn="1"/>
        </p:nvGrpSpPr>
        <p:grpSpPr>
          <a:xfrm>
            <a:off x="0" y="716281"/>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3" name="TextBox 22"/>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2" name="TextBox 21"/>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9" name="Group 18"/>
          <p:cNvGrpSpPr/>
          <p:nvPr userDrawn="1"/>
        </p:nvGrpSpPr>
        <p:grpSpPr>
          <a:xfrm>
            <a:off x="0" y="716281"/>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6" name="TextBox 25"/>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6" name="Group 15"/>
          <p:cNvGrpSpPr/>
          <p:nvPr userDrawn="1"/>
        </p:nvGrpSpPr>
        <p:grpSpPr>
          <a:xfrm>
            <a:off x="0" y="716281"/>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3" name="TextBox 22"/>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2514600" y="5029200"/>
            <a:ext cx="6019800" cy="914400"/>
          </a:xfrm>
        </p:spPr>
        <p:txBody>
          <a:bodyPr/>
          <a:lstStyle/>
          <a:p>
            <a:r>
              <a:rPr lang="en-US" dirty="0" smtClean="0"/>
              <a:t>Jeevaraam </a:t>
            </a:r>
            <a:r>
              <a:rPr lang="en-US" dirty="0" smtClean="0"/>
              <a:t>K</a:t>
            </a:r>
          </a:p>
          <a:p>
            <a:r>
              <a:rPr lang="en-US" dirty="0" smtClean="0"/>
              <a:t>Rishi </a:t>
            </a:r>
            <a:r>
              <a:rPr lang="en-US" dirty="0" smtClean="0"/>
              <a:t>S </a:t>
            </a:r>
            <a:r>
              <a:rPr lang="en-US" dirty="0" err="1" smtClean="0"/>
              <a:t>Phaye</a:t>
            </a:r>
            <a:endParaRPr lang="en-US" dirty="0" smtClean="0"/>
          </a:p>
          <a:p>
            <a:r>
              <a:rPr lang="en-US" dirty="0" smtClean="0"/>
              <a:t>M.E. EMBEDDED SYSTEM</a:t>
            </a:r>
            <a:endParaRPr lang="en-US" dirty="0"/>
          </a:p>
        </p:txBody>
      </p:sp>
      <p:sp>
        <p:nvSpPr>
          <p:cNvPr id="5" name="Title 4"/>
          <p:cNvSpPr>
            <a:spLocks noGrp="1"/>
          </p:cNvSpPr>
          <p:nvPr>
            <p:ph type="title"/>
          </p:nvPr>
        </p:nvSpPr>
        <p:spPr/>
        <p:txBody>
          <a:bodyPr/>
          <a:lstStyle/>
          <a:p>
            <a:r>
              <a:rPr lang="en-US" dirty="0" smtClean="0"/>
              <a:t>ESD Presentation</a:t>
            </a:r>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Individual Subsystems</a:t>
            </a:r>
            <a:endParaRPr lang="en-IN" dirty="0"/>
          </a:p>
        </p:txBody>
      </p:sp>
    </p:spTree>
    <p:extLst>
      <p:ext uri="{BB962C8B-B14F-4D97-AF65-F5344CB8AC3E}">
        <p14:creationId xmlns:p14="http://schemas.microsoft.com/office/powerpoint/2010/main" val="350608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Description of the design and working of subsystems in brief</a:t>
            </a:r>
            <a:endParaRPr lang="en-IN" dirty="0"/>
          </a:p>
        </p:txBody>
      </p:sp>
      <p:sp>
        <p:nvSpPr>
          <p:cNvPr id="3" name="Content Placeholder 2"/>
          <p:cNvSpPr>
            <a:spLocks noGrp="1"/>
          </p:cNvSpPr>
          <p:nvPr>
            <p:ph sz="quarter" idx="10"/>
          </p:nvPr>
        </p:nvSpPr>
        <p:spPr>
          <a:xfrm>
            <a:off x="304800" y="-2458"/>
            <a:ext cx="6324600" cy="1143000"/>
          </a:xfrm>
        </p:spPr>
        <p:txBody>
          <a:bodyPr/>
          <a:lstStyle/>
          <a:p>
            <a:r>
              <a:rPr lang="en-IN" dirty="0" smtClean="0"/>
              <a:t>Description</a:t>
            </a:r>
            <a:endParaRPr lang="en-IN" dirty="0"/>
          </a:p>
        </p:txBody>
      </p:sp>
    </p:spTree>
    <p:extLst>
      <p:ext uri="{BB962C8B-B14F-4D97-AF65-F5344CB8AC3E}">
        <p14:creationId xmlns:p14="http://schemas.microsoft.com/office/powerpoint/2010/main" val="234520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955" y="228600"/>
            <a:ext cx="6553200" cy="1143000"/>
          </a:xfrm>
          <a:prstGeom prst="rect">
            <a:avLst/>
          </a:prstGeom>
        </p:spPr>
        <p:txBody>
          <a:bodyPr>
            <a:normAutofit fontScale="3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128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Subsystem </a:t>
            </a:r>
            <a:r>
              <a:rPr kumimoji="0" lang="en-IN" sz="128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Address Ranges Definition</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65094172"/>
              </p:ext>
            </p:extLst>
          </p:nvPr>
        </p:nvGraphicFramePr>
        <p:xfrm>
          <a:off x="1981200" y="2209800"/>
          <a:ext cx="5244084" cy="3403600"/>
        </p:xfrm>
        <a:graphic>
          <a:graphicData uri="http://schemas.openxmlformats.org/drawingml/2006/table">
            <a:tbl>
              <a:tblPr firstRow="1" bandRow="1">
                <a:tableStyleId>{5C22544A-7EE6-4342-B048-85BDC9FD1C3A}</a:tableStyleId>
              </a:tblPr>
              <a:tblGrid>
                <a:gridCol w="1181862">
                  <a:extLst>
                    <a:ext uri="{9D8B030D-6E8A-4147-A177-3AD203B41FA5}">
                      <a16:colId xmlns:a16="http://schemas.microsoft.com/office/drawing/2014/main" val="4095292889"/>
                    </a:ext>
                  </a:extLst>
                </a:gridCol>
                <a:gridCol w="1115187">
                  <a:extLst>
                    <a:ext uri="{9D8B030D-6E8A-4147-A177-3AD203B41FA5}">
                      <a16:colId xmlns:a16="http://schemas.microsoft.com/office/drawing/2014/main" val="2435405040"/>
                    </a:ext>
                  </a:extLst>
                </a:gridCol>
                <a:gridCol w="2947035">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Start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End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0x10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0x19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Relative Position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0x20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0x25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GPS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0x26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0x29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External RF Communication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0x30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0x39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Obstacle Avoidance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0x40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0x49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Health</a:t>
                      </a:r>
                      <a:r>
                        <a:rPr lang="en-IN" baseline="0" dirty="0" smtClean="0">
                          <a:latin typeface="Times New Roman" panose="02020603050405020304" pitchFamily="18" charset="0"/>
                          <a:cs typeface="Times New Roman" panose="02020603050405020304" pitchFamily="18" charset="0"/>
                        </a:rPr>
                        <a:t> Monitoring Subsystem</a:t>
                      </a:r>
                    </a:p>
                  </a:txBody>
                  <a:tcPr marL="68580" marR="68580" anchor="ctr"/>
                </a:tc>
                <a:extLst>
                  <a:ext uri="{0D108BD9-81ED-4DB2-BD59-A6C34878D82A}">
                    <a16:rowId xmlns:a16="http://schemas.microsoft.com/office/drawing/2014/main"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0x50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0x59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Communication Subsystem</a:t>
                      </a:r>
                    </a:p>
                  </a:txBody>
                  <a:tcPr marL="68580" marR="68580" anchor="ctr"/>
                </a:tc>
                <a:extLst>
                  <a:ext uri="{0D108BD9-81ED-4DB2-BD59-A6C34878D82A}">
                    <a16:rowId xmlns:a16="http://schemas.microsoft.com/office/drawing/2014/main" val="33767543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955" y="0"/>
            <a:ext cx="70104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GPS </a:t>
            </a: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09166606"/>
              </p:ext>
            </p:extLst>
          </p:nvPr>
        </p:nvGraphicFramePr>
        <p:xfrm>
          <a:off x="1752600" y="2057400"/>
          <a:ext cx="5256801" cy="404368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val="4095292889"/>
                    </a:ext>
                  </a:extLst>
                </a:gridCol>
                <a:gridCol w="1816799">
                  <a:extLst>
                    <a:ext uri="{9D8B030D-6E8A-4147-A177-3AD203B41FA5}">
                      <a16:colId xmlns:a16="http://schemas.microsoft.com/office/drawing/2014/main" val="2435405040"/>
                    </a:ext>
                  </a:extLst>
                </a:gridCol>
                <a:gridCol w="2023110">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No of</a:t>
                      </a:r>
                      <a:r>
                        <a:rPr lang="en-IN" baseline="0" dirty="0" smtClean="0">
                          <a:latin typeface="Times New Roman" panose="02020603050405020304" pitchFamily="18" charset="0"/>
                          <a:cs typeface="Times New Roman" panose="02020603050405020304" pitchFamily="18" charset="0"/>
                        </a:rPr>
                        <a:t> Satellites Connected</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Latitude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Longitude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Altitude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Horizontal Accuracy</a:t>
                      </a:r>
                    </a:p>
                  </a:txBody>
                  <a:tcPr marL="68580" marR="68580" anchor="ctr"/>
                </a:tc>
                <a:extLst>
                  <a:ext uri="{0D108BD9-81ED-4DB2-BD59-A6C34878D82A}">
                    <a16:rowId xmlns:a16="http://schemas.microsoft.com/office/drawing/2014/main"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Vertical Accuracy</a:t>
                      </a:r>
                    </a:p>
                  </a:txBody>
                  <a:tcPr marL="68580" marR="68580" anchor="ctr"/>
                </a:tc>
                <a:extLst>
                  <a:ext uri="{0D108BD9-81ED-4DB2-BD59-A6C34878D82A}">
                    <a16:rowId xmlns:a16="http://schemas.microsoft.com/office/drawing/2014/main" val="3376754302"/>
                  </a:ext>
                </a:extLst>
              </a:tr>
              <a:tr h="370840">
                <a:tc>
                  <a:txBody>
                    <a:bodyPr/>
                    <a:lstStyle/>
                    <a:p>
                      <a:pPr algn="ctr"/>
                      <a:r>
                        <a:rPr lang="en-IN" dirty="0" smtClean="0">
                          <a:latin typeface="Times New Roman" panose="02020603050405020304" pitchFamily="18" charset="0"/>
                          <a:cs typeface="Times New Roman" panose="02020603050405020304" pitchFamily="18" charset="0"/>
                        </a:rPr>
                        <a:t>0x07</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val="24276636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9665"/>
            <a:ext cx="6629400" cy="11430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Relative </a:t>
            </a: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Position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8017334"/>
              </p:ext>
            </p:extLst>
          </p:nvPr>
        </p:nvGraphicFramePr>
        <p:xfrm>
          <a:off x="2209800" y="2438400"/>
          <a:ext cx="4837701" cy="303276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val="4095292889"/>
                    </a:ext>
                  </a:extLst>
                </a:gridCol>
                <a:gridCol w="1816799">
                  <a:extLst>
                    <a:ext uri="{9D8B030D-6E8A-4147-A177-3AD203B41FA5}">
                      <a16:colId xmlns:a16="http://schemas.microsoft.com/office/drawing/2014/main" val="2435405040"/>
                    </a:ext>
                  </a:extLst>
                </a:gridCol>
                <a:gridCol w="1604010">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X-Value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Y-Value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Z-Value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val="254703435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665" y="0"/>
            <a:ext cx="6572865" cy="11430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Obstacle </a:t>
            </a: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Avoidance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01074815"/>
              </p:ext>
            </p:extLst>
          </p:nvPr>
        </p:nvGraphicFramePr>
        <p:xfrm>
          <a:off x="1752600" y="2286000"/>
          <a:ext cx="5609226" cy="293116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val="4095292889"/>
                    </a:ext>
                  </a:extLst>
                </a:gridCol>
                <a:gridCol w="1816799">
                  <a:extLst>
                    <a:ext uri="{9D8B030D-6E8A-4147-A177-3AD203B41FA5}">
                      <a16:colId xmlns:a16="http://schemas.microsoft.com/office/drawing/2014/main" val="2435405040"/>
                    </a:ext>
                  </a:extLst>
                </a:gridCol>
                <a:gridCol w="2375535">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Reserved (Type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Direction</a:t>
                      </a:r>
                      <a:r>
                        <a:rPr lang="en-IN" baseline="0" dirty="0" smtClean="0">
                          <a:latin typeface="Times New Roman" panose="02020603050405020304" pitchFamily="18" charset="0"/>
                          <a:cs typeface="Times New Roman" panose="02020603050405020304" pitchFamily="18" charset="0"/>
                        </a:rPr>
                        <a:t> of Obstacle (Degrees)</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Distance</a:t>
                      </a:r>
                      <a:r>
                        <a:rPr lang="en-IN" baseline="0" dirty="0" smtClean="0">
                          <a:latin typeface="Times New Roman" panose="02020603050405020304" pitchFamily="18" charset="0"/>
                          <a:cs typeface="Times New Roman" panose="02020603050405020304" pitchFamily="18" charset="0"/>
                        </a:rPr>
                        <a:t> to Impact (Metres)</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val="254703435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413" y="0"/>
            <a:ext cx="6594987" cy="11430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Communication </a:t>
            </a: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5687776"/>
              </p:ext>
            </p:extLst>
          </p:nvPr>
        </p:nvGraphicFramePr>
        <p:xfrm>
          <a:off x="2133600" y="2362200"/>
          <a:ext cx="5087685" cy="276352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val="4095292889"/>
                    </a:ext>
                  </a:extLst>
                </a:gridCol>
                <a:gridCol w="1816799">
                  <a:extLst>
                    <a:ext uri="{9D8B030D-6E8A-4147-A177-3AD203B41FA5}">
                      <a16:colId xmlns:a16="http://schemas.microsoft.com/office/drawing/2014/main" val="2435405040"/>
                    </a:ext>
                  </a:extLst>
                </a:gridCol>
                <a:gridCol w="1853994">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Type</a:t>
                      </a:r>
                      <a:r>
                        <a:rPr lang="en-IN" baseline="0" dirty="0" smtClean="0">
                          <a:latin typeface="Times New Roman" panose="02020603050405020304" pitchFamily="18" charset="0"/>
                          <a:cs typeface="Times New Roman" panose="02020603050405020304" pitchFamily="18" charset="0"/>
                        </a:rPr>
                        <a:t> of Communication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Latitude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Longitude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Altitude</a:t>
                      </a:r>
                    </a:p>
                  </a:txBody>
                  <a:tcPr marL="68580" marR="68580" anchor="ctr"/>
                </a:tc>
                <a:extLst>
                  <a:ext uri="{0D108BD9-81ED-4DB2-BD59-A6C34878D82A}">
                    <a16:rowId xmlns:a16="http://schemas.microsoft.com/office/drawing/2014/main"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Back to Origin</a:t>
                      </a:r>
                    </a:p>
                  </a:txBody>
                  <a:tcPr marL="68580" marR="68580" anchor="ctr"/>
                </a:tc>
                <a:extLst>
                  <a:ext uri="{0D108BD9-81ED-4DB2-BD59-A6C34878D82A}">
                    <a16:rowId xmlns:a16="http://schemas.microsoft.com/office/drawing/2014/main" val="220211617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28600"/>
            <a:ext cx="6638976" cy="1143000"/>
          </a:xfrm>
          <a:prstGeom prst="rect">
            <a:avLst/>
          </a:prstGeom>
        </p:spPr>
        <p:txBody>
          <a:bodyPr>
            <a:normAutofit fontScale="900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External </a:t>
            </a: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RF Communication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86865700"/>
              </p:ext>
            </p:extLst>
          </p:nvPr>
        </p:nvGraphicFramePr>
        <p:xfrm>
          <a:off x="2362200" y="2743200"/>
          <a:ext cx="5257800" cy="3235960"/>
        </p:xfrm>
        <a:graphic>
          <a:graphicData uri="http://schemas.openxmlformats.org/drawingml/2006/table">
            <a:tbl>
              <a:tblPr firstRow="1" bandRow="1">
                <a:tableStyleId>{5C22544A-7EE6-4342-B048-85BDC9FD1C3A}</a:tableStyleId>
              </a:tblPr>
              <a:tblGrid>
                <a:gridCol w="1748174">
                  <a:extLst>
                    <a:ext uri="{9D8B030D-6E8A-4147-A177-3AD203B41FA5}">
                      <a16:colId xmlns:a16="http://schemas.microsoft.com/office/drawing/2014/main" val="4095292889"/>
                    </a:ext>
                  </a:extLst>
                </a:gridCol>
                <a:gridCol w="2241582">
                  <a:extLst>
                    <a:ext uri="{9D8B030D-6E8A-4147-A177-3AD203B41FA5}">
                      <a16:colId xmlns:a16="http://schemas.microsoft.com/office/drawing/2014/main" val="2435405040"/>
                    </a:ext>
                  </a:extLst>
                </a:gridCol>
                <a:gridCol w="1268044">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Type of RF</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Channel</a:t>
                      </a:r>
                      <a:r>
                        <a:rPr lang="en-IN" baseline="0" dirty="0" smtClean="0">
                          <a:latin typeface="Times New Roman" panose="02020603050405020304" pitchFamily="18" charset="0"/>
                          <a:cs typeface="Times New Roman" panose="02020603050405020304" pitchFamily="18" charset="0"/>
                        </a:rPr>
                        <a:t> 1</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2</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Channel</a:t>
                      </a:r>
                      <a:r>
                        <a:rPr lang="en-IN" baseline="0" dirty="0" smtClean="0">
                          <a:latin typeface="Times New Roman" panose="02020603050405020304" pitchFamily="18" charset="0"/>
                          <a:cs typeface="Times New Roman" panose="02020603050405020304" pitchFamily="18" charset="0"/>
                        </a:rPr>
                        <a:t> 3</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4</a:t>
                      </a:r>
                    </a:p>
                  </a:txBody>
                  <a:tcPr marL="68580" marR="68580" anchor="ctr"/>
                </a:tc>
                <a:extLst>
                  <a:ext uri="{0D108BD9-81ED-4DB2-BD59-A6C34878D82A}">
                    <a16:rowId xmlns:a16="http://schemas.microsoft.com/office/drawing/2014/main"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5</a:t>
                      </a:r>
                    </a:p>
                  </a:txBody>
                  <a:tcPr marL="68580" marR="68580" anchor="ctr"/>
                </a:tc>
                <a:extLst>
                  <a:ext uri="{0D108BD9-81ED-4DB2-BD59-A6C34878D82A}">
                    <a16:rowId xmlns:a16="http://schemas.microsoft.com/office/drawing/2014/main" val="3376754302"/>
                  </a:ext>
                </a:extLst>
              </a:tr>
              <a:tr h="370840">
                <a:tc>
                  <a:txBody>
                    <a:bodyPr/>
                    <a:lstStyle/>
                    <a:p>
                      <a:pPr algn="ctr"/>
                      <a:r>
                        <a:rPr lang="en-IN" dirty="0" smtClean="0">
                          <a:latin typeface="Times New Roman" panose="02020603050405020304" pitchFamily="18" charset="0"/>
                          <a:cs typeface="Times New Roman" panose="02020603050405020304" pitchFamily="18" charset="0"/>
                        </a:rPr>
                        <a:t>0x07</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6</a:t>
                      </a:r>
                    </a:p>
                  </a:txBody>
                  <a:tcPr marL="68580" marR="68580" anchor="ctr"/>
                </a:tc>
                <a:extLst>
                  <a:ext uri="{0D108BD9-81ED-4DB2-BD59-A6C34878D82A}">
                    <a16:rowId xmlns:a16="http://schemas.microsoft.com/office/drawing/2014/main" val="24276636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Currently Implemented Subsyste</a:t>
            </a:r>
            <a:r>
              <a:rPr lang="en-IN" dirty="0"/>
              <a:t>m</a:t>
            </a:r>
          </a:p>
        </p:txBody>
      </p:sp>
      <p:grpSp>
        <p:nvGrpSpPr>
          <p:cNvPr id="4" name="Group 15"/>
          <p:cNvGrpSpPr/>
          <p:nvPr/>
        </p:nvGrpSpPr>
        <p:grpSpPr>
          <a:xfrm>
            <a:off x="762000" y="1143000"/>
            <a:ext cx="7467601" cy="4419600"/>
            <a:chOff x="409434" y="40948"/>
            <a:chExt cx="11259402" cy="6755641"/>
          </a:xfrm>
        </p:grpSpPr>
        <p:sp>
          <p:nvSpPr>
            <p:cNvPr id="5" name="Left-Right Arrow 4"/>
            <p:cNvSpPr/>
            <p:nvPr/>
          </p:nvSpPr>
          <p:spPr>
            <a:xfrm>
              <a:off x="409434" y="3889617"/>
              <a:ext cx="11259402" cy="31389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TextBox 5"/>
            <p:cNvSpPr txBox="1"/>
            <p:nvPr/>
          </p:nvSpPr>
          <p:spPr>
            <a:xfrm>
              <a:off x="10160000" y="3587660"/>
              <a:ext cx="1263593"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I2C Bus</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3766783" y="1310190"/>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GPS Subsystem</a:t>
              </a:r>
              <a:endParaRPr lang="en-IN" dirty="0">
                <a:latin typeface="Times New Roman" panose="02020603050405020304" pitchFamily="18" charset="0"/>
                <a:cs typeface="Times New Roman" panose="02020603050405020304" pitchFamily="18" charset="0"/>
              </a:endParaRPr>
            </a:p>
          </p:txBody>
        </p:sp>
        <p:cxnSp>
          <p:nvCxnSpPr>
            <p:cNvPr id="8" name="Straight Arrow Connector 7"/>
            <p:cNvCxnSpPr>
              <a:stCxn id="7" idx="2"/>
            </p:cNvCxnSpPr>
            <p:nvPr/>
          </p:nvCxnSpPr>
          <p:spPr>
            <a:xfrm>
              <a:off x="5008729" y="2620375"/>
              <a:ext cx="0" cy="14261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3766783" y="40948"/>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GPS Receiver</a:t>
              </a:r>
              <a:endParaRPr lang="en-IN" dirty="0">
                <a:latin typeface="Times New Roman" panose="02020603050405020304" pitchFamily="18" charset="0"/>
                <a:cs typeface="Times New Roman" panose="02020603050405020304" pitchFamily="18" charset="0"/>
              </a:endParaRPr>
            </a:p>
          </p:txBody>
        </p:sp>
        <p:cxnSp>
          <p:nvCxnSpPr>
            <p:cNvPr id="10" name="Straight Arrow Connector 9"/>
            <p:cNvCxnSpPr>
              <a:stCxn id="9" idx="2"/>
              <a:endCxn id="7" idx="0"/>
            </p:cNvCxnSpPr>
            <p:nvPr/>
          </p:nvCxnSpPr>
          <p:spPr>
            <a:xfrm>
              <a:off x="5008729" y="887109"/>
              <a:ext cx="0" cy="42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6851177" y="1310190"/>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IMU Subsystem</a:t>
              </a:r>
              <a:endParaRPr lang="en-IN" dirty="0">
                <a:latin typeface="Times New Roman" panose="02020603050405020304" pitchFamily="18" charset="0"/>
                <a:cs typeface="Times New Roman" panose="02020603050405020304" pitchFamily="18" charset="0"/>
              </a:endParaRPr>
            </a:p>
          </p:txBody>
        </p:sp>
        <p:cxnSp>
          <p:nvCxnSpPr>
            <p:cNvPr id="12" name="Straight Arrow Connector 11"/>
            <p:cNvCxnSpPr>
              <a:stCxn id="11" idx="2"/>
            </p:cNvCxnSpPr>
            <p:nvPr/>
          </p:nvCxnSpPr>
          <p:spPr>
            <a:xfrm>
              <a:off x="8093123" y="2620375"/>
              <a:ext cx="0" cy="14261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6851177" y="40948"/>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IMU Sensor (BNO055)</a:t>
              </a:r>
              <a:endParaRPr lang="en-IN" dirty="0">
                <a:latin typeface="Times New Roman" panose="02020603050405020304" pitchFamily="18" charset="0"/>
                <a:cs typeface="Times New Roman" panose="02020603050405020304" pitchFamily="18" charset="0"/>
              </a:endParaRPr>
            </a:p>
          </p:txBody>
        </p:sp>
        <p:cxnSp>
          <p:nvCxnSpPr>
            <p:cNvPr id="14" name="Straight Arrow Connector 13"/>
            <p:cNvCxnSpPr>
              <a:stCxn id="13" idx="2"/>
              <a:endCxn id="11" idx="0"/>
            </p:cNvCxnSpPr>
            <p:nvPr/>
          </p:nvCxnSpPr>
          <p:spPr>
            <a:xfrm>
              <a:off x="8093123" y="887109"/>
              <a:ext cx="0" cy="42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4148920" y="5486404"/>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Main/Master Controller</a:t>
              </a:r>
              <a:endParaRPr lang="en-IN" dirty="0">
                <a:latin typeface="Times New Roman" panose="02020603050405020304" pitchFamily="18" charset="0"/>
                <a:cs typeface="Times New Roman" panose="02020603050405020304" pitchFamily="18" charset="0"/>
              </a:endParaRPr>
            </a:p>
          </p:txBody>
        </p:sp>
        <p:cxnSp>
          <p:nvCxnSpPr>
            <p:cNvPr id="16" name="Straight Arrow Connector 15"/>
            <p:cNvCxnSpPr>
              <a:stCxn id="15" idx="0"/>
            </p:cNvCxnSpPr>
            <p:nvPr/>
          </p:nvCxnSpPr>
          <p:spPr>
            <a:xfrm flipV="1">
              <a:off x="5390866" y="4046566"/>
              <a:ext cx="0" cy="14398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42412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Current Status of development. (Output and status can be changed if we get any output and obtain result before our presentation)</a:t>
            </a:r>
            <a:endParaRPr lang="en-IN" dirty="0"/>
          </a:p>
        </p:txBody>
      </p:sp>
      <p:sp>
        <p:nvSpPr>
          <p:cNvPr id="3" name="Content Placeholder 2"/>
          <p:cNvSpPr>
            <a:spLocks noGrp="1"/>
          </p:cNvSpPr>
          <p:nvPr>
            <p:ph sz="quarter" idx="10"/>
          </p:nvPr>
        </p:nvSpPr>
        <p:spPr>
          <a:xfrm>
            <a:off x="304800" y="-17206"/>
            <a:ext cx="6324600" cy="1143000"/>
          </a:xfrm>
        </p:spPr>
        <p:txBody>
          <a:bodyPr/>
          <a:lstStyle/>
          <a:p>
            <a:r>
              <a:rPr lang="en-IN" dirty="0" smtClean="0"/>
              <a:t>Results and Output</a:t>
            </a:r>
            <a:endParaRPr lang="en-IN" dirty="0"/>
          </a:p>
        </p:txBody>
      </p:sp>
    </p:spTree>
    <p:extLst>
      <p:ext uri="{BB962C8B-B14F-4D97-AF65-F5344CB8AC3E}">
        <p14:creationId xmlns:p14="http://schemas.microsoft.com/office/powerpoint/2010/main" val="383881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AUTO DRONE</a:t>
            </a:r>
          </a:p>
        </p:txBody>
      </p:sp>
      <p:pic>
        <p:nvPicPr>
          <p:cNvPr id="3" name="Picture 2" descr="drone.jpg"/>
          <p:cNvPicPr>
            <a:picLocks noChangeAspect="1"/>
          </p:cNvPicPr>
          <p:nvPr/>
        </p:nvPicPr>
        <p:blipFill>
          <a:blip r:embed="rId2" cstate="print"/>
          <a:stretch>
            <a:fillRect/>
          </a:stretch>
        </p:blipFill>
        <p:spPr>
          <a:xfrm>
            <a:off x="5715000" y="4495800"/>
            <a:ext cx="2800350" cy="1628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Points complementing the data given in Aim and Objectives slide</a:t>
            </a:r>
            <a:endParaRPr lang="en-IN" dirty="0"/>
          </a:p>
        </p:txBody>
      </p:sp>
      <p:sp>
        <p:nvSpPr>
          <p:cNvPr id="3" name="Content Placeholder 2"/>
          <p:cNvSpPr>
            <a:spLocks noGrp="1"/>
          </p:cNvSpPr>
          <p:nvPr>
            <p:ph sz="quarter" idx="10"/>
          </p:nvPr>
        </p:nvSpPr>
        <p:spPr>
          <a:xfrm>
            <a:off x="304800" y="0"/>
            <a:ext cx="6324600" cy="1143000"/>
          </a:xfrm>
        </p:spPr>
        <p:txBody>
          <a:bodyPr/>
          <a:lstStyle/>
          <a:p>
            <a:r>
              <a:rPr lang="en-IN" dirty="0" smtClean="0"/>
              <a:t>Conclusion</a:t>
            </a:r>
            <a:endParaRPr lang="en-IN" dirty="0"/>
          </a:p>
        </p:txBody>
      </p:sp>
    </p:spTree>
    <p:extLst>
      <p:ext uri="{BB962C8B-B14F-4D97-AF65-F5344CB8AC3E}">
        <p14:creationId xmlns:p14="http://schemas.microsoft.com/office/powerpoint/2010/main" val="178468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anose="020B0604020202020204" pitchFamily="34" charset="0"/>
              <a:buChar char="•"/>
            </a:pPr>
            <a:r>
              <a:rPr lang="en-US" dirty="0"/>
              <a:t>In this architecture, additional features can also be added since the communication bus is I2C and the master controller can be configured after adding the additional subsystems to the bus and integrated with the system easily</a:t>
            </a:r>
            <a:r>
              <a:rPr lang="en-US" dirty="0" smtClean="0"/>
              <a:t>.</a:t>
            </a:r>
          </a:p>
          <a:p>
            <a:pPr algn="just">
              <a:buFont typeface="Arial" panose="020B0604020202020204" pitchFamily="34" charset="0"/>
              <a:buChar char="•"/>
            </a:pPr>
            <a:r>
              <a:rPr lang="en-IN" dirty="0"/>
              <a:t>At the end, the Master controller combines all the inputs from multiple subsystems and takes decision based on its configuration input</a:t>
            </a:r>
            <a:r>
              <a:rPr lang="en-IN" dirty="0" smtClean="0"/>
              <a:t>.</a:t>
            </a:r>
            <a:endParaRPr lang="en-US" dirty="0"/>
          </a:p>
          <a:p>
            <a:endParaRPr lang="en-IN" dirty="0"/>
          </a:p>
        </p:txBody>
      </p:sp>
      <p:sp>
        <p:nvSpPr>
          <p:cNvPr id="3" name="Content Placeholder 2"/>
          <p:cNvSpPr>
            <a:spLocks noGrp="1"/>
          </p:cNvSpPr>
          <p:nvPr>
            <p:ph sz="quarter" idx="10"/>
          </p:nvPr>
        </p:nvSpPr>
        <p:spPr>
          <a:xfrm>
            <a:off x="304800" y="-2458"/>
            <a:ext cx="6324600" cy="1143000"/>
          </a:xfrm>
        </p:spPr>
        <p:txBody>
          <a:bodyPr/>
          <a:lstStyle/>
          <a:p>
            <a:r>
              <a:rPr lang="en-IN" dirty="0" smtClean="0"/>
              <a:t>Future Scope</a:t>
            </a:r>
            <a:endParaRPr lang="en-IN" dirty="0"/>
          </a:p>
        </p:txBody>
      </p:sp>
    </p:spTree>
    <p:extLst>
      <p:ext uri="{BB962C8B-B14F-4D97-AF65-F5344CB8AC3E}">
        <p14:creationId xmlns:p14="http://schemas.microsoft.com/office/powerpoint/2010/main" val="237397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r>
              <a:rPr lang="en-IN" dirty="0" smtClean="0"/>
              <a:t>THANK YOU</a:t>
            </a:r>
            <a:endParaRPr lang="en-IN" dirty="0"/>
          </a:p>
        </p:txBody>
      </p:sp>
    </p:spTree>
    <p:extLst>
      <p:ext uri="{BB962C8B-B14F-4D97-AF65-F5344CB8AC3E}">
        <p14:creationId xmlns:p14="http://schemas.microsoft.com/office/powerpoint/2010/main" val="202587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525963"/>
          </a:xfrm>
        </p:spPr>
        <p:txBody>
          <a:bodyPr>
            <a:normAutofit/>
          </a:bodyPr>
          <a:lstStyle/>
          <a:p>
            <a:pPr>
              <a:buFont typeface="Arial" panose="020B0604020202020204" pitchFamily="34" charset="0"/>
              <a:buChar char="•"/>
            </a:pPr>
            <a:r>
              <a:rPr lang="en-US" dirty="0" smtClean="0"/>
              <a:t>Abstract</a:t>
            </a:r>
          </a:p>
          <a:p>
            <a:pPr>
              <a:buFont typeface="Arial" panose="020B0604020202020204" pitchFamily="34" charset="0"/>
              <a:buChar char="•"/>
            </a:pPr>
            <a:r>
              <a:rPr lang="en-US" dirty="0" smtClean="0"/>
              <a:t>Aim </a:t>
            </a:r>
            <a:r>
              <a:rPr lang="en-US" dirty="0" smtClean="0"/>
              <a:t>and </a:t>
            </a:r>
            <a:r>
              <a:rPr lang="en-US" dirty="0" smtClean="0"/>
              <a:t>Objectives</a:t>
            </a:r>
            <a:endParaRPr lang="en-US" dirty="0" smtClean="0"/>
          </a:p>
          <a:p>
            <a:pPr>
              <a:buFont typeface="Arial" panose="020B0604020202020204" pitchFamily="34" charset="0"/>
              <a:buChar char="•"/>
            </a:pPr>
            <a:r>
              <a:rPr lang="en-US" dirty="0" smtClean="0"/>
              <a:t>Proposed Methodology</a:t>
            </a:r>
          </a:p>
          <a:p>
            <a:pPr>
              <a:buFont typeface="Arial" panose="020B0604020202020204" pitchFamily="34" charset="0"/>
              <a:buChar char="•"/>
            </a:pPr>
            <a:r>
              <a:rPr lang="en-US" dirty="0" smtClean="0"/>
              <a:t>Block </a:t>
            </a:r>
            <a:r>
              <a:rPr lang="en-US" dirty="0" smtClean="0"/>
              <a:t>Diagram</a:t>
            </a:r>
            <a:endParaRPr lang="en-US" dirty="0" smtClean="0"/>
          </a:p>
          <a:p>
            <a:pPr>
              <a:buFont typeface="Arial" panose="020B0604020202020204" pitchFamily="34" charset="0"/>
              <a:buChar char="•"/>
            </a:pPr>
            <a:r>
              <a:rPr lang="en-US" dirty="0" smtClean="0"/>
              <a:t>Architecture Overview</a:t>
            </a:r>
            <a:endParaRPr lang="en-US" dirty="0" smtClean="0"/>
          </a:p>
          <a:p>
            <a:pPr>
              <a:buFont typeface="Arial" panose="020B0604020202020204" pitchFamily="34" charset="0"/>
              <a:buChar char="•"/>
            </a:pPr>
            <a:r>
              <a:rPr lang="en-US" dirty="0" smtClean="0"/>
              <a:t>List of Subsystems</a:t>
            </a:r>
            <a:endParaRPr lang="en-US" dirty="0"/>
          </a:p>
          <a:p>
            <a:pPr>
              <a:buFont typeface="Arial" panose="020B0604020202020204" pitchFamily="34" charset="0"/>
              <a:buChar char="•"/>
            </a:pPr>
            <a:r>
              <a:rPr lang="en-US" dirty="0" smtClean="0"/>
              <a:t>Individual Subsystems</a:t>
            </a:r>
            <a:endParaRPr lang="en-US" dirty="0" smtClean="0"/>
          </a:p>
          <a:p>
            <a:pPr>
              <a:buFont typeface="Arial" panose="020B0604020202020204" pitchFamily="34" charset="0"/>
              <a:buChar char="•"/>
            </a:pPr>
            <a:r>
              <a:rPr lang="en-US" dirty="0" smtClean="0"/>
              <a:t>Currently Implemented Subsystems</a:t>
            </a:r>
            <a:endParaRPr lang="en-US" dirty="0" smtClean="0"/>
          </a:p>
          <a:p>
            <a:pPr>
              <a:buFont typeface="Arial" panose="020B0604020202020204" pitchFamily="34" charset="0"/>
              <a:buChar char="•"/>
            </a:pPr>
            <a:r>
              <a:rPr lang="en-US" dirty="0" smtClean="0"/>
              <a:t>Results and Output</a:t>
            </a:r>
          </a:p>
          <a:p>
            <a:pPr>
              <a:buFont typeface="Arial" panose="020B0604020202020204" pitchFamily="34" charset="0"/>
              <a:buChar char="•"/>
            </a:pPr>
            <a:r>
              <a:rPr lang="en-US" dirty="0" smtClean="0"/>
              <a:t>Conclusion</a:t>
            </a:r>
            <a:endParaRPr lang="en-US" dirty="0"/>
          </a:p>
        </p:txBody>
      </p:sp>
      <p:sp>
        <p:nvSpPr>
          <p:cNvPr id="4" name="Content Placeholder 3"/>
          <p:cNvSpPr>
            <a:spLocks noGrp="1"/>
          </p:cNvSpPr>
          <p:nvPr>
            <p:ph sz="quarter" idx="10"/>
          </p:nvPr>
        </p:nvSpPr>
        <p:spPr>
          <a:xfrm>
            <a:off x="304800" y="-17206"/>
            <a:ext cx="6324600" cy="1143000"/>
          </a:xfrm>
        </p:spPr>
        <p:txBody>
          <a:bodyPr/>
          <a:lstStyle/>
          <a:p>
            <a:r>
              <a:rPr lang="en-US" dirty="0" smtClean="0"/>
              <a:t>Contents</a:t>
            </a:r>
            <a:endParaRPr lang="en-US" dirty="0"/>
          </a:p>
        </p:txBody>
      </p:sp>
    </p:spTree>
    <p:extLst>
      <p:ext uri="{BB962C8B-B14F-4D97-AF65-F5344CB8AC3E}">
        <p14:creationId xmlns:p14="http://schemas.microsoft.com/office/powerpoint/2010/main" val="3726065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914400"/>
            <a:ext cx="8077200" cy="4154984"/>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Times New Roman" pitchFamily="18" charset="0"/>
                <a:cs typeface="Times New Roman" pitchFamily="18" charset="0"/>
              </a:rPr>
              <a:t>A</a:t>
            </a:r>
            <a:r>
              <a:rPr lang="en-IN" sz="2400" dirty="0" smtClean="0">
                <a:latin typeface="Times New Roman" pitchFamily="18" charset="0"/>
                <a:cs typeface="Times New Roman" pitchFamily="18" charset="0"/>
              </a:rPr>
              <a:t>imed </a:t>
            </a:r>
            <a:r>
              <a:rPr lang="en-IN" sz="2400" dirty="0" smtClean="0">
                <a:latin typeface="Times New Roman" pitchFamily="18" charset="0"/>
                <a:cs typeface="Times New Roman" pitchFamily="18" charset="0"/>
              </a:rPr>
              <a:t>at designing a common architecture in terms of hardware and software for an automated drone.</a:t>
            </a:r>
          </a:p>
          <a:p>
            <a:pPr marL="342900" indent="-342900" algn="just">
              <a:buFont typeface="Arial" panose="020B0604020202020204" pitchFamily="34" charset="0"/>
              <a:buChar char="•"/>
            </a:pPr>
            <a:r>
              <a:rPr lang="en-IN" sz="2400" dirty="0">
                <a:latin typeface="Times New Roman" pitchFamily="18" charset="0"/>
                <a:cs typeface="Times New Roman" pitchFamily="18" charset="0"/>
              </a:rPr>
              <a:t>D</a:t>
            </a:r>
            <a:r>
              <a:rPr lang="en-IN" sz="2400" dirty="0" smtClean="0">
                <a:latin typeface="Times New Roman" pitchFamily="18" charset="0"/>
                <a:cs typeface="Times New Roman" pitchFamily="18" charset="0"/>
              </a:rPr>
              <a:t>ivided </a:t>
            </a:r>
            <a:r>
              <a:rPr lang="en-IN" sz="2400" dirty="0" smtClean="0">
                <a:latin typeface="Times New Roman" pitchFamily="18" charset="0"/>
                <a:cs typeface="Times New Roman" pitchFamily="18" charset="0"/>
              </a:rPr>
              <a:t>into two parts, a </a:t>
            </a:r>
            <a:r>
              <a:rPr lang="en-IN" sz="2400" dirty="0" smtClean="0">
                <a:latin typeface="Times New Roman" pitchFamily="18" charset="0"/>
                <a:cs typeface="Times New Roman" pitchFamily="18" charset="0"/>
              </a:rPr>
              <a:t>Main Controller </a:t>
            </a:r>
            <a:r>
              <a:rPr lang="en-IN" sz="2400" dirty="0" smtClean="0">
                <a:latin typeface="Times New Roman" pitchFamily="18" charset="0"/>
                <a:cs typeface="Times New Roman" pitchFamily="18" charset="0"/>
              </a:rPr>
              <a:t>and the subsystem layer. </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For every feature (or) operation, a separate subsystem is designed and attached with the main controller. </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Main </a:t>
            </a:r>
            <a:r>
              <a:rPr lang="en-IN" sz="2400" dirty="0" smtClean="0">
                <a:latin typeface="Times New Roman" pitchFamily="18" charset="0"/>
                <a:cs typeface="Times New Roman" pitchFamily="18" charset="0"/>
              </a:rPr>
              <a:t>controller receives all the inputs from various subsystems and makes driving decision based on those inputs</a:t>
            </a:r>
            <a:r>
              <a:rPr lang="en-IN" sz="2400"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All </a:t>
            </a:r>
            <a:r>
              <a:rPr lang="en-IN" sz="2400" dirty="0" smtClean="0">
                <a:latin typeface="Times New Roman" pitchFamily="18" charset="0"/>
                <a:cs typeface="Times New Roman" pitchFamily="18" charset="0"/>
              </a:rPr>
              <a:t>the above said subsystems are attached to the main controller through a communication bus based on I2C. </a:t>
            </a:r>
            <a:endParaRPr lang="en-US" sz="2400" dirty="0">
              <a:latin typeface="Times New Roman" pitchFamily="18" charset="0"/>
              <a:cs typeface="Times New Roman" pitchFamily="18" charset="0"/>
            </a:endParaRPr>
          </a:p>
        </p:txBody>
      </p:sp>
      <p:sp>
        <p:nvSpPr>
          <p:cNvPr id="5" name="TextBox 4"/>
          <p:cNvSpPr txBox="1"/>
          <p:nvPr/>
        </p:nvSpPr>
        <p:spPr>
          <a:xfrm>
            <a:off x="304800" y="152400"/>
            <a:ext cx="5638800" cy="923330"/>
          </a:xfrm>
          <a:prstGeom prst="rect">
            <a:avLst/>
          </a:prstGeom>
          <a:noFill/>
        </p:spPr>
        <p:txBody>
          <a:bodyPr wrap="square" rtlCol="0">
            <a:spAutoFit/>
          </a:bodyPr>
          <a:lstStyle/>
          <a:p>
            <a:r>
              <a:rPr lang="en-IN" sz="3600" b="1" dirty="0" smtClean="0">
                <a:latin typeface="Arial" pitchFamily="34" charset="0"/>
                <a:cs typeface="Arial" pitchFamily="34" charset="0"/>
              </a:rPr>
              <a:t>Abstract</a:t>
            </a:r>
            <a:endParaRPr lang="en-US" sz="3600" b="1" dirty="0" smtClean="0">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Please refer my ANN for filling up this slide</a:t>
            </a:r>
            <a:endParaRPr lang="en-IN" dirty="0"/>
          </a:p>
        </p:txBody>
      </p:sp>
      <p:sp>
        <p:nvSpPr>
          <p:cNvPr id="3" name="Content Placeholder 2"/>
          <p:cNvSpPr>
            <a:spLocks noGrp="1"/>
          </p:cNvSpPr>
          <p:nvPr>
            <p:ph sz="quarter" idx="10"/>
          </p:nvPr>
        </p:nvSpPr>
        <p:spPr>
          <a:xfrm>
            <a:off x="304800" y="-152400"/>
            <a:ext cx="6324600" cy="1143000"/>
          </a:xfrm>
        </p:spPr>
        <p:txBody>
          <a:bodyPr/>
          <a:lstStyle/>
          <a:p>
            <a:r>
              <a:rPr lang="en-IN" dirty="0" smtClean="0"/>
              <a:t>Aim and Objectives</a:t>
            </a:r>
            <a:endParaRPr lang="en-IN" dirty="0"/>
          </a:p>
        </p:txBody>
      </p:sp>
    </p:spTree>
    <p:extLst>
      <p:ext uri="{BB962C8B-B14F-4D97-AF65-F5344CB8AC3E}">
        <p14:creationId xmlns:p14="http://schemas.microsoft.com/office/powerpoint/2010/main" val="42806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Bulleted technical description of the project with its advantages</a:t>
            </a:r>
            <a:endParaRPr lang="en-IN" dirty="0"/>
          </a:p>
        </p:txBody>
      </p:sp>
      <p:sp>
        <p:nvSpPr>
          <p:cNvPr id="3" name="Content Placeholder 2"/>
          <p:cNvSpPr>
            <a:spLocks noGrp="1"/>
          </p:cNvSpPr>
          <p:nvPr>
            <p:ph sz="quarter" idx="10"/>
          </p:nvPr>
        </p:nvSpPr>
        <p:spPr>
          <a:xfrm>
            <a:off x="282677" y="-17206"/>
            <a:ext cx="6324600" cy="1143000"/>
          </a:xfrm>
        </p:spPr>
        <p:txBody>
          <a:bodyPr/>
          <a:lstStyle/>
          <a:p>
            <a:r>
              <a:rPr lang="en-IN" dirty="0" smtClean="0"/>
              <a:t>Proposed Methodology</a:t>
            </a:r>
            <a:endParaRPr lang="en-IN" dirty="0"/>
          </a:p>
        </p:txBody>
      </p:sp>
    </p:spTree>
    <p:extLst>
      <p:ext uri="{BB962C8B-B14F-4D97-AF65-F5344CB8AC3E}">
        <p14:creationId xmlns:p14="http://schemas.microsoft.com/office/powerpoint/2010/main" val="418789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1000" y="1143000"/>
            <a:ext cx="8379626" cy="5181600"/>
            <a:chOff x="409434" y="34120"/>
            <a:chExt cx="12839792" cy="6762469"/>
          </a:xfrm>
        </p:grpSpPr>
        <p:sp>
          <p:nvSpPr>
            <p:cNvPr id="5" name="Rectangle 4"/>
            <p:cNvSpPr/>
            <p:nvPr/>
          </p:nvSpPr>
          <p:spPr>
            <a:xfrm>
              <a:off x="4148920" y="5486404"/>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Main/Master Controller</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409434" y="1310190"/>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Obstacle Avoidance Subsystem</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3766783" y="1310190"/>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Automated Driving Subsystem</a:t>
              </a:r>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7124132" y="1310189"/>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Communication Subsystem</a:t>
              </a:r>
              <a:endParaRPr lang="en-IN" dirty="0">
                <a:latin typeface="Times New Roman" panose="02020603050405020304" pitchFamily="18" charset="0"/>
                <a:cs typeface="Times New Roman" panose="02020603050405020304" pitchFamily="18" charset="0"/>
              </a:endParaRPr>
            </a:p>
          </p:txBody>
        </p:sp>
        <p:sp>
          <p:nvSpPr>
            <p:cNvPr id="9" name="Left-Right Arrow 8"/>
            <p:cNvSpPr/>
            <p:nvPr/>
          </p:nvSpPr>
          <p:spPr>
            <a:xfrm>
              <a:off x="409434" y="3889617"/>
              <a:ext cx="11259402" cy="31389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0" name="Straight Arrow Connector 9"/>
            <p:cNvCxnSpPr>
              <a:stCxn id="5" idx="0"/>
            </p:cNvCxnSpPr>
            <p:nvPr/>
          </p:nvCxnSpPr>
          <p:spPr>
            <a:xfrm flipV="1">
              <a:off x="5390866" y="4046566"/>
              <a:ext cx="0" cy="14398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7" idx="2"/>
            </p:cNvCxnSpPr>
            <p:nvPr/>
          </p:nvCxnSpPr>
          <p:spPr>
            <a:xfrm>
              <a:off x="5008729" y="2620375"/>
              <a:ext cx="0" cy="14261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6" idx="2"/>
            </p:cNvCxnSpPr>
            <p:nvPr/>
          </p:nvCxnSpPr>
          <p:spPr>
            <a:xfrm>
              <a:off x="1651380" y="2620375"/>
              <a:ext cx="0" cy="1426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8" idx="2"/>
            </p:cNvCxnSpPr>
            <p:nvPr/>
          </p:nvCxnSpPr>
          <p:spPr>
            <a:xfrm>
              <a:off x="8366078" y="2620374"/>
              <a:ext cx="0" cy="142619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09434" y="34120"/>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Times New Roman" panose="02020603050405020304" pitchFamily="18" charset="0"/>
                  <a:cs typeface="Times New Roman" panose="02020603050405020304" pitchFamily="18" charset="0"/>
                </a:rPr>
                <a:t>LIDAR/Ultrasonic Sensor System</a:t>
              </a:r>
              <a:endParaRPr lang="en-IN" sz="1600" dirty="0">
                <a:latin typeface="Times New Roman" panose="02020603050405020304" pitchFamily="18" charset="0"/>
                <a:cs typeface="Times New Roman" panose="02020603050405020304" pitchFamily="18" charset="0"/>
              </a:endParaRPr>
            </a:p>
          </p:txBody>
        </p:sp>
        <p:sp>
          <p:nvSpPr>
            <p:cNvPr id="15" name="Rectangle 14"/>
            <p:cNvSpPr/>
            <p:nvPr/>
          </p:nvSpPr>
          <p:spPr>
            <a:xfrm>
              <a:off x="3766783" y="40948"/>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GPS and IMU Units</a:t>
              </a:r>
              <a:endParaRPr lang="en-IN" dirty="0">
                <a:latin typeface="Times New Roman" panose="02020603050405020304" pitchFamily="18" charset="0"/>
                <a:cs typeface="Times New Roman" panose="02020603050405020304" pitchFamily="18" charset="0"/>
              </a:endParaRPr>
            </a:p>
          </p:txBody>
        </p:sp>
        <p:sp>
          <p:nvSpPr>
            <p:cNvPr id="16" name="Rectangle 15"/>
            <p:cNvSpPr/>
            <p:nvPr/>
          </p:nvSpPr>
          <p:spPr>
            <a:xfrm>
              <a:off x="7124132" y="40948"/>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Wi-Fi</a:t>
              </a:r>
              <a:endParaRPr lang="en-IN" dirty="0">
                <a:latin typeface="Times New Roman" panose="02020603050405020304" pitchFamily="18" charset="0"/>
                <a:cs typeface="Times New Roman" panose="02020603050405020304" pitchFamily="18" charset="0"/>
              </a:endParaRPr>
            </a:p>
          </p:txBody>
        </p:sp>
        <p:cxnSp>
          <p:nvCxnSpPr>
            <p:cNvPr id="17" name="Straight Arrow Connector 16"/>
            <p:cNvCxnSpPr>
              <a:stCxn id="14" idx="2"/>
              <a:endCxn id="6" idx="0"/>
            </p:cNvCxnSpPr>
            <p:nvPr/>
          </p:nvCxnSpPr>
          <p:spPr>
            <a:xfrm>
              <a:off x="1651380" y="880281"/>
              <a:ext cx="0" cy="429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5" idx="2"/>
              <a:endCxn id="7" idx="0"/>
            </p:cNvCxnSpPr>
            <p:nvPr/>
          </p:nvCxnSpPr>
          <p:spPr>
            <a:xfrm>
              <a:off x="5008729" y="887109"/>
              <a:ext cx="0" cy="42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6" idx="2"/>
              <a:endCxn id="8" idx="0"/>
            </p:cNvCxnSpPr>
            <p:nvPr/>
          </p:nvCxnSpPr>
          <p:spPr>
            <a:xfrm>
              <a:off x="8366078" y="887109"/>
              <a:ext cx="0" cy="423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0100386" y="3514803"/>
              <a:ext cx="947696"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I2C Bus</a:t>
              </a:r>
              <a:endParaRPr lang="en-IN" dirty="0">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6632812" y="5677469"/>
              <a:ext cx="1228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632812" y="5964072"/>
              <a:ext cx="1228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632812" y="6264323"/>
              <a:ext cx="1228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6632812" y="6537278"/>
              <a:ext cx="1228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7891076" y="5492803"/>
              <a:ext cx="966931"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Elevator</a:t>
              </a:r>
              <a:endParaRPr lang="en-IN"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7891076" y="5779406"/>
              <a:ext cx="864339"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Rudder</a:t>
              </a:r>
              <a:endParaRPr lang="en-IN"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7891076" y="6079657"/>
              <a:ext cx="889987"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Aileron</a:t>
              </a:r>
              <a:endParaRPr lang="en-IN"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7891076" y="6352612"/>
              <a:ext cx="928459"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Throttle</a:t>
              </a:r>
              <a:endParaRPr lang="en-IN"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9399835" y="5802108"/>
              <a:ext cx="3849391" cy="84352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(Mimics the input of RC </a:t>
              </a:r>
            </a:p>
            <a:p>
              <a:r>
                <a:rPr lang="en-IN" dirty="0" smtClean="0">
                  <a:latin typeface="Times New Roman" panose="02020603050405020304" pitchFamily="18" charset="0"/>
                  <a:cs typeface="Times New Roman" panose="02020603050405020304" pitchFamily="18" charset="0"/>
                </a:rPr>
                <a:t>Controller)</a:t>
              </a:r>
              <a:endParaRPr lang="en-IN" dirty="0">
                <a:latin typeface="Times New Roman" panose="02020603050405020304" pitchFamily="18" charset="0"/>
                <a:cs typeface="Times New Roman" panose="02020603050405020304" pitchFamily="18" charset="0"/>
              </a:endParaRPr>
            </a:p>
          </p:txBody>
        </p:sp>
      </p:grpSp>
      <p:sp>
        <p:nvSpPr>
          <p:cNvPr id="30" name="TextBox 29"/>
          <p:cNvSpPr txBox="1"/>
          <p:nvPr/>
        </p:nvSpPr>
        <p:spPr>
          <a:xfrm>
            <a:off x="304800" y="152400"/>
            <a:ext cx="5638800" cy="646331"/>
          </a:xfrm>
          <a:prstGeom prst="rect">
            <a:avLst/>
          </a:prstGeom>
          <a:noFill/>
        </p:spPr>
        <p:txBody>
          <a:bodyPr wrap="square" rtlCol="0">
            <a:spAutoFit/>
          </a:bodyPr>
          <a:lstStyle/>
          <a:p>
            <a:r>
              <a:rPr lang="en-IN" sz="3600" b="1" dirty="0" smtClean="0">
                <a:latin typeface="Arial" pitchFamily="34" charset="0"/>
                <a:cs typeface="Arial" pitchFamily="34" charset="0"/>
              </a:rPr>
              <a:t>Block Diagram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Bulleted Description of the Architecture in brief ( Can go </a:t>
            </a:r>
            <a:r>
              <a:rPr lang="en-IN" dirty="0" err="1" smtClean="0"/>
              <a:t>upto</a:t>
            </a:r>
            <a:r>
              <a:rPr lang="en-IN" dirty="0" smtClean="0"/>
              <a:t> two slides. No issues in slide count)</a:t>
            </a:r>
            <a:endParaRPr lang="en-IN" dirty="0"/>
          </a:p>
        </p:txBody>
      </p:sp>
      <p:sp>
        <p:nvSpPr>
          <p:cNvPr id="3" name="Content Placeholder 2"/>
          <p:cNvSpPr>
            <a:spLocks noGrp="1"/>
          </p:cNvSpPr>
          <p:nvPr>
            <p:ph sz="quarter" idx="10"/>
          </p:nvPr>
        </p:nvSpPr>
        <p:spPr>
          <a:xfrm>
            <a:off x="304800" y="0"/>
            <a:ext cx="6324600" cy="1143000"/>
          </a:xfrm>
        </p:spPr>
        <p:txBody>
          <a:bodyPr/>
          <a:lstStyle/>
          <a:p>
            <a:r>
              <a:rPr lang="en-IN" dirty="0" smtClean="0"/>
              <a:t>Architecture Overview</a:t>
            </a:r>
            <a:endParaRPr lang="en-IN" dirty="0"/>
          </a:p>
        </p:txBody>
      </p:sp>
    </p:spTree>
    <p:extLst>
      <p:ext uri="{BB962C8B-B14F-4D97-AF65-F5344CB8AC3E}">
        <p14:creationId xmlns:p14="http://schemas.microsoft.com/office/powerpoint/2010/main" val="257763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52400"/>
            <a:ext cx="5638800" cy="923330"/>
          </a:xfrm>
          <a:prstGeom prst="rect">
            <a:avLst/>
          </a:prstGeom>
          <a:noFill/>
        </p:spPr>
        <p:txBody>
          <a:bodyPr wrap="square" rtlCol="0">
            <a:spAutoFit/>
          </a:bodyPr>
          <a:lstStyle/>
          <a:p>
            <a:r>
              <a:rPr lang="en-IN" sz="3600" b="1" dirty="0" smtClean="0">
                <a:latin typeface="Arial" pitchFamily="34" charset="0"/>
                <a:cs typeface="Arial" pitchFamily="34" charset="0"/>
              </a:rPr>
              <a:t>List of Subsystems</a:t>
            </a:r>
            <a:endParaRPr lang="en-US" sz="3600" b="1" dirty="0" smtClean="0">
              <a:latin typeface="Arial" pitchFamily="34" charset="0"/>
              <a:cs typeface="Arial" pitchFamily="34"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706</TotalTime>
  <Words>639</Words>
  <Application>Microsoft Office PowerPoint</Application>
  <PresentationFormat>On-screen Show (4:3)</PresentationFormat>
  <Paragraphs>188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ESD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Jeevaraam Kumar</cp:lastModifiedBy>
  <cp:revision>123</cp:revision>
  <dcterms:created xsi:type="dcterms:W3CDTF">2011-09-14T09:42:05Z</dcterms:created>
  <dcterms:modified xsi:type="dcterms:W3CDTF">2021-02-07T04:30:03Z</dcterms:modified>
</cp:coreProperties>
</file>