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85" r:id="rId4"/>
    <p:sldId id="276" r:id="rId5"/>
    <p:sldId id="287" r:id="rId6"/>
    <p:sldId id="288" r:id="rId7"/>
    <p:sldId id="262" r:id="rId8"/>
    <p:sldId id="289" r:id="rId9"/>
    <p:sldId id="296" r:id="rId10"/>
    <p:sldId id="290" r:id="rId11"/>
    <p:sldId id="278" r:id="rId12"/>
    <p:sldId id="279" r:id="rId13"/>
    <p:sldId id="281" r:id="rId14"/>
    <p:sldId id="280" r:id="rId15"/>
    <p:sldId id="283" r:id="rId16"/>
    <p:sldId id="282" r:id="rId17"/>
    <p:sldId id="286" r:id="rId18"/>
    <p:sldId id="297" r:id="rId19"/>
    <p:sldId id="292" r:id="rId20"/>
    <p:sldId id="293" r:id="rId21"/>
    <p:sldId id="294" r:id="rId22"/>
    <p:sldId id="29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5" d="100"/>
          <a:sy n="65" d="100"/>
        </p:scale>
        <p:origin x="145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Hyderabad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4" name="Group 13"/>
          <p:cNvGrpSpPr/>
          <p:nvPr userDrawn="1"/>
        </p:nvGrpSpPr>
        <p:grpSpPr>
          <a:xfrm>
            <a:off x="0" y="716281"/>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1" name="TextBox 20"/>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5397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smtClean="0">
                <a:solidFill>
                  <a:srgbClr val="101141"/>
                </a:solidFill>
                <a:latin typeface="Arial"/>
                <a:cs typeface="Arial"/>
              </a:rPr>
              <a:t>BITS </a:t>
            </a:r>
            <a:r>
              <a:rPr lang="en-US" sz="900" dirty="0" smtClean="0">
                <a:solidFill>
                  <a:srgbClr val="101141"/>
                </a:solidFill>
                <a:latin typeface="Arial"/>
                <a:cs typeface="Arial"/>
              </a:rPr>
              <a:t>Pilani, Hyderabad</a:t>
            </a:r>
            <a:r>
              <a:rPr lang="en-US" sz="900" baseline="0" dirty="0" smtClean="0">
                <a:solidFill>
                  <a:srgbClr val="101141"/>
                </a:solidFill>
                <a:latin typeface="Arial"/>
                <a:cs typeface="Arial"/>
              </a:rPr>
              <a:t> </a:t>
            </a:r>
            <a:r>
              <a:rPr lang="en-US" sz="900" dirty="0" smtClean="0">
                <a:solidFill>
                  <a:srgbClr val="101141"/>
                </a:solidFill>
                <a:latin typeface="Arial"/>
                <a:cs typeface="Arial"/>
              </a:rPr>
              <a:t>Campus</a:t>
            </a:r>
            <a:endParaRPr lang="en-US" sz="9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6" name="TextBox 15"/>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Hyderabad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Hyderabad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716281"/>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32"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33" name="TextBox 32"/>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6" name="TextBox 35"/>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5" name="Group 14"/>
          <p:cNvGrpSpPr/>
          <p:nvPr userDrawn="1"/>
        </p:nvGrpSpPr>
        <p:grpSpPr>
          <a:xfrm>
            <a:off x="0" y="716281"/>
            <a:ext cx="7010400" cy="45719"/>
            <a:chOff x="1905000" y="6553200"/>
            <a:chExt cx="7010400" cy="45719"/>
          </a:xfrm>
        </p:grpSpPr>
        <p:sp>
          <p:nvSpPr>
            <p:cNvPr id="16" name="Rectangle 1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0" name="TextBox 19"/>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3" name="TextBox 22"/>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21" name="Group 20"/>
          <p:cNvGrpSpPr/>
          <p:nvPr userDrawn="1"/>
        </p:nvGrpSpPr>
        <p:grpSpPr>
          <a:xfrm>
            <a:off x="0" y="716281"/>
            <a:ext cx="7010400" cy="45719"/>
            <a:chOff x="1905000" y="6553200"/>
            <a:chExt cx="7010400" cy="45719"/>
          </a:xfrm>
        </p:grpSpPr>
        <p:sp>
          <p:nvSpPr>
            <p:cNvPr id="22" name="Rectangle 2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8" name="TextBox 27"/>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8" name="TextBox 17"/>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6" name="Group 15"/>
          <p:cNvGrpSpPr/>
          <p:nvPr userDrawn="1"/>
        </p:nvGrpSpPr>
        <p:grpSpPr>
          <a:xfrm>
            <a:off x="0" y="716281"/>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3" name="TextBox 22"/>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2" name="TextBox 21"/>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9" name="Group 18"/>
          <p:cNvGrpSpPr/>
          <p:nvPr userDrawn="1"/>
        </p:nvGrpSpPr>
        <p:grpSpPr>
          <a:xfrm>
            <a:off x="0" y="716281"/>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6" name="TextBox 25"/>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6" name="Group 15"/>
          <p:cNvGrpSpPr/>
          <p:nvPr userDrawn="1"/>
        </p:nvGrpSpPr>
        <p:grpSpPr>
          <a:xfrm>
            <a:off x="0" y="716281"/>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3" name="TextBox 22"/>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2/11/2021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jeevaraam/AutoDrone"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2514600" y="5029200"/>
            <a:ext cx="6019800" cy="914400"/>
          </a:xfrm>
        </p:spPr>
        <p:txBody>
          <a:bodyPr/>
          <a:lstStyle/>
          <a:p>
            <a:r>
              <a:rPr lang="en-US" dirty="0" smtClean="0"/>
              <a:t>Jeevaraam </a:t>
            </a:r>
            <a:r>
              <a:rPr lang="en-US" dirty="0" smtClean="0"/>
              <a:t>K (2020H1400216H)</a:t>
            </a:r>
            <a:endParaRPr lang="en-US" dirty="0" smtClean="0"/>
          </a:p>
          <a:p>
            <a:r>
              <a:rPr lang="en-US" dirty="0" smtClean="0"/>
              <a:t>Rishi S </a:t>
            </a:r>
            <a:r>
              <a:rPr lang="en-US" dirty="0" err="1" smtClean="0"/>
              <a:t>Phaye</a:t>
            </a:r>
            <a:endParaRPr lang="en-US" dirty="0" smtClean="0"/>
          </a:p>
          <a:p>
            <a:r>
              <a:rPr lang="en-US" dirty="0" smtClean="0"/>
              <a:t>M.E. EMBEDDED SYSTEM</a:t>
            </a:r>
            <a:endParaRPr lang="en-US" dirty="0"/>
          </a:p>
        </p:txBody>
      </p:sp>
      <p:sp>
        <p:nvSpPr>
          <p:cNvPr id="5" name="Title 4"/>
          <p:cNvSpPr>
            <a:spLocks noGrp="1"/>
          </p:cNvSpPr>
          <p:nvPr>
            <p:ph type="title"/>
          </p:nvPr>
        </p:nvSpPr>
        <p:spPr/>
        <p:txBody>
          <a:bodyPr/>
          <a:lstStyle/>
          <a:p>
            <a:r>
              <a:rPr lang="en-US" dirty="0" smtClean="0"/>
              <a:t>ESD Presentation</a:t>
            </a:r>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Individual Subsystems</a:t>
            </a:r>
            <a:endParaRPr lang="en-IN" dirty="0"/>
          </a:p>
        </p:txBody>
      </p:sp>
    </p:spTree>
    <p:extLst>
      <p:ext uri="{BB962C8B-B14F-4D97-AF65-F5344CB8AC3E}">
        <p14:creationId xmlns:p14="http://schemas.microsoft.com/office/powerpoint/2010/main" val="3506080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1955" y="228600"/>
            <a:ext cx="6553200" cy="1143000"/>
          </a:xfrm>
          <a:prstGeom prst="rect">
            <a:avLst/>
          </a:prstGeom>
        </p:spPr>
        <p:txBody>
          <a:bodyPr>
            <a:normAutofit fontScale="3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128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Subsystem Address Ranges Definition</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46557350"/>
              </p:ext>
            </p:extLst>
          </p:nvPr>
        </p:nvGraphicFramePr>
        <p:xfrm>
          <a:off x="1949958" y="1727200"/>
          <a:ext cx="5244084" cy="3403600"/>
        </p:xfrm>
        <a:graphic>
          <a:graphicData uri="http://schemas.openxmlformats.org/drawingml/2006/table">
            <a:tbl>
              <a:tblPr firstRow="1" bandRow="1">
                <a:tableStyleId>{5C22544A-7EE6-4342-B048-85BDC9FD1C3A}</a:tableStyleId>
              </a:tblPr>
              <a:tblGrid>
                <a:gridCol w="1181862">
                  <a:extLst>
                    <a:ext uri="{9D8B030D-6E8A-4147-A177-3AD203B41FA5}">
                      <a16:colId xmlns:a16="http://schemas.microsoft.com/office/drawing/2014/main" val="4095292889"/>
                    </a:ext>
                  </a:extLst>
                </a:gridCol>
                <a:gridCol w="1115187">
                  <a:extLst>
                    <a:ext uri="{9D8B030D-6E8A-4147-A177-3AD203B41FA5}">
                      <a16:colId xmlns:a16="http://schemas.microsoft.com/office/drawing/2014/main" val="2435405040"/>
                    </a:ext>
                  </a:extLst>
                </a:gridCol>
                <a:gridCol w="2947035">
                  <a:extLst>
                    <a:ext uri="{9D8B030D-6E8A-4147-A177-3AD203B41FA5}">
                      <a16:colId xmlns:a16="http://schemas.microsoft.com/office/drawing/2014/main"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Start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End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Type of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0x10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0x19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Relative Position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0x20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0x25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GPS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0x26</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0x29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External RF Communication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0x30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0x39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Obstacle Avoidance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15685180"/>
                  </a:ext>
                </a:extLst>
              </a:tr>
              <a:tr h="370840">
                <a:tc>
                  <a:txBody>
                    <a:bodyPr/>
                    <a:lstStyle/>
                    <a:p>
                      <a:pPr algn="ctr"/>
                      <a:r>
                        <a:rPr lang="en-IN" dirty="0" smtClean="0">
                          <a:latin typeface="Times New Roman" panose="02020603050405020304" pitchFamily="18" charset="0"/>
                          <a:cs typeface="Times New Roman" panose="02020603050405020304" pitchFamily="18" charset="0"/>
                        </a:rPr>
                        <a:t>0x40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0x49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Health</a:t>
                      </a:r>
                      <a:r>
                        <a:rPr lang="en-IN" baseline="0" dirty="0" smtClean="0">
                          <a:latin typeface="Times New Roman" panose="02020603050405020304" pitchFamily="18" charset="0"/>
                          <a:cs typeface="Times New Roman" panose="02020603050405020304" pitchFamily="18" charset="0"/>
                        </a:rPr>
                        <a:t> Monitoring Subsystem</a:t>
                      </a:r>
                    </a:p>
                  </a:txBody>
                  <a:tcPr marL="68580" marR="68580" anchor="ctr"/>
                </a:tc>
                <a:extLst>
                  <a:ext uri="{0D108BD9-81ED-4DB2-BD59-A6C34878D82A}">
                    <a16:rowId xmlns:a16="http://schemas.microsoft.com/office/drawing/2014/main" val="2547034353"/>
                  </a:ext>
                </a:extLst>
              </a:tr>
              <a:tr h="370840">
                <a:tc>
                  <a:txBody>
                    <a:bodyPr/>
                    <a:lstStyle/>
                    <a:p>
                      <a:pPr algn="ctr"/>
                      <a:r>
                        <a:rPr lang="en-IN" dirty="0" smtClean="0">
                          <a:latin typeface="Times New Roman" panose="02020603050405020304" pitchFamily="18" charset="0"/>
                          <a:cs typeface="Times New Roman" panose="02020603050405020304" pitchFamily="18" charset="0"/>
                        </a:rPr>
                        <a:t>0x50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0x59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Communication Subsystem</a:t>
                      </a:r>
                    </a:p>
                  </a:txBody>
                  <a:tcPr marL="68580" marR="68580" anchor="ctr"/>
                </a:tc>
                <a:extLst>
                  <a:ext uri="{0D108BD9-81ED-4DB2-BD59-A6C34878D82A}">
                    <a16:rowId xmlns:a16="http://schemas.microsoft.com/office/drawing/2014/main" val="33767543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1955" y="0"/>
            <a:ext cx="7010400" cy="114300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GPS Subsystem Register Structure</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63380557"/>
              </p:ext>
            </p:extLst>
          </p:nvPr>
        </p:nvGraphicFramePr>
        <p:xfrm>
          <a:off x="1943600" y="1407160"/>
          <a:ext cx="5256801" cy="4043680"/>
        </p:xfrm>
        <a:graphic>
          <a:graphicData uri="http://schemas.openxmlformats.org/drawingml/2006/table">
            <a:tbl>
              <a:tblPr firstRow="1" bandRow="1">
                <a:tableStyleId>{5C22544A-7EE6-4342-B048-85BDC9FD1C3A}</a:tableStyleId>
              </a:tblPr>
              <a:tblGrid>
                <a:gridCol w="1416892">
                  <a:extLst>
                    <a:ext uri="{9D8B030D-6E8A-4147-A177-3AD203B41FA5}">
                      <a16:colId xmlns:a16="http://schemas.microsoft.com/office/drawing/2014/main" val="4095292889"/>
                    </a:ext>
                  </a:extLst>
                </a:gridCol>
                <a:gridCol w="1816799">
                  <a:extLst>
                    <a:ext uri="{9D8B030D-6E8A-4147-A177-3AD203B41FA5}">
                      <a16:colId xmlns:a16="http://schemas.microsoft.com/office/drawing/2014/main" val="2435405040"/>
                    </a:ext>
                  </a:extLst>
                </a:gridCol>
                <a:gridCol w="2023110">
                  <a:extLst>
                    <a:ext uri="{9D8B030D-6E8A-4147-A177-3AD203B41FA5}">
                      <a16:colId xmlns:a16="http://schemas.microsoft.com/office/drawing/2014/main"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No of</a:t>
                      </a:r>
                      <a:r>
                        <a:rPr lang="en-IN" baseline="0" dirty="0" smtClean="0">
                          <a:latin typeface="Times New Roman" panose="02020603050405020304" pitchFamily="18" charset="0"/>
                          <a:cs typeface="Times New Roman" panose="02020603050405020304" pitchFamily="18" charset="0"/>
                        </a:rPr>
                        <a:t> Satellites Connected</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Latitude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Longitude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Altitude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1568518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Horizontal Accuracy</a:t>
                      </a:r>
                    </a:p>
                  </a:txBody>
                  <a:tcPr marL="68580" marR="68580" anchor="ctr"/>
                </a:tc>
                <a:extLst>
                  <a:ext uri="{0D108BD9-81ED-4DB2-BD59-A6C34878D82A}">
                    <a16:rowId xmlns:a16="http://schemas.microsoft.com/office/drawing/2014/main" val="254703435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0x06</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Vertical Accuracy</a:t>
                      </a:r>
                    </a:p>
                  </a:txBody>
                  <a:tcPr marL="68580" marR="68580" anchor="ctr"/>
                </a:tc>
                <a:extLst>
                  <a:ext uri="{0D108BD9-81ED-4DB2-BD59-A6C34878D82A}">
                    <a16:rowId xmlns:a16="http://schemas.microsoft.com/office/drawing/2014/main" val="3376754302"/>
                  </a:ext>
                </a:extLst>
              </a:tr>
              <a:tr h="370840">
                <a:tc>
                  <a:txBody>
                    <a:bodyPr/>
                    <a:lstStyle/>
                    <a:p>
                      <a:pPr algn="ctr"/>
                      <a:r>
                        <a:rPr lang="en-IN" dirty="0" smtClean="0">
                          <a:latin typeface="Times New Roman" panose="02020603050405020304" pitchFamily="18" charset="0"/>
                          <a:cs typeface="Times New Roman" panose="02020603050405020304" pitchFamily="18" charset="0"/>
                        </a:rPr>
                        <a:t>0x07</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Refresh Rate (in </a:t>
                      </a:r>
                      <a:r>
                        <a:rPr lang="en-IN" baseline="0" dirty="0" err="1" smtClean="0">
                          <a:latin typeface="Times New Roman" panose="02020603050405020304" pitchFamily="18" charset="0"/>
                          <a:cs typeface="Times New Roman" panose="02020603050405020304" pitchFamily="18" charset="0"/>
                        </a:rPr>
                        <a:t>ms</a:t>
                      </a:r>
                      <a:r>
                        <a:rPr lang="en-IN" baseline="0" dirty="0" smtClean="0">
                          <a:latin typeface="Times New Roman" panose="02020603050405020304" pitchFamily="18" charset="0"/>
                          <a:cs typeface="Times New Roman" panose="02020603050405020304" pitchFamily="18" charset="0"/>
                        </a:rPr>
                        <a:t>)</a:t>
                      </a:r>
                    </a:p>
                  </a:txBody>
                  <a:tcPr marL="68580" marR="68580" anchor="ctr"/>
                </a:tc>
                <a:extLst>
                  <a:ext uri="{0D108BD9-81ED-4DB2-BD59-A6C34878D82A}">
                    <a16:rowId xmlns:a16="http://schemas.microsoft.com/office/drawing/2014/main" val="24276636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9665"/>
            <a:ext cx="6629400" cy="11430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Relative Position Subsystem Register Structure</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80561253"/>
              </p:ext>
            </p:extLst>
          </p:nvPr>
        </p:nvGraphicFramePr>
        <p:xfrm>
          <a:off x="2153150" y="1912620"/>
          <a:ext cx="4837701" cy="3032760"/>
        </p:xfrm>
        <a:graphic>
          <a:graphicData uri="http://schemas.openxmlformats.org/drawingml/2006/table">
            <a:tbl>
              <a:tblPr firstRow="1" bandRow="1">
                <a:tableStyleId>{5C22544A-7EE6-4342-B048-85BDC9FD1C3A}</a:tableStyleId>
              </a:tblPr>
              <a:tblGrid>
                <a:gridCol w="1416892">
                  <a:extLst>
                    <a:ext uri="{9D8B030D-6E8A-4147-A177-3AD203B41FA5}">
                      <a16:colId xmlns:a16="http://schemas.microsoft.com/office/drawing/2014/main" val="4095292889"/>
                    </a:ext>
                  </a:extLst>
                </a:gridCol>
                <a:gridCol w="1816799">
                  <a:extLst>
                    <a:ext uri="{9D8B030D-6E8A-4147-A177-3AD203B41FA5}">
                      <a16:colId xmlns:a16="http://schemas.microsoft.com/office/drawing/2014/main" val="2435405040"/>
                    </a:ext>
                  </a:extLst>
                </a:gridCol>
                <a:gridCol w="1604010">
                  <a:extLst>
                    <a:ext uri="{9D8B030D-6E8A-4147-A177-3AD203B41FA5}">
                      <a16:colId xmlns:a16="http://schemas.microsoft.com/office/drawing/2014/main"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Type of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X-Value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Y-Value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Z-Value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1568518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Refresh Rate (in </a:t>
                      </a:r>
                      <a:r>
                        <a:rPr lang="en-IN" baseline="0" dirty="0" err="1" smtClean="0">
                          <a:latin typeface="Times New Roman" panose="02020603050405020304" pitchFamily="18" charset="0"/>
                          <a:cs typeface="Times New Roman" panose="02020603050405020304" pitchFamily="18" charset="0"/>
                        </a:rPr>
                        <a:t>ms</a:t>
                      </a:r>
                      <a:r>
                        <a:rPr lang="en-IN" baseline="0" dirty="0" smtClean="0">
                          <a:latin typeface="Times New Roman" panose="02020603050405020304" pitchFamily="18" charset="0"/>
                          <a:cs typeface="Times New Roman" panose="02020603050405020304" pitchFamily="18" charset="0"/>
                        </a:rPr>
                        <a:t>)</a:t>
                      </a:r>
                    </a:p>
                  </a:txBody>
                  <a:tcPr marL="68580" marR="68580" anchor="ctr"/>
                </a:tc>
                <a:extLst>
                  <a:ext uri="{0D108BD9-81ED-4DB2-BD59-A6C34878D82A}">
                    <a16:rowId xmlns:a16="http://schemas.microsoft.com/office/drawing/2014/main" val="254703435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665" y="0"/>
            <a:ext cx="6572865" cy="11430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Obstacle Avoidance Subsystem Register Structure</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240039522"/>
              </p:ext>
            </p:extLst>
          </p:nvPr>
        </p:nvGraphicFramePr>
        <p:xfrm>
          <a:off x="1767387" y="1963420"/>
          <a:ext cx="5609226" cy="2931160"/>
        </p:xfrm>
        <a:graphic>
          <a:graphicData uri="http://schemas.openxmlformats.org/drawingml/2006/table">
            <a:tbl>
              <a:tblPr firstRow="1" bandRow="1">
                <a:tableStyleId>{5C22544A-7EE6-4342-B048-85BDC9FD1C3A}</a:tableStyleId>
              </a:tblPr>
              <a:tblGrid>
                <a:gridCol w="1416892">
                  <a:extLst>
                    <a:ext uri="{9D8B030D-6E8A-4147-A177-3AD203B41FA5}">
                      <a16:colId xmlns:a16="http://schemas.microsoft.com/office/drawing/2014/main" val="4095292889"/>
                    </a:ext>
                  </a:extLst>
                </a:gridCol>
                <a:gridCol w="1816799">
                  <a:extLst>
                    <a:ext uri="{9D8B030D-6E8A-4147-A177-3AD203B41FA5}">
                      <a16:colId xmlns:a16="http://schemas.microsoft.com/office/drawing/2014/main" val="2435405040"/>
                    </a:ext>
                  </a:extLst>
                </a:gridCol>
                <a:gridCol w="2375535">
                  <a:extLst>
                    <a:ext uri="{9D8B030D-6E8A-4147-A177-3AD203B41FA5}">
                      <a16:colId xmlns:a16="http://schemas.microsoft.com/office/drawing/2014/main"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Reserved (Type of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Direction</a:t>
                      </a:r>
                      <a:r>
                        <a:rPr lang="en-IN" baseline="0" dirty="0" smtClean="0">
                          <a:latin typeface="Times New Roman" panose="02020603050405020304" pitchFamily="18" charset="0"/>
                          <a:cs typeface="Times New Roman" panose="02020603050405020304" pitchFamily="18" charset="0"/>
                        </a:rPr>
                        <a:t> of Obstacle (Degrees)</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Distance</a:t>
                      </a:r>
                      <a:r>
                        <a:rPr lang="en-IN" baseline="0" dirty="0" smtClean="0">
                          <a:latin typeface="Times New Roman" panose="02020603050405020304" pitchFamily="18" charset="0"/>
                          <a:cs typeface="Times New Roman" panose="02020603050405020304" pitchFamily="18" charset="0"/>
                        </a:rPr>
                        <a:t> to Impact (Metres)</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Refresh Rate (in </a:t>
                      </a:r>
                      <a:r>
                        <a:rPr lang="en-IN" baseline="0" dirty="0" err="1" smtClean="0">
                          <a:latin typeface="Times New Roman" panose="02020603050405020304" pitchFamily="18" charset="0"/>
                          <a:cs typeface="Times New Roman" panose="02020603050405020304" pitchFamily="18" charset="0"/>
                        </a:rPr>
                        <a:t>ms</a:t>
                      </a:r>
                      <a:r>
                        <a:rPr lang="en-IN" baseline="0" dirty="0" smtClean="0">
                          <a:latin typeface="Times New Roman" panose="02020603050405020304" pitchFamily="18" charset="0"/>
                          <a:cs typeface="Times New Roman" panose="02020603050405020304" pitchFamily="18" charset="0"/>
                        </a:rPr>
                        <a:t>)</a:t>
                      </a:r>
                    </a:p>
                  </a:txBody>
                  <a:tcPr marL="68580" marR="68580" anchor="ctr"/>
                </a:tc>
                <a:extLst>
                  <a:ext uri="{0D108BD9-81ED-4DB2-BD59-A6C34878D82A}">
                    <a16:rowId xmlns:a16="http://schemas.microsoft.com/office/drawing/2014/main" val="254703435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4413" y="0"/>
            <a:ext cx="6594987" cy="11430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Communication Subsystem Register Structure</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64748452"/>
              </p:ext>
            </p:extLst>
          </p:nvPr>
        </p:nvGraphicFramePr>
        <p:xfrm>
          <a:off x="2028158" y="2047240"/>
          <a:ext cx="5087685" cy="2763520"/>
        </p:xfrm>
        <a:graphic>
          <a:graphicData uri="http://schemas.openxmlformats.org/drawingml/2006/table">
            <a:tbl>
              <a:tblPr firstRow="1" bandRow="1">
                <a:tableStyleId>{5C22544A-7EE6-4342-B048-85BDC9FD1C3A}</a:tableStyleId>
              </a:tblPr>
              <a:tblGrid>
                <a:gridCol w="1416892">
                  <a:extLst>
                    <a:ext uri="{9D8B030D-6E8A-4147-A177-3AD203B41FA5}">
                      <a16:colId xmlns:a16="http://schemas.microsoft.com/office/drawing/2014/main" val="4095292889"/>
                    </a:ext>
                  </a:extLst>
                </a:gridCol>
                <a:gridCol w="1816799">
                  <a:extLst>
                    <a:ext uri="{9D8B030D-6E8A-4147-A177-3AD203B41FA5}">
                      <a16:colId xmlns:a16="http://schemas.microsoft.com/office/drawing/2014/main" val="2435405040"/>
                    </a:ext>
                  </a:extLst>
                </a:gridCol>
                <a:gridCol w="1853994">
                  <a:extLst>
                    <a:ext uri="{9D8B030D-6E8A-4147-A177-3AD203B41FA5}">
                      <a16:colId xmlns:a16="http://schemas.microsoft.com/office/drawing/2014/main"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Type</a:t>
                      </a:r>
                      <a:r>
                        <a:rPr lang="en-IN" baseline="0" dirty="0" smtClean="0">
                          <a:latin typeface="Times New Roman" panose="02020603050405020304" pitchFamily="18" charset="0"/>
                          <a:cs typeface="Times New Roman" panose="02020603050405020304" pitchFamily="18" charset="0"/>
                        </a:rPr>
                        <a:t> of Communication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Latitude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Longitude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Altitude</a:t>
                      </a:r>
                    </a:p>
                  </a:txBody>
                  <a:tcPr marL="68580" marR="68580" anchor="ctr"/>
                </a:tc>
                <a:extLst>
                  <a:ext uri="{0D108BD9-81ED-4DB2-BD59-A6C34878D82A}">
                    <a16:rowId xmlns:a16="http://schemas.microsoft.com/office/drawing/2014/main" val="254703435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Back to Origin</a:t>
                      </a:r>
                    </a:p>
                  </a:txBody>
                  <a:tcPr marL="68580" marR="68580" anchor="ctr"/>
                </a:tc>
                <a:extLst>
                  <a:ext uri="{0D108BD9-81ED-4DB2-BD59-A6C34878D82A}">
                    <a16:rowId xmlns:a16="http://schemas.microsoft.com/office/drawing/2014/main" val="220211617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28600"/>
            <a:ext cx="6638976" cy="1143000"/>
          </a:xfrm>
          <a:prstGeom prst="rect">
            <a:avLst/>
          </a:prstGeom>
        </p:spPr>
        <p:txBody>
          <a:bodyPr>
            <a:normAutofit fontScale="900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External RF Communication Register Structure</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064508379"/>
              </p:ext>
            </p:extLst>
          </p:nvPr>
        </p:nvGraphicFramePr>
        <p:xfrm>
          <a:off x="1943100" y="1811020"/>
          <a:ext cx="5257800" cy="3235960"/>
        </p:xfrm>
        <a:graphic>
          <a:graphicData uri="http://schemas.openxmlformats.org/drawingml/2006/table">
            <a:tbl>
              <a:tblPr firstRow="1" bandRow="1">
                <a:tableStyleId>{5C22544A-7EE6-4342-B048-85BDC9FD1C3A}</a:tableStyleId>
              </a:tblPr>
              <a:tblGrid>
                <a:gridCol w="1748174">
                  <a:extLst>
                    <a:ext uri="{9D8B030D-6E8A-4147-A177-3AD203B41FA5}">
                      <a16:colId xmlns:a16="http://schemas.microsoft.com/office/drawing/2014/main" val="4095292889"/>
                    </a:ext>
                  </a:extLst>
                </a:gridCol>
                <a:gridCol w="2241582">
                  <a:extLst>
                    <a:ext uri="{9D8B030D-6E8A-4147-A177-3AD203B41FA5}">
                      <a16:colId xmlns:a16="http://schemas.microsoft.com/office/drawing/2014/main" val="2435405040"/>
                    </a:ext>
                  </a:extLst>
                </a:gridCol>
                <a:gridCol w="1268044">
                  <a:extLst>
                    <a:ext uri="{9D8B030D-6E8A-4147-A177-3AD203B41FA5}">
                      <a16:colId xmlns:a16="http://schemas.microsoft.com/office/drawing/2014/main"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Type of RF</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Channel</a:t>
                      </a:r>
                      <a:r>
                        <a:rPr lang="en-IN" baseline="0" dirty="0" smtClean="0">
                          <a:latin typeface="Times New Roman" panose="02020603050405020304" pitchFamily="18" charset="0"/>
                          <a:cs typeface="Times New Roman" panose="02020603050405020304" pitchFamily="18" charset="0"/>
                        </a:rPr>
                        <a:t> 1</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Channel 2</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Channel</a:t>
                      </a:r>
                      <a:r>
                        <a:rPr lang="en-IN" baseline="0" dirty="0" smtClean="0">
                          <a:latin typeface="Times New Roman" panose="02020603050405020304" pitchFamily="18" charset="0"/>
                          <a:cs typeface="Times New Roman" panose="02020603050405020304" pitchFamily="18" charset="0"/>
                        </a:rPr>
                        <a:t> 3</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val="151568518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Channel 4</a:t>
                      </a:r>
                    </a:p>
                  </a:txBody>
                  <a:tcPr marL="68580" marR="68580" anchor="ctr"/>
                </a:tc>
                <a:extLst>
                  <a:ext uri="{0D108BD9-81ED-4DB2-BD59-A6C34878D82A}">
                    <a16:rowId xmlns:a16="http://schemas.microsoft.com/office/drawing/2014/main" val="254703435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0x06</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Channel 5</a:t>
                      </a:r>
                    </a:p>
                  </a:txBody>
                  <a:tcPr marL="68580" marR="68580" anchor="ctr"/>
                </a:tc>
                <a:extLst>
                  <a:ext uri="{0D108BD9-81ED-4DB2-BD59-A6C34878D82A}">
                    <a16:rowId xmlns:a16="http://schemas.microsoft.com/office/drawing/2014/main" val="3376754302"/>
                  </a:ext>
                </a:extLst>
              </a:tr>
              <a:tr h="370840">
                <a:tc>
                  <a:txBody>
                    <a:bodyPr/>
                    <a:lstStyle/>
                    <a:p>
                      <a:pPr algn="ctr"/>
                      <a:r>
                        <a:rPr lang="en-IN" dirty="0" smtClean="0">
                          <a:latin typeface="Times New Roman" panose="02020603050405020304" pitchFamily="18" charset="0"/>
                          <a:cs typeface="Times New Roman" panose="02020603050405020304" pitchFamily="18" charset="0"/>
                        </a:rPr>
                        <a:t>0x07</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Channel 6</a:t>
                      </a:r>
                    </a:p>
                  </a:txBody>
                  <a:tcPr marL="68580" marR="68580" anchor="ctr"/>
                </a:tc>
                <a:extLst>
                  <a:ext uri="{0D108BD9-81ED-4DB2-BD59-A6C34878D82A}">
                    <a16:rowId xmlns:a16="http://schemas.microsoft.com/office/drawing/2014/main" val="24276636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Currently Implemented Subsyste</a:t>
            </a:r>
            <a:r>
              <a:rPr lang="en-IN" dirty="0"/>
              <a:t>m</a:t>
            </a:r>
          </a:p>
        </p:txBody>
      </p:sp>
      <p:sp>
        <p:nvSpPr>
          <p:cNvPr id="18" name="TextBox 17"/>
          <p:cNvSpPr txBox="1"/>
          <p:nvPr/>
        </p:nvSpPr>
        <p:spPr>
          <a:xfrm>
            <a:off x="1671206" y="6179134"/>
            <a:ext cx="5801588" cy="369332"/>
          </a:xfrm>
          <a:prstGeom prst="rect">
            <a:avLst/>
          </a:prstGeom>
          <a:noFill/>
        </p:spPr>
        <p:txBody>
          <a:bodyPr wrap="none" rtlCol="0">
            <a:spAutoFit/>
          </a:bodyPr>
          <a:lstStyle/>
          <a:p>
            <a:r>
              <a:rPr lang="en-IN" dirty="0" smtClean="0">
                <a:latin typeface="Arial" panose="020B0604020202020204" pitchFamily="34" charset="0"/>
                <a:cs typeface="Arial" panose="020B0604020202020204" pitchFamily="34" charset="0"/>
              </a:rPr>
              <a:t>Fig 2. Block Diagram of Currently implemented System</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874532" y="1519984"/>
            <a:ext cx="7394937" cy="4434565"/>
          </a:xfrm>
          <a:prstGeom prst="rect">
            <a:avLst/>
          </a:prstGeom>
        </p:spPr>
      </p:pic>
    </p:spTree>
    <p:extLst>
      <p:ext uri="{BB962C8B-B14F-4D97-AF65-F5344CB8AC3E}">
        <p14:creationId xmlns:p14="http://schemas.microsoft.com/office/powerpoint/2010/main" val="3942412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7206"/>
            <a:ext cx="6324600" cy="1143000"/>
          </a:xfrm>
        </p:spPr>
        <p:txBody>
          <a:bodyPr/>
          <a:lstStyle/>
          <a:p>
            <a:r>
              <a:rPr lang="en-IN" dirty="0" smtClean="0"/>
              <a:t>Current Status</a:t>
            </a:r>
            <a:endParaRPr lang="en-IN" dirty="0"/>
          </a:p>
        </p:txBody>
      </p:sp>
      <p:sp>
        <p:nvSpPr>
          <p:cNvPr id="4" name="Content Placeholder 3"/>
          <p:cNvSpPr>
            <a:spLocks noGrp="1"/>
          </p:cNvSpPr>
          <p:nvPr>
            <p:ph idx="1"/>
          </p:nvPr>
        </p:nvSpPr>
        <p:spPr/>
        <p:txBody>
          <a:bodyPr/>
          <a:lstStyle/>
          <a:p>
            <a:pPr algn="just">
              <a:buFont typeface="Arial" panose="020B0604020202020204" pitchFamily="34" charset="0"/>
              <a:buChar char="•"/>
            </a:pPr>
            <a:r>
              <a:rPr lang="en-IN" dirty="0" smtClean="0"/>
              <a:t>Main Controller – MSP432P401R</a:t>
            </a:r>
          </a:p>
          <a:p>
            <a:pPr algn="just">
              <a:buFont typeface="Arial" panose="020B0604020202020204" pitchFamily="34" charset="0"/>
              <a:buChar char="•"/>
            </a:pPr>
            <a:r>
              <a:rPr lang="en-IN" dirty="0" smtClean="0"/>
              <a:t>Absolute Position Subsystem – Arduino Due (Static GPS Position due to non-availability of GPS Module)</a:t>
            </a:r>
          </a:p>
          <a:p>
            <a:pPr algn="just">
              <a:buFont typeface="Arial" panose="020B0604020202020204" pitchFamily="34" charset="0"/>
              <a:buChar char="•"/>
            </a:pPr>
            <a:r>
              <a:rPr lang="en-IN" dirty="0" smtClean="0"/>
              <a:t>Relative Position Subsystem – Arduino Due with BNO055 (Sensor was malfunctioning due to age. Hence static values were given)</a:t>
            </a:r>
          </a:p>
          <a:p>
            <a:pPr algn="just">
              <a:buFont typeface="Arial" panose="020B0604020202020204" pitchFamily="34" charset="0"/>
              <a:buChar char="•"/>
            </a:pPr>
            <a:endParaRPr lang="en-IN" dirty="0"/>
          </a:p>
          <a:p>
            <a:pPr marL="0" indent="0" algn="just"/>
            <a:r>
              <a:rPr lang="en-IN" dirty="0" smtClean="0"/>
              <a:t>Communication between different Sub-systems is implemented in code</a:t>
            </a:r>
          </a:p>
        </p:txBody>
      </p:sp>
    </p:spTree>
    <p:extLst>
      <p:ext uri="{BB962C8B-B14F-4D97-AF65-F5344CB8AC3E}">
        <p14:creationId xmlns:p14="http://schemas.microsoft.com/office/powerpoint/2010/main" val="3909560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7206"/>
            <a:ext cx="6324600" cy="1143000"/>
          </a:xfrm>
        </p:spPr>
        <p:txBody>
          <a:bodyPr/>
          <a:lstStyle/>
          <a:p>
            <a:r>
              <a:rPr lang="en-IN" dirty="0" smtClean="0"/>
              <a:t>Results and Output</a:t>
            </a:r>
            <a:endParaRPr lang="en-IN" dirty="0"/>
          </a:p>
        </p:txBody>
      </p:sp>
      <p:sp>
        <p:nvSpPr>
          <p:cNvPr id="4" name="Content Placeholder 3"/>
          <p:cNvSpPr>
            <a:spLocks noGrp="1"/>
          </p:cNvSpPr>
          <p:nvPr>
            <p:ph idx="1"/>
          </p:nvPr>
        </p:nvSpPr>
        <p:spPr/>
        <p:txBody>
          <a:bodyPr/>
          <a:lstStyle/>
          <a:p>
            <a:pPr algn="just">
              <a:buFont typeface="Arial" panose="020B0604020202020204" pitchFamily="34" charset="0"/>
              <a:buChar char="•"/>
            </a:pPr>
            <a:r>
              <a:rPr lang="en-IN" dirty="0" smtClean="0"/>
              <a:t>Currently, the architecture design is completed with major sub-systems. Some of the sub-systems design is completed.</a:t>
            </a:r>
          </a:p>
          <a:p>
            <a:pPr algn="just">
              <a:buFont typeface="Arial" panose="020B0604020202020204" pitchFamily="34" charset="0"/>
              <a:buChar char="•"/>
            </a:pPr>
            <a:r>
              <a:rPr lang="en-IN" dirty="0" smtClean="0"/>
              <a:t>GPS Subsystem library is created to attach with generic GPS module </a:t>
            </a:r>
          </a:p>
          <a:p>
            <a:pPr algn="just">
              <a:buFont typeface="Arial" panose="020B0604020202020204" pitchFamily="34" charset="0"/>
              <a:buChar char="•"/>
            </a:pPr>
            <a:r>
              <a:rPr lang="en-IN" dirty="0" smtClean="0"/>
              <a:t>Relative Position Subsystem library is created to attach with BNO055 sensor</a:t>
            </a:r>
          </a:p>
          <a:p>
            <a:pPr algn="just">
              <a:buFont typeface="Arial" panose="020B0604020202020204" pitchFamily="34" charset="0"/>
              <a:buChar char="•"/>
            </a:pPr>
            <a:endParaRPr lang="en-IN" dirty="0"/>
          </a:p>
          <a:p>
            <a:pPr marL="0" indent="0" algn="just"/>
            <a:r>
              <a:rPr lang="en-IN" dirty="0" smtClean="0"/>
              <a:t>All the Codes and Documentation is checked-in at GitHub repo. </a:t>
            </a:r>
          </a:p>
          <a:p>
            <a:pPr marL="0" indent="0" algn="just"/>
            <a:r>
              <a:rPr lang="en-IN" dirty="0" smtClean="0"/>
              <a:t>Repo : </a:t>
            </a:r>
            <a:r>
              <a:rPr lang="en-IN" dirty="0">
                <a:hlinkClick r:id="rId2"/>
              </a:rPr>
              <a:t>jeevaraam/</a:t>
            </a:r>
            <a:r>
              <a:rPr lang="en-IN" dirty="0" err="1">
                <a:hlinkClick r:id="rId2"/>
              </a:rPr>
              <a:t>AutoDrone</a:t>
            </a:r>
            <a:r>
              <a:rPr lang="en-IN" dirty="0">
                <a:hlinkClick r:id="rId2"/>
              </a:rPr>
              <a:t> (github.com)</a:t>
            </a:r>
            <a:endParaRPr lang="en-IN" dirty="0" smtClean="0"/>
          </a:p>
          <a:p>
            <a:pPr marL="0" indent="0" algn="just"/>
            <a:endParaRPr lang="en-IN" dirty="0"/>
          </a:p>
        </p:txBody>
      </p:sp>
    </p:spTree>
    <p:extLst>
      <p:ext uri="{BB962C8B-B14F-4D97-AF65-F5344CB8AC3E}">
        <p14:creationId xmlns:p14="http://schemas.microsoft.com/office/powerpoint/2010/main" val="3838819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AUTO DRONE</a:t>
            </a:r>
          </a:p>
        </p:txBody>
      </p:sp>
      <p:pic>
        <p:nvPicPr>
          <p:cNvPr id="3" name="Picture 2" descr="drone.jpg"/>
          <p:cNvPicPr>
            <a:picLocks noChangeAspect="1"/>
          </p:cNvPicPr>
          <p:nvPr/>
        </p:nvPicPr>
        <p:blipFill>
          <a:blip r:embed="rId2" cstate="print"/>
          <a:stretch>
            <a:fillRect/>
          </a:stretch>
        </p:blipFill>
        <p:spPr>
          <a:xfrm>
            <a:off x="5715000" y="4495800"/>
            <a:ext cx="2800350" cy="1628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Points complementing the data given in Aim and Objectives slide</a:t>
            </a:r>
            <a:endParaRPr lang="en-IN" dirty="0"/>
          </a:p>
        </p:txBody>
      </p:sp>
      <p:sp>
        <p:nvSpPr>
          <p:cNvPr id="3" name="Content Placeholder 2"/>
          <p:cNvSpPr>
            <a:spLocks noGrp="1"/>
          </p:cNvSpPr>
          <p:nvPr>
            <p:ph sz="quarter" idx="10"/>
          </p:nvPr>
        </p:nvSpPr>
        <p:spPr>
          <a:xfrm>
            <a:off x="304800" y="0"/>
            <a:ext cx="6324600" cy="1143000"/>
          </a:xfrm>
        </p:spPr>
        <p:txBody>
          <a:bodyPr/>
          <a:lstStyle/>
          <a:p>
            <a:r>
              <a:rPr lang="en-IN" dirty="0" smtClean="0"/>
              <a:t>Conclusion</a:t>
            </a:r>
            <a:endParaRPr lang="en-IN" dirty="0"/>
          </a:p>
        </p:txBody>
      </p:sp>
    </p:spTree>
    <p:extLst>
      <p:ext uri="{BB962C8B-B14F-4D97-AF65-F5344CB8AC3E}">
        <p14:creationId xmlns:p14="http://schemas.microsoft.com/office/powerpoint/2010/main" val="1784680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Arial" panose="020B0604020202020204" pitchFamily="34" charset="0"/>
              <a:buChar char="•"/>
            </a:pPr>
            <a:r>
              <a:rPr lang="en-US" dirty="0"/>
              <a:t>In this architecture, additional features can also be added since the communication bus is I2C and the master controller can be configured after adding the additional subsystems to the bus and integrated with the system easily</a:t>
            </a:r>
            <a:r>
              <a:rPr lang="en-US" dirty="0" smtClean="0"/>
              <a:t>.</a:t>
            </a:r>
          </a:p>
          <a:p>
            <a:pPr algn="just">
              <a:buFont typeface="Arial" panose="020B0604020202020204" pitchFamily="34" charset="0"/>
              <a:buChar char="•"/>
            </a:pPr>
            <a:r>
              <a:rPr lang="en-IN" dirty="0"/>
              <a:t>At the end, the Master controller combines all the inputs from multiple subsystems and takes decision based on its configuration input</a:t>
            </a:r>
            <a:r>
              <a:rPr lang="en-IN" dirty="0" smtClean="0"/>
              <a:t>.</a:t>
            </a:r>
            <a:endParaRPr lang="en-US" dirty="0"/>
          </a:p>
          <a:p>
            <a:endParaRPr lang="en-IN" dirty="0"/>
          </a:p>
        </p:txBody>
      </p:sp>
      <p:sp>
        <p:nvSpPr>
          <p:cNvPr id="3" name="Content Placeholder 2"/>
          <p:cNvSpPr>
            <a:spLocks noGrp="1"/>
          </p:cNvSpPr>
          <p:nvPr>
            <p:ph sz="quarter" idx="10"/>
          </p:nvPr>
        </p:nvSpPr>
        <p:spPr>
          <a:xfrm>
            <a:off x="304800" y="-2458"/>
            <a:ext cx="6324600" cy="1143000"/>
          </a:xfrm>
        </p:spPr>
        <p:txBody>
          <a:bodyPr/>
          <a:lstStyle/>
          <a:p>
            <a:r>
              <a:rPr lang="en-IN" dirty="0" smtClean="0"/>
              <a:t>Future Scope</a:t>
            </a:r>
            <a:endParaRPr lang="en-IN" dirty="0"/>
          </a:p>
        </p:txBody>
      </p:sp>
    </p:spTree>
    <p:extLst>
      <p:ext uri="{BB962C8B-B14F-4D97-AF65-F5344CB8AC3E}">
        <p14:creationId xmlns:p14="http://schemas.microsoft.com/office/powerpoint/2010/main" val="2373973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ctr"/>
            <a:r>
              <a:rPr lang="en-IN" dirty="0" smtClean="0"/>
              <a:t>THANK YOU</a:t>
            </a:r>
            <a:endParaRPr lang="en-IN" dirty="0"/>
          </a:p>
        </p:txBody>
      </p:sp>
    </p:spTree>
    <p:extLst>
      <p:ext uri="{BB962C8B-B14F-4D97-AF65-F5344CB8AC3E}">
        <p14:creationId xmlns:p14="http://schemas.microsoft.com/office/powerpoint/2010/main" val="2025879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229600" cy="4525963"/>
          </a:xfrm>
        </p:spPr>
        <p:txBody>
          <a:bodyPr>
            <a:normAutofit/>
          </a:bodyPr>
          <a:lstStyle/>
          <a:p>
            <a:pPr>
              <a:buFont typeface="Arial" panose="020B0604020202020204" pitchFamily="34" charset="0"/>
              <a:buChar char="•"/>
            </a:pPr>
            <a:r>
              <a:rPr lang="en-US" dirty="0" smtClean="0"/>
              <a:t>Abstract</a:t>
            </a:r>
          </a:p>
          <a:p>
            <a:pPr>
              <a:buFont typeface="Arial" panose="020B0604020202020204" pitchFamily="34" charset="0"/>
              <a:buChar char="•"/>
            </a:pPr>
            <a:r>
              <a:rPr lang="en-US" dirty="0" smtClean="0"/>
              <a:t>Aim and Objectives</a:t>
            </a:r>
          </a:p>
          <a:p>
            <a:pPr>
              <a:buFont typeface="Arial" panose="020B0604020202020204" pitchFamily="34" charset="0"/>
              <a:buChar char="•"/>
            </a:pPr>
            <a:r>
              <a:rPr lang="en-US" dirty="0" smtClean="0"/>
              <a:t>Proposed Methodology</a:t>
            </a:r>
          </a:p>
          <a:p>
            <a:pPr>
              <a:buFont typeface="Arial" panose="020B0604020202020204" pitchFamily="34" charset="0"/>
              <a:buChar char="•"/>
            </a:pPr>
            <a:r>
              <a:rPr lang="en-US" dirty="0" smtClean="0"/>
              <a:t>Block Diagram</a:t>
            </a:r>
          </a:p>
          <a:p>
            <a:pPr>
              <a:buFont typeface="Arial" panose="020B0604020202020204" pitchFamily="34" charset="0"/>
              <a:buChar char="•"/>
            </a:pPr>
            <a:r>
              <a:rPr lang="en-US" dirty="0" smtClean="0"/>
              <a:t>Architecture Overview</a:t>
            </a:r>
          </a:p>
          <a:p>
            <a:pPr>
              <a:buFont typeface="Arial" panose="020B0604020202020204" pitchFamily="34" charset="0"/>
              <a:buChar char="•"/>
            </a:pPr>
            <a:r>
              <a:rPr lang="en-US" dirty="0" smtClean="0"/>
              <a:t>List of Subsystems</a:t>
            </a:r>
            <a:endParaRPr lang="en-US" dirty="0"/>
          </a:p>
          <a:p>
            <a:pPr>
              <a:buFont typeface="Arial" panose="020B0604020202020204" pitchFamily="34" charset="0"/>
              <a:buChar char="•"/>
            </a:pPr>
            <a:r>
              <a:rPr lang="en-US" dirty="0" smtClean="0"/>
              <a:t>Individual Subsystems</a:t>
            </a:r>
          </a:p>
          <a:p>
            <a:pPr>
              <a:buFont typeface="Arial" panose="020B0604020202020204" pitchFamily="34" charset="0"/>
              <a:buChar char="•"/>
            </a:pPr>
            <a:r>
              <a:rPr lang="en-US" dirty="0" smtClean="0"/>
              <a:t>Currently Implemented Subsystems</a:t>
            </a:r>
          </a:p>
          <a:p>
            <a:pPr>
              <a:buFont typeface="Arial" panose="020B0604020202020204" pitchFamily="34" charset="0"/>
              <a:buChar char="•"/>
            </a:pPr>
            <a:r>
              <a:rPr lang="en-US" dirty="0" smtClean="0"/>
              <a:t>Results and Output</a:t>
            </a:r>
          </a:p>
          <a:p>
            <a:pPr>
              <a:buFont typeface="Arial" panose="020B0604020202020204" pitchFamily="34" charset="0"/>
              <a:buChar char="•"/>
            </a:pPr>
            <a:r>
              <a:rPr lang="en-US" dirty="0" smtClean="0"/>
              <a:t>Conclusion</a:t>
            </a:r>
            <a:endParaRPr lang="en-US" dirty="0"/>
          </a:p>
        </p:txBody>
      </p:sp>
      <p:sp>
        <p:nvSpPr>
          <p:cNvPr id="4" name="Content Placeholder 3"/>
          <p:cNvSpPr>
            <a:spLocks noGrp="1"/>
          </p:cNvSpPr>
          <p:nvPr>
            <p:ph sz="quarter" idx="10"/>
          </p:nvPr>
        </p:nvSpPr>
        <p:spPr>
          <a:xfrm>
            <a:off x="304800" y="-17206"/>
            <a:ext cx="6324600" cy="1143000"/>
          </a:xfrm>
        </p:spPr>
        <p:txBody>
          <a:bodyPr/>
          <a:lstStyle/>
          <a:p>
            <a:r>
              <a:rPr lang="en-US" dirty="0" smtClean="0"/>
              <a:t>Contents</a:t>
            </a:r>
            <a:endParaRPr lang="en-US" dirty="0"/>
          </a:p>
        </p:txBody>
      </p:sp>
    </p:spTree>
    <p:extLst>
      <p:ext uri="{BB962C8B-B14F-4D97-AF65-F5344CB8AC3E}">
        <p14:creationId xmlns:p14="http://schemas.microsoft.com/office/powerpoint/2010/main" val="3726065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914400"/>
            <a:ext cx="8077200" cy="4154984"/>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latin typeface="Times New Roman" pitchFamily="18" charset="0"/>
                <a:cs typeface="Times New Roman" pitchFamily="18" charset="0"/>
              </a:rPr>
              <a:t>A</a:t>
            </a:r>
            <a:r>
              <a:rPr lang="en-IN" sz="2400" dirty="0" smtClean="0">
                <a:latin typeface="Times New Roman" pitchFamily="18" charset="0"/>
                <a:cs typeface="Times New Roman" pitchFamily="18" charset="0"/>
              </a:rPr>
              <a:t>imed at designing a common architecture in terms of hardware and software for an automated drone.</a:t>
            </a:r>
          </a:p>
          <a:p>
            <a:pPr marL="342900" indent="-342900" algn="just">
              <a:buFont typeface="Arial" panose="020B0604020202020204" pitchFamily="34" charset="0"/>
              <a:buChar char="•"/>
            </a:pPr>
            <a:r>
              <a:rPr lang="en-IN" sz="2400" dirty="0">
                <a:latin typeface="Times New Roman" pitchFamily="18" charset="0"/>
                <a:cs typeface="Times New Roman" pitchFamily="18" charset="0"/>
              </a:rPr>
              <a:t>D</a:t>
            </a:r>
            <a:r>
              <a:rPr lang="en-IN" sz="2400" dirty="0" smtClean="0">
                <a:latin typeface="Times New Roman" pitchFamily="18" charset="0"/>
                <a:cs typeface="Times New Roman" pitchFamily="18" charset="0"/>
              </a:rPr>
              <a:t>ivided into two parts, a Main Controller and the subsystem layer. </a:t>
            </a:r>
          </a:p>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For every feature (or) operation, a separate subsystem is designed and attached with the main controller. </a:t>
            </a:r>
          </a:p>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Main controller receives all the inputs from various subsystems and makes driving decision based on those inputs. </a:t>
            </a:r>
          </a:p>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All the above said subsystems are attached to the main controller through a communication bus based on I2C. </a:t>
            </a:r>
            <a:endParaRPr lang="en-US" sz="2400" dirty="0">
              <a:latin typeface="Times New Roman" pitchFamily="18" charset="0"/>
              <a:cs typeface="Times New Roman" pitchFamily="18" charset="0"/>
            </a:endParaRPr>
          </a:p>
        </p:txBody>
      </p:sp>
      <p:sp>
        <p:nvSpPr>
          <p:cNvPr id="5" name="TextBox 4"/>
          <p:cNvSpPr txBox="1"/>
          <p:nvPr/>
        </p:nvSpPr>
        <p:spPr>
          <a:xfrm>
            <a:off x="304800" y="152400"/>
            <a:ext cx="5638800" cy="923330"/>
          </a:xfrm>
          <a:prstGeom prst="rect">
            <a:avLst/>
          </a:prstGeom>
          <a:noFill/>
        </p:spPr>
        <p:txBody>
          <a:bodyPr wrap="square" rtlCol="0">
            <a:spAutoFit/>
          </a:bodyPr>
          <a:lstStyle/>
          <a:p>
            <a:r>
              <a:rPr lang="en-IN" sz="3600" b="1" dirty="0" smtClean="0">
                <a:latin typeface="Arial" pitchFamily="34" charset="0"/>
                <a:cs typeface="Arial" pitchFamily="34" charset="0"/>
              </a:rPr>
              <a:t>Abstract</a:t>
            </a:r>
            <a:endParaRPr lang="en-US" sz="3600" b="1" dirty="0" smtClean="0">
              <a:latin typeface="Arial" pitchFamily="34" charset="0"/>
              <a:cs typeface="Arial"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1"/>
            <a:ext cx="8229600" cy="4953000"/>
          </a:xfrm>
        </p:spPr>
        <p:txBody>
          <a:bodyPr>
            <a:normAutofit fontScale="92500" lnSpcReduction="10000"/>
          </a:bodyPr>
          <a:lstStyle/>
          <a:p>
            <a:pPr algn="just"/>
            <a:r>
              <a:rPr lang="en-IN" b="1" dirty="0" smtClean="0"/>
              <a:t>Aim</a:t>
            </a:r>
          </a:p>
          <a:p>
            <a:pPr algn="just"/>
            <a:r>
              <a:rPr lang="en-IN" dirty="0" smtClean="0"/>
              <a:t>	To design a drone that can travel on its own from one place to </a:t>
            </a:r>
            <a:r>
              <a:rPr lang="en-IN" dirty="0" smtClean="0"/>
              <a:t>another</a:t>
            </a:r>
            <a:r>
              <a:rPr lang="en-IN" dirty="0"/>
              <a:t>.</a:t>
            </a:r>
            <a:endParaRPr lang="en-IN" dirty="0" smtClean="0"/>
          </a:p>
          <a:p>
            <a:pPr algn="just"/>
            <a:endParaRPr lang="en-IN" dirty="0" smtClean="0"/>
          </a:p>
          <a:p>
            <a:pPr algn="just"/>
            <a:r>
              <a:rPr lang="en-IN" b="1" dirty="0" smtClean="0"/>
              <a:t>Objectives</a:t>
            </a:r>
          </a:p>
          <a:p>
            <a:pPr algn="just">
              <a:buFont typeface="Arial" pitchFamily="34" charset="0"/>
              <a:buChar char="•"/>
            </a:pPr>
            <a:r>
              <a:rPr lang="en-IN" dirty="0" smtClean="0"/>
              <a:t>To design a common architecture for autonomous drone</a:t>
            </a:r>
            <a:endParaRPr lang="en-US" dirty="0" smtClean="0"/>
          </a:p>
          <a:p>
            <a:pPr algn="just">
              <a:buFont typeface="Arial" pitchFamily="34" charset="0"/>
              <a:buChar char="•"/>
            </a:pPr>
            <a:r>
              <a:rPr lang="en-IN" dirty="0" smtClean="0"/>
              <a:t>To implement a Communication Sub-system corresponding to the above architecture</a:t>
            </a:r>
            <a:endParaRPr lang="en-US" dirty="0" smtClean="0"/>
          </a:p>
          <a:p>
            <a:pPr algn="just">
              <a:buFont typeface="Arial" pitchFamily="34" charset="0"/>
              <a:buChar char="•"/>
            </a:pPr>
            <a:r>
              <a:rPr lang="en-IN" dirty="0" smtClean="0"/>
              <a:t>To implement a Autonomous driving sub-system corresponding to above architecture</a:t>
            </a:r>
            <a:endParaRPr lang="en-US" dirty="0" smtClean="0"/>
          </a:p>
          <a:p>
            <a:pPr algn="just">
              <a:buFont typeface="Arial" pitchFamily="34" charset="0"/>
              <a:buChar char="•"/>
            </a:pPr>
            <a:r>
              <a:rPr lang="en-IN" dirty="0" smtClean="0"/>
              <a:t>To implement Main Controller program corresponding to above </a:t>
            </a:r>
            <a:r>
              <a:rPr lang="en-IN" dirty="0" smtClean="0"/>
              <a:t>architecture</a:t>
            </a:r>
          </a:p>
          <a:p>
            <a:pPr algn="just">
              <a:buFont typeface="Arial" pitchFamily="34" charset="0"/>
              <a:buChar char="•"/>
            </a:pPr>
            <a:r>
              <a:rPr lang="en-IN" dirty="0" smtClean="0"/>
              <a:t>To interface the Subsystems with Main Controller using Interface Protocol</a:t>
            </a:r>
            <a:endParaRPr lang="en-IN" dirty="0" smtClean="0"/>
          </a:p>
          <a:p>
            <a:pPr algn="just">
              <a:buFont typeface="Arial" pitchFamily="34" charset="0"/>
              <a:buChar char="•"/>
            </a:pPr>
            <a:endParaRPr lang="en-IN" dirty="0" smtClean="0"/>
          </a:p>
          <a:p>
            <a:pPr algn="just">
              <a:buFont typeface="Arial" pitchFamily="34" charset="0"/>
              <a:buChar char="•"/>
            </a:pPr>
            <a:endParaRPr lang="en-IN" dirty="0" smtClean="0"/>
          </a:p>
        </p:txBody>
      </p:sp>
      <p:sp>
        <p:nvSpPr>
          <p:cNvPr id="3" name="Content Placeholder 2"/>
          <p:cNvSpPr>
            <a:spLocks noGrp="1"/>
          </p:cNvSpPr>
          <p:nvPr>
            <p:ph sz="quarter" idx="10"/>
          </p:nvPr>
        </p:nvSpPr>
        <p:spPr>
          <a:xfrm>
            <a:off x="304800" y="-152400"/>
            <a:ext cx="6324600" cy="1143000"/>
          </a:xfrm>
        </p:spPr>
        <p:txBody>
          <a:bodyPr/>
          <a:lstStyle/>
          <a:p>
            <a:r>
              <a:rPr lang="en-IN" dirty="0" smtClean="0"/>
              <a:t>Aim and Objectives</a:t>
            </a:r>
            <a:endParaRPr lang="en-IN" dirty="0"/>
          </a:p>
        </p:txBody>
      </p:sp>
    </p:spTree>
    <p:extLst>
      <p:ext uri="{BB962C8B-B14F-4D97-AF65-F5344CB8AC3E}">
        <p14:creationId xmlns:p14="http://schemas.microsoft.com/office/powerpoint/2010/main" val="42806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82677" y="-17206"/>
            <a:ext cx="6324600" cy="1143000"/>
          </a:xfrm>
        </p:spPr>
        <p:txBody>
          <a:bodyPr/>
          <a:lstStyle/>
          <a:p>
            <a:r>
              <a:rPr lang="en-IN" dirty="0" smtClean="0"/>
              <a:t>Proposed Methodology</a:t>
            </a:r>
            <a:endParaRPr lang="en-IN" dirty="0"/>
          </a:p>
        </p:txBody>
      </p:sp>
      <p:sp>
        <p:nvSpPr>
          <p:cNvPr id="4" name="TextBox 3"/>
          <p:cNvSpPr txBox="1"/>
          <p:nvPr/>
        </p:nvSpPr>
        <p:spPr>
          <a:xfrm>
            <a:off x="381000" y="914400"/>
            <a:ext cx="8077200" cy="3785652"/>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Inspired by Electronic Subsystems in automobiles</a:t>
            </a:r>
          </a:p>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Basic Architecture is designed to maintain interoperability with various devices and keep the design open-ended</a:t>
            </a:r>
          </a:p>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Every work is carried out by individual sub-systems to ensure distributed workloads and also isolate failures to a specific sub-system</a:t>
            </a:r>
          </a:p>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Main Controller collects the parameters from different sub-systems and takes decision based on the collected data</a:t>
            </a:r>
          </a:p>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Output is produced that mimics an RC Controller so that existing drones can be easily retro-fitted</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187894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304800" y="152400"/>
            <a:ext cx="5638800" cy="646331"/>
          </a:xfrm>
          <a:prstGeom prst="rect">
            <a:avLst/>
          </a:prstGeom>
          <a:noFill/>
        </p:spPr>
        <p:txBody>
          <a:bodyPr wrap="square" rtlCol="0">
            <a:spAutoFit/>
          </a:bodyPr>
          <a:lstStyle/>
          <a:p>
            <a:r>
              <a:rPr lang="en-IN" sz="3600" b="1" dirty="0" smtClean="0">
                <a:latin typeface="Arial" pitchFamily="34" charset="0"/>
                <a:cs typeface="Arial" pitchFamily="34" charset="0"/>
              </a:rPr>
              <a:t>Block Diagram</a:t>
            </a:r>
            <a:endParaRPr lang="en-US" dirty="0"/>
          </a:p>
        </p:txBody>
      </p:sp>
      <p:sp>
        <p:nvSpPr>
          <p:cNvPr id="31" name="TextBox 30"/>
          <p:cNvSpPr txBox="1"/>
          <p:nvPr/>
        </p:nvSpPr>
        <p:spPr>
          <a:xfrm>
            <a:off x="1940511" y="6179134"/>
            <a:ext cx="5262979" cy="369332"/>
          </a:xfrm>
          <a:prstGeom prst="rect">
            <a:avLst/>
          </a:prstGeom>
          <a:noFill/>
        </p:spPr>
        <p:txBody>
          <a:bodyPr wrap="none" rtlCol="0">
            <a:spAutoFit/>
          </a:bodyPr>
          <a:lstStyle/>
          <a:p>
            <a:r>
              <a:rPr lang="en-IN" dirty="0" smtClean="0">
                <a:latin typeface="Arial" panose="020B0604020202020204" pitchFamily="34" charset="0"/>
                <a:cs typeface="Arial" panose="020B0604020202020204" pitchFamily="34" charset="0"/>
              </a:rPr>
              <a:t>Fig 1. Overall Block Diagram of Proposed System</a:t>
            </a:r>
            <a:endParaRPr lang="en-IN" dirty="0">
              <a:latin typeface="Arial" panose="020B0604020202020204" pitchFamily="34" charset="0"/>
              <a:cs typeface="Arial" panose="020B0604020202020204" pitchFamily="34" charset="0"/>
            </a:endParaRPr>
          </a:p>
        </p:txBody>
      </p:sp>
      <p:pic>
        <p:nvPicPr>
          <p:cNvPr id="59" name="Picture 58"/>
          <p:cNvPicPr>
            <a:picLocks noChangeAspect="1"/>
          </p:cNvPicPr>
          <p:nvPr/>
        </p:nvPicPr>
        <p:blipFill>
          <a:blip r:embed="rId2"/>
          <a:stretch>
            <a:fillRect/>
          </a:stretch>
        </p:blipFill>
        <p:spPr>
          <a:xfrm>
            <a:off x="122289" y="954373"/>
            <a:ext cx="8899422" cy="50691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Arial" pitchFamily="34" charset="0"/>
              <a:buChar char="•"/>
            </a:pPr>
            <a:r>
              <a:rPr lang="en-IN" dirty="0" smtClean="0"/>
              <a:t>The project aims to design an architecture where a master controller receives data from all the attached sub-systems  </a:t>
            </a:r>
          </a:p>
          <a:p>
            <a:pPr>
              <a:buFont typeface="Arial" pitchFamily="34" charset="0"/>
              <a:buChar char="•"/>
            </a:pPr>
            <a:endParaRPr lang="en-IN" dirty="0" smtClean="0"/>
          </a:p>
          <a:p>
            <a:pPr>
              <a:buFont typeface="Arial" pitchFamily="34" charset="0"/>
              <a:buChar char="•"/>
            </a:pPr>
            <a:r>
              <a:rPr lang="en-IN" dirty="0" smtClean="0"/>
              <a:t>In the initial stages, three subsystems are planned. </a:t>
            </a:r>
          </a:p>
          <a:p>
            <a:pPr>
              <a:buFont typeface="Courier New" pitchFamily="49" charset="0"/>
              <a:buChar char="o"/>
            </a:pPr>
            <a:r>
              <a:rPr lang="en-IN" dirty="0" smtClean="0"/>
              <a:t>An autonomous driving sub-system,</a:t>
            </a:r>
          </a:p>
          <a:p>
            <a:pPr>
              <a:buFont typeface="Courier New" pitchFamily="49" charset="0"/>
              <a:buChar char="o"/>
            </a:pPr>
            <a:r>
              <a:rPr lang="en-IN" dirty="0" smtClean="0"/>
              <a:t> A communication sub-system </a:t>
            </a:r>
          </a:p>
          <a:p>
            <a:pPr>
              <a:buFont typeface="Courier New" pitchFamily="49" charset="0"/>
              <a:buChar char="o"/>
            </a:pPr>
            <a:r>
              <a:rPr lang="en-IN" dirty="0" smtClean="0"/>
              <a:t> An obstacle avoidance sub-system. </a:t>
            </a:r>
          </a:p>
          <a:p>
            <a:pPr>
              <a:buFont typeface="Arial" pitchFamily="34" charset="0"/>
              <a:buChar char="•"/>
            </a:pPr>
            <a:endParaRPr lang="en-IN" dirty="0"/>
          </a:p>
        </p:txBody>
      </p:sp>
      <p:sp>
        <p:nvSpPr>
          <p:cNvPr id="3" name="Content Placeholder 2"/>
          <p:cNvSpPr>
            <a:spLocks noGrp="1"/>
          </p:cNvSpPr>
          <p:nvPr>
            <p:ph sz="quarter" idx="10"/>
          </p:nvPr>
        </p:nvSpPr>
        <p:spPr>
          <a:xfrm>
            <a:off x="304800" y="0"/>
            <a:ext cx="6324600" cy="1143000"/>
          </a:xfrm>
        </p:spPr>
        <p:txBody>
          <a:bodyPr/>
          <a:lstStyle/>
          <a:p>
            <a:r>
              <a:rPr lang="en-IN" dirty="0" smtClean="0"/>
              <a:t>Architecture Overview</a:t>
            </a:r>
            <a:endParaRPr lang="en-IN" dirty="0"/>
          </a:p>
        </p:txBody>
      </p:sp>
    </p:spTree>
    <p:extLst>
      <p:ext uri="{BB962C8B-B14F-4D97-AF65-F5344CB8AC3E}">
        <p14:creationId xmlns:p14="http://schemas.microsoft.com/office/powerpoint/2010/main" val="257763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90601"/>
            <a:ext cx="8229600" cy="5029200"/>
          </a:xfrm>
        </p:spPr>
        <p:txBody>
          <a:bodyPr>
            <a:noAutofit/>
          </a:bodyPr>
          <a:lstStyle/>
          <a:p>
            <a:pPr algn="just">
              <a:buFont typeface="Arial" pitchFamily="34" charset="0"/>
              <a:buChar char="•"/>
            </a:pPr>
            <a:r>
              <a:rPr lang="en-IN" sz="2800" dirty="0" smtClean="0"/>
              <a:t>Communication </a:t>
            </a:r>
            <a:r>
              <a:rPr lang="en-IN" sz="2800" dirty="0" smtClean="0"/>
              <a:t>sub-system </a:t>
            </a:r>
            <a:r>
              <a:rPr lang="en-IN" sz="2800" dirty="0" smtClean="0"/>
              <a:t>aimed </a:t>
            </a:r>
            <a:r>
              <a:rPr lang="en-IN" sz="2800" dirty="0" smtClean="0"/>
              <a:t>at providing communication between the drone and the user</a:t>
            </a:r>
          </a:p>
          <a:p>
            <a:pPr algn="just">
              <a:buFont typeface="Arial" pitchFamily="34" charset="0"/>
              <a:buChar char="•"/>
            </a:pPr>
            <a:r>
              <a:rPr lang="en-IN" sz="2800" dirty="0" smtClean="0"/>
              <a:t>Autonomous </a:t>
            </a:r>
            <a:r>
              <a:rPr lang="en-IN" sz="2800" dirty="0" smtClean="0"/>
              <a:t>driving subsystem contains two input sensors, a GPS receiver and an IMU unit.</a:t>
            </a:r>
          </a:p>
          <a:p>
            <a:pPr algn="just">
              <a:buFont typeface="Arial" pitchFamily="34" charset="0"/>
              <a:buChar char="•"/>
            </a:pPr>
            <a:r>
              <a:rPr lang="en-IN" sz="2800" dirty="0" smtClean="0"/>
              <a:t>Obstacle </a:t>
            </a:r>
            <a:r>
              <a:rPr lang="en-IN" sz="2800" dirty="0" smtClean="0"/>
              <a:t>avoidance </a:t>
            </a:r>
            <a:r>
              <a:rPr lang="en-IN" sz="2800" dirty="0" smtClean="0"/>
              <a:t>sub-systems </a:t>
            </a:r>
            <a:r>
              <a:rPr lang="en-IN" sz="2800" dirty="0" smtClean="0"/>
              <a:t>constantly looks for any obstacles it gets in its </a:t>
            </a:r>
            <a:r>
              <a:rPr lang="en-IN" sz="2800" dirty="0" smtClean="0"/>
              <a:t>way.</a:t>
            </a:r>
          </a:p>
          <a:p>
            <a:pPr algn="just">
              <a:buFont typeface="Arial" pitchFamily="34" charset="0"/>
              <a:buChar char="•"/>
            </a:pPr>
            <a:r>
              <a:rPr lang="en-IN" sz="2800" dirty="0" smtClean="0"/>
              <a:t>All the above data is collected by the Main Controller through a Communication Bus and corresponding action is taken by the Main Controller</a:t>
            </a:r>
            <a:endParaRPr lang="en-US" sz="2800" dirty="0"/>
          </a:p>
        </p:txBody>
      </p:sp>
      <p:sp>
        <p:nvSpPr>
          <p:cNvPr id="3" name="Content Placeholder 2"/>
          <p:cNvSpPr>
            <a:spLocks noGrp="1"/>
          </p:cNvSpPr>
          <p:nvPr>
            <p:ph sz="quarter" idx="10"/>
          </p:nvPr>
        </p:nvSpPr>
        <p:spPr>
          <a:xfrm>
            <a:off x="304800" y="0"/>
            <a:ext cx="6324600" cy="1143000"/>
          </a:xfrm>
        </p:spPr>
        <p:txBody>
          <a:bodyPr/>
          <a:lstStyle/>
          <a:p>
            <a:r>
              <a:rPr lang="en-IN" dirty="0" smtClean="0"/>
              <a:t>Architecture Overview</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900</TotalTime>
  <Words>897</Words>
  <Application>Microsoft Office PowerPoint</Application>
  <PresentationFormat>On-screen Show (4:3)</PresentationFormat>
  <Paragraphs>200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Courier New</vt:lpstr>
      <vt:lpstr>Times New Roman</vt:lpstr>
      <vt:lpstr>Office Theme</vt:lpstr>
      <vt:lpstr>ESD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Jeevaraam Kumar</cp:lastModifiedBy>
  <cp:revision>168</cp:revision>
  <dcterms:created xsi:type="dcterms:W3CDTF">2011-09-14T09:42:05Z</dcterms:created>
  <dcterms:modified xsi:type="dcterms:W3CDTF">2021-02-11T09:05:56Z</dcterms:modified>
</cp:coreProperties>
</file>