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1" r:id="rId4"/>
    <p:sldId id="276" r:id="rId5"/>
    <p:sldId id="262" r:id="rId6"/>
    <p:sldId id="263" r:id="rId7"/>
    <p:sldId id="277" r:id="rId8"/>
    <p:sldId id="278" r:id="rId9"/>
    <p:sldId id="279" r:id="rId10"/>
    <p:sldId id="281" r:id="rId11"/>
    <p:sldId id="280" r:id="rId12"/>
    <p:sldId id="283" r:id="rId13"/>
    <p:sldId id="282" r:id="rId14"/>
    <p:sldId id="28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1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75" d="100"/>
          <a:sy n="75" d="100"/>
        </p:scale>
        <p:origin x="-1236"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4" name="Group 13"/>
          <p:cNvGrpSpPr/>
          <p:nvPr userDrawn="1"/>
        </p:nvGrpSpPr>
        <p:grpSpPr>
          <a:xfrm>
            <a:off x="0" y="716281"/>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4" name="TextBox 23"/>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Title| Presenter</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5397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Hyderabad</a:t>
            </a:r>
            <a:r>
              <a:rPr lang="en-US" sz="900" baseline="0" dirty="0" smtClean="0">
                <a:solidFill>
                  <a:srgbClr val="101141"/>
                </a:solidFill>
                <a:latin typeface="Arial"/>
                <a:cs typeface="Arial"/>
              </a:rPr>
              <a:t> </a:t>
            </a:r>
            <a:r>
              <a:rPr lang="en-US" sz="900" dirty="0" smtClean="0">
                <a:solidFill>
                  <a:srgbClr val="101141"/>
                </a:solidFill>
                <a:latin typeface="Arial"/>
                <a:cs typeface="Arial"/>
              </a:rPr>
              <a:t>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xmlns=""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32"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33" name="TextBox 3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Title| Presenter</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TextBox 3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5" name="Group 14"/>
          <p:cNvGrpSpPr/>
          <p:nvPr userDrawn="1"/>
        </p:nvGrpSpPr>
        <p:grpSpPr>
          <a:xfrm>
            <a:off x="0" y="716281"/>
            <a:ext cx="7010400" cy="45719"/>
            <a:chOff x="1905000" y="6553200"/>
            <a:chExt cx="7010400" cy="45719"/>
          </a:xfrm>
        </p:grpSpPr>
        <p:sp>
          <p:nvSpPr>
            <p:cNvPr id="16" name="Rectangle 1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6" name="TextBox 25"/>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Title| Presenter</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3" name="TextBox 2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21" name="Group 20"/>
          <p:cNvGrpSpPr/>
          <p:nvPr userDrawn="1"/>
        </p:nvGrpSpPr>
        <p:grpSpPr>
          <a:xfrm>
            <a:off x="0" y="716281"/>
            <a:ext cx="7010400" cy="45719"/>
            <a:chOff x="1905000" y="6553200"/>
            <a:chExt cx="7010400" cy="45719"/>
          </a:xfrm>
        </p:grpSpPr>
        <p:sp>
          <p:nvSpPr>
            <p:cNvPr id="22" name="Rectangle 2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7" name="TextBox 26"/>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Title| Presenter</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TextBox 17"/>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6" name="Group 15"/>
          <p:cNvGrpSpPr/>
          <p:nvPr userDrawn="1"/>
        </p:nvGrpSpPr>
        <p:grpSpPr>
          <a:xfrm>
            <a:off x="0" y="716281"/>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2" name="TextBox 21"/>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Title| Presenter</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2" name="TextBox 2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9" name="Group 18"/>
          <p:cNvGrpSpPr/>
          <p:nvPr userDrawn="1"/>
        </p:nvGrpSpPr>
        <p:grpSpPr>
          <a:xfrm>
            <a:off x="0" y="716281"/>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5" name="TextBox 24"/>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Title| Presenter</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6" name="Group 15"/>
          <p:cNvGrpSpPr/>
          <p:nvPr userDrawn="1"/>
        </p:nvGrpSpPr>
        <p:grpSpPr>
          <a:xfrm>
            <a:off x="0" y="716281"/>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2" name="TextBox 21"/>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Title| Presenter</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06-Feb-21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t>JEEVARAM K</a:t>
            </a:r>
          </a:p>
          <a:p>
            <a:r>
              <a:rPr lang="en-US" dirty="0" smtClean="0"/>
              <a:t>RISHI S PHAYE</a:t>
            </a:r>
          </a:p>
          <a:p>
            <a:r>
              <a:rPr lang="en-US" dirty="0" smtClean="0"/>
              <a:t>M.E EMBEDDED SYSTEM</a:t>
            </a:r>
            <a:endParaRPr lang="en-US" dirty="0"/>
          </a:p>
        </p:txBody>
      </p:sp>
      <p:sp>
        <p:nvSpPr>
          <p:cNvPr id="5" name="Title 4"/>
          <p:cNvSpPr>
            <a:spLocks noGrp="1"/>
          </p:cNvSpPr>
          <p:nvPr>
            <p:ph type="title"/>
          </p:nvPr>
        </p:nvSpPr>
        <p:spPr/>
        <p:txBody>
          <a:bodyPr/>
          <a:lstStyle/>
          <a:p>
            <a:r>
              <a:rPr lang="en-US" dirty="0" smtClean="0"/>
              <a:t>ESD Presentation</a:t>
            </a:r>
            <a:endParaRPr lang="en-US" dirty="0"/>
          </a:p>
        </p:txBody>
      </p:sp>
    </p:spTree>
    <p:extLst>
      <p:ext uri="{BB962C8B-B14F-4D97-AF65-F5344CB8AC3E}">
        <p14:creationId xmlns:p14="http://schemas.microsoft.com/office/powerpoint/2010/main" xmlns=""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838200"/>
            <a:ext cx="8229600" cy="11430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3.Relative Position Subsystem Register Structure</a:t>
            </a:r>
            <a:endParaRPr kumimoji="0" lang="en-IN" sz="32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68017334"/>
              </p:ext>
            </p:extLst>
          </p:nvPr>
        </p:nvGraphicFramePr>
        <p:xfrm>
          <a:off x="2209800" y="2438400"/>
          <a:ext cx="4837701" cy="303276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xmlns="" val="4095292889"/>
                    </a:ext>
                  </a:extLst>
                </a:gridCol>
                <a:gridCol w="1816799">
                  <a:extLst>
                    <a:ext uri="{9D8B030D-6E8A-4147-A177-3AD203B41FA5}">
                      <a16:colId xmlns:a16="http://schemas.microsoft.com/office/drawing/2014/main" xmlns="" val="2435405040"/>
                    </a:ext>
                  </a:extLst>
                </a:gridCol>
                <a:gridCol w="1604010">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X-Value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Y-Value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Z-Value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xmlns="" val="254703435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1066800"/>
            <a:ext cx="8229600" cy="11430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4.Obstacle Avoidance Subsystem Register Structure</a:t>
            </a:r>
            <a:endParaRPr kumimoji="0" lang="en-IN" sz="32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4201074815"/>
              </p:ext>
            </p:extLst>
          </p:nvPr>
        </p:nvGraphicFramePr>
        <p:xfrm>
          <a:off x="1752600" y="2286000"/>
          <a:ext cx="5609226" cy="293116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xmlns="" val="4095292889"/>
                    </a:ext>
                  </a:extLst>
                </a:gridCol>
                <a:gridCol w="1816799">
                  <a:extLst>
                    <a:ext uri="{9D8B030D-6E8A-4147-A177-3AD203B41FA5}">
                      <a16:colId xmlns:a16="http://schemas.microsoft.com/office/drawing/2014/main" xmlns="" val="2435405040"/>
                    </a:ext>
                  </a:extLst>
                </a:gridCol>
                <a:gridCol w="2375535">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Reserved (Type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Direction</a:t>
                      </a:r>
                      <a:r>
                        <a:rPr lang="en-IN" baseline="0" dirty="0" smtClean="0">
                          <a:latin typeface="Times New Roman" panose="02020603050405020304" pitchFamily="18" charset="0"/>
                          <a:cs typeface="Times New Roman" panose="02020603050405020304" pitchFamily="18" charset="0"/>
                        </a:rPr>
                        <a:t> of Obstacle (Degrees)</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Distance</a:t>
                      </a:r>
                      <a:r>
                        <a:rPr lang="en-IN" baseline="0" dirty="0" smtClean="0">
                          <a:latin typeface="Times New Roman" panose="02020603050405020304" pitchFamily="18" charset="0"/>
                          <a:cs typeface="Times New Roman" panose="02020603050405020304" pitchFamily="18" charset="0"/>
                        </a:rPr>
                        <a:t> to Impact (Metres)</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xmlns="" val="254703435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838200"/>
            <a:ext cx="8458200" cy="11430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5.Communication Subsystem Register Structure</a:t>
            </a:r>
            <a:endParaRPr kumimoji="0" lang="en-IN" sz="32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15687776"/>
              </p:ext>
            </p:extLst>
          </p:nvPr>
        </p:nvGraphicFramePr>
        <p:xfrm>
          <a:off x="2133600" y="2362200"/>
          <a:ext cx="5087685" cy="276352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xmlns="" val="4095292889"/>
                    </a:ext>
                  </a:extLst>
                </a:gridCol>
                <a:gridCol w="1816799">
                  <a:extLst>
                    <a:ext uri="{9D8B030D-6E8A-4147-A177-3AD203B41FA5}">
                      <a16:colId xmlns:a16="http://schemas.microsoft.com/office/drawing/2014/main" xmlns="" val="2435405040"/>
                    </a:ext>
                  </a:extLst>
                </a:gridCol>
                <a:gridCol w="1853994">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Type</a:t>
                      </a:r>
                      <a:r>
                        <a:rPr lang="en-IN" baseline="0" dirty="0" smtClean="0">
                          <a:latin typeface="Times New Roman" panose="02020603050405020304" pitchFamily="18" charset="0"/>
                          <a:cs typeface="Times New Roman" panose="02020603050405020304" pitchFamily="18" charset="0"/>
                        </a:rPr>
                        <a:t> of Communication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Latitude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Longitude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Altitude</a:t>
                      </a:r>
                    </a:p>
                  </a:txBody>
                  <a:tcPr marL="68580" marR="68580" anchor="ctr"/>
                </a:tc>
                <a:extLst>
                  <a:ext uri="{0D108BD9-81ED-4DB2-BD59-A6C34878D82A}">
                    <a16:rowId xmlns:a16="http://schemas.microsoft.com/office/drawing/2014/main" xmlns=""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Back to Origin</a:t>
                      </a:r>
                    </a:p>
                  </a:txBody>
                  <a:tcPr marL="68580" marR="68580" anchor="ctr"/>
                </a:tc>
                <a:extLst>
                  <a:ext uri="{0D108BD9-81ED-4DB2-BD59-A6C34878D82A}">
                    <a16:rowId xmlns:a16="http://schemas.microsoft.com/office/drawing/2014/main" xmlns="" val="220211617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914400"/>
            <a:ext cx="10153751" cy="11430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6.External RF Communication Register Structure</a:t>
            </a:r>
            <a:endParaRPr kumimoji="0" lang="en-IN" sz="36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086865700"/>
              </p:ext>
            </p:extLst>
          </p:nvPr>
        </p:nvGraphicFramePr>
        <p:xfrm>
          <a:off x="2362200" y="2743200"/>
          <a:ext cx="5257800" cy="3235960"/>
        </p:xfrm>
        <a:graphic>
          <a:graphicData uri="http://schemas.openxmlformats.org/drawingml/2006/table">
            <a:tbl>
              <a:tblPr firstRow="1" bandRow="1">
                <a:tableStyleId>{5C22544A-7EE6-4342-B048-85BDC9FD1C3A}</a:tableStyleId>
              </a:tblPr>
              <a:tblGrid>
                <a:gridCol w="1748174">
                  <a:extLst>
                    <a:ext uri="{9D8B030D-6E8A-4147-A177-3AD203B41FA5}">
                      <a16:colId xmlns:a16="http://schemas.microsoft.com/office/drawing/2014/main" xmlns="" val="4095292889"/>
                    </a:ext>
                  </a:extLst>
                </a:gridCol>
                <a:gridCol w="2241582">
                  <a:extLst>
                    <a:ext uri="{9D8B030D-6E8A-4147-A177-3AD203B41FA5}">
                      <a16:colId xmlns:a16="http://schemas.microsoft.com/office/drawing/2014/main" xmlns="" val="2435405040"/>
                    </a:ext>
                  </a:extLst>
                </a:gridCol>
                <a:gridCol w="1268044">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Type of RF</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Channel</a:t>
                      </a:r>
                      <a:r>
                        <a:rPr lang="en-IN" baseline="0" dirty="0" smtClean="0">
                          <a:latin typeface="Times New Roman" panose="02020603050405020304" pitchFamily="18" charset="0"/>
                          <a:cs typeface="Times New Roman" panose="02020603050405020304" pitchFamily="18" charset="0"/>
                        </a:rPr>
                        <a:t> 1</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2</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Channel</a:t>
                      </a:r>
                      <a:r>
                        <a:rPr lang="en-IN" baseline="0" dirty="0" smtClean="0">
                          <a:latin typeface="Times New Roman" panose="02020603050405020304" pitchFamily="18" charset="0"/>
                          <a:cs typeface="Times New Roman" panose="02020603050405020304" pitchFamily="18" charset="0"/>
                        </a:rPr>
                        <a:t> 3</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4</a:t>
                      </a:r>
                    </a:p>
                  </a:txBody>
                  <a:tcPr marL="68580" marR="68580" anchor="ctr"/>
                </a:tc>
                <a:extLst>
                  <a:ext uri="{0D108BD9-81ED-4DB2-BD59-A6C34878D82A}">
                    <a16:rowId xmlns:a16="http://schemas.microsoft.com/office/drawing/2014/main" xmlns=""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5</a:t>
                      </a:r>
                    </a:p>
                  </a:txBody>
                  <a:tcPr marL="68580" marR="68580" anchor="ctr"/>
                </a:tc>
                <a:extLst>
                  <a:ext uri="{0D108BD9-81ED-4DB2-BD59-A6C34878D82A}">
                    <a16:rowId xmlns:a16="http://schemas.microsoft.com/office/drawing/2014/main" xmlns="" val="3376754302"/>
                  </a:ext>
                </a:extLst>
              </a:tr>
              <a:tr h="370840">
                <a:tc>
                  <a:txBody>
                    <a:bodyPr/>
                    <a:lstStyle/>
                    <a:p>
                      <a:pPr algn="ctr"/>
                      <a:r>
                        <a:rPr lang="en-IN" dirty="0" smtClean="0">
                          <a:latin typeface="Times New Roman" panose="02020603050405020304" pitchFamily="18" charset="0"/>
                          <a:cs typeface="Times New Roman" panose="02020603050405020304" pitchFamily="18" charset="0"/>
                        </a:rPr>
                        <a:t>0x07</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6</a:t>
                      </a:r>
                    </a:p>
                  </a:txBody>
                  <a:tcPr marL="68580" marR="68580" anchor="ctr"/>
                </a:tc>
                <a:extLst>
                  <a:ext uri="{0D108BD9-81ED-4DB2-BD59-A6C34878D82A}">
                    <a16:rowId xmlns:a16="http://schemas.microsoft.com/office/drawing/2014/main" xmlns="" val="24276636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0"/>
            <a:ext cx="6324600" cy="1143000"/>
          </a:xfrm>
        </p:spPr>
        <p:txBody>
          <a:bodyPr/>
          <a:lstStyle/>
          <a:p>
            <a:r>
              <a:rPr lang="en-US" dirty="0" smtClean="0"/>
              <a:t>FUTURE SCOPE</a:t>
            </a:r>
            <a:endParaRPr lang="en-US" dirty="0"/>
          </a:p>
        </p:txBody>
      </p:sp>
      <p:sp>
        <p:nvSpPr>
          <p:cNvPr id="4" name="TextBox 3"/>
          <p:cNvSpPr txBox="1"/>
          <p:nvPr/>
        </p:nvSpPr>
        <p:spPr>
          <a:xfrm>
            <a:off x="152400" y="838200"/>
            <a:ext cx="7848600" cy="3539430"/>
          </a:xfrm>
          <a:prstGeom prst="rect">
            <a:avLst/>
          </a:prstGeom>
          <a:noFill/>
        </p:spPr>
        <p:txBody>
          <a:bodyPr wrap="square" rtlCol="0">
            <a:spAutoFit/>
          </a:bodyPr>
          <a:lstStyle/>
          <a:p>
            <a:pPr>
              <a:buFont typeface="Arial" pitchFamily="34" charset="0"/>
              <a:buChar char="•"/>
            </a:pPr>
            <a:r>
              <a:rPr lang="en-IN" sz="2800" dirty="0" smtClean="0"/>
              <a:t>In this architecture, additional features can also be added since the communication bus is I2C and the master controller can be configured after adding the additional subsystems to the bus and integrated with the system easily.</a:t>
            </a:r>
          </a:p>
          <a:p>
            <a:pPr>
              <a:buFont typeface="Arial" pitchFamily="34" charset="0"/>
              <a:buChar char="•"/>
            </a:pPr>
            <a:r>
              <a:rPr lang="en-IN" sz="2800" dirty="0" smtClean="0"/>
              <a:t> At the end, the Master controller combines all the inputs from multiple subsystems and takes decision based on its configuration input.</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AUTO DRONE</a:t>
            </a:r>
          </a:p>
        </p:txBody>
      </p:sp>
      <p:pic>
        <p:nvPicPr>
          <p:cNvPr id="3" name="Picture 2" descr="drone.jpg"/>
          <p:cNvPicPr>
            <a:picLocks noChangeAspect="1"/>
          </p:cNvPicPr>
          <p:nvPr/>
        </p:nvPicPr>
        <p:blipFill>
          <a:blip r:embed="rId2" cstate="print"/>
          <a:stretch>
            <a:fillRect/>
          </a:stretch>
        </p:blipFill>
        <p:spPr>
          <a:xfrm>
            <a:off x="5715000" y="4495800"/>
            <a:ext cx="2800350" cy="1628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0"/>
            <a:ext cx="6324600" cy="1143000"/>
          </a:xfrm>
        </p:spPr>
        <p:txBody>
          <a:bodyPr>
            <a:normAutofit/>
          </a:bodyPr>
          <a:lstStyle/>
          <a:p>
            <a:r>
              <a:rPr lang="en-US" sz="4000" dirty="0" smtClean="0"/>
              <a:t>Contents</a:t>
            </a:r>
            <a:endParaRPr lang="en-US" sz="4000" dirty="0"/>
          </a:p>
        </p:txBody>
      </p:sp>
      <p:sp>
        <p:nvSpPr>
          <p:cNvPr id="3" name="TextBox 2"/>
          <p:cNvSpPr txBox="1"/>
          <p:nvPr/>
        </p:nvSpPr>
        <p:spPr>
          <a:xfrm>
            <a:off x="762000" y="1219200"/>
            <a:ext cx="7696200" cy="3046988"/>
          </a:xfrm>
          <a:prstGeom prst="rect">
            <a:avLst/>
          </a:prstGeom>
          <a:noFill/>
        </p:spPr>
        <p:txBody>
          <a:bodyPr wrap="square" rtlCol="0">
            <a:spAutoFit/>
          </a:bodyPr>
          <a:lstStyle/>
          <a:p>
            <a:pPr>
              <a:buFont typeface="Arial" pitchFamily="34" charset="0"/>
              <a:buChar char="•"/>
            </a:pPr>
            <a:r>
              <a:rPr lang="en-US" dirty="0" smtClean="0"/>
              <a:t> </a:t>
            </a:r>
            <a:r>
              <a:rPr lang="en-US" sz="3200" dirty="0" smtClean="0"/>
              <a:t>ABSTRACT</a:t>
            </a:r>
          </a:p>
          <a:p>
            <a:pPr>
              <a:buFont typeface="Arial" pitchFamily="34" charset="0"/>
              <a:buChar char="•"/>
            </a:pPr>
            <a:r>
              <a:rPr lang="en-US" sz="3200" dirty="0" smtClean="0"/>
              <a:t>ARCHITECTURE</a:t>
            </a:r>
          </a:p>
          <a:p>
            <a:pPr>
              <a:buFont typeface="Arial" pitchFamily="34" charset="0"/>
              <a:buChar char="•"/>
            </a:pPr>
            <a:r>
              <a:rPr lang="en-US" sz="3200" dirty="0" smtClean="0"/>
              <a:t>PARTIAL SYSTEMS</a:t>
            </a:r>
          </a:p>
          <a:p>
            <a:pPr>
              <a:buFont typeface="Arial" pitchFamily="34" charset="0"/>
              <a:buChar char="•"/>
            </a:pPr>
            <a:r>
              <a:rPr lang="en-US" sz="3200" dirty="0" smtClean="0"/>
              <a:t>SUBSYSTEMS</a:t>
            </a:r>
          </a:p>
          <a:p>
            <a:pPr>
              <a:buFont typeface="Arial" pitchFamily="34" charset="0"/>
              <a:buChar char="•"/>
            </a:pPr>
            <a:endParaRPr lang="en-US" sz="3200" dirty="0" smtClean="0"/>
          </a:p>
          <a:p>
            <a:pPr>
              <a:buFont typeface="Arial" pitchFamily="34" charset="0"/>
              <a:buChar char="•"/>
            </a:pPr>
            <a:endParaRPr lang="en-US" sz="3200" dirty="0"/>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14400"/>
            <a:ext cx="8077200" cy="5632311"/>
          </a:xfrm>
          <a:prstGeom prst="rect">
            <a:avLst/>
          </a:prstGeom>
          <a:noFill/>
        </p:spPr>
        <p:txBody>
          <a:bodyPr wrap="square" rtlCol="0">
            <a:spAutoFit/>
          </a:bodyPr>
          <a:lstStyle/>
          <a:p>
            <a:pPr algn="just">
              <a:buFont typeface="Arial" pitchFamily="34" charset="0"/>
              <a:buChar char="•"/>
            </a:pPr>
            <a:r>
              <a:rPr lang="en-IN" sz="2400" dirty="0" smtClean="0">
                <a:latin typeface="Times New Roman" pitchFamily="18" charset="0"/>
                <a:cs typeface="Times New Roman" pitchFamily="18" charset="0"/>
              </a:rPr>
              <a:t>The project is aimed at designing a common architecture in terms of hardware and software for an automated drone.</a:t>
            </a:r>
          </a:p>
          <a:p>
            <a:pPr algn="just">
              <a:buFont typeface="Arial" pitchFamily="34" charset="0"/>
              <a:buChar char="•"/>
            </a:pPr>
            <a:r>
              <a:rPr lang="en-IN" sz="2400" dirty="0" smtClean="0">
                <a:latin typeface="Times New Roman" pitchFamily="18" charset="0"/>
                <a:cs typeface="Times New Roman" pitchFamily="18" charset="0"/>
              </a:rPr>
              <a:t>The system is divided into two parts, a communication layer and the subsystem layer. </a:t>
            </a:r>
          </a:p>
          <a:p>
            <a:pPr algn="just">
              <a:buFont typeface="Arial" pitchFamily="34" charset="0"/>
              <a:buChar char="•"/>
            </a:pPr>
            <a:r>
              <a:rPr lang="en-IN" sz="2400" dirty="0" smtClean="0">
                <a:latin typeface="Times New Roman" pitchFamily="18" charset="0"/>
                <a:cs typeface="Times New Roman" pitchFamily="18" charset="0"/>
              </a:rPr>
              <a:t>For every feature (or) operation, a separate subsystem is designed and attached with the main controller. </a:t>
            </a:r>
          </a:p>
          <a:p>
            <a:pPr algn="just">
              <a:buFont typeface="Arial" pitchFamily="34" charset="0"/>
              <a:buChar char="•"/>
            </a:pPr>
            <a:r>
              <a:rPr lang="en-IN" sz="2400" dirty="0" smtClean="0">
                <a:latin typeface="Times New Roman" pitchFamily="18" charset="0"/>
                <a:cs typeface="Times New Roman" pitchFamily="18" charset="0"/>
              </a:rPr>
              <a:t>The main controller receives all the inputs from various subsystems and makes driving decision based on those inputs. The output of main controller is just four PWM signal each of which operates Elevator, Aileron, Rudder and Throttle. </a:t>
            </a:r>
          </a:p>
          <a:p>
            <a:pPr algn="just">
              <a:buFont typeface="Arial" pitchFamily="34" charset="0"/>
              <a:buChar char="•"/>
            </a:pPr>
            <a:r>
              <a:rPr lang="en-IN" sz="2400" dirty="0" smtClean="0">
                <a:latin typeface="Times New Roman" pitchFamily="18" charset="0"/>
                <a:cs typeface="Times New Roman" pitchFamily="18" charset="0"/>
              </a:rPr>
              <a:t>In this project, the following subsystems are planned, automated driving subsystem, user communication subsystem, Localization subsystem and Obstacle avoidance subsystem.</a:t>
            </a:r>
          </a:p>
          <a:p>
            <a:pPr algn="just">
              <a:buFont typeface="Arial" pitchFamily="34" charset="0"/>
              <a:buChar char="•"/>
            </a:pPr>
            <a:r>
              <a:rPr lang="en-IN" sz="2400" dirty="0" smtClean="0">
                <a:latin typeface="Times New Roman" pitchFamily="18" charset="0"/>
                <a:cs typeface="Times New Roman" pitchFamily="18" charset="0"/>
              </a:rPr>
              <a:t> All the above said subsystems are attached to the main controller through a communication bus based on I2C. </a:t>
            </a:r>
            <a:endParaRPr lang="en-US" sz="2400" dirty="0">
              <a:latin typeface="Times New Roman" pitchFamily="18" charset="0"/>
              <a:cs typeface="Times New Roman" pitchFamily="18" charset="0"/>
            </a:endParaRPr>
          </a:p>
        </p:txBody>
      </p:sp>
      <p:sp>
        <p:nvSpPr>
          <p:cNvPr id="5" name="TextBox 4"/>
          <p:cNvSpPr txBox="1"/>
          <p:nvPr/>
        </p:nvSpPr>
        <p:spPr>
          <a:xfrm>
            <a:off x="304800" y="152400"/>
            <a:ext cx="5638800" cy="923330"/>
          </a:xfrm>
          <a:prstGeom prst="rect">
            <a:avLst/>
          </a:prstGeom>
          <a:noFill/>
        </p:spPr>
        <p:txBody>
          <a:bodyPr wrap="square" rtlCol="0">
            <a:spAutoFit/>
          </a:bodyPr>
          <a:lstStyle/>
          <a:p>
            <a:r>
              <a:rPr lang="en-IN" sz="3600" b="1" dirty="0" smtClean="0">
                <a:latin typeface="Arial" pitchFamily="34" charset="0"/>
                <a:cs typeface="Arial" pitchFamily="34" charset="0"/>
              </a:rPr>
              <a:t>Abstract</a:t>
            </a:r>
            <a:endParaRPr lang="en-US" sz="3600" b="1" dirty="0" smtClean="0">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6324600" cy="1143000"/>
          </a:xfrm>
        </p:spPr>
        <p:txBody>
          <a:bodyPr>
            <a:normAutofit/>
          </a:bodyPr>
          <a:lstStyle/>
          <a:p>
            <a:r>
              <a:rPr lang="en-US" sz="3200" dirty="0" smtClean="0"/>
              <a:t>Architecture</a:t>
            </a:r>
            <a:endParaRPr lang="en-US" sz="3200" dirty="0"/>
          </a:p>
        </p:txBody>
      </p:sp>
      <p:grpSp>
        <p:nvGrpSpPr>
          <p:cNvPr id="4" name="Group 3"/>
          <p:cNvGrpSpPr/>
          <p:nvPr/>
        </p:nvGrpSpPr>
        <p:grpSpPr>
          <a:xfrm>
            <a:off x="381000" y="1143000"/>
            <a:ext cx="8379626" cy="5181600"/>
            <a:chOff x="409434" y="34120"/>
            <a:chExt cx="12839792" cy="6762469"/>
          </a:xfrm>
        </p:grpSpPr>
        <p:sp>
          <p:nvSpPr>
            <p:cNvPr id="5" name="Rectangle 4"/>
            <p:cNvSpPr/>
            <p:nvPr/>
          </p:nvSpPr>
          <p:spPr>
            <a:xfrm>
              <a:off x="4148920" y="5486404"/>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Main/Master Controller</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409434"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Obstacle Avoidance Subsystem</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3766783"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Automated Driving Subsystem</a:t>
              </a:r>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7124132" y="1310189"/>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Communication Subsystem</a:t>
              </a:r>
              <a:endParaRPr lang="en-IN" dirty="0">
                <a:latin typeface="Times New Roman" panose="02020603050405020304" pitchFamily="18" charset="0"/>
                <a:cs typeface="Times New Roman" panose="02020603050405020304" pitchFamily="18" charset="0"/>
              </a:endParaRPr>
            </a:p>
          </p:txBody>
        </p:sp>
        <p:sp>
          <p:nvSpPr>
            <p:cNvPr id="9" name="Left-Right Arrow 8"/>
            <p:cNvSpPr/>
            <p:nvPr/>
          </p:nvSpPr>
          <p:spPr>
            <a:xfrm>
              <a:off x="409434" y="3889617"/>
              <a:ext cx="11259402" cy="31389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0" name="Straight Arrow Connector 9"/>
            <p:cNvCxnSpPr>
              <a:stCxn id="5" idx="0"/>
            </p:cNvCxnSpPr>
            <p:nvPr/>
          </p:nvCxnSpPr>
          <p:spPr>
            <a:xfrm flipV="1">
              <a:off x="5390866" y="4046566"/>
              <a:ext cx="0" cy="14398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7" idx="2"/>
            </p:cNvCxnSpPr>
            <p:nvPr/>
          </p:nvCxnSpPr>
          <p:spPr>
            <a:xfrm>
              <a:off x="5008729" y="2620375"/>
              <a:ext cx="0" cy="14261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6" idx="2"/>
            </p:cNvCxnSpPr>
            <p:nvPr/>
          </p:nvCxnSpPr>
          <p:spPr>
            <a:xfrm>
              <a:off x="1651380" y="2620375"/>
              <a:ext cx="0" cy="1426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2"/>
            </p:cNvCxnSpPr>
            <p:nvPr/>
          </p:nvCxnSpPr>
          <p:spPr>
            <a:xfrm>
              <a:off x="8366078" y="2620374"/>
              <a:ext cx="0" cy="142619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09434" y="34120"/>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Times New Roman" panose="02020603050405020304" pitchFamily="18" charset="0"/>
                  <a:cs typeface="Times New Roman" panose="02020603050405020304" pitchFamily="18" charset="0"/>
                </a:rPr>
                <a:t>LIDAR/Ultrasonic Sensor System</a:t>
              </a:r>
              <a:endParaRPr lang="en-IN" sz="1600" dirty="0">
                <a:latin typeface="Times New Roman" panose="02020603050405020304" pitchFamily="18" charset="0"/>
                <a:cs typeface="Times New Roman" panose="02020603050405020304" pitchFamily="18" charset="0"/>
              </a:endParaRPr>
            </a:p>
          </p:txBody>
        </p:sp>
        <p:sp>
          <p:nvSpPr>
            <p:cNvPr id="15" name="Rectangle 14"/>
            <p:cNvSpPr/>
            <p:nvPr/>
          </p:nvSpPr>
          <p:spPr>
            <a:xfrm>
              <a:off x="3766783"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GPS and IMU Units</a:t>
              </a:r>
              <a:endParaRPr lang="en-IN" dirty="0">
                <a:latin typeface="Times New Roman" panose="02020603050405020304" pitchFamily="18" charset="0"/>
                <a:cs typeface="Times New Roman" panose="02020603050405020304" pitchFamily="18" charset="0"/>
              </a:endParaRPr>
            </a:p>
          </p:txBody>
        </p:sp>
        <p:sp>
          <p:nvSpPr>
            <p:cNvPr id="16" name="Rectangle 15"/>
            <p:cNvSpPr/>
            <p:nvPr/>
          </p:nvSpPr>
          <p:spPr>
            <a:xfrm>
              <a:off x="7124132"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Wi-Fi</a:t>
              </a:r>
              <a:endParaRPr lang="en-IN" dirty="0">
                <a:latin typeface="Times New Roman" panose="02020603050405020304" pitchFamily="18" charset="0"/>
                <a:cs typeface="Times New Roman" panose="02020603050405020304" pitchFamily="18" charset="0"/>
              </a:endParaRPr>
            </a:p>
          </p:txBody>
        </p:sp>
        <p:cxnSp>
          <p:nvCxnSpPr>
            <p:cNvPr id="17" name="Straight Arrow Connector 16"/>
            <p:cNvCxnSpPr>
              <a:stCxn id="14" idx="2"/>
              <a:endCxn id="6" idx="0"/>
            </p:cNvCxnSpPr>
            <p:nvPr/>
          </p:nvCxnSpPr>
          <p:spPr>
            <a:xfrm>
              <a:off x="1651380" y="880281"/>
              <a:ext cx="0" cy="429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5" idx="2"/>
              <a:endCxn id="7" idx="0"/>
            </p:cNvCxnSpPr>
            <p:nvPr/>
          </p:nvCxnSpPr>
          <p:spPr>
            <a:xfrm>
              <a:off x="5008729" y="887109"/>
              <a:ext cx="0" cy="42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6" idx="2"/>
              <a:endCxn id="8" idx="0"/>
            </p:cNvCxnSpPr>
            <p:nvPr/>
          </p:nvCxnSpPr>
          <p:spPr>
            <a:xfrm>
              <a:off x="8366078" y="887109"/>
              <a:ext cx="0" cy="423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0100386" y="3514803"/>
              <a:ext cx="947696"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I2C Bus</a:t>
              </a:r>
              <a:endParaRPr lang="en-IN" dirty="0">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6632812" y="5677469"/>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632812" y="5964072"/>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632812" y="6264323"/>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632812" y="6537278"/>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7891076" y="5492803"/>
              <a:ext cx="966931"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Elevator</a:t>
              </a:r>
              <a:endParaRPr lang="en-IN"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7891076" y="5779406"/>
              <a:ext cx="864339"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Rudder</a:t>
              </a:r>
              <a:endParaRPr lang="en-IN"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7891076" y="6079657"/>
              <a:ext cx="889987"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Aileron</a:t>
              </a:r>
              <a:endParaRPr lang="en-IN"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7891076" y="6352612"/>
              <a:ext cx="928459"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Throttle</a:t>
              </a:r>
              <a:endParaRPr lang="en-IN"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9399835" y="5802108"/>
              <a:ext cx="3849391" cy="84352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(Mimics the input of RC </a:t>
              </a:r>
            </a:p>
            <a:p>
              <a:r>
                <a:rPr lang="en-IN" dirty="0" smtClean="0">
                  <a:latin typeface="Times New Roman" panose="02020603050405020304" pitchFamily="18" charset="0"/>
                  <a:cs typeface="Times New Roman" panose="02020603050405020304" pitchFamily="18" charset="0"/>
                </a:rPr>
                <a:t>Controller)</a:t>
              </a:r>
              <a:endParaRPr lang="en-IN"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6324600" cy="1143000"/>
          </a:xfrm>
        </p:spPr>
        <p:txBody>
          <a:bodyPr/>
          <a:lstStyle/>
          <a:p>
            <a:r>
              <a:rPr lang="en-US" dirty="0" smtClean="0"/>
              <a:t>Partial System</a:t>
            </a:r>
            <a:endParaRPr lang="en-US" dirty="0"/>
          </a:p>
        </p:txBody>
      </p:sp>
      <p:sp>
        <p:nvSpPr>
          <p:cNvPr id="5" name="TextBox 4"/>
          <p:cNvSpPr txBox="1"/>
          <p:nvPr/>
        </p:nvSpPr>
        <p:spPr>
          <a:xfrm>
            <a:off x="304800" y="1143000"/>
            <a:ext cx="6858000" cy="1384995"/>
          </a:xfrm>
          <a:prstGeom prst="rect">
            <a:avLst/>
          </a:prstGeom>
          <a:noFill/>
        </p:spPr>
        <p:txBody>
          <a:bodyPr wrap="square" rtlCol="0">
            <a:spAutoFit/>
          </a:bodyPr>
          <a:lstStyle/>
          <a:p>
            <a:pPr>
              <a:buFont typeface="Arial" pitchFamily="34" charset="0"/>
              <a:buChar char="•"/>
            </a:pPr>
            <a:r>
              <a:rPr lang="en-IN" sz="2800" dirty="0" smtClean="0">
                <a:latin typeface="Times New Roman" pitchFamily="18" charset="0"/>
                <a:cs typeface="Times New Roman" pitchFamily="18" charset="0"/>
              </a:rPr>
              <a:t>The communication layer</a:t>
            </a:r>
          </a:p>
          <a:p>
            <a:endParaRPr lang="en-IN" sz="2800" dirty="0" smtClean="0">
              <a:latin typeface="Times New Roman" pitchFamily="18" charset="0"/>
              <a:cs typeface="Times New Roman" pitchFamily="18" charset="0"/>
            </a:endParaRPr>
          </a:p>
          <a:p>
            <a:pPr>
              <a:buFont typeface="Arial" pitchFamily="34" charset="0"/>
              <a:buChar char="•"/>
            </a:pPr>
            <a:r>
              <a:rPr lang="en-IN" sz="2800" dirty="0" smtClean="0">
                <a:latin typeface="Times New Roman" pitchFamily="18" charset="0"/>
                <a:cs typeface="Times New Roman" pitchFamily="18" charset="0"/>
              </a:rPr>
              <a:t>The subsystem layer</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5"/>
          <p:cNvGrpSpPr/>
          <p:nvPr/>
        </p:nvGrpSpPr>
        <p:grpSpPr>
          <a:xfrm>
            <a:off x="307075" y="838200"/>
            <a:ext cx="8444552" cy="5715000"/>
            <a:chOff x="409434" y="40948"/>
            <a:chExt cx="11259402" cy="6755641"/>
          </a:xfrm>
        </p:grpSpPr>
        <p:sp>
          <p:nvSpPr>
            <p:cNvPr id="5" name="Left-Right Arrow 4"/>
            <p:cNvSpPr/>
            <p:nvPr/>
          </p:nvSpPr>
          <p:spPr>
            <a:xfrm>
              <a:off x="409434" y="3889617"/>
              <a:ext cx="11259402" cy="31389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TextBox 5"/>
            <p:cNvSpPr txBox="1"/>
            <p:nvPr/>
          </p:nvSpPr>
          <p:spPr>
            <a:xfrm>
              <a:off x="10160000" y="3587660"/>
              <a:ext cx="1263593"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I2C Bus</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3766783"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GPS Subsystem</a:t>
              </a:r>
              <a:endParaRPr lang="en-IN" dirty="0">
                <a:latin typeface="Times New Roman" panose="02020603050405020304" pitchFamily="18" charset="0"/>
                <a:cs typeface="Times New Roman" panose="02020603050405020304" pitchFamily="18" charset="0"/>
              </a:endParaRPr>
            </a:p>
          </p:txBody>
        </p:sp>
        <p:cxnSp>
          <p:nvCxnSpPr>
            <p:cNvPr id="8" name="Straight Arrow Connector 7"/>
            <p:cNvCxnSpPr>
              <a:stCxn id="7" idx="2"/>
            </p:cNvCxnSpPr>
            <p:nvPr/>
          </p:nvCxnSpPr>
          <p:spPr>
            <a:xfrm>
              <a:off x="5008729" y="2620375"/>
              <a:ext cx="0" cy="14261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3766783"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GPS Receiver</a:t>
              </a:r>
              <a:endParaRPr lang="en-IN" dirty="0">
                <a:latin typeface="Times New Roman" panose="02020603050405020304" pitchFamily="18" charset="0"/>
                <a:cs typeface="Times New Roman" panose="02020603050405020304" pitchFamily="18" charset="0"/>
              </a:endParaRPr>
            </a:p>
          </p:txBody>
        </p:sp>
        <p:cxnSp>
          <p:nvCxnSpPr>
            <p:cNvPr id="10" name="Straight Arrow Connector 9"/>
            <p:cNvCxnSpPr>
              <a:stCxn id="9" idx="2"/>
              <a:endCxn id="7" idx="0"/>
            </p:cNvCxnSpPr>
            <p:nvPr/>
          </p:nvCxnSpPr>
          <p:spPr>
            <a:xfrm>
              <a:off x="5008729" y="887109"/>
              <a:ext cx="0" cy="42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6851177"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IMU Subsystem</a:t>
              </a:r>
              <a:endParaRPr lang="en-IN" dirty="0">
                <a:latin typeface="Times New Roman" panose="02020603050405020304" pitchFamily="18" charset="0"/>
                <a:cs typeface="Times New Roman" panose="02020603050405020304" pitchFamily="18" charset="0"/>
              </a:endParaRPr>
            </a:p>
          </p:txBody>
        </p:sp>
        <p:cxnSp>
          <p:nvCxnSpPr>
            <p:cNvPr id="12" name="Straight Arrow Connector 11"/>
            <p:cNvCxnSpPr>
              <a:stCxn id="11" idx="2"/>
            </p:cNvCxnSpPr>
            <p:nvPr/>
          </p:nvCxnSpPr>
          <p:spPr>
            <a:xfrm>
              <a:off x="8093123" y="2620375"/>
              <a:ext cx="0" cy="14261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6851177"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IMU Sensor (BNO055)</a:t>
              </a:r>
              <a:endParaRPr lang="en-IN" dirty="0">
                <a:latin typeface="Times New Roman" panose="02020603050405020304" pitchFamily="18" charset="0"/>
                <a:cs typeface="Times New Roman" panose="02020603050405020304" pitchFamily="18" charset="0"/>
              </a:endParaRPr>
            </a:p>
          </p:txBody>
        </p:sp>
        <p:cxnSp>
          <p:nvCxnSpPr>
            <p:cNvPr id="14" name="Straight Arrow Connector 13"/>
            <p:cNvCxnSpPr>
              <a:stCxn id="13" idx="2"/>
              <a:endCxn id="11" idx="0"/>
            </p:cNvCxnSpPr>
            <p:nvPr/>
          </p:nvCxnSpPr>
          <p:spPr>
            <a:xfrm>
              <a:off x="8093123" y="887109"/>
              <a:ext cx="0" cy="42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148920" y="5486404"/>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Main/Master Controller</a:t>
              </a:r>
              <a:endParaRPr lang="en-IN" dirty="0">
                <a:latin typeface="Times New Roman" panose="02020603050405020304" pitchFamily="18" charset="0"/>
                <a:cs typeface="Times New Roman" panose="02020603050405020304" pitchFamily="18" charset="0"/>
              </a:endParaRPr>
            </a:p>
          </p:txBody>
        </p:sp>
        <p:cxnSp>
          <p:nvCxnSpPr>
            <p:cNvPr id="16" name="Straight Arrow Connector 15"/>
            <p:cNvCxnSpPr>
              <a:stCxn id="15" idx="0"/>
            </p:cNvCxnSpPr>
            <p:nvPr/>
          </p:nvCxnSpPr>
          <p:spPr>
            <a:xfrm flipV="1">
              <a:off x="5390866" y="4046566"/>
              <a:ext cx="0" cy="14398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8229600" cy="1143000"/>
          </a:xfrm>
          <a:prstGeom prst="rect">
            <a:avLst/>
          </a:prstGeom>
        </p:spPr>
        <p:txBody>
          <a:bodyPr>
            <a:normAutofit fontScale="2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12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SUBSYSTEMS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IN" sz="12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IN" sz="4000" b="1" spc="-150" dirty="0" smtClean="0">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r>
            <a:b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IN" sz="128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1.Subsystem Address Ranges Definition</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2365094172"/>
              </p:ext>
            </p:extLst>
          </p:nvPr>
        </p:nvGraphicFramePr>
        <p:xfrm>
          <a:off x="1981200" y="2209800"/>
          <a:ext cx="5244084" cy="3403600"/>
        </p:xfrm>
        <a:graphic>
          <a:graphicData uri="http://schemas.openxmlformats.org/drawingml/2006/table">
            <a:tbl>
              <a:tblPr firstRow="1" bandRow="1">
                <a:tableStyleId>{5C22544A-7EE6-4342-B048-85BDC9FD1C3A}</a:tableStyleId>
              </a:tblPr>
              <a:tblGrid>
                <a:gridCol w="1181862">
                  <a:extLst>
                    <a:ext uri="{9D8B030D-6E8A-4147-A177-3AD203B41FA5}">
                      <a16:colId xmlns:a16="http://schemas.microsoft.com/office/drawing/2014/main" xmlns="" val="4095292889"/>
                    </a:ext>
                  </a:extLst>
                </a:gridCol>
                <a:gridCol w="1115187">
                  <a:extLst>
                    <a:ext uri="{9D8B030D-6E8A-4147-A177-3AD203B41FA5}">
                      <a16:colId xmlns:a16="http://schemas.microsoft.com/office/drawing/2014/main" xmlns="" val="2435405040"/>
                    </a:ext>
                  </a:extLst>
                </a:gridCol>
                <a:gridCol w="2947035">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Start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End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0x10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0x19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Relative Position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0x20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0x25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GPS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0x26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0x29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External RF Communication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0x30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0x39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Obstacle Avoidance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0x40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0x49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Health</a:t>
                      </a:r>
                      <a:r>
                        <a:rPr lang="en-IN" baseline="0" dirty="0" smtClean="0">
                          <a:latin typeface="Times New Roman" panose="02020603050405020304" pitchFamily="18" charset="0"/>
                          <a:cs typeface="Times New Roman" panose="02020603050405020304" pitchFamily="18" charset="0"/>
                        </a:rPr>
                        <a:t> Monitoring Subsystem</a:t>
                      </a:r>
                    </a:p>
                  </a:txBody>
                  <a:tcPr marL="68580" marR="68580" anchor="ctr"/>
                </a:tc>
                <a:extLst>
                  <a:ext uri="{0D108BD9-81ED-4DB2-BD59-A6C34878D82A}">
                    <a16:rowId xmlns:a16="http://schemas.microsoft.com/office/drawing/2014/main" xmlns=""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0x50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0x59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Communication Subsystem</a:t>
                      </a:r>
                    </a:p>
                  </a:txBody>
                  <a:tcPr marL="68580" marR="68580" anchor="ctr"/>
                </a:tc>
                <a:extLst>
                  <a:ext uri="{0D108BD9-81ED-4DB2-BD59-A6C34878D82A}">
                    <a16:rowId xmlns:a16="http://schemas.microsoft.com/office/drawing/2014/main" xmlns="" val="33767543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8382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2.GPS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2709166606"/>
              </p:ext>
            </p:extLst>
          </p:nvPr>
        </p:nvGraphicFramePr>
        <p:xfrm>
          <a:off x="1752600" y="2057400"/>
          <a:ext cx="5256801" cy="404368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xmlns="" val="4095292889"/>
                    </a:ext>
                  </a:extLst>
                </a:gridCol>
                <a:gridCol w="1816799">
                  <a:extLst>
                    <a:ext uri="{9D8B030D-6E8A-4147-A177-3AD203B41FA5}">
                      <a16:colId xmlns:a16="http://schemas.microsoft.com/office/drawing/2014/main" xmlns="" val="2435405040"/>
                    </a:ext>
                  </a:extLst>
                </a:gridCol>
                <a:gridCol w="2023110">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No of</a:t>
                      </a:r>
                      <a:r>
                        <a:rPr lang="en-IN" baseline="0" dirty="0" smtClean="0">
                          <a:latin typeface="Times New Roman" panose="02020603050405020304" pitchFamily="18" charset="0"/>
                          <a:cs typeface="Times New Roman" panose="02020603050405020304" pitchFamily="18" charset="0"/>
                        </a:rPr>
                        <a:t> Satellites Connected</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Latitude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Longitude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Altitude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Horizontal Accuracy</a:t>
                      </a:r>
                    </a:p>
                  </a:txBody>
                  <a:tcPr marL="68580" marR="68580" anchor="ctr"/>
                </a:tc>
                <a:extLst>
                  <a:ext uri="{0D108BD9-81ED-4DB2-BD59-A6C34878D82A}">
                    <a16:rowId xmlns:a16="http://schemas.microsoft.com/office/drawing/2014/main" xmlns=""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Vertical Accuracy</a:t>
                      </a:r>
                    </a:p>
                  </a:txBody>
                  <a:tcPr marL="68580" marR="68580" anchor="ctr"/>
                </a:tc>
                <a:extLst>
                  <a:ext uri="{0D108BD9-81ED-4DB2-BD59-A6C34878D82A}">
                    <a16:rowId xmlns:a16="http://schemas.microsoft.com/office/drawing/2014/main" xmlns="" val="3376754302"/>
                  </a:ext>
                </a:extLst>
              </a:tr>
              <a:tr h="370840">
                <a:tc>
                  <a:txBody>
                    <a:bodyPr/>
                    <a:lstStyle/>
                    <a:p>
                      <a:pPr algn="ctr"/>
                      <a:r>
                        <a:rPr lang="en-IN" dirty="0" smtClean="0">
                          <a:latin typeface="Times New Roman" panose="02020603050405020304" pitchFamily="18" charset="0"/>
                          <a:cs typeface="Times New Roman" panose="02020603050405020304" pitchFamily="18" charset="0"/>
                        </a:rPr>
                        <a:t>0x07</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xmlns="" val="24276636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686</TotalTime>
  <Words>578</Words>
  <Application>Microsoft Office PowerPoint</Application>
  <PresentationFormat>On-screen Show (4:3)</PresentationFormat>
  <Paragraphs>175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ESD Presentation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84</cp:revision>
  <dcterms:created xsi:type="dcterms:W3CDTF">2011-09-14T09:42:05Z</dcterms:created>
  <dcterms:modified xsi:type="dcterms:W3CDTF">2021-02-06T15:00:44Z</dcterms:modified>
</cp:coreProperties>
</file>