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85" r:id="rId4"/>
    <p:sldId id="276" r:id="rId5"/>
    <p:sldId id="287" r:id="rId6"/>
    <p:sldId id="288" r:id="rId7"/>
    <p:sldId id="262" r:id="rId8"/>
    <p:sldId id="289" r:id="rId9"/>
    <p:sldId id="296" r:id="rId10"/>
    <p:sldId id="290" r:id="rId11"/>
    <p:sldId id="278" r:id="rId12"/>
    <p:sldId id="279" r:id="rId13"/>
    <p:sldId id="281" r:id="rId14"/>
    <p:sldId id="280" r:id="rId15"/>
    <p:sldId id="283" r:id="rId16"/>
    <p:sldId id="282" r:id="rId17"/>
    <p:sldId id="286" r:id="rId18"/>
    <p:sldId id="292" r:id="rId19"/>
    <p:sldId id="293" r:id="rId20"/>
    <p:sldId id="294" r:id="rId21"/>
    <p:sldId id="29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4" name="Group 13"/>
          <p:cNvGrpSpPr/>
          <p:nvPr userDrawn="1"/>
        </p:nvGrpSpPr>
        <p:grpSpPr>
          <a:xfrm>
            <a:off x="0" y="716281"/>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1" name="TextBox 20"/>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5397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Hyderabad</a:t>
            </a:r>
            <a:r>
              <a:rPr lang="en-US" sz="900" baseline="0" dirty="0" smtClean="0">
                <a:solidFill>
                  <a:srgbClr val="101141"/>
                </a:solidFill>
                <a:latin typeface="Arial"/>
                <a:cs typeface="Arial"/>
              </a:rPr>
              <a:t> </a:t>
            </a:r>
            <a:r>
              <a:rPr lang="en-US" sz="900" dirty="0" smtClean="0">
                <a:solidFill>
                  <a:srgbClr val="101141"/>
                </a:solidFill>
                <a:latin typeface="Arial"/>
                <a:cs typeface="Arial"/>
              </a:rPr>
              <a:t>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Hyderabad </a:t>
            </a:r>
            <a:r>
              <a:rPr lang="en-US" sz="1200" spc="0" baseline="0" dirty="0" smtClean="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1628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32"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33" name="TextBox 3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TextBox 3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5" name="Group 14"/>
          <p:cNvGrpSpPr/>
          <p:nvPr userDrawn="1"/>
        </p:nvGrpSpPr>
        <p:grpSpPr>
          <a:xfrm>
            <a:off x="0" y="716281"/>
            <a:ext cx="7010400" cy="45719"/>
            <a:chOff x="1905000" y="6553200"/>
            <a:chExt cx="7010400" cy="45719"/>
          </a:xfrm>
        </p:grpSpPr>
        <p:sp>
          <p:nvSpPr>
            <p:cNvPr id="16" name="Rectangle 1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5"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0" name="TextBox 19"/>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21" name="Group 20"/>
          <p:cNvGrpSpPr/>
          <p:nvPr userDrawn="1"/>
        </p:nvGrpSpPr>
        <p:grpSpPr>
          <a:xfrm>
            <a:off x="0" y="716281"/>
            <a:ext cx="7010400" cy="45719"/>
            <a:chOff x="1905000" y="6553200"/>
            <a:chExt cx="7010400" cy="45719"/>
          </a:xfrm>
        </p:grpSpPr>
        <p:sp>
          <p:nvSpPr>
            <p:cNvPr id="22" name="Rectangle 2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8" name="TextBox 27"/>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8" name="TextBox 17"/>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2" name="TextBox 21"/>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9" name="Group 18"/>
          <p:cNvGrpSpPr/>
          <p:nvPr userDrawn="1"/>
        </p:nvGrpSpPr>
        <p:grpSpPr>
          <a:xfrm>
            <a:off x="0" y="716281"/>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4"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6" name="TextBox 25"/>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Hyderabad Campus</a:t>
            </a:r>
            <a:endParaRPr lang="en-US" sz="1100" dirty="0">
              <a:solidFill>
                <a:srgbClr val="101141"/>
              </a:solidFill>
              <a:latin typeface="Arial"/>
              <a:cs typeface="Arial"/>
            </a:endParaRPr>
          </a:p>
        </p:txBody>
      </p:sp>
      <p:grpSp>
        <p:nvGrpSpPr>
          <p:cNvPr id="16" name="Group 15"/>
          <p:cNvGrpSpPr/>
          <p:nvPr userDrawn="1"/>
        </p:nvGrpSpPr>
        <p:grpSpPr>
          <a:xfrm>
            <a:off x="0" y="716281"/>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 Box 6"/>
          <p:cNvSpPr txBox="1">
            <a:spLocks noChangeArrowheads="1"/>
          </p:cNvSpPr>
          <p:nvPr userDrawn="1"/>
        </p:nvSpPr>
        <p:spPr bwMode="auto">
          <a:xfrm>
            <a:off x="6096000" y="6629157"/>
            <a:ext cx="685800" cy="257175"/>
          </a:xfrm>
          <a:prstGeom prst="rect">
            <a:avLst/>
          </a:prstGeom>
          <a:noFill/>
          <a:ln w="12700">
            <a:noFill/>
            <a:miter lim="800000"/>
            <a:headEnd/>
            <a:tailEnd/>
          </a:ln>
        </p:spPr>
        <p:txBody>
          <a:bodyPr lIns="90488" tIns="44450" rIns="90488" bIns="44450">
            <a:spAutoFit/>
          </a:bodyPr>
          <a:lstStyle>
            <a:lvl1pPr>
              <a:defRPr sz="2800">
                <a:solidFill>
                  <a:schemeClr val="tx1"/>
                </a:solidFill>
                <a:latin typeface="Times" pitchFamily="18" charset="0"/>
              </a:defRPr>
            </a:lvl1pPr>
            <a:lvl2pPr marL="742950" indent="-285750">
              <a:defRPr sz="2800">
                <a:solidFill>
                  <a:schemeClr val="tx1"/>
                </a:solidFill>
                <a:latin typeface="Times" pitchFamily="18" charset="0"/>
              </a:defRPr>
            </a:lvl2pPr>
            <a:lvl3pPr marL="1143000" indent="-228600">
              <a:defRPr sz="2800">
                <a:solidFill>
                  <a:schemeClr val="tx1"/>
                </a:solidFill>
                <a:latin typeface="Times" pitchFamily="18" charset="0"/>
              </a:defRPr>
            </a:lvl3pPr>
            <a:lvl4pPr marL="1600200" indent="-228600">
              <a:defRPr sz="2800">
                <a:solidFill>
                  <a:schemeClr val="tx1"/>
                </a:solidFill>
                <a:latin typeface="Times" pitchFamily="18" charset="0"/>
              </a:defRPr>
            </a:lvl4pPr>
            <a:lvl5pPr marL="2057400" indent="-228600">
              <a:defRPr sz="2800">
                <a:solidFill>
                  <a:schemeClr val="tx1"/>
                </a:solidFill>
                <a:latin typeface="Times" pitchFamily="18" charset="0"/>
              </a:defRPr>
            </a:lvl5pPr>
            <a:lvl6pPr marL="2514600" indent="-228600" eaLnBrk="0" fontAlgn="base" hangingPunct="0">
              <a:spcBef>
                <a:spcPct val="0"/>
              </a:spcBef>
              <a:spcAft>
                <a:spcPct val="0"/>
              </a:spcAft>
              <a:defRPr sz="2800">
                <a:solidFill>
                  <a:schemeClr val="tx1"/>
                </a:solidFill>
                <a:latin typeface="Times" pitchFamily="18" charset="0"/>
              </a:defRPr>
            </a:lvl6pPr>
            <a:lvl7pPr marL="2971800" indent="-228600" eaLnBrk="0" fontAlgn="base" hangingPunct="0">
              <a:spcBef>
                <a:spcPct val="0"/>
              </a:spcBef>
              <a:spcAft>
                <a:spcPct val="0"/>
              </a:spcAft>
              <a:defRPr sz="2800">
                <a:solidFill>
                  <a:schemeClr val="tx1"/>
                </a:solidFill>
                <a:latin typeface="Times" pitchFamily="18" charset="0"/>
              </a:defRPr>
            </a:lvl7pPr>
            <a:lvl8pPr marL="3429000" indent="-228600" eaLnBrk="0" fontAlgn="base" hangingPunct="0">
              <a:spcBef>
                <a:spcPct val="0"/>
              </a:spcBef>
              <a:spcAft>
                <a:spcPct val="0"/>
              </a:spcAft>
              <a:defRPr sz="2800">
                <a:solidFill>
                  <a:schemeClr val="tx1"/>
                </a:solidFill>
                <a:latin typeface="Times" pitchFamily="18" charset="0"/>
              </a:defRPr>
            </a:lvl8pPr>
            <a:lvl9pPr marL="3886200" indent="-228600" eaLnBrk="0" fontAlgn="base" hangingPunct="0">
              <a:spcBef>
                <a:spcPct val="0"/>
              </a:spcBef>
              <a:spcAft>
                <a:spcPct val="0"/>
              </a:spcAft>
              <a:defRPr sz="2800">
                <a:solidFill>
                  <a:schemeClr val="tx1"/>
                </a:solidFill>
                <a:latin typeface="Times" pitchFamily="18" charset="0"/>
              </a:defRPr>
            </a:lvl9pPr>
          </a:lstStyle>
          <a:p>
            <a:pPr algn="r">
              <a:defRPr/>
            </a:pPr>
            <a:fld id="{AF1F5B14-3F1E-43F5-B1FF-9E1CFB5346E4}" type="slidenum">
              <a:rPr lang="en-US" sz="1100" smtClean="0">
                <a:solidFill>
                  <a:srgbClr val="0000CC"/>
                </a:solidFill>
                <a:latin typeface="Arial" panose="020B0604020202020204" pitchFamily="34" charset="0"/>
              </a:rPr>
              <a:pPr algn="r">
                <a:defRPr/>
              </a:pPr>
              <a:t>‹#›</a:t>
            </a:fld>
            <a:endParaRPr lang="en-US" sz="1100" dirty="0" smtClean="0">
              <a:solidFill>
                <a:srgbClr val="0000CC"/>
              </a:solidFill>
              <a:latin typeface="Arial" panose="020B0604020202020204" pitchFamily="34" charset="0"/>
            </a:endParaRPr>
          </a:p>
        </p:txBody>
      </p:sp>
      <p:sp>
        <p:nvSpPr>
          <p:cNvPr id="23" name="TextBox 22"/>
          <p:cNvSpPr txBox="1"/>
          <p:nvPr userDrawn="1"/>
        </p:nvSpPr>
        <p:spPr>
          <a:xfrm>
            <a:off x="0" y="6673107"/>
            <a:ext cx="6400800" cy="169277"/>
          </a:xfrm>
          <a:prstGeom prst="rect">
            <a:avLst/>
          </a:prstGeom>
          <a:noFill/>
        </p:spPr>
        <p:txBody>
          <a:bodyPr wrap="square" lIns="0" tIns="0" rIns="0" bIns="0" rtlCol="0">
            <a:spAutoFit/>
          </a:bodyPr>
          <a:lstStyle/>
          <a:p>
            <a:r>
              <a:rPr lang="en-US" sz="1100" kern="1200" cap="none" baseline="0" dirty="0" smtClean="0">
                <a:solidFill>
                  <a:srgbClr val="0000CC"/>
                </a:solidFill>
                <a:latin typeface="Arial" panose="020B0604020202020204" pitchFamily="34" charset="0"/>
                <a:cs typeface="Arial" panose="020B0604020202020204" pitchFamily="34" charset="0"/>
              </a:rPr>
              <a:t>Auto Drone | Jeevaraam &amp; Rishi S</a:t>
            </a:r>
            <a:endParaRPr lang="en-US" sz="1100" i="1" cap="none" baseline="0" dirty="0">
              <a:solidFill>
                <a:srgbClr val="0000CC"/>
              </a:solidFill>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11-Feb-21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2514600" y="5029200"/>
            <a:ext cx="6019800" cy="914400"/>
          </a:xfrm>
        </p:spPr>
        <p:txBody>
          <a:bodyPr/>
          <a:lstStyle/>
          <a:p>
            <a:r>
              <a:rPr lang="en-US" dirty="0" smtClean="0"/>
              <a:t>Jeevaraam K</a:t>
            </a:r>
          </a:p>
          <a:p>
            <a:r>
              <a:rPr lang="en-US" dirty="0" smtClean="0"/>
              <a:t>Rishi S </a:t>
            </a:r>
            <a:r>
              <a:rPr lang="en-US" dirty="0" err="1" smtClean="0"/>
              <a:t>Phaye</a:t>
            </a:r>
            <a:endParaRPr lang="en-US" dirty="0" smtClean="0"/>
          </a:p>
          <a:p>
            <a:r>
              <a:rPr lang="en-US" dirty="0" smtClean="0"/>
              <a:t>M.E. EMBEDDED SYSTEM</a:t>
            </a:r>
            <a:endParaRPr lang="en-US" dirty="0"/>
          </a:p>
        </p:txBody>
      </p:sp>
      <p:sp>
        <p:nvSpPr>
          <p:cNvPr id="5" name="Title 4"/>
          <p:cNvSpPr>
            <a:spLocks noGrp="1"/>
          </p:cNvSpPr>
          <p:nvPr>
            <p:ph type="title"/>
          </p:nvPr>
        </p:nvSpPr>
        <p:spPr/>
        <p:txBody>
          <a:bodyPr/>
          <a:lstStyle/>
          <a:p>
            <a:r>
              <a:rPr lang="en-US" dirty="0" smtClean="0"/>
              <a:t>ESD Presentation</a:t>
            </a:r>
            <a:endParaRPr lang="en-US" dirty="0"/>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IN" dirty="0" smtClean="0"/>
              <a:t>Individual Subsystems</a:t>
            </a:r>
            <a:endParaRPr lang="en-IN" dirty="0"/>
          </a:p>
        </p:txBody>
      </p:sp>
    </p:spTree>
    <p:extLst>
      <p:ext uri="{BB962C8B-B14F-4D97-AF65-F5344CB8AC3E}">
        <p14:creationId xmlns:p14="http://schemas.microsoft.com/office/powerpoint/2010/main" xmlns="" val="350608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228600"/>
            <a:ext cx="6553200" cy="1143000"/>
          </a:xfrm>
          <a:prstGeom prst="rect">
            <a:avLst/>
          </a:prstGeom>
        </p:spPr>
        <p:txBody>
          <a:bodyPr>
            <a:normAutofit fontScale="3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28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Subsystem Address Ranges Definition</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365094172"/>
              </p:ext>
            </p:extLst>
          </p:nvPr>
        </p:nvGraphicFramePr>
        <p:xfrm>
          <a:off x="1981200" y="2209800"/>
          <a:ext cx="5244084" cy="3403600"/>
        </p:xfrm>
        <a:graphic>
          <a:graphicData uri="http://schemas.openxmlformats.org/drawingml/2006/table">
            <a:tbl>
              <a:tblPr firstRow="1" bandRow="1">
                <a:tableStyleId>{5C22544A-7EE6-4342-B048-85BDC9FD1C3A}</a:tableStyleId>
              </a:tblPr>
              <a:tblGrid>
                <a:gridCol w="1181862">
                  <a:extLst>
                    <a:ext uri="{9D8B030D-6E8A-4147-A177-3AD203B41FA5}">
                      <a16:colId xmlns:a16="http://schemas.microsoft.com/office/drawing/2014/main" xmlns="" val="4095292889"/>
                    </a:ext>
                  </a:extLst>
                </a:gridCol>
                <a:gridCol w="1115187">
                  <a:extLst>
                    <a:ext uri="{9D8B030D-6E8A-4147-A177-3AD203B41FA5}">
                      <a16:colId xmlns:a16="http://schemas.microsoft.com/office/drawing/2014/main" xmlns="" val="2435405040"/>
                    </a:ext>
                  </a:extLst>
                </a:gridCol>
                <a:gridCol w="2947035">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Start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End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0x10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0x19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Relative Position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0x20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0x26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0x29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External RF Communication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0x30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0x39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0x40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0x49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Health</a:t>
                      </a:r>
                      <a:r>
                        <a:rPr lang="en-IN" baseline="0" dirty="0" smtClean="0">
                          <a:latin typeface="Times New Roman" panose="02020603050405020304" pitchFamily="18" charset="0"/>
                          <a:cs typeface="Times New Roman" panose="02020603050405020304" pitchFamily="18" charset="0"/>
                        </a:rPr>
                        <a:t> Monitoring Subsystem</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0x50</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0x59</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Communication Subsystem</a:t>
                      </a:r>
                    </a:p>
                  </a:txBody>
                  <a:tcPr marL="68580" marR="68580" anchor="ctr"/>
                </a:tc>
                <a:extLst>
                  <a:ext uri="{0D108BD9-81ED-4DB2-BD59-A6C34878D82A}">
                    <a16:rowId xmlns:a16="http://schemas.microsoft.com/office/drawing/2014/main" xmlns="" val="33767543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955" y="0"/>
            <a:ext cx="70104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GPS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709166606"/>
              </p:ext>
            </p:extLst>
          </p:nvPr>
        </p:nvGraphicFramePr>
        <p:xfrm>
          <a:off x="1752600" y="2057400"/>
          <a:ext cx="5256801" cy="404368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2023110">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No of</a:t>
                      </a:r>
                      <a:r>
                        <a:rPr lang="en-IN" baseline="0" dirty="0" smtClean="0">
                          <a:latin typeface="Times New Roman" panose="02020603050405020304" pitchFamily="18" charset="0"/>
                          <a:cs typeface="Times New Roman" panose="02020603050405020304" pitchFamily="18" charset="0"/>
                        </a:rPr>
                        <a:t> Satellites Connected</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Altitude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Horizontal Accuracy</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Vertical Accuracy</a:t>
                      </a:r>
                    </a:p>
                  </a:txBody>
                  <a:tcPr marL="68580" marR="68580" anchor="ctr"/>
                </a:tc>
                <a:extLst>
                  <a:ext uri="{0D108BD9-81ED-4DB2-BD59-A6C34878D82A}">
                    <a16:rowId xmlns:a16="http://schemas.microsoft.com/office/drawing/2014/main" xmlns=""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xmlns="" val="24276636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9665"/>
            <a:ext cx="6629400"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Relative Position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68017334"/>
              </p:ext>
            </p:extLst>
          </p:nvPr>
        </p:nvGraphicFramePr>
        <p:xfrm>
          <a:off x="2209800" y="2438400"/>
          <a:ext cx="4837701" cy="30327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1604010">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X-Value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Y-Value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Z-Value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xmlns="" val="254703435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665" y="0"/>
            <a:ext cx="6572865"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Obstacle Avoidance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4201074815"/>
              </p:ext>
            </p:extLst>
          </p:nvPr>
        </p:nvGraphicFramePr>
        <p:xfrm>
          <a:off x="1752600" y="2286000"/>
          <a:ext cx="5609226" cy="293116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2375535">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Reserved (Type of Subsystem)</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Direction</a:t>
                      </a:r>
                      <a:r>
                        <a:rPr lang="en-IN" baseline="0" dirty="0" smtClean="0">
                          <a:latin typeface="Times New Roman" panose="02020603050405020304" pitchFamily="18" charset="0"/>
                          <a:cs typeface="Times New Roman" panose="02020603050405020304" pitchFamily="18" charset="0"/>
                        </a:rPr>
                        <a:t> of Obstacle (Degrees)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Distance</a:t>
                      </a:r>
                      <a:r>
                        <a:rPr lang="en-IN" baseline="0" dirty="0" smtClean="0">
                          <a:latin typeface="Times New Roman" panose="02020603050405020304" pitchFamily="18" charset="0"/>
                          <a:cs typeface="Times New Roman" panose="02020603050405020304" pitchFamily="18" charset="0"/>
                        </a:rPr>
                        <a:t> to Impact (Metres)</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Refresh Rate (in </a:t>
                      </a:r>
                      <a:r>
                        <a:rPr lang="en-IN" baseline="0" dirty="0" err="1" smtClean="0">
                          <a:latin typeface="Times New Roman" panose="02020603050405020304" pitchFamily="18" charset="0"/>
                          <a:cs typeface="Times New Roman" panose="02020603050405020304" pitchFamily="18" charset="0"/>
                        </a:rPr>
                        <a:t>ms</a:t>
                      </a:r>
                      <a:r>
                        <a:rPr lang="en-IN" baseline="0" dirty="0" smtClean="0">
                          <a:latin typeface="Times New Roman" panose="02020603050405020304" pitchFamily="18" charset="0"/>
                          <a:cs typeface="Times New Roman" panose="02020603050405020304" pitchFamily="18" charset="0"/>
                        </a:rPr>
                        <a:t>)</a:t>
                      </a:r>
                    </a:p>
                  </a:txBody>
                  <a:tcPr marL="68580" marR="68580" anchor="ctr"/>
                </a:tc>
                <a:extLst>
                  <a:ext uri="{0D108BD9-81ED-4DB2-BD59-A6C34878D82A}">
                    <a16:rowId xmlns:a16="http://schemas.microsoft.com/office/drawing/2014/main" xmlns="" val="254703435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4413" y="0"/>
            <a:ext cx="6594987" cy="1143000"/>
          </a:xfrm>
          <a:prstGeom prst="rect">
            <a:avLst/>
          </a:prstGeom>
        </p:spPr>
        <p:txBody>
          <a:bodyP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Communication Subsystem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15687776"/>
              </p:ext>
            </p:extLst>
          </p:nvPr>
        </p:nvGraphicFramePr>
        <p:xfrm>
          <a:off x="2133600" y="2362200"/>
          <a:ext cx="5087685" cy="2763520"/>
        </p:xfrm>
        <a:graphic>
          <a:graphicData uri="http://schemas.openxmlformats.org/drawingml/2006/table">
            <a:tbl>
              <a:tblPr firstRow="1" bandRow="1">
                <a:tableStyleId>{5C22544A-7EE6-4342-B048-85BDC9FD1C3A}</a:tableStyleId>
              </a:tblPr>
              <a:tblGrid>
                <a:gridCol w="1416892">
                  <a:extLst>
                    <a:ext uri="{9D8B030D-6E8A-4147-A177-3AD203B41FA5}">
                      <a16:colId xmlns:a16="http://schemas.microsoft.com/office/drawing/2014/main" xmlns="" val="4095292889"/>
                    </a:ext>
                  </a:extLst>
                </a:gridCol>
                <a:gridCol w="1816799">
                  <a:extLst>
                    <a:ext uri="{9D8B030D-6E8A-4147-A177-3AD203B41FA5}">
                      <a16:colId xmlns:a16="http://schemas.microsoft.com/office/drawing/2014/main" xmlns="" val="2435405040"/>
                    </a:ext>
                  </a:extLst>
                </a:gridCol>
                <a:gridCol w="1853994">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Type</a:t>
                      </a:r>
                      <a:r>
                        <a:rPr lang="en-IN" baseline="0" dirty="0" smtClean="0">
                          <a:latin typeface="Times New Roman" panose="02020603050405020304" pitchFamily="18" charset="0"/>
                          <a:cs typeface="Times New Roman" panose="02020603050405020304" pitchFamily="18" charset="0"/>
                        </a:rPr>
                        <a:t> of Communication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Latitude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Longitude</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4 – Float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Altitude</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Back to Origin</a:t>
                      </a:r>
                    </a:p>
                  </a:txBody>
                  <a:tcPr marL="68580" marR="68580" anchor="ctr"/>
                </a:tc>
                <a:extLst>
                  <a:ext uri="{0D108BD9-81ED-4DB2-BD59-A6C34878D82A}">
                    <a16:rowId xmlns:a16="http://schemas.microsoft.com/office/drawing/2014/main" xmlns="" val="220211617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28600"/>
            <a:ext cx="6638976" cy="1143000"/>
          </a:xfrm>
          <a:prstGeom prst="rect">
            <a:avLst/>
          </a:prstGeom>
        </p:spPr>
        <p:txBody>
          <a:bodyPr>
            <a:normAutofit fontScale="90000" lnSpcReduction="1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IN" sz="4000" b="1" i="0" u="none" strike="noStrike" kern="1200" cap="none" spc="-15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External RF Communication Register Structure</a:t>
            </a:r>
            <a:endParaRPr kumimoji="0" lang="en-IN" sz="4000" b="1" i="0" u="none" strike="noStrike" kern="1200" cap="none" spc="-15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086865700"/>
              </p:ext>
            </p:extLst>
          </p:nvPr>
        </p:nvGraphicFramePr>
        <p:xfrm>
          <a:off x="2362200" y="2743200"/>
          <a:ext cx="5257800" cy="3235960"/>
        </p:xfrm>
        <a:graphic>
          <a:graphicData uri="http://schemas.openxmlformats.org/drawingml/2006/table">
            <a:tbl>
              <a:tblPr firstRow="1" bandRow="1">
                <a:tableStyleId>{5C22544A-7EE6-4342-B048-85BDC9FD1C3A}</a:tableStyleId>
              </a:tblPr>
              <a:tblGrid>
                <a:gridCol w="1748174">
                  <a:extLst>
                    <a:ext uri="{9D8B030D-6E8A-4147-A177-3AD203B41FA5}">
                      <a16:colId xmlns:a16="http://schemas.microsoft.com/office/drawing/2014/main" xmlns="" val="4095292889"/>
                    </a:ext>
                  </a:extLst>
                </a:gridCol>
                <a:gridCol w="2241582">
                  <a:extLst>
                    <a:ext uri="{9D8B030D-6E8A-4147-A177-3AD203B41FA5}">
                      <a16:colId xmlns:a16="http://schemas.microsoft.com/office/drawing/2014/main" xmlns="" val="2435405040"/>
                    </a:ext>
                  </a:extLst>
                </a:gridCol>
                <a:gridCol w="1268044">
                  <a:extLst>
                    <a:ext uri="{9D8B030D-6E8A-4147-A177-3AD203B41FA5}">
                      <a16:colId xmlns:a16="http://schemas.microsoft.com/office/drawing/2014/main" xmlns="" val="3149681256"/>
                    </a:ext>
                  </a:extLst>
                </a:gridCol>
              </a:tblGrid>
              <a:tr h="370840">
                <a:tc>
                  <a:txBody>
                    <a:bodyPr/>
                    <a:lstStyle/>
                    <a:p>
                      <a:pPr algn="ctr"/>
                      <a:r>
                        <a:rPr lang="en-IN" dirty="0" smtClean="0">
                          <a:latin typeface="Times New Roman" panose="02020603050405020304" pitchFamily="18" charset="0"/>
                          <a:cs typeface="Times New Roman" panose="02020603050405020304" pitchFamily="18" charset="0"/>
                        </a:rPr>
                        <a:t>Register</a:t>
                      </a:r>
                      <a:r>
                        <a:rPr lang="en-IN" baseline="0" dirty="0" smtClean="0">
                          <a:latin typeface="Times New Roman" panose="02020603050405020304" pitchFamily="18" charset="0"/>
                          <a:cs typeface="Times New Roman" panose="02020603050405020304" pitchFamily="18" charset="0"/>
                        </a:rPr>
                        <a:t> Address</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Data Type and Length</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08707244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0x01</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1 – U </a:t>
                      </a:r>
                      <a:r>
                        <a:rPr lang="en-IN"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Type of RF</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3363853376"/>
                  </a:ext>
                </a:extLst>
              </a:tr>
              <a:tr h="370840">
                <a:tc>
                  <a:txBody>
                    <a:bodyPr/>
                    <a:lstStyle/>
                    <a:p>
                      <a:pPr algn="ctr"/>
                      <a:r>
                        <a:rPr lang="en-IN" dirty="0" smtClean="0">
                          <a:latin typeface="Times New Roman" panose="02020603050405020304" pitchFamily="18" charset="0"/>
                          <a:cs typeface="Times New Roman" panose="02020603050405020304" pitchFamily="18" charset="0"/>
                        </a:rPr>
                        <a:t>0x02</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9670481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0x03</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2</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621665701"/>
                  </a:ext>
                </a:extLst>
              </a:tr>
              <a:tr h="370840">
                <a:tc>
                  <a:txBody>
                    <a:bodyPr/>
                    <a:lstStyle/>
                    <a:p>
                      <a:pPr algn="ctr"/>
                      <a:r>
                        <a:rPr lang="en-IN" dirty="0" smtClean="0">
                          <a:latin typeface="Times New Roman" panose="02020603050405020304" pitchFamily="18" charset="0"/>
                          <a:cs typeface="Times New Roman" panose="02020603050405020304" pitchFamily="18" charset="0"/>
                        </a:rPr>
                        <a:t>0x04</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dirty="0" smtClean="0">
                          <a:latin typeface="Times New Roman" panose="02020603050405020304" pitchFamily="18" charset="0"/>
                          <a:cs typeface="Times New Roman" panose="02020603050405020304" pitchFamily="18" charset="0"/>
                        </a:rPr>
                        <a:t>Channel</a:t>
                      </a:r>
                      <a:r>
                        <a:rPr lang="en-IN" baseline="0" dirty="0" smtClean="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marL="68580" marR="68580" anchor="ctr"/>
                </a:tc>
                <a:extLst>
                  <a:ext uri="{0D108BD9-81ED-4DB2-BD59-A6C34878D82A}">
                    <a16:rowId xmlns:a16="http://schemas.microsoft.com/office/drawing/2014/main" xmlns="" val="1515685180"/>
                  </a:ext>
                </a:extLst>
              </a:tr>
              <a:tr h="370840">
                <a:tc>
                  <a:txBody>
                    <a:bodyPr/>
                    <a:lstStyle/>
                    <a:p>
                      <a:pPr algn="ctr"/>
                      <a:r>
                        <a:rPr lang="en-IN" dirty="0" smtClean="0">
                          <a:latin typeface="Times New Roman" panose="02020603050405020304" pitchFamily="18" charset="0"/>
                          <a:cs typeface="Times New Roman" panose="02020603050405020304" pitchFamily="18" charset="0"/>
                        </a:rPr>
                        <a:t>0x05</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4</a:t>
                      </a:r>
                    </a:p>
                  </a:txBody>
                  <a:tcPr marL="68580" marR="68580" anchor="ctr"/>
                </a:tc>
                <a:extLst>
                  <a:ext uri="{0D108BD9-81ED-4DB2-BD59-A6C34878D82A}">
                    <a16:rowId xmlns:a16="http://schemas.microsoft.com/office/drawing/2014/main" xmlns="" val="2547034353"/>
                  </a:ext>
                </a:extLst>
              </a:tr>
              <a:tr h="370840">
                <a:tc>
                  <a:txBody>
                    <a:bodyPr/>
                    <a:lstStyle/>
                    <a:p>
                      <a:pPr algn="ctr"/>
                      <a:r>
                        <a:rPr lang="en-IN" dirty="0" smtClean="0">
                          <a:latin typeface="Times New Roman" panose="02020603050405020304" pitchFamily="18" charset="0"/>
                          <a:cs typeface="Times New Roman" panose="02020603050405020304" pitchFamily="18" charset="0"/>
                        </a:rPr>
                        <a:t>0x06</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5</a:t>
                      </a:r>
                    </a:p>
                  </a:txBody>
                  <a:tcPr marL="68580" marR="68580" anchor="ctr"/>
                </a:tc>
                <a:extLst>
                  <a:ext uri="{0D108BD9-81ED-4DB2-BD59-A6C34878D82A}">
                    <a16:rowId xmlns:a16="http://schemas.microsoft.com/office/drawing/2014/main" xmlns="" val="3376754302"/>
                  </a:ext>
                </a:extLst>
              </a:tr>
              <a:tr h="370840">
                <a:tc>
                  <a:txBody>
                    <a:bodyPr/>
                    <a:lstStyle/>
                    <a:p>
                      <a:pPr algn="ctr"/>
                      <a:r>
                        <a:rPr lang="en-IN" dirty="0" smtClean="0">
                          <a:latin typeface="Times New Roman" panose="02020603050405020304" pitchFamily="18" charset="0"/>
                          <a:cs typeface="Times New Roman" panose="02020603050405020304" pitchFamily="18" charset="0"/>
                        </a:rPr>
                        <a:t>0x07</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ctr"/>
                      <a:r>
                        <a:rPr lang="en-IN" dirty="0" smtClean="0">
                          <a:latin typeface="Times New Roman" panose="02020603050405020304" pitchFamily="18" charset="0"/>
                          <a:cs typeface="Times New Roman" panose="02020603050405020304" pitchFamily="18" charset="0"/>
                        </a:rPr>
                        <a:t>2</a:t>
                      </a:r>
                      <a:r>
                        <a:rPr lang="en-IN" baseline="0" dirty="0" smtClean="0">
                          <a:latin typeface="Times New Roman" panose="02020603050405020304" pitchFamily="18" charset="0"/>
                          <a:cs typeface="Times New Roman" panose="02020603050405020304" pitchFamily="18" charset="0"/>
                        </a:rPr>
                        <a:t> – U </a:t>
                      </a:r>
                      <a:r>
                        <a:rPr lang="en-IN" baseline="0" dirty="0" err="1" smtClean="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txBody>
                  <a:tcPr marL="68580" marR="68580" anchor="ctr"/>
                </a:tc>
                <a:tc>
                  <a:txBody>
                    <a:bodyPr/>
                    <a:lstStyle/>
                    <a:p>
                      <a:pPr algn="l"/>
                      <a:r>
                        <a:rPr lang="en-IN" baseline="0" dirty="0" smtClean="0">
                          <a:latin typeface="Times New Roman" panose="02020603050405020304" pitchFamily="18" charset="0"/>
                          <a:cs typeface="Times New Roman" panose="02020603050405020304" pitchFamily="18" charset="0"/>
                        </a:rPr>
                        <a:t>Channel 6</a:t>
                      </a:r>
                    </a:p>
                  </a:txBody>
                  <a:tcPr marL="68580" marR="68580" anchor="ctr"/>
                </a:tc>
                <a:extLst>
                  <a:ext uri="{0D108BD9-81ED-4DB2-BD59-A6C34878D82A}">
                    <a16:rowId xmlns:a16="http://schemas.microsoft.com/office/drawing/2014/main" xmlns="" val="24276636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Currently Implemented Subsyste</a:t>
            </a:r>
            <a:r>
              <a:rPr lang="en-IN" dirty="0"/>
              <a:t>m</a:t>
            </a:r>
          </a:p>
        </p:txBody>
      </p:sp>
      <p:grpSp>
        <p:nvGrpSpPr>
          <p:cNvPr id="4" name="Group 15"/>
          <p:cNvGrpSpPr/>
          <p:nvPr/>
        </p:nvGrpSpPr>
        <p:grpSpPr>
          <a:xfrm>
            <a:off x="762000" y="1143000"/>
            <a:ext cx="7467601" cy="4419600"/>
            <a:chOff x="409434" y="40948"/>
            <a:chExt cx="11259402" cy="6755641"/>
          </a:xfrm>
        </p:grpSpPr>
        <p:sp>
          <p:nvSpPr>
            <p:cNvPr id="5" name="Left-Right Arrow 4"/>
            <p:cNvSpPr/>
            <p:nvPr/>
          </p:nvSpPr>
          <p:spPr>
            <a:xfrm>
              <a:off x="409434" y="3889617"/>
              <a:ext cx="11259402" cy="31389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TextBox 5"/>
            <p:cNvSpPr txBox="1"/>
            <p:nvPr/>
          </p:nvSpPr>
          <p:spPr>
            <a:xfrm>
              <a:off x="10160000" y="3587660"/>
              <a:ext cx="1263593"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I2C Bus</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766783"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Subsystem</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p:cNvCxnSpPr>
              <a:stCxn id="7" idx="2"/>
            </p:cNvCxnSpPr>
            <p:nvPr/>
          </p:nvCxnSpPr>
          <p:spPr>
            <a:xfrm>
              <a:off x="5008729"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766783"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Receiver</a:t>
              </a:r>
              <a:endParaRPr lang="en-IN" dirty="0">
                <a:latin typeface="Times New Roman" panose="02020603050405020304" pitchFamily="18" charset="0"/>
                <a:cs typeface="Times New Roman" panose="02020603050405020304" pitchFamily="18" charset="0"/>
              </a:endParaRPr>
            </a:p>
          </p:txBody>
        </p:sp>
        <p:cxnSp>
          <p:nvCxnSpPr>
            <p:cNvPr id="10" name="Straight Arrow Connector 9"/>
            <p:cNvCxnSpPr>
              <a:stCxn id="9" idx="2"/>
              <a:endCxn id="7" idx="0"/>
            </p:cNvCxnSpPr>
            <p:nvPr/>
          </p:nvCxnSpPr>
          <p:spPr>
            <a:xfrm>
              <a:off x="5008729"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p:cNvSpPr/>
            <p:nvPr/>
          </p:nvSpPr>
          <p:spPr>
            <a:xfrm>
              <a:off x="6851177"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IMU Subsystem</a:t>
              </a:r>
              <a:endParaRPr lang="en-IN" dirty="0">
                <a:latin typeface="Times New Roman" panose="02020603050405020304" pitchFamily="18" charset="0"/>
                <a:cs typeface="Times New Roman" panose="02020603050405020304" pitchFamily="18" charset="0"/>
              </a:endParaRPr>
            </a:p>
          </p:txBody>
        </p:sp>
        <p:cxnSp>
          <p:nvCxnSpPr>
            <p:cNvPr id="12" name="Straight Arrow Connector 11"/>
            <p:cNvCxnSpPr>
              <a:stCxn id="11" idx="2"/>
            </p:cNvCxnSpPr>
            <p:nvPr/>
          </p:nvCxnSpPr>
          <p:spPr>
            <a:xfrm>
              <a:off x="8093123"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6851177"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IMU Sensor (BNO055)</a:t>
              </a:r>
              <a:endParaRPr lang="en-IN" dirty="0">
                <a:latin typeface="Times New Roman" panose="02020603050405020304" pitchFamily="18" charset="0"/>
                <a:cs typeface="Times New Roman" panose="02020603050405020304" pitchFamily="18" charset="0"/>
              </a:endParaRPr>
            </a:p>
          </p:txBody>
        </p:sp>
        <p:cxnSp>
          <p:nvCxnSpPr>
            <p:cNvPr id="14" name="Straight Arrow Connector 13"/>
            <p:cNvCxnSpPr>
              <a:stCxn id="13" idx="2"/>
              <a:endCxn id="11" idx="0"/>
            </p:cNvCxnSpPr>
            <p:nvPr/>
          </p:nvCxnSpPr>
          <p:spPr>
            <a:xfrm>
              <a:off x="8093123"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4148920" y="5486404"/>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Main/Master Controller</a:t>
              </a:r>
              <a:endParaRPr lang="en-IN" dirty="0">
                <a:latin typeface="Times New Roman" panose="02020603050405020304" pitchFamily="18" charset="0"/>
                <a:cs typeface="Times New Roman" panose="02020603050405020304" pitchFamily="18" charset="0"/>
              </a:endParaRPr>
            </a:p>
          </p:txBody>
        </p:sp>
        <p:cxnSp>
          <p:nvCxnSpPr>
            <p:cNvPr id="16" name="Straight Arrow Connector 15"/>
            <p:cNvCxnSpPr>
              <a:stCxn id="15" idx="0"/>
            </p:cNvCxnSpPr>
            <p:nvPr/>
          </p:nvCxnSpPr>
          <p:spPr>
            <a:xfrm flipV="1">
              <a:off x="5390866" y="4046566"/>
              <a:ext cx="0" cy="14398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xmlns="" val="394241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Current Status of development. (Output and status can be changed if we get any output and obtain result before our presentation)</a:t>
            </a:r>
            <a:endParaRPr lang="en-IN" dirty="0"/>
          </a:p>
        </p:txBody>
      </p:sp>
      <p:sp>
        <p:nvSpPr>
          <p:cNvPr id="3" name="Content Placeholder 2"/>
          <p:cNvSpPr>
            <a:spLocks noGrp="1"/>
          </p:cNvSpPr>
          <p:nvPr>
            <p:ph sz="quarter" idx="10"/>
          </p:nvPr>
        </p:nvSpPr>
        <p:spPr>
          <a:xfrm>
            <a:off x="304800" y="-17206"/>
            <a:ext cx="6324600" cy="1143000"/>
          </a:xfrm>
        </p:spPr>
        <p:txBody>
          <a:bodyPr/>
          <a:lstStyle/>
          <a:p>
            <a:r>
              <a:rPr lang="en-IN" dirty="0" smtClean="0"/>
              <a:t>Results and Output</a:t>
            </a:r>
            <a:endParaRPr lang="en-IN" dirty="0"/>
          </a:p>
        </p:txBody>
      </p:sp>
    </p:spTree>
    <p:extLst>
      <p:ext uri="{BB962C8B-B14F-4D97-AF65-F5344CB8AC3E}">
        <p14:creationId xmlns:p14="http://schemas.microsoft.com/office/powerpoint/2010/main" xmlns="" val="383881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Points complementing the data given in Aim and Objectives slide</a:t>
            </a:r>
            <a:endParaRPr lang="en-IN" dirty="0"/>
          </a:p>
        </p:txBody>
      </p:sp>
      <p:sp>
        <p:nvSpPr>
          <p:cNvPr id="3" name="Content Placeholder 2"/>
          <p:cNvSpPr>
            <a:spLocks noGrp="1"/>
          </p:cNvSpPr>
          <p:nvPr>
            <p:ph sz="quarter" idx="10"/>
          </p:nvPr>
        </p:nvSpPr>
        <p:spPr>
          <a:xfrm>
            <a:off x="304800" y="0"/>
            <a:ext cx="6324600" cy="1143000"/>
          </a:xfrm>
        </p:spPr>
        <p:txBody>
          <a:bodyPr/>
          <a:lstStyle/>
          <a:p>
            <a:r>
              <a:rPr lang="en-IN" dirty="0" smtClean="0"/>
              <a:t>Conclusion</a:t>
            </a:r>
            <a:endParaRPr lang="en-IN" dirty="0"/>
          </a:p>
        </p:txBody>
      </p:sp>
    </p:spTree>
    <p:extLst>
      <p:ext uri="{BB962C8B-B14F-4D97-AF65-F5344CB8AC3E}">
        <p14:creationId xmlns:p14="http://schemas.microsoft.com/office/powerpoint/2010/main" xmlns="" val="178468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AUTO DRONE</a:t>
            </a:r>
          </a:p>
        </p:txBody>
      </p:sp>
      <p:pic>
        <p:nvPicPr>
          <p:cNvPr id="3" name="Picture 2" descr="drone.jpg"/>
          <p:cNvPicPr>
            <a:picLocks noChangeAspect="1"/>
          </p:cNvPicPr>
          <p:nvPr/>
        </p:nvPicPr>
        <p:blipFill>
          <a:blip r:embed="rId2" cstate="print"/>
          <a:stretch>
            <a:fillRect/>
          </a:stretch>
        </p:blipFill>
        <p:spPr>
          <a:xfrm>
            <a:off x="5715000" y="4495800"/>
            <a:ext cx="2800350" cy="1628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Arial" panose="020B0604020202020204" pitchFamily="34" charset="0"/>
              <a:buChar char="•"/>
            </a:pPr>
            <a:r>
              <a:rPr lang="en-US" dirty="0"/>
              <a:t>In this architecture, additional features can also be added since the communication bus is I2C and the master controller can be configured after adding the additional subsystems to the bus and integrated with the system easily</a:t>
            </a:r>
            <a:r>
              <a:rPr lang="en-US" dirty="0" smtClean="0"/>
              <a:t>.</a:t>
            </a:r>
          </a:p>
          <a:p>
            <a:pPr algn="just">
              <a:buFont typeface="Arial" panose="020B0604020202020204" pitchFamily="34" charset="0"/>
              <a:buChar char="•"/>
            </a:pPr>
            <a:r>
              <a:rPr lang="en-IN" dirty="0"/>
              <a:t>At the end, the Master controller combines all the inputs from multiple subsystems and takes decision based on its configuration input</a:t>
            </a:r>
            <a:r>
              <a:rPr lang="en-IN" dirty="0" smtClean="0"/>
              <a:t>.</a:t>
            </a:r>
            <a:endParaRPr lang="en-US" dirty="0"/>
          </a:p>
          <a:p>
            <a:endParaRPr lang="en-IN" dirty="0"/>
          </a:p>
        </p:txBody>
      </p:sp>
      <p:sp>
        <p:nvSpPr>
          <p:cNvPr id="3" name="Content Placeholder 2"/>
          <p:cNvSpPr>
            <a:spLocks noGrp="1"/>
          </p:cNvSpPr>
          <p:nvPr>
            <p:ph sz="quarter" idx="10"/>
          </p:nvPr>
        </p:nvSpPr>
        <p:spPr>
          <a:xfrm>
            <a:off x="304800" y="-2458"/>
            <a:ext cx="6324600" cy="1143000"/>
          </a:xfrm>
        </p:spPr>
        <p:txBody>
          <a:bodyPr/>
          <a:lstStyle/>
          <a:p>
            <a:r>
              <a:rPr lang="en-IN" dirty="0" smtClean="0"/>
              <a:t>Future Scope</a:t>
            </a:r>
            <a:endParaRPr lang="en-IN" dirty="0"/>
          </a:p>
        </p:txBody>
      </p:sp>
    </p:spTree>
    <p:extLst>
      <p:ext uri="{BB962C8B-B14F-4D97-AF65-F5344CB8AC3E}">
        <p14:creationId xmlns:p14="http://schemas.microsoft.com/office/powerpoint/2010/main" xmlns="" val="2373973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r>
              <a:rPr lang="en-IN" dirty="0" smtClean="0"/>
              <a:t>THANK YOU</a:t>
            </a:r>
            <a:endParaRPr lang="en-IN" dirty="0"/>
          </a:p>
        </p:txBody>
      </p:sp>
    </p:spTree>
    <p:extLst>
      <p:ext uri="{BB962C8B-B14F-4D97-AF65-F5344CB8AC3E}">
        <p14:creationId xmlns:p14="http://schemas.microsoft.com/office/powerpoint/2010/main" xmlns="" val="202587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525963"/>
          </a:xfrm>
        </p:spPr>
        <p:txBody>
          <a:bodyPr>
            <a:normAutofit/>
          </a:bodyPr>
          <a:lstStyle/>
          <a:p>
            <a:pPr>
              <a:buFont typeface="Arial" panose="020B0604020202020204" pitchFamily="34" charset="0"/>
              <a:buChar char="•"/>
            </a:pPr>
            <a:r>
              <a:rPr lang="en-US" dirty="0" smtClean="0"/>
              <a:t>Abstract</a:t>
            </a:r>
          </a:p>
          <a:p>
            <a:pPr>
              <a:buFont typeface="Arial" panose="020B0604020202020204" pitchFamily="34" charset="0"/>
              <a:buChar char="•"/>
            </a:pPr>
            <a:r>
              <a:rPr lang="en-US" dirty="0" smtClean="0"/>
              <a:t>Aim and Objectives</a:t>
            </a:r>
          </a:p>
          <a:p>
            <a:pPr>
              <a:buFont typeface="Arial" panose="020B0604020202020204" pitchFamily="34" charset="0"/>
              <a:buChar char="•"/>
            </a:pPr>
            <a:r>
              <a:rPr lang="en-US" dirty="0" smtClean="0"/>
              <a:t>Proposed Methodology</a:t>
            </a:r>
          </a:p>
          <a:p>
            <a:pPr>
              <a:buFont typeface="Arial" panose="020B0604020202020204" pitchFamily="34" charset="0"/>
              <a:buChar char="•"/>
            </a:pPr>
            <a:r>
              <a:rPr lang="en-US" dirty="0" smtClean="0"/>
              <a:t>Block Diagram</a:t>
            </a:r>
          </a:p>
          <a:p>
            <a:pPr>
              <a:buFont typeface="Arial" panose="020B0604020202020204" pitchFamily="34" charset="0"/>
              <a:buChar char="•"/>
            </a:pPr>
            <a:r>
              <a:rPr lang="en-US" dirty="0" smtClean="0"/>
              <a:t>Architecture Overview</a:t>
            </a:r>
          </a:p>
          <a:p>
            <a:pPr>
              <a:buFont typeface="Arial" panose="020B0604020202020204" pitchFamily="34" charset="0"/>
              <a:buChar char="•"/>
            </a:pPr>
            <a:r>
              <a:rPr lang="en-US" dirty="0" smtClean="0"/>
              <a:t>List of Subsystems</a:t>
            </a:r>
            <a:endParaRPr lang="en-US" dirty="0"/>
          </a:p>
          <a:p>
            <a:pPr>
              <a:buFont typeface="Arial" panose="020B0604020202020204" pitchFamily="34" charset="0"/>
              <a:buChar char="•"/>
            </a:pPr>
            <a:r>
              <a:rPr lang="en-US" dirty="0" smtClean="0"/>
              <a:t>Individual Subsystems</a:t>
            </a:r>
          </a:p>
          <a:p>
            <a:pPr>
              <a:buFont typeface="Arial" panose="020B0604020202020204" pitchFamily="34" charset="0"/>
              <a:buChar char="•"/>
            </a:pPr>
            <a:r>
              <a:rPr lang="en-US" dirty="0" smtClean="0"/>
              <a:t>Currently Implemented Subsystems</a:t>
            </a:r>
          </a:p>
          <a:p>
            <a:pPr>
              <a:buFont typeface="Arial" panose="020B0604020202020204" pitchFamily="34" charset="0"/>
              <a:buChar char="•"/>
            </a:pPr>
            <a:r>
              <a:rPr lang="en-US" dirty="0" smtClean="0"/>
              <a:t>Results and Output</a:t>
            </a:r>
          </a:p>
          <a:p>
            <a:pPr>
              <a:buFont typeface="Arial" panose="020B0604020202020204" pitchFamily="34" charset="0"/>
              <a:buChar char="•"/>
            </a:pPr>
            <a:r>
              <a:rPr lang="en-US" dirty="0" smtClean="0"/>
              <a:t>Conclusion</a:t>
            </a:r>
            <a:endParaRPr lang="en-US" dirty="0"/>
          </a:p>
        </p:txBody>
      </p:sp>
      <p:sp>
        <p:nvSpPr>
          <p:cNvPr id="4" name="Content Placeholder 3"/>
          <p:cNvSpPr>
            <a:spLocks noGrp="1"/>
          </p:cNvSpPr>
          <p:nvPr>
            <p:ph sz="quarter" idx="10"/>
          </p:nvPr>
        </p:nvSpPr>
        <p:spPr>
          <a:xfrm>
            <a:off x="304800" y="-17206"/>
            <a:ext cx="6324600" cy="1143000"/>
          </a:xfrm>
        </p:spPr>
        <p:txBody>
          <a:bodyPr/>
          <a:lstStyle/>
          <a:p>
            <a:r>
              <a:rPr lang="en-US" dirty="0" smtClean="0"/>
              <a:t>Contents</a:t>
            </a:r>
            <a:endParaRPr lang="en-US" dirty="0"/>
          </a:p>
        </p:txBody>
      </p:sp>
    </p:spTree>
    <p:extLst>
      <p:ext uri="{BB962C8B-B14F-4D97-AF65-F5344CB8AC3E}">
        <p14:creationId xmlns:p14="http://schemas.microsoft.com/office/powerpoint/2010/main" xmlns="" val="3726065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914400"/>
            <a:ext cx="8077200" cy="4154984"/>
          </a:xfrm>
          <a:prstGeom prst="rect">
            <a:avLst/>
          </a:prstGeom>
          <a:noFill/>
        </p:spPr>
        <p:txBody>
          <a:bodyPr wrap="square" rtlCol="0">
            <a:spAutoFit/>
          </a:bodyPr>
          <a:lstStyle/>
          <a:p>
            <a:pPr marL="342900" indent="-342900" algn="just">
              <a:buFont typeface="Arial" panose="020B0604020202020204" pitchFamily="34" charset="0"/>
              <a:buChar char="•"/>
            </a:pP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imed at designing a common architecture in terms of hardware and software for an automated drone.</a:t>
            </a:r>
          </a:p>
          <a:p>
            <a:pPr marL="342900" indent="-342900" algn="just">
              <a:buFont typeface="Arial" panose="020B0604020202020204" pitchFamily="34" charset="0"/>
              <a:buChar char="•"/>
            </a:pPr>
            <a:r>
              <a:rPr lang="en-IN" sz="2400" dirty="0">
                <a:latin typeface="Times New Roman" pitchFamily="18" charset="0"/>
                <a:cs typeface="Times New Roman" pitchFamily="18" charset="0"/>
              </a:rPr>
              <a:t>D</a:t>
            </a:r>
            <a:r>
              <a:rPr lang="en-IN" sz="2400" dirty="0" smtClean="0">
                <a:latin typeface="Times New Roman" pitchFamily="18" charset="0"/>
                <a:cs typeface="Times New Roman" pitchFamily="18" charset="0"/>
              </a:rPr>
              <a:t>ivided into two parts, a Main Controller and the subsystem layer.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For every feature (or) operation, a separate subsystem is designed and attached with the main controller.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Main controller receives all the inputs from various subsystems and makes driving decision based on those inputs. </a:t>
            </a:r>
          </a:p>
          <a:p>
            <a:pPr marL="342900" indent="-342900" algn="just">
              <a:buFont typeface="Arial" panose="020B0604020202020204" pitchFamily="34" charset="0"/>
              <a:buChar char="•"/>
            </a:pPr>
            <a:r>
              <a:rPr lang="en-IN" sz="2400" dirty="0" smtClean="0">
                <a:latin typeface="Times New Roman" pitchFamily="18" charset="0"/>
                <a:cs typeface="Times New Roman" pitchFamily="18" charset="0"/>
              </a:rPr>
              <a:t>All the above said subsystems are attached to the main controller through a communication bus based on I2C. </a:t>
            </a:r>
            <a:endParaRPr lang="en-US" sz="2400" dirty="0">
              <a:latin typeface="Times New Roman" pitchFamily="18" charset="0"/>
              <a:cs typeface="Times New Roman" pitchFamily="18" charset="0"/>
            </a:endParaRPr>
          </a:p>
        </p:txBody>
      </p:sp>
      <p:sp>
        <p:nvSpPr>
          <p:cNvPr id="5" name="TextBox 4"/>
          <p:cNvSpPr txBox="1"/>
          <p:nvPr/>
        </p:nvSpPr>
        <p:spPr>
          <a:xfrm>
            <a:off x="304800" y="152400"/>
            <a:ext cx="5638800" cy="923330"/>
          </a:xfrm>
          <a:prstGeom prst="rect">
            <a:avLst/>
          </a:prstGeom>
          <a:noFill/>
        </p:spPr>
        <p:txBody>
          <a:bodyPr wrap="square" rtlCol="0">
            <a:spAutoFit/>
          </a:bodyPr>
          <a:lstStyle/>
          <a:p>
            <a:r>
              <a:rPr lang="en-IN" sz="3600" b="1" dirty="0" smtClean="0">
                <a:latin typeface="Arial" pitchFamily="34" charset="0"/>
                <a:cs typeface="Arial" pitchFamily="34" charset="0"/>
              </a:rPr>
              <a:t>Abstract</a:t>
            </a:r>
            <a:endParaRPr lang="en-US" sz="3600" b="1" dirty="0" smtClean="0">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1"/>
            <a:ext cx="8229600" cy="4953000"/>
          </a:xfrm>
        </p:spPr>
        <p:txBody>
          <a:bodyPr>
            <a:normAutofit fontScale="85000" lnSpcReduction="10000"/>
          </a:bodyPr>
          <a:lstStyle/>
          <a:p>
            <a:r>
              <a:rPr lang="en-IN" b="1" dirty="0" smtClean="0"/>
              <a:t>Aim</a:t>
            </a:r>
          </a:p>
          <a:p>
            <a:pPr algn="just"/>
            <a:r>
              <a:rPr lang="en-IN" dirty="0" smtClean="0"/>
              <a:t>	To design a drone that can travel on its own from one place to another, Hence Auto-Drone.</a:t>
            </a:r>
          </a:p>
          <a:p>
            <a:pPr algn="just"/>
            <a:endParaRPr lang="en-IN" dirty="0" smtClean="0"/>
          </a:p>
          <a:p>
            <a:pPr algn="just"/>
            <a:r>
              <a:rPr lang="en-IN" b="1" dirty="0" smtClean="0"/>
              <a:t>Objectives</a:t>
            </a:r>
          </a:p>
          <a:p>
            <a:pPr>
              <a:buFont typeface="Arial" pitchFamily="34" charset="0"/>
              <a:buChar char="•"/>
            </a:pPr>
            <a:r>
              <a:rPr lang="en-IN" dirty="0" smtClean="0"/>
              <a:t>To design a common architecture for autonomous drone</a:t>
            </a:r>
            <a:endParaRPr lang="en-US" dirty="0" smtClean="0"/>
          </a:p>
          <a:p>
            <a:pPr>
              <a:buFont typeface="Arial" pitchFamily="34" charset="0"/>
              <a:buChar char="•"/>
            </a:pPr>
            <a:r>
              <a:rPr lang="en-IN" dirty="0" smtClean="0"/>
              <a:t>To implement a Communication Sub-system corresponding to the above architecture</a:t>
            </a:r>
            <a:endParaRPr lang="en-US" dirty="0" smtClean="0"/>
          </a:p>
          <a:p>
            <a:pPr>
              <a:buFont typeface="Arial" pitchFamily="34" charset="0"/>
              <a:buChar char="•"/>
            </a:pPr>
            <a:r>
              <a:rPr lang="en-IN" dirty="0" smtClean="0"/>
              <a:t>To implement a Autonomous driving sub-system corresponding to above architecture</a:t>
            </a:r>
            <a:endParaRPr lang="en-US" dirty="0" smtClean="0"/>
          </a:p>
          <a:p>
            <a:pPr>
              <a:buFont typeface="Arial" pitchFamily="34" charset="0"/>
              <a:buChar char="•"/>
            </a:pPr>
            <a:r>
              <a:rPr lang="en-IN" dirty="0" smtClean="0"/>
              <a:t>To implement Main Controller program corresponding to above architecture</a:t>
            </a:r>
          </a:p>
          <a:p>
            <a:pPr algn="just">
              <a:buFont typeface="Arial" panose="020B0604020202020204" pitchFamily="34" charset="0"/>
              <a:buChar char="•"/>
            </a:pPr>
            <a:r>
              <a:rPr lang="en-IN" dirty="0" smtClean="0"/>
              <a:t>To make the subsystems work with the main frame.</a:t>
            </a:r>
          </a:p>
          <a:p>
            <a:pPr algn="just">
              <a:buFont typeface="Arial" panose="020B0604020202020204" pitchFamily="34" charset="0"/>
              <a:buChar char="•"/>
            </a:pPr>
            <a:r>
              <a:rPr lang="en-IN" dirty="0" smtClean="0"/>
              <a:t>To identify the shortest path between the destination and source.</a:t>
            </a:r>
          </a:p>
          <a:p>
            <a:pPr algn="just">
              <a:buFont typeface="Arial" panose="020B0604020202020204" pitchFamily="34" charset="0"/>
              <a:buChar char="•"/>
            </a:pPr>
            <a:r>
              <a:rPr lang="en-IN" dirty="0" smtClean="0"/>
              <a:t>To tackle the obstacles using AI.</a:t>
            </a:r>
          </a:p>
          <a:p>
            <a:pPr algn="just"/>
            <a:endParaRPr lang="en-IN" dirty="0" smtClean="0"/>
          </a:p>
          <a:p>
            <a:pPr algn="just">
              <a:buFont typeface="Arial" panose="020B0604020202020204" pitchFamily="34" charset="0"/>
              <a:buChar char="•"/>
            </a:pPr>
            <a:endParaRPr lang="en-IN" dirty="0" smtClean="0"/>
          </a:p>
          <a:p>
            <a:pPr algn="just">
              <a:buFont typeface="Arial" panose="020B0604020202020204" pitchFamily="34" charset="0"/>
              <a:buChar char="•"/>
            </a:pPr>
            <a:endParaRPr lang="en-IN" dirty="0" smtClean="0"/>
          </a:p>
        </p:txBody>
      </p:sp>
      <p:sp>
        <p:nvSpPr>
          <p:cNvPr id="3" name="Content Placeholder 2"/>
          <p:cNvSpPr>
            <a:spLocks noGrp="1"/>
          </p:cNvSpPr>
          <p:nvPr>
            <p:ph sz="quarter" idx="10"/>
          </p:nvPr>
        </p:nvSpPr>
        <p:spPr>
          <a:xfrm>
            <a:off x="304800" y="-152400"/>
            <a:ext cx="6324600" cy="1143000"/>
          </a:xfrm>
        </p:spPr>
        <p:txBody>
          <a:bodyPr/>
          <a:lstStyle/>
          <a:p>
            <a:r>
              <a:rPr lang="en-IN" dirty="0" smtClean="0"/>
              <a:t>Aim and Objectives</a:t>
            </a:r>
            <a:endParaRPr lang="en-IN" dirty="0"/>
          </a:p>
        </p:txBody>
      </p:sp>
    </p:spTree>
    <p:extLst>
      <p:ext uri="{BB962C8B-B14F-4D97-AF65-F5344CB8AC3E}">
        <p14:creationId xmlns:p14="http://schemas.microsoft.com/office/powerpoint/2010/main" xmlns="" val="42806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2677" y="-17206"/>
            <a:ext cx="6324600" cy="1143000"/>
          </a:xfrm>
        </p:spPr>
        <p:txBody>
          <a:bodyPr/>
          <a:lstStyle/>
          <a:p>
            <a:r>
              <a:rPr lang="en-IN" dirty="0" smtClean="0"/>
              <a:t>Proposed Methodology</a:t>
            </a:r>
            <a:endParaRPr lang="en-IN" dirty="0"/>
          </a:p>
        </p:txBody>
      </p:sp>
    </p:spTree>
    <p:extLst>
      <p:ext uri="{BB962C8B-B14F-4D97-AF65-F5344CB8AC3E}">
        <p14:creationId xmlns:p14="http://schemas.microsoft.com/office/powerpoint/2010/main" xmlns="" val="4187894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1000" y="1143000"/>
            <a:ext cx="8379626" cy="5181600"/>
            <a:chOff x="409434" y="34120"/>
            <a:chExt cx="12839792" cy="6762469"/>
          </a:xfrm>
        </p:grpSpPr>
        <p:sp>
          <p:nvSpPr>
            <p:cNvPr id="5" name="Rectangle 4"/>
            <p:cNvSpPr/>
            <p:nvPr/>
          </p:nvSpPr>
          <p:spPr>
            <a:xfrm>
              <a:off x="4148920" y="5486404"/>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Main/Master Controller</a:t>
              </a:r>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409434"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Obstacle Avoidance Subsystem</a:t>
              </a:r>
              <a:endParaRPr lang="en-IN" dirty="0">
                <a:latin typeface="Times New Roman" panose="02020603050405020304" pitchFamily="18" charset="0"/>
                <a:cs typeface="Times New Roman" panose="02020603050405020304" pitchFamily="18" charset="0"/>
              </a:endParaRPr>
            </a:p>
          </p:txBody>
        </p:sp>
        <p:sp>
          <p:nvSpPr>
            <p:cNvPr id="7" name="Rectangle 6"/>
            <p:cNvSpPr/>
            <p:nvPr/>
          </p:nvSpPr>
          <p:spPr>
            <a:xfrm>
              <a:off x="3766783" y="1310190"/>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Automated Driving Subsystem</a:t>
              </a:r>
              <a:endParaRPr lang="en-IN" dirty="0">
                <a:latin typeface="Times New Roman" panose="02020603050405020304" pitchFamily="18" charset="0"/>
                <a:cs typeface="Times New Roman" panose="02020603050405020304" pitchFamily="18" charset="0"/>
              </a:endParaRPr>
            </a:p>
          </p:txBody>
        </p:sp>
        <p:sp>
          <p:nvSpPr>
            <p:cNvPr id="8" name="Rectangle 7"/>
            <p:cNvSpPr/>
            <p:nvPr/>
          </p:nvSpPr>
          <p:spPr>
            <a:xfrm>
              <a:off x="7124132" y="1310189"/>
              <a:ext cx="2483892" cy="1310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Communication Subsystem</a:t>
              </a:r>
              <a:endParaRPr lang="en-IN" dirty="0">
                <a:latin typeface="Times New Roman" panose="02020603050405020304" pitchFamily="18" charset="0"/>
                <a:cs typeface="Times New Roman" panose="02020603050405020304" pitchFamily="18" charset="0"/>
              </a:endParaRPr>
            </a:p>
          </p:txBody>
        </p:sp>
        <p:sp>
          <p:nvSpPr>
            <p:cNvPr id="9" name="Left-Right Arrow 8"/>
            <p:cNvSpPr/>
            <p:nvPr/>
          </p:nvSpPr>
          <p:spPr>
            <a:xfrm>
              <a:off x="409434" y="3889617"/>
              <a:ext cx="11259402" cy="313898"/>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0" name="Straight Arrow Connector 9"/>
            <p:cNvCxnSpPr>
              <a:stCxn id="5" idx="0"/>
            </p:cNvCxnSpPr>
            <p:nvPr/>
          </p:nvCxnSpPr>
          <p:spPr>
            <a:xfrm flipV="1">
              <a:off x="5390866" y="4046566"/>
              <a:ext cx="0" cy="14398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2"/>
            </p:cNvCxnSpPr>
            <p:nvPr/>
          </p:nvCxnSpPr>
          <p:spPr>
            <a:xfrm>
              <a:off x="5008729" y="2620375"/>
              <a:ext cx="0" cy="142619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6" idx="2"/>
            </p:cNvCxnSpPr>
            <p:nvPr/>
          </p:nvCxnSpPr>
          <p:spPr>
            <a:xfrm>
              <a:off x="1651380" y="2620375"/>
              <a:ext cx="0" cy="1426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2"/>
            </p:cNvCxnSpPr>
            <p:nvPr/>
          </p:nvCxnSpPr>
          <p:spPr>
            <a:xfrm>
              <a:off x="8366078" y="2620374"/>
              <a:ext cx="0" cy="142619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409434" y="34120"/>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smtClean="0">
                  <a:latin typeface="Times New Roman" panose="02020603050405020304" pitchFamily="18" charset="0"/>
                  <a:cs typeface="Times New Roman" panose="02020603050405020304" pitchFamily="18" charset="0"/>
                </a:rPr>
                <a:t>LIDAR/Ultrasonic Sensor System</a:t>
              </a:r>
              <a:endParaRPr lang="en-IN" sz="1600" dirty="0">
                <a:latin typeface="Times New Roman" panose="02020603050405020304" pitchFamily="18" charset="0"/>
                <a:cs typeface="Times New Roman" panose="02020603050405020304" pitchFamily="18" charset="0"/>
              </a:endParaRPr>
            </a:p>
          </p:txBody>
        </p:sp>
        <p:sp>
          <p:nvSpPr>
            <p:cNvPr id="15" name="Rectangle 14"/>
            <p:cNvSpPr/>
            <p:nvPr/>
          </p:nvSpPr>
          <p:spPr>
            <a:xfrm>
              <a:off x="3766783"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GPS and IMU Units</a:t>
              </a:r>
              <a:endParaRPr lang="en-IN" dirty="0">
                <a:latin typeface="Times New Roman" panose="02020603050405020304" pitchFamily="18" charset="0"/>
                <a:cs typeface="Times New Roman" panose="02020603050405020304" pitchFamily="18" charset="0"/>
              </a:endParaRPr>
            </a:p>
          </p:txBody>
        </p:sp>
        <p:sp>
          <p:nvSpPr>
            <p:cNvPr id="16" name="Rectangle 15"/>
            <p:cNvSpPr/>
            <p:nvPr/>
          </p:nvSpPr>
          <p:spPr>
            <a:xfrm>
              <a:off x="7124132" y="40948"/>
              <a:ext cx="2483892" cy="8461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anose="02020603050405020304" pitchFamily="18" charset="0"/>
                  <a:cs typeface="Times New Roman" panose="02020603050405020304" pitchFamily="18" charset="0"/>
                </a:rPr>
                <a:t>Wi-Fi</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p:cNvCxnSpPr>
              <a:stCxn id="14" idx="2"/>
              <a:endCxn id="6" idx="0"/>
            </p:cNvCxnSpPr>
            <p:nvPr/>
          </p:nvCxnSpPr>
          <p:spPr>
            <a:xfrm>
              <a:off x="1651380" y="880281"/>
              <a:ext cx="0" cy="429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5" idx="2"/>
              <a:endCxn id="7" idx="0"/>
            </p:cNvCxnSpPr>
            <p:nvPr/>
          </p:nvCxnSpPr>
          <p:spPr>
            <a:xfrm>
              <a:off x="5008729" y="887109"/>
              <a:ext cx="0" cy="4230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6" idx="2"/>
              <a:endCxn id="8" idx="0"/>
            </p:cNvCxnSpPr>
            <p:nvPr/>
          </p:nvCxnSpPr>
          <p:spPr>
            <a:xfrm>
              <a:off x="8366078" y="887109"/>
              <a:ext cx="0" cy="423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10100386" y="3514803"/>
              <a:ext cx="947696"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I2C Bus</a:t>
              </a:r>
              <a:endParaRPr lang="en-IN" dirty="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6632812" y="5677469"/>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632812" y="5964072"/>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6632812" y="6264323"/>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6632812" y="6537278"/>
              <a:ext cx="1228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891076" y="5492803"/>
              <a:ext cx="966931"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Elevator</a:t>
              </a:r>
              <a:endParaRPr lang="en-IN"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891076" y="5779406"/>
              <a:ext cx="864339"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Rudder</a:t>
              </a:r>
              <a:endParaRPr lang="en-IN"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891076" y="6079657"/>
              <a:ext cx="889987"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Aileron</a:t>
              </a:r>
              <a:endParaRPr lang="en-IN"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7891076" y="6352612"/>
              <a:ext cx="928459"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Throttle</a:t>
              </a:r>
              <a:endParaRPr lang="en-IN"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9399835" y="5802108"/>
              <a:ext cx="3849391" cy="84352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(Mimics the input of RC </a:t>
              </a:r>
            </a:p>
            <a:p>
              <a:r>
                <a:rPr lang="en-IN" dirty="0" smtClean="0">
                  <a:latin typeface="Times New Roman" panose="02020603050405020304" pitchFamily="18" charset="0"/>
                  <a:cs typeface="Times New Roman" panose="02020603050405020304" pitchFamily="18" charset="0"/>
                </a:rPr>
                <a:t>Controller)</a:t>
              </a:r>
              <a:endParaRPr lang="en-IN" dirty="0">
                <a:latin typeface="Times New Roman" panose="02020603050405020304" pitchFamily="18" charset="0"/>
                <a:cs typeface="Times New Roman" panose="02020603050405020304" pitchFamily="18" charset="0"/>
              </a:endParaRPr>
            </a:p>
          </p:txBody>
        </p:sp>
      </p:grpSp>
      <p:sp>
        <p:nvSpPr>
          <p:cNvPr id="30" name="TextBox 29"/>
          <p:cNvSpPr txBox="1"/>
          <p:nvPr/>
        </p:nvSpPr>
        <p:spPr>
          <a:xfrm>
            <a:off x="304800" y="152400"/>
            <a:ext cx="5638800" cy="646331"/>
          </a:xfrm>
          <a:prstGeom prst="rect">
            <a:avLst/>
          </a:prstGeom>
          <a:noFill/>
        </p:spPr>
        <p:txBody>
          <a:bodyPr wrap="square" rtlCol="0">
            <a:spAutoFit/>
          </a:bodyPr>
          <a:lstStyle/>
          <a:p>
            <a:r>
              <a:rPr lang="en-IN" sz="3600" b="1" dirty="0" smtClean="0">
                <a:latin typeface="Arial" pitchFamily="34" charset="0"/>
                <a:cs typeface="Arial" pitchFamily="34" charset="0"/>
              </a:rPr>
              <a:t>Block Diagram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IN" dirty="0" smtClean="0"/>
              <a:t>The project aims to design an architecture where a master controller receives data from all the attached sub-systems  </a:t>
            </a:r>
          </a:p>
          <a:p>
            <a:pPr>
              <a:buFont typeface="Arial" pitchFamily="34" charset="0"/>
              <a:buChar char="•"/>
            </a:pPr>
            <a:endParaRPr lang="en-IN" dirty="0" smtClean="0"/>
          </a:p>
          <a:p>
            <a:pPr>
              <a:buFont typeface="Arial" pitchFamily="34" charset="0"/>
              <a:buChar char="•"/>
            </a:pPr>
            <a:r>
              <a:rPr lang="en-IN" dirty="0" smtClean="0"/>
              <a:t>In the initial stages, three subsystems are planned. </a:t>
            </a:r>
          </a:p>
          <a:p>
            <a:pPr>
              <a:buFont typeface="Courier New" pitchFamily="49" charset="0"/>
              <a:buChar char="o"/>
            </a:pPr>
            <a:r>
              <a:rPr lang="en-IN" dirty="0" smtClean="0"/>
              <a:t>An autonomous driving sub-system,</a:t>
            </a:r>
          </a:p>
          <a:p>
            <a:pPr>
              <a:buFont typeface="Courier New" pitchFamily="49" charset="0"/>
              <a:buChar char="o"/>
            </a:pPr>
            <a:r>
              <a:rPr lang="en-IN" dirty="0" smtClean="0"/>
              <a:t> A communication sub-system </a:t>
            </a:r>
          </a:p>
          <a:p>
            <a:pPr>
              <a:buFont typeface="Courier New" pitchFamily="49" charset="0"/>
              <a:buChar char="o"/>
            </a:pPr>
            <a:r>
              <a:rPr lang="en-IN" dirty="0" smtClean="0"/>
              <a:t> An obstacle avoidance sub-system. </a:t>
            </a:r>
          </a:p>
          <a:p>
            <a:pPr>
              <a:buFont typeface="Arial" pitchFamily="34" charset="0"/>
              <a:buChar char="•"/>
            </a:pPr>
            <a:endParaRPr lang="en-IN" dirty="0"/>
          </a:p>
        </p:txBody>
      </p:sp>
      <p:sp>
        <p:nvSpPr>
          <p:cNvPr id="3" name="Content Placeholder 2"/>
          <p:cNvSpPr>
            <a:spLocks noGrp="1"/>
          </p:cNvSpPr>
          <p:nvPr>
            <p:ph sz="quarter" idx="10"/>
          </p:nvPr>
        </p:nvSpPr>
        <p:spPr>
          <a:xfrm>
            <a:off x="304800" y="0"/>
            <a:ext cx="6324600" cy="1143000"/>
          </a:xfrm>
        </p:spPr>
        <p:txBody>
          <a:bodyPr/>
          <a:lstStyle/>
          <a:p>
            <a:r>
              <a:rPr lang="en-IN" dirty="0" smtClean="0"/>
              <a:t>Architecture Overview</a:t>
            </a:r>
            <a:endParaRPr lang="en-IN" dirty="0"/>
          </a:p>
        </p:txBody>
      </p:sp>
    </p:spTree>
    <p:extLst>
      <p:ext uri="{BB962C8B-B14F-4D97-AF65-F5344CB8AC3E}">
        <p14:creationId xmlns:p14="http://schemas.microsoft.com/office/powerpoint/2010/main" xmlns="" val="257763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90601"/>
            <a:ext cx="8229600" cy="5029200"/>
          </a:xfrm>
        </p:spPr>
        <p:txBody>
          <a:bodyPr>
            <a:noAutofit/>
          </a:bodyPr>
          <a:lstStyle/>
          <a:p>
            <a:pPr>
              <a:buFont typeface="Arial" pitchFamily="34" charset="0"/>
              <a:buChar char="•"/>
            </a:pPr>
            <a:r>
              <a:rPr lang="en-IN" sz="2800" dirty="0" smtClean="0"/>
              <a:t>The communication sub-system is aimed at providing communication between the drone and the user</a:t>
            </a:r>
          </a:p>
          <a:p>
            <a:pPr>
              <a:buFont typeface="Arial" pitchFamily="34" charset="0"/>
              <a:buChar char="•"/>
            </a:pPr>
            <a:r>
              <a:rPr lang="en-IN" sz="2800" dirty="0" smtClean="0"/>
              <a:t>The autonomous driving subsystem contains two input sensors, a GPS receiver and an IMU unit.</a:t>
            </a:r>
          </a:p>
          <a:p>
            <a:pPr>
              <a:buFont typeface="Arial" pitchFamily="34" charset="0"/>
              <a:buChar char="•"/>
            </a:pPr>
            <a:r>
              <a:rPr lang="en-IN" sz="2800" dirty="0" smtClean="0"/>
              <a:t>The obstacle avoidance sub-</a:t>
            </a:r>
            <a:r>
              <a:rPr lang="en-IN" sz="2800" dirty="0" err="1" smtClean="0"/>
              <a:t>sytems</a:t>
            </a:r>
            <a:r>
              <a:rPr lang="en-IN" sz="2800" dirty="0" smtClean="0"/>
              <a:t> constantly looks for any obstacles it gets in its way and alerts the Main controller if any obstacle is there and the Main controller takes actions based on the direction and closeness of the obstacle.</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TotalTime>
  <Words>702</Words>
  <Application>Microsoft Office PowerPoint</Application>
  <PresentationFormat>On-screen Show (4:3)</PresentationFormat>
  <Paragraphs>203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ESD Presentation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133</cp:revision>
  <dcterms:created xsi:type="dcterms:W3CDTF">2011-09-14T09:42:05Z</dcterms:created>
  <dcterms:modified xsi:type="dcterms:W3CDTF">2021-02-11T06:40:35Z</dcterms:modified>
</cp:coreProperties>
</file>