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Lst>
  <p:notesMasterIdLst>
    <p:notesMasterId r:id="rId17"/>
  </p:notesMasterIdLst>
  <p:handoutMasterIdLst>
    <p:handoutMasterId r:id="rId18"/>
  </p:handoutMasterIdLst>
  <p:sldIdLst>
    <p:sldId id="529" r:id="rId2"/>
    <p:sldId id="515" r:id="rId3"/>
    <p:sldId id="516" r:id="rId4"/>
    <p:sldId id="530" r:id="rId5"/>
    <p:sldId id="517" r:id="rId6"/>
    <p:sldId id="531" r:id="rId7"/>
    <p:sldId id="543" r:id="rId8"/>
    <p:sldId id="532" r:id="rId9"/>
    <p:sldId id="533" r:id="rId10"/>
    <p:sldId id="538" r:id="rId11"/>
    <p:sldId id="544" r:id="rId12"/>
    <p:sldId id="534" r:id="rId13"/>
    <p:sldId id="535" r:id="rId14"/>
    <p:sldId id="536" r:id="rId15"/>
    <p:sldId id="528" r:id="rId16"/>
  </p:sldIdLst>
  <p:sldSz cx="9144000" cy="5143500" type="screen16x9"/>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3CCFF"/>
    <a:srgbClr val="A9ACEF"/>
    <a:srgbClr val="0000CC"/>
    <a:srgbClr val="A50021"/>
    <a:srgbClr val="663300"/>
    <a:srgbClr val="00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30" autoAdjust="0"/>
    <p:restoredTop sz="87621" autoAdjust="0"/>
  </p:normalViewPr>
  <p:slideViewPr>
    <p:cSldViewPr showGuides="1">
      <p:cViewPr varScale="1">
        <p:scale>
          <a:sx n="91" d="100"/>
          <a:sy n="91" d="100"/>
        </p:scale>
        <p:origin x="1094" y="62"/>
      </p:cViewPr>
      <p:guideLst>
        <p:guide orient="horz" pos="162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sz="quarter"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lstStyle>
          <a:p>
            <a:pPr>
              <a:defRPr/>
            </a:pPr>
            <a:fld id="{14FDCBBC-8C6D-4B91-8E0F-7F7539A60517}" type="datetimeFigureOut">
              <a:rPr lang="en-US"/>
              <a:t>8/19/2025</a:t>
            </a:fld>
            <a:endParaRPr lang="en-US" dirty="0"/>
          </a:p>
        </p:txBody>
      </p:sp>
      <p:sp>
        <p:nvSpPr>
          <p:cNvPr id="4" name="Footer Placeholder 3"/>
          <p:cNvSpPr>
            <a:spLocks noGrp="1"/>
          </p:cNvSpPr>
          <p:nvPr>
            <p:ph type="ftr" sz="quarter" idx="2"/>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lstStyle>
          <a:p>
            <a:pPr>
              <a:defRPr/>
            </a:pPr>
            <a:endParaRPr lang="en-US"/>
          </a:p>
        </p:txBody>
      </p:sp>
      <p:sp>
        <p:nvSpPr>
          <p:cNvPr id="5" name="Slide Number Placeholder 4"/>
          <p:cNvSpPr>
            <a:spLocks noGrp="1"/>
          </p:cNvSpPr>
          <p:nvPr>
            <p:ph type="sldNum" sz="quarter" idx="3"/>
          </p:nvPr>
        </p:nvSpPr>
        <p:spPr>
          <a:xfrm>
            <a:off x="3849688" y="9429750"/>
            <a:ext cx="2946400" cy="495300"/>
          </a:xfrm>
          <a:prstGeom prst="rect">
            <a:avLst/>
          </a:prstGeom>
        </p:spPr>
        <p:txBody>
          <a:bodyPr vert="horz" wrap="square" lIns="95571" tIns="47786" rIns="95571" bIns="47786" numCol="1" anchor="b" anchorCtr="0" compatLnSpc="1"/>
          <a:lstStyle>
            <a:lvl1pPr algn="r" eaLnBrk="1" hangingPunct="1">
              <a:defRPr sz="1300" smtClean="0">
                <a:latin typeface="Calibri" panose="020F0502020204030204" pitchFamily="34" charset="0"/>
              </a:defRPr>
            </a:lvl1pPr>
          </a:lstStyle>
          <a:p>
            <a:pPr>
              <a:defRPr/>
            </a:pPr>
            <a:fld id="{2952E2ED-3A02-491C-A9B8-DFEE216EB3A7}" type="slidenum">
              <a:rPr lang="en-US" altLang="en-US"/>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5300"/>
          </a:xfrm>
          <a:prstGeom prst="rect">
            <a:avLst/>
          </a:prstGeom>
        </p:spPr>
        <p:txBody>
          <a:bodyPr vert="horz" lIns="95571" tIns="47786" rIns="95571" bIns="47786" rtlCol="0"/>
          <a:lstStyle>
            <a:lvl1pPr algn="l" eaLnBrk="1" fontAlgn="auto" hangingPunct="1">
              <a:spcBef>
                <a:spcPts val="0"/>
              </a:spcBef>
              <a:spcAft>
                <a:spcPts val="0"/>
              </a:spcAft>
              <a:defRPr sz="1300">
                <a:latin typeface="+mn-lt"/>
                <a:cs typeface="+mn-cs"/>
              </a:defRPr>
            </a:lvl1pPr>
          </a:lstStyle>
          <a:p>
            <a:pPr>
              <a:defRPr/>
            </a:pPr>
            <a:endParaRPr lang="en-US"/>
          </a:p>
        </p:txBody>
      </p:sp>
      <p:sp>
        <p:nvSpPr>
          <p:cNvPr id="3" name="Date Placeholder 2"/>
          <p:cNvSpPr>
            <a:spLocks noGrp="1"/>
          </p:cNvSpPr>
          <p:nvPr>
            <p:ph type="dt" idx="1"/>
          </p:nvPr>
        </p:nvSpPr>
        <p:spPr>
          <a:xfrm>
            <a:off x="3849688" y="0"/>
            <a:ext cx="2946400" cy="495300"/>
          </a:xfrm>
          <a:prstGeom prst="rect">
            <a:avLst/>
          </a:prstGeom>
        </p:spPr>
        <p:txBody>
          <a:bodyPr vert="horz" lIns="95571" tIns="47786" rIns="95571" bIns="47786" rtlCol="0"/>
          <a:lstStyle>
            <a:lvl1pPr algn="r" eaLnBrk="1" fontAlgn="auto" hangingPunct="1">
              <a:spcBef>
                <a:spcPts val="0"/>
              </a:spcBef>
              <a:spcAft>
                <a:spcPts val="0"/>
              </a:spcAft>
              <a:defRPr sz="1300">
                <a:latin typeface="+mn-lt"/>
                <a:cs typeface="+mn-cs"/>
              </a:defRPr>
            </a:lvl1pPr>
          </a:lstStyle>
          <a:p>
            <a:pPr>
              <a:defRPr/>
            </a:pPr>
            <a:fld id="{061F6FC2-9645-479A-A309-27B8F5654211}" type="datetimeFigureOut">
              <a:rPr lang="en-US"/>
              <a:t>8/19/2025</a:t>
            </a:fld>
            <a:endParaRPr lang="en-US" dirty="0"/>
          </a:p>
        </p:txBody>
      </p:sp>
      <p:sp>
        <p:nvSpPr>
          <p:cNvPr id="4" name="Slide Image Placeholder 3"/>
          <p:cNvSpPr>
            <a:spLocks noGrp="1" noRot="1" noChangeAspect="1"/>
          </p:cNvSpPr>
          <p:nvPr>
            <p:ph type="sldImg" idx="2"/>
          </p:nvPr>
        </p:nvSpPr>
        <p:spPr>
          <a:xfrm>
            <a:off x="92075" y="746125"/>
            <a:ext cx="6613525" cy="3721100"/>
          </a:xfrm>
          <a:prstGeom prst="rect">
            <a:avLst/>
          </a:prstGeom>
          <a:noFill/>
          <a:ln w="12700">
            <a:solidFill>
              <a:prstClr val="black"/>
            </a:solidFill>
          </a:ln>
        </p:spPr>
        <p:txBody>
          <a:bodyPr vert="horz" lIns="95571" tIns="47786" rIns="95571" bIns="47786" rtlCol="0" anchor="ctr"/>
          <a:lstStyle/>
          <a:p>
            <a:pPr lvl="0"/>
            <a:endParaRPr lang="en-US" noProof="0" dirty="0"/>
          </a:p>
        </p:txBody>
      </p:sp>
      <p:sp>
        <p:nvSpPr>
          <p:cNvPr id="5" name="Notes Placeholder 4"/>
          <p:cNvSpPr>
            <a:spLocks noGrp="1"/>
          </p:cNvSpPr>
          <p:nvPr>
            <p:ph type="body" sz="quarter" idx="3"/>
          </p:nvPr>
        </p:nvSpPr>
        <p:spPr>
          <a:xfrm>
            <a:off x="679450" y="4714875"/>
            <a:ext cx="5438775" cy="4465638"/>
          </a:xfrm>
          <a:prstGeom prst="rect">
            <a:avLst/>
          </a:prstGeom>
        </p:spPr>
        <p:txBody>
          <a:bodyPr vert="horz" lIns="95571" tIns="47786" rIns="95571" bIns="47786"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429750"/>
            <a:ext cx="2946400" cy="495300"/>
          </a:xfrm>
          <a:prstGeom prst="rect">
            <a:avLst/>
          </a:prstGeom>
        </p:spPr>
        <p:txBody>
          <a:bodyPr vert="horz" lIns="95571" tIns="47786" rIns="95571" bIns="47786" rtlCol="0" anchor="b"/>
          <a:lstStyle>
            <a:lvl1pPr algn="l" eaLnBrk="1" fontAlgn="auto" hangingPunct="1">
              <a:spcBef>
                <a:spcPts val="0"/>
              </a:spcBef>
              <a:spcAft>
                <a:spcPts val="0"/>
              </a:spcAft>
              <a:defRPr sz="13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49688" y="9429750"/>
            <a:ext cx="2946400" cy="495300"/>
          </a:xfrm>
          <a:prstGeom prst="rect">
            <a:avLst/>
          </a:prstGeom>
        </p:spPr>
        <p:txBody>
          <a:bodyPr vert="horz" wrap="square" lIns="95571" tIns="47786" rIns="95571" bIns="47786" numCol="1" anchor="b" anchorCtr="0" compatLnSpc="1"/>
          <a:lstStyle>
            <a:lvl1pPr algn="r" eaLnBrk="1" hangingPunct="1">
              <a:defRPr sz="1300" smtClean="0">
                <a:latin typeface="Calibri" panose="020F0502020204030204" pitchFamily="34" charset="0"/>
              </a:defRPr>
            </a:lvl1pPr>
          </a:lstStyle>
          <a:p>
            <a:pPr>
              <a:defRPr/>
            </a:pPr>
            <a:fld id="{F2D8CC3F-ADB2-4AF7-880C-111F7E6C7FE6}" type="slidenum">
              <a:rPr lang="en-US" altLang="en-US"/>
              <a:t>‹#›</a:t>
            </a:fld>
            <a:endParaRPr lang="en-US" altLang="en-US"/>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2914650"/>
            <a:ext cx="6858000" cy="74295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3843338"/>
            <a:ext cx="6858000" cy="40005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4766310"/>
            <a:ext cx="2286000" cy="274320"/>
          </a:xfrm>
        </p:spPr>
        <p:txBody>
          <a:bodyPr/>
          <a:lstStyle>
            <a:lvl1pPr>
              <a:defRPr sz="1400"/>
            </a:lvl1pPr>
          </a:lstStyle>
          <a:p>
            <a:pPr>
              <a:defRPr/>
            </a:pPr>
            <a:fld id="{A4142A3D-32AE-49C5-83D0-464498421718}" type="datetime3">
              <a:rPr lang="en-US" smtClean="0"/>
              <a:t>19 August 2025</a:t>
            </a:fld>
            <a:endParaRPr lang="en-US" dirty="0"/>
          </a:p>
        </p:txBody>
      </p:sp>
      <p:sp>
        <p:nvSpPr>
          <p:cNvPr id="17" name="Footer Placeholder 16"/>
          <p:cNvSpPr>
            <a:spLocks noGrp="1"/>
          </p:cNvSpPr>
          <p:nvPr>
            <p:ph type="ftr" sz="quarter" idx="11"/>
          </p:nvPr>
        </p:nvSpPr>
        <p:spPr>
          <a:xfrm>
            <a:off x="2898648" y="4766310"/>
            <a:ext cx="3474720" cy="274320"/>
          </a:xfrm>
        </p:spPr>
        <p:txBody>
          <a:bodyPr/>
          <a:lstStyle/>
          <a:p>
            <a:pPr>
              <a:defRPr/>
            </a:pPr>
            <a:r>
              <a:rPr lang="en-US"/>
              <a:t>DATA STRUCTURES – CYCLE 1 REVIEW</a:t>
            </a:r>
            <a:endParaRPr lang="en-US" dirty="0"/>
          </a:p>
        </p:txBody>
      </p:sp>
      <p:sp>
        <p:nvSpPr>
          <p:cNvPr id="29" name="Slide Number Placeholder 28"/>
          <p:cNvSpPr>
            <a:spLocks noGrp="1"/>
          </p:cNvSpPr>
          <p:nvPr>
            <p:ph type="sldNum" sz="quarter" idx="12"/>
          </p:nvPr>
        </p:nvSpPr>
        <p:spPr>
          <a:xfrm>
            <a:off x="1216152" y="4766310"/>
            <a:ext cx="1219200" cy="274320"/>
          </a:xfrm>
        </p:spPr>
        <p:txBody>
          <a:bodyPr/>
          <a:lstStyle/>
          <a:p>
            <a:pPr>
              <a:defRPr/>
            </a:pPr>
            <a:fld id="{C0A8E10E-36D1-42AB-939C-34BEB33CD9E4}" type="slidenum">
              <a:rPr lang="en-US" altLang="en-US" smtClean="0"/>
              <a:t>‹#›</a:t>
            </a:fld>
            <a:endParaRPr lang="en-US" altLang="en-US"/>
          </a:p>
        </p:txBody>
      </p:sp>
      <p:sp>
        <p:nvSpPr>
          <p:cNvPr id="21" name="Rectangle 20"/>
          <p:cNvSpPr/>
          <p:nvPr/>
        </p:nvSpPr>
        <p:spPr>
          <a:xfrm>
            <a:off x="904875" y="2736056"/>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3786188"/>
            <a:ext cx="7315200" cy="51435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2736056"/>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3786188"/>
            <a:ext cx="228600" cy="51435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3AF4C35A-7B02-4DD9-91F8-4AA570FEBF43}" type="datetime3">
              <a:rPr lang="en-US" smtClean="0"/>
              <a:t>19 August 2025</a:t>
            </a:fld>
            <a:endParaRPr lang="en-US" dirty="0"/>
          </a:p>
        </p:txBody>
      </p:sp>
      <p:sp>
        <p:nvSpPr>
          <p:cNvPr id="5" name="Footer Placeholder 4"/>
          <p:cNvSpPr>
            <a:spLocks noGrp="1"/>
          </p:cNvSpPr>
          <p:nvPr>
            <p:ph type="ftr" sz="quarter" idx="11"/>
          </p:nvPr>
        </p:nvSpPr>
        <p:spPr/>
        <p:txBody>
          <a:bodyPr/>
          <a:lstStyle/>
          <a:p>
            <a:pPr>
              <a:defRPr/>
            </a:pPr>
            <a:r>
              <a:rPr lang="en-US"/>
              <a:t>DATA STRUCTURES – CYCLE 1 REVIEW</a:t>
            </a:r>
            <a:endParaRPr lang="en-US" dirty="0"/>
          </a:p>
        </p:txBody>
      </p:sp>
      <p:sp>
        <p:nvSpPr>
          <p:cNvPr id="6" name="Slide Number Placeholder 5"/>
          <p:cNvSpPr>
            <a:spLocks noGrp="1"/>
          </p:cNvSpPr>
          <p:nvPr>
            <p:ph type="sldNum" sz="quarter" idx="12"/>
          </p:nvPr>
        </p:nvSpPr>
        <p:spPr/>
        <p:txBody>
          <a:bodyPr/>
          <a:lstStyle/>
          <a:p>
            <a:pPr>
              <a:defRPr/>
            </a:pPr>
            <a:fld id="{9A0C11DA-FA02-4E33-93FC-C378FAF95FBA}" type="slidenum">
              <a:rPr lang="en-US" altLang="en-US" smtClean="0"/>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pPr>
              <a:defRPr/>
            </a:pPr>
            <a:fld id="{939FDA5D-0053-4946-B105-A60247D7077C}" type="datetime3">
              <a:rPr lang="en-US" smtClean="0"/>
              <a:t>19 August 2025</a:t>
            </a:fld>
            <a:endParaRPr lang="en-US" dirty="0"/>
          </a:p>
        </p:txBody>
      </p:sp>
      <p:sp>
        <p:nvSpPr>
          <p:cNvPr id="5" name="Footer Placeholder 4"/>
          <p:cNvSpPr>
            <a:spLocks noGrp="1"/>
          </p:cNvSpPr>
          <p:nvPr>
            <p:ph type="ftr" sz="quarter" idx="11"/>
          </p:nvPr>
        </p:nvSpPr>
        <p:spPr/>
        <p:txBody>
          <a:bodyPr/>
          <a:lstStyle/>
          <a:p>
            <a:pPr>
              <a:defRPr/>
            </a:pPr>
            <a:r>
              <a:rPr lang="en-US"/>
              <a:t>DATA STRUCTURES – CYCLE 1 REVIEW</a:t>
            </a:r>
            <a:endParaRPr lang="en-US" dirty="0"/>
          </a:p>
        </p:txBody>
      </p:sp>
      <p:sp>
        <p:nvSpPr>
          <p:cNvPr id="6" name="Slide Number Placeholder 5"/>
          <p:cNvSpPr>
            <a:spLocks noGrp="1"/>
          </p:cNvSpPr>
          <p:nvPr>
            <p:ph type="sldNum" sz="quarter" idx="12"/>
          </p:nvPr>
        </p:nvSpPr>
        <p:spPr/>
        <p:txBody>
          <a:bodyPr/>
          <a:lstStyle/>
          <a:p>
            <a:pPr>
              <a:defRPr/>
            </a:pPr>
            <a:fld id="{B1E085C4-C07B-4C80-B337-90438D59D3CD}" type="slidenum">
              <a:rPr lang="en-US" altLang="en-US" smtClean="0"/>
              <a:t>‹#›</a:t>
            </a:fld>
            <a:endParaRPr lang="en-US" altLang="en-US"/>
          </a:p>
        </p:txBody>
      </p:sp>
      <p:sp>
        <p:nvSpPr>
          <p:cNvPr id="7" name="Straight Connector 6"/>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4361127" y="2401464"/>
            <a:ext cx="438912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522000" y="295804"/>
            <a:ext cx="8100000" cy="594000"/>
          </a:xfrm>
        </p:spPr>
        <p:txBody>
          <a:bodyPr/>
          <a:lstStyle>
            <a:lvl1pPr algn="ctr">
              <a:defRPr sz="2400">
                <a:solidFill>
                  <a:schemeClr val="tx1">
                    <a:lumMod val="85000"/>
                    <a:lumOff val="15000"/>
                  </a:schemeClr>
                </a:solidFill>
                <a:latin typeface="+mj-lt"/>
              </a:defRPr>
            </a:lvl1pPr>
          </a:lstStyle>
          <a:p>
            <a:r>
              <a:rPr lang="en-US" dirty="0"/>
              <a:t>Click to add title</a:t>
            </a:r>
          </a:p>
        </p:txBody>
      </p:sp>
      <p:sp>
        <p:nvSpPr>
          <p:cNvPr id="3" name="日期占位符 2"/>
          <p:cNvSpPr>
            <a:spLocks noGrp="1"/>
          </p:cNvSpPr>
          <p:nvPr>
            <p:ph type="dt" sz="half" idx="10"/>
            <p:custDataLst>
              <p:tags r:id="rId2"/>
            </p:custDataLst>
          </p:nvPr>
        </p:nvSpPr>
        <p:spPr/>
        <p:txBody>
          <a:bodyPr/>
          <a:lstStyle>
            <a:lvl1pPr>
              <a:defRPr>
                <a:latin typeface="Arial" panose="020B0604020202020204" pitchFamily="34" charset="0"/>
                <a:sym typeface="Arial" panose="020B0604020202020204" pitchFamily="34" charset="0"/>
              </a:defRPr>
            </a:lvl1pPr>
          </a:lstStyle>
          <a:p>
            <a:r>
              <a:rPr lang="en-US"/>
              <a:t>Date Area</a:t>
            </a:r>
          </a:p>
        </p:txBody>
      </p:sp>
      <p:sp>
        <p:nvSpPr>
          <p:cNvPr id="4" name="页脚占位符 3"/>
          <p:cNvSpPr>
            <a:spLocks noGrp="1"/>
          </p:cNvSpPr>
          <p:nvPr>
            <p:ph type="ftr" sz="quarter" idx="11"/>
            <p:custDataLst>
              <p:tags r:id="rId3"/>
            </p:custDataLst>
          </p:nvPr>
        </p:nvSpPr>
        <p:spPr/>
        <p:txBody>
          <a:bodyPr/>
          <a:lstStyle>
            <a:lvl1pPr>
              <a:defRPr>
                <a:latin typeface="Arial" panose="020B0604020202020204" pitchFamily="34" charset="0"/>
                <a:sym typeface="Arial" panose="020B0604020202020204" pitchFamily="34" charset="0"/>
              </a:defRPr>
            </a:lvl1pPr>
          </a:lstStyle>
          <a:p>
            <a:endParaRPr lang="en-US" dirty="0"/>
          </a:p>
        </p:txBody>
      </p:sp>
      <p:sp>
        <p:nvSpPr>
          <p:cNvPr id="5" name="灯片编号占位符 4"/>
          <p:cNvSpPr>
            <a:spLocks noGrp="1"/>
          </p:cNvSpPr>
          <p:nvPr>
            <p:ph type="sldNum" sz="quarter" idx="12"/>
            <p:custDataLst>
              <p:tags r:id="rId4"/>
            </p:custDataLst>
          </p:nvPr>
        </p:nvSpPr>
        <p:spPr/>
        <p:txBody>
          <a:bodyPr/>
          <a:lstStyle>
            <a:lvl1pPr>
              <a:defRPr>
                <a:latin typeface="Arial" panose="020B0604020202020204" pitchFamily="34" charset="0"/>
                <a:sym typeface="Arial" panose="020B0604020202020204" pitchFamily="34" charset="0"/>
              </a:defRPr>
            </a:lvl1pPr>
          </a:lstStyle>
          <a:p>
            <a:fld id="{49AE70B2-8BF9-45C0-BB95-33D1B9D3A854}"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pPr>
              <a:defRPr/>
            </a:pPr>
            <a:fld id="{42F88848-FEF8-4F30-8DD2-B061BEBF9F51}" type="datetime3">
              <a:rPr lang="en-US" smtClean="0"/>
              <a:t>19 August 2025</a:t>
            </a:fld>
            <a:endParaRPr lang="en-US" dirty="0"/>
          </a:p>
        </p:txBody>
      </p:sp>
      <p:sp>
        <p:nvSpPr>
          <p:cNvPr id="5" name="Footer Placeholder 4"/>
          <p:cNvSpPr>
            <a:spLocks noGrp="1"/>
          </p:cNvSpPr>
          <p:nvPr>
            <p:ph type="ftr" sz="quarter" idx="11"/>
          </p:nvPr>
        </p:nvSpPr>
        <p:spPr/>
        <p:txBody>
          <a:bodyPr/>
          <a:lstStyle/>
          <a:p>
            <a:pPr>
              <a:defRPr/>
            </a:pPr>
            <a:r>
              <a:rPr lang="en-US"/>
              <a:t>DATA STRUCTURES – CYCLE 1 REVIEW</a:t>
            </a:r>
            <a:endParaRPr lang="en-US" dirty="0"/>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t>‹#›</a:t>
            </a:fld>
            <a:endParaRPr lang="en-US" altLang="en-US"/>
          </a:p>
        </p:txBody>
      </p:sp>
      <p:sp>
        <p:nvSpPr>
          <p:cNvPr id="8" name="Content Placeholder 7"/>
          <p:cNvSpPr>
            <a:spLocks noGrp="1"/>
          </p:cNvSpPr>
          <p:nvPr>
            <p:ph sz="quarter" idx="1"/>
          </p:nvPr>
        </p:nvSpPr>
        <p:spPr>
          <a:xfrm>
            <a:off x="457200" y="914400"/>
            <a:ext cx="8229600"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9200" y="2228850"/>
            <a:ext cx="6858000" cy="8001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3200400"/>
            <a:ext cx="6781800" cy="85725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4766310"/>
            <a:ext cx="2286000" cy="274320"/>
          </a:xfrm>
        </p:spPr>
        <p:txBody>
          <a:bodyPr/>
          <a:lstStyle/>
          <a:p>
            <a:pPr>
              <a:defRPr/>
            </a:pPr>
            <a:fld id="{E7E24CE4-4350-41D6-8DC6-CD4C40DB496C}" type="datetime3">
              <a:rPr lang="en-US" smtClean="0"/>
              <a:t>19 August 2025</a:t>
            </a:fld>
            <a:endParaRPr lang="en-US" dirty="0"/>
          </a:p>
        </p:txBody>
      </p:sp>
      <p:sp>
        <p:nvSpPr>
          <p:cNvPr id="5" name="Footer Placeholder 4"/>
          <p:cNvSpPr>
            <a:spLocks noGrp="1"/>
          </p:cNvSpPr>
          <p:nvPr>
            <p:ph type="ftr" sz="quarter" idx="11"/>
          </p:nvPr>
        </p:nvSpPr>
        <p:spPr>
          <a:xfrm>
            <a:off x="2898648" y="4766310"/>
            <a:ext cx="3474720" cy="274320"/>
          </a:xfrm>
        </p:spPr>
        <p:txBody>
          <a:bodyPr/>
          <a:lstStyle/>
          <a:p>
            <a:pPr>
              <a:defRPr/>
            </a:pPr>
            <a:r>
              <a:rPr lang="en-US"/>
              <a:t>DATA STRUCTURES – CYCLE 1 REVIEW</a:t>
            </a:r>
            <a:endParaRPr lang="en-US" dirty="0"/>
          </a:p>
        </p:txBody>
      </p:sp>
      <p:sp>
        <p:nvSpPr>
          <p:cNvPr id="6" name="Slide Number Placeholder 5"/>
          <p:cNvSpPr>
            <a:spLocks noGrp="1"/>
          </p:cNvSpPr>
          <p:nvPr>
            <p:ph type="sldNum" sz="quarter" idx="12"/>
          </p:nvPr>
        </p:nvSpPr>
        <p:spPr>
          <a:xfrm>
            <a:off x="1069848" y="4766310"/>
            <a:ext cx="1520952" cy="274320"/>
          </a:xfrm>
        </p:spPr>
        <p:txBody>
          <a:bodyPr/>
          <a:lstStyle/>
          <a:p>
            <a:pPr>
              <a:defRPr/>
            </a:pPr>
            <a:fld id="{BEE0AD74-942B-45F6-8EEE-203197083F56}" type="slidenum">
              <a:rPr lang="en-US" altLang="en-US" smtClean="0"/>
              <a:t>‹#›</a:t>
            </a:fld>
            <a:endParaRPr lang="en-US" altLang="en-US"/>
          </a:p>
        </p:txBody>
      </p:sp>
      <p:sp>
        <p:nvSpPr>
          <p:cNvPr id="7" name="Rectangle 6"/>
          <p:cNvSpPr/>
          <p:nvPr/>
        </p:nvSpPr>
        <p:spPr>
          <a:xfrm>
            <a:off x="914400" y="2114550"/>
            <a:ext cx="7315200" cy="96012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114550"/>
            <a:ext cx="228600" cy="96012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pPr>
              <a:defRPr/>
            </a:pPr>
            <a:fld id="{9FA3B9B4-AFEC-41BD-9842-D23FBD689B60}" type="datetime3">
              <a:rPr lang="en-US" smtClean="0"/>
              <a:t>19 August 2025</a:t>
            </a:fld>
            <a:endParaRPr lang="en-US" dirty="0"/>
          </a:p>
        </p:txBody>
      </p:sp>
      <p:sp>
        <p:nvSpPr>
          <p:cNvPr id="6" name="Footer Placeholder 5"/>
          <p:cNvSpPr>
            <a:spLocks noGrp="1"/>
          </p:cNvSpPr>
          <p:nvPr>
            <p:ph type="ftr" sz="quarter" idx="11"/>
          </p:nvPr>
        </p:nvSpPr>
        <p:spPr/>
        <p:txBody>
          <a:bodyPr/>
          <a:lstStyle/>
          <a:p>
            <a:pPr>
              <a:defRPr/>
            </a:pPr>
            <a:r>
              <a:rPr lang="en-US"/>
              <a:t>DATA STRUCTURES – CYCLE 1 REVIEW</a:t>
            </a:r>
            <a:endParaRPr lang="en-US" dirty="0"/>
          </a:p>
        </p:txBody>
      </p:sp>
      <p:sp>
        <p:nvSpPr>
          <p:cNvPr id="7" name="Slide Number Placeholder 6"/>
          <p:cNvSpPr>
            <a:spLocks noGrp="1"/>
          </p:cNvSpPr>
          <p:nvPr>
            <p:ph type="sldNum" sz="quarter" idx="12"/>
          </p:nvPr>
        </p:nvSpPr>
        <p:spPr/>
        <p:txBody>
          <a:bodyPr/>
          <a:lstStyle/>
          <a:p>
            <a:pPr>
              <a:defRPr/>
            </a:pPr>
            <a:fld id="{DB554FDC-F986-4516-81A3-5CBC9634E9C1}" type="slidenum">
              <a:rPr lang="en-US" altLang="en-US" smtClean="0"/>
              <a:t>‹#›</a:t>
            </a:fld>
            <a:endParaRPr lang="en-US" altLang="en-US"/>
          </a:p>
        </p:txBody>
      </p:sp>
      <p:sp>
        <p:nvSpPr>
          <p:cNvPr id="9" name="Content Placeholder 8"/>
          <p:cNvSpPr>
            <a:spLocks noGrp="1"/>
          </p:cNvSpPr>
          <p:nvPr>
            <p:ph sz="quarter" idx="1"/>
          </p:nvPr>
        </p:nvSpPr>
        <p:spPr>
          <a:xfrm>
            <a:off x="457200" y="914400"/>
            <a:ext cx="4041648"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912114"/>
            <a:ext cx="4041648" cy="370332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964406"/>
            <a:ext cx="4040188" cy="51435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1" y="971550"/>
            <a:ext cx="4041775" cy="51435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pPr>
              <a:defRPr/>
            </a:pPr>
            <a:fld id="{52181D31-AD4A-40F9-BEB5-0B983B634FA6}" type="datetime3">
              <a:rPr lang="en-US" smtClean="0"/>
              <a:t>19 August 2025</a:t>
            </a:fld>
            <a:endParaRPr lang="en-US" dirty="0"/>
          </a:p>
        </p:txBody>
      </p:sp>
      <p:sp>
        <p:nvSpPr>
          <p:cNvPr id="8" name="Footer Placeholder 7"/>
          <p:cNvSpPr>
            <a:spLocks noGrp="1"/>
          </p:cNvSpPr>
          <p:nvPr>
            <p:ph type="ftr" sz="quarter" idx="11"/>
          </p:nvPr>
        </p:nvSpPr>
        <p:spPr/>
        <p:txBody>
          <a:bodyPr/>
          <a:lstStyle/>
          <a:p>
            <a:pPr>
              <a:defRPr/>
            </a:pPr>
            <a:r>
              <a:rPr lang="en-US"/>
              <a:t>DATA STRUCTURES – CYCLE 1 REVIEW</a:t>
            </a:r>
            <a:endParaRPr lang="en-US" dirty="0"/>
          </a:p>
        </p:txBody>
      </p:sp>
      <p:sp>
        <p:nvSpPr>
          <p:cNvPr id="9" name="Slide Number Placeholder 8"/>
          <p:cNvSpPr>
            <a:spLocks noGrp="1"/>
          </p:cNvSpPr>
          <p:nvPr>
            <p:ph type="sldNum" sz="quarter" idx="12"/>
          </p:nvPr>
        </p:nvSpPr>
        <p:spPr/>
        <p:txBody>
          <a:bodyPr/>
          <a:lstStyle/>
          <a:p>
            <a:pPr>
              <a:defRPr/>
            </a:pPr>
            <a:fld id="{02A63921-D0A8-45BD-ADF0-24CC5F135FEC}" type="slidenum">
              <a:rPr lang="en-US" altLang="en-US" smtClean="0"/>
              <a:t>‹#›</a:t>
            </a:fld>
            <a:endParaRPr lang="en-US" altLang="en-US"/>
          </a:p>
        </p:txBody>
      </p:sp>
      <p:sp>
        <p:nvSpPr>
          <p:cNvPr id="11" name="Content Placeholder 10"/>
          <p:cNvSpPr>
            <a:spLocks noGrp="1"/>
          </p:cNvSpPr>
          <p:nvPr>
            <p:ph sz="quarter" idx="2"/>
          </p:nvPr>
        </p:nvSpPr>
        <p:spPr>
          <a:xfrm>
            <a:off x="457200" y="1600200"/>
            <a:ext cx="4038600" cy="30289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1600200"/>
            <a:ext cx="4038600" cy="30289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71450"/>
            <a:ext cx="8229600" cy="6858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pPr>
              <a:defRPr/>
            </a:pPr>
            <a:fld id="{B5E2A100-9AED-4D97-A7AC-9B86179D1A43}" type="datetime3">
              <a:rPr lang="en-US" smtClean="0"/>
              <a:t>19 August 2025</a:t>
            </a:fld>
            <a:endParaRPr lang="en-US" dirty="0"/>
          </a:p>
        </p:txBody>
      </p:sp>
      <p:sp>
        <p:nvSpPr>
          <p:cNvPr id="4" name="Footer Placeholder 3"/>
          <p:cNvSpPr>
            <a:spLocks noGrp="1"/>
          </p:cNvSpPr>
          <p:nvPr>
            <p:ph type="ftr" sz="quarter" idx="11"/>
          </p:nvPr>
        </p:nvSpPr>
        <p:spPr/>
        <p:txBody>
          <a:bodyPr/>
          <a:lstStyle/>
          <a:p>
            <a:pPr>
              <a:defRPr/>
            </a:pPr>
            <a:r>
              <a:rPr lang="en-US"/>
              <a:t>DATA STRUCTURES – CYCLE 1 REVIEW</a:t>
            </a:r>
            <a:endParaRPr lang="en-US" dirty="0"/>
          </a:p>
        </p:txBody>
      </p:sp>
      <p:sp>
        <p:nvSpPr>
          <p:cNvPr id="5" name="Slide Number Placeholder 4"/>
          <p:cNvSpPr>
            <a:spLocks noGrp="1"/>
          </p:cNvSpPr>
          <p:nvPr>
            <p:ph type="sldNum" sz="quarter" idx="12"/>
          </p:nvPr>
        </p:nvSpPr>
        <p:spPr/>
        <p:txBody>
          <a:bodyPr/>
          <a:lstStyle/>
          <a:p>
            <a:pPr>
              <a:defRPr/>
            </a:pPr>
            <a:fld id="{4CE540F1-D866-4735-9E65-A1952EADD02D}" type="slidenum">
              <a:rPr lang="en-US" altLang="en-US" smtClean="0"/>
              <a:t>‹#›</a:t>
            </a:fld>
            <a:endParaRPr lang="en-US" alt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5F6D9A5E-28BF-4EAF-B6C9-6D340C4569B1}" type="datetime3">
              <a:rPr lang="en-US" smtClean="0"/>
              <a:t>19 August 2025</a:t>
            </a:fld>
            <a:endParaRPr lang="en-US" dirty="0"/>
          </a:p>
        </p:txBody>
      </p:sp>
      <p:sp>
        <p:nvSpPr>
          <p:cNvPr id="3" name="Footer Placeholder 2"/>
          <p:cNvSpPr>
            <a:spLocks noGrp="1"/>
          </p:cNvSpPr>
          <p:nvPr>
            <p:ph type="ftr" sz="quarter" idx="11"/>
          </p:nvPr>
        </p:nvSpPr>
        <p:spPr/>
        <p:txBody>
          <a:bodyPr/>
          <a:lstStyle/>
          <a:p>
            <a:pPr>
              <a:defRPr/>
            </a:pPr>
            <a:r>
              <a:rPr lang="en-US"/>
              <a:t>DATA STRUCTURES – CYCLE 1 REVIEW</a:t>
            </a:r>
            <a:endParaRPr lang="en-US" dirty="0"/>
          </a:p>
        </p:txBody>
      </p:sp>
      <p:sp>
        <p:nvSpPr>
          <p:cNvPr id="4" name="Slide Number Placeholder 3"/>
          <p:cNvSpPr>
            <a:spLocks noGrp="1"/>
          </p:cNvSpPr>
          <p:nvPr>
            <p:ph type="sldNum" sz="quarter" idx="12"/>
          </p:nvPr>
        </p:nvSpPr>
        <p:spPr/>
        <p:txBody>
          <a:bodyPr/>
          <a:lstStyle/>
          <a:p>
            <a:pPr>
              <a:defRPr/>
            </a:pPr>
            <a:fld id="{2571F5BB-190B-45BA-B754-2541F8CA6F46}" type="slidenum">
              <a:rPr lang="en-US" altLang="en-US" smtClean="0"/>
              <a:t>‹#›</a:t>
            </a:fld>
            <a:endParaRPr lang="en-US" altLang="en-US"/>
          </a:p>
        </p:txBody>
      </p:sp>
      <p:sp>
        <p:nvSpPr>
          <p:cNvPr id="5" name="Straight Connector 4"/>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228600"/>
            <a:ext cx="2514600" cy="62865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914401"/>
            <a:ext cx="2514600" cy="3632597"/>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fld id="{88B13EB4-3D36-44D7-8C8D-78C5B53F00CB}" type="datetime3">
              <a:rPr lang="en-US" smtClean="0"/>
              <a:t>19 August 2025</a:t>
            </a:fld>
            <a:endParaRPr lang="en-US" dirty="0"/>
          </a:p>
        </p:txBody>
      </p:sp>
      <p:sp>
        <p:nvSpPr>
          <p:cNvPr id="6" name="Footer Placeholder 5"/>
          <p:cNvSpPr>
            <a:spLocks noGrp="1"/>
          </p:cNvSpPr>
          <p:nvPr>
            <p:ph type="ftr" sz="quarter" idx="11"/>
          </p:nvPr>
        </p:nvSpPr>
        <p:spPr/>
        <p:txBody>
          <a:bodyPr/>
          <a:lstStyle/>
          <a:p>
            <a:pPr>
              <a:defRPr/>
            </a:pPr>
            <a:r>
              <a:rPr lang="en-US"/>
              <a:t>DATA STRUCTURES – CYCLE 1 REVIEW</a:t>
            </a:r>
            <a:endParaRPr lang="en-US" dirty="0"/>
          </a:p>
        </p:txBody>
      </p:sp>
      <p:sp>
        <p:nvSpPr>
          <p:cNvPr id="7" name="Slide Number Placeholder 6"/>
          <p:cNvSpPr>
            <a:spLocks noGrp="1"/>
          </p:cNvSpPr>
          <p:nvPr>
            <p:ph type="sldNum" sz="quarter" idx="12"/>
          </p:nvPr>
        </p:nvSpPr>
        <p:spPr/>
        <p:txBody>
          <a:bodyPr/>
          <a:lstStyle/>
          <a:p>
            <a:pPr>
              <a:defRPr/>
            </a:pPr>
            <a:fld id="{4B3D1EAA-7E8D-49EA-BCBB-3C5BA424400D}" type="slidenum">
              <a:rPr lang="en-US" altLang="en-US" smtClean="0"/>
              <a:t>‹#›</a:t>
            </a:fld>
            <a:endParaRPr lang="en-US" altLang="en-US"/>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915025" y="2493169"/>
            <a:ext cx="452628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228600"/>
            <a:ext cx="5715000" cy="428625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375642"/>
            <a:ext cx="8229600" cy="506016"/>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428750"/>
            <a:ext cx="8229600" cy="3202686"/>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914400"/>
            <a:ext cx="8229600" cy="40005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pPr>
              <a:defRPr/>
            </a:pPr>
            <a:fld id="{0DD6F361-EB81-4DF4-809A-3D3596AD16C7}" type="datetime3">
              <a:rPr lang="en-US" smtClean="0"/>
              <a:t>19 August 2025</a:t>
            </a:fld>
            <a:endParaRPr lang="en-US" dirty="0"/>
          </a:p>
        </p:txBody>
      </p:sp>
      <p:sp>
        <p:nvSpPr>
          <p:cNvPr id="6" name="Footer Placeholder 5"/>
          <p:cNvSpPr>
            <a:spLocks noGrp="1"/>
          </p:cNvSpPr>
          <p:nvPr>
            <p:ph type="ftr" sz="quarter" idx="11"/>
          </p:nvPr>
        </p:nvSpPr>
        <p:spPr/>
        <p:txBody>
          <a:bodyPr/>
          <a:lstStyle/>
          <a:p>
            <a:pPr>
              <a:defRPr/>
            </a:pPr>
            <a:r>
              <a:rPr lang="en-US"/>
              <a:t>DATA STRUCTURES – CYCLE 1 REVIEW</a:t>
            </a:r>
            <a:endParaRPr lang="en-US" dirty="0"/>
          </a:p>
        </p:txBody>
      </p:sp>
      <p:sp>
        <p:nvSpPr>
          <p:cNvPr id="7" name="Slide Number Placeholder 6"/>
          <p:cNvSpPr>
            <a:spLocks noGrp="1"/>
          </p:cNvSpPr>
          <p:nvPr>
            <p:ph type="sldNum" sz="quarter" idx="12"/>
          </p:nvPr>
        </p:nvSpPr>
        <p:spPr/>
        <p:txBody>
          <a:bodyPr/>
          <a:lstStyle/>
          <a:p>
            <a:pPr>
              <a:defRPr/>
            </a:pPr>
            <a:fld id="{7B93E55C-A662-4067-BE20-A4D82E579A38}" type="slidenum">
              <a:rPr lang="en-US" altLang="en-US" smtClean="0"/>
              <a:t>‹#›</a:t>
            </a:fld>
            <a:endParaRPr lang="en-US" altLang="en-US"/>
          </a:p>
        </p:txBody>
      </p:sp>
      <p:sp>
        <p:nvSpPr>
          <p:cNvPr id="8" name="Straight Connector 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375642"/>
            <a:ext cx="182880" cy="51435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alphaModFix amt="29000"/>
            <a:lum/>
          </a:blip>
          <a:srcRect/>
          <a:tile tx="0" ty="0" sx="100000" sy="100000" flip="none" algn="tl"/>
        </a:blipFill>
        <a:effectLst/>
      </p:bgPr>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14300"/>
            <a:ext cx="8229600" cy="74295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914400"/>
            <a:ext cx="8229600" cy="3682746"/>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4767263"/>
            <a:ext cx="2289048" cy="274320"/>
          </a:xfrm>
          <a:prstGeom prst="rect">
            <a:avLst/>
          </a:prstGeom>
        </p:spPr>
        <p:txBody>
          <a:bodyPr vert="horz"/>
          <a:lstStyle>
            <a:lvl1pPr algn="l" eaLnBrk="1" latinLnBrk="0" hangingPunct="1">
              <a:defRPr kumimoji="0" sz="1400">
                <a:solidFill>
                  <a:schemeClr val="tx2"/>
                </a:solidFill>
              </a:defRPr>
            </a:lvl1pPr>
          </a:lstStyle>
          <a:p>
            <a:pPr>
              <a:defRPr/>
            </a:pPr>
            <a:fld id="{089D5C3F-0D55-4897-B244-15CF72A30D21}" type="datetime3">
              <a:rPr lang="en-US" smtClean="0"/>
              <a:t>19 August 2025</a:t>
            </a:fld>
            <a:endParaRPr lang="en-US" dirty="0"/>
          </a:p>
        </p:txBody>
      </p:sp>
      <p:sp>
        <p:nvSpPr>
          <p:cNvPr id="3" name="Footer Placeholder 2"/>
          <p:cNvSpPr>
            <a:spLocks noGrp="1"/>
          </p:cNvSpPr>
          <p:nvPr>
            <p:ph type="ftr" sz="quarter" idx="3"/>
          </p:nvPr>
        </p:nvSpPr>
        <p:spPr>
          <a:xfrm>
            <a:off x="2898648" y="4767263"/>
            <a:ext cx="3505200" cy="274320"/>
          </a:xfrm>
          <a:prstGeom prst="rect">
            <a:avLst/>
          </a:prstGeom>
        </p:spPr>
        <p:txBody>
          <a:bodyPr vert="horz"/>
          <a:lstStyle>
            <a:lvl1pPr algn="r" eaLnBrk="1" latinLnBrk="0" hangingPunct="1">
              <a:defRPr kumimoji="0" sz="1400">
                <a:solidFill>
                  <a:schemeClr val="tx2"/>
                </a:solidFill>
              </a:defRPr>
            </a:lvl1pPr>
          </a:lstStyle>
          <a:p>
            <a:pPr>
              <a:defRPr/>
            </a:pPr>
            <a:r>
              <a:rPr lang="en-US"/>
              <a:t>DATA STRUCTURES – CYCLE 1 REVIEW</a:t>
            </a:r>
            <a:endParaRPr lang="en-US" dirty="0"/>
          </a:p>
        </p:txBody>
      </p:sp>
      <p:sp>
        <p:nvSpPr>
          <p:cNvPr id="23" name="Slide Number Placeholder 22"/>
          <p:cNvSpPr>
            <a:spLocks noGrp="1"/>
          </p:cNvSpPr>
          <p:nvPr>
            <p:ph type="sldNum" sz="quarter" idx="4"/>
          </p:nvPr>
        </p:nvSpPr>
        <p:spPr>
          <a:xfrm>
            <a:off x="612648" y="4767263"/>
            <a:ext cx="1981200" cy="274320"/>
          </a:xfrm>
          <a:prstGeom prst="rect">
            <a:avLst/>
          </a:prstGeom>
        </p:spPr>
        <p:txBody>
          <a:bodyPr vert="horz"/>
          <a:lstStyle>
            <a:lvl1pPr algn="l" eaLnBrk="1" latinLnBrk="0" hangingPunct="1">
              <a:defRPr kumimoji="0" sz="1400">
                <a:solidFill>
                  <a:schemeClr val="tx2"/>
                </a:solidFill>
              </a:defRPr>
            </a:lvl1pPr>
          </a:lstStyle>
          <a:p>
            <a:pPr>
              <a:defRPr/>
            </a:pPr>
            <a:fld id="{D78D2778-B29C-49DB-A26C-44F5760A332D}" type="slidenum">
              <a:rPr lang="en-US" altLang="en-US" smtClean="0"/>
              <a:t>‹#›</a:t>
            </a:fld>
            <a:endParaRPr lang="en-US" altLang="en-US"/>
          </a:p>
        </p:txBody>
      </p:sp>
      <p:sp>
        <p:nvSpPr>
          <p:cNvPr id="28" name="Straight Connector 27"/>
          <p:cNvSpPr>
            <a:spLocks noChangeShapeType="1"/>
          </p:cNvSpPr>
          <p:nvPr/>
        </p:nvSpPr>
        <p:spPr bwMode="auto">
          <a:xfrm>
            <a:off x="457200" y="4764881"/>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85725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42957" y="4835567"/>
            <a:ext cx="143137"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panose="05040102010807070707"/>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panose="05040102010807070707"/>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panose="05040102010807070707"/>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panose="05000000000000000000"/>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panose="05000000000000000000"/>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panose="05040102010807070707"/>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panose="05040102010807070707"/>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panose="05040102010807070707"/>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panose="05040102010807070707"/>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9144000" cy="1052513"/>
          </a:xfrm>
          <a:solidFill>
            <a:schemeClr val="bg2">
              <a:lumMod val="75000"/>
            </a:schemeClr>
          </a:solidFill>
          <a:ln>
            <a:solidFill>
              <a:schemeClr val="tx1">
                <a:lumMod val="50000"/>
                <a:lumOff val="50000"/>
              </a:schemeClr>
            </a:solidFill>
          </a:ln>
        </p:spPr>
        <p:txBody>
          <a:bodyPr>
            <a:normAutofit/>
          </a:bodyPr>
          <a:lstStyle/>
          <a:p>
            <a:pPr algn="ctr">
              <a:defRPr/>
            </a:pPr>
            <a:endParaRPr lang="en-IN" sz="2800" b="1" dirty="0">
              <a:solidFill>
                <a:schemeClr val="tx1"/>
              </a:solidFill>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1044575" y="4767580"/>
            <a:ext cx="6766560" cy="375920"/>
          </a:xfrm>
        </p:spPr>
        <p:txBody>
          <a:bodyPr/>
          <a:lstStyle/>
          <a:p>
            <a:pPr algn="ctr">
              <a:defRPr/>
            </a:pPr>
            <a:r>
              <a:rPr lang="en-US" sz="1200" b="1" dirty="0">
                <a:latin typeface="Times New Roman" panose="02020603050405020304" pitchFamily="18" charset="0"/>
                <a:cs typeface="Times New Roman" panose="02020603050405020304" pitchFamily="18" charset="0"/>
                <a:sym typeface="+mn-ea"/>
              </a:rPr>
              <a:t>C</a:t>
            </a:r>
            <a:r>
              <a:rPr lang="en-IN" altLang="en-US" sz="1200" b="1" dirty="0">
                <a:latin typeface="Times New Roman" panose="02020603050405020304" pitchFamily="18" charset="0"/>
                <a:cs typeface="Times New Roman" panose="02020603050405020304" pitchFamily="18" charset="0"/>
                <a:sym typeface="+mn-ea"/>
              </a:rPr>
              <a:t>SC1366 - HEALTHCARE DATA ANALYTICS (PRBL)</a:t>
            </a:r>
            <a:endParaRPr lang="en-IN" altLang="en-US" sz="1200" dirty="0">
              <a:latin typeface="Times New Roman" panose="02020603050405020304" pitchFamily="18" charset="0"/>
              <a:cs typeface="Times New Roman" panose="02020603050405020304" pitchFamily="18" charset="0"/>
            </a:endParaRPr>
          </a:p>
        </p:txBody>
      </p:sp>
      <p:sp>
        <p:nvSpPr>
          <p:cNvPr id="5" name="Rectangles 4"/>
          <p:cNvSpPr/>
          <p:nvPr/>
        </p:nvSpPr>
        <p:spPr>
          <a:xfrm>
            <a:off x="0" y="5080"/>
            <a:ext cx="9144000" cy="1047750"/>
          </a:xfrm>
          <a:prstGeom prst="rect">
            <a:avLst/>
          </a:prstGeom>
          <a:solidFill>
            <a:schemeClr val="accent2">
              <a:lumMod val="20000"/>
              <a:lumOff val="8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en-US"/>
          </a:p>
        </p:txBody>
      </p:sp>
      <p:pic>
        <p:nvPicPr>
          <p:cNvPr id="8" name="Picture 7" descr="KR-removebg-preview"/>
          <p:cNvPicPr>
            <a:picLocks noChangeAspect="1"/>
          </p:cNvPicPr>
          <p:nvPr/>
        </p:nvPicPr>
        <p:blipFill>
          <a:blip r:embed="rId2"/>
          <a:stretch>
            <a:fillRect/>
          </a:stretch>
        </p:blipFill>
        <p:spPr>
          <a:xfrm>
            <a:off x="7239000" y="-247650"/>
            <a:ext cx="2295525" cy="1571625"/>
          </a:xfrm>
          <a:prstGeom prst="rect">
            <a:avLst/>
          </a:prstGeom>
        </p:spPr>
      </p:pic>
      <p:sp>
        <p:nvSpPr>
          <p:cNvPr id="8196" name="Slide Number Placeholder 5"/>
          <p:cNvSpPr>
            <a:spLocks noGrp="1" noChangeArrowheads="1"/>
          </p:cNvSpPr>
          <p:nvPr>
            <p:ph type="sldNum" sz="quarter" idx="12"/>
          </p:nvPr>
        </p:nvSpPr>
        <p:spPr bwMode="auto">
          <a:noFill/>
          <a:ln>
            <a:miter lim="800000"/>
          </a:ln>
        </p:spPr>
        <p:txBody>
          <a:bodyPr/>
          <a:lstStyle/>
          <a:p>
            <a:fld id="{C8B3AA75-1EA1-4A20-9182-A423EE2FFA8F}" type="slidenum">
              <a:rPr lang="en-US" altLang="en-US"/>
              <a:t>1</a:t>
            </a:fld>
            <a:endParaRPr lang="en-US" altLang="en-US"/>
          </a:p>
        </p:txBody>
      </p:sp>
      <p:sp>
        <p:nvSpPr>
          <p:cNvPr id="9" name="Text Box 8"/>
          <p:cNvSpPr txBox="1"/>
          <p:nvPr/>
        </p:nvSpPr>
        <p:spPr>
          <a:xfrm>
            <a:off x="363537" y="1284923"/>
            <a:ext cx="8416925" cy="3456940"/>
          </a:xfrm>
          <a:prstGeom prst="rect">
            <a:avLst/>
          </a:prstGeom>
          <a:noFill/>
        </p:spPr>
        <p:txBody>
          <a:bodyPr wrap="square" rtlCol="0">
            <a:noAutofit/>
          </a:bodyPr>
          <a:lstStyle/>
          <a:p>
            <a:pPr algn="just">
              <a:defRPr/>
            </a:pPr>
            <a:r>
              <a:rPr lang="en-US" b="1" dirty="0">
                <a:latin typeface="Times New Roman" panose="02020603050405020304" pitchFamily="18" charset="0"/>
                <a:cs typeface="Times New Roman" panose="02020603050405020304" pitchFamily="18" charset="0"/>
                <a:sym typeface="+mn-ea"/>
              </a:rPr>
              <a:t>	     D</a:t>
            </a:r>
            <a:r>
              <a:rPr lang="en-IN" altLang="en-US" b="1" dirty="0">
                <a:latin typeface="Times New Roman" panose="02020603050405020304" pitchFamily="18" charset="0"/>
                <a:cs typeface="Times New Roman" panose="02020603050405020304" pitchFamily="18" charset="0"/>
                <a:sym typeface="+mn-ea"/>
              </a:rPr>
              <a:t>EPARTMENT OF COMPUTER SCIENCE AND ENGINEERING</a:t>
            </a:r>
          </a:p>
          <a:p>
            <a:pPr algn="just">
              <a:defRPr/>
            </a:pPr>
            <a:endParaRPr lang="en-IN" altLang="en-US" b="1" dirty="0">
              <a:solidFill>
                <a:schemeClr val="tx1"/>
              </a:solidFill>
              <a:latin typeface="Times New Roman" panose="02020603050405020304" pitchFamily="18" charset="0"/>
              <a:cs typeface="Times New Roman" panose="02020603050405020304" pitchFamily="18" charset="0"/>
            </a:endParaRPr>
          </a:p>
          <a:p>
            <a:pPr algn="just">
              <a:defRPr/>
            </a:pPr>
            <a:r>
              <a:rPr lang="en-US" b="1" dirty="0">
                <a:latin typeface="Times New Roman" panose="02020603050405020304" pitchFamily="18" charset="0"/>
                <a:cs typeface="Times New Roman" panose="02020603050405020304" pitchFamily="18" charset="0"/>
                <a:sym typeface="+mn-ea"/>
              </a:rPr>
              <a:t>		   C</a:t>
            </a:r>
            <a:r>
              <a:rPr lang="en-IN" altLang="en-US" b="1" dirty="0">
                <a:latin typeface="Times New Roman" panose="02020603050405020304" pitchFamily="18" charset="0"/>
                <a:cs typeface="Times New Roman" panose="02020603050405020304" pitchFamily="18" charset="0"/>
                <a:sym typeface="+mn-ea"/>
              </a:rPr>
              <a:t>SC1366 - HEALTHCARE DATA ANALYTICS (PRBL)</a:t>
            </a:r>
            <a:endParaRPr lang="en-IN" altLang="en-US" b="1" dirty="0">
              <a:solidFill>
                <a:schemeClr val="tx1"/>
              </a:solidFill>
              <a:latin typeface="Times New Roman" panose="02020603050405020304" pitchFamily="18" charset="0"/>
              <a:cs typeface="Times New Roman" panose="02020603050405020304" pitchFamily="18" charset="0"/>
              <a:sym typeface="+mn-ea"/>
            </a:endParaRPr>
          </a:p>
          <a:p>
            <a:pPr algn="just">
              <a:defRPr/>
            </a:pPr>
            <a:endParaRPr lang="en-IN" altLang="en-US" b="1" dirty="0">
              <a:latin typeface="Times New Roman" panose="02020603050405020304" pitchFamily="18" charset="0"/>
              <a:cs typeface="Times New Roman" panose="02020603050405020304" pitchFamily="18" charset="0"/>
              <a:sym typeface="+mn-ea"/>
            </a:endParaRPr>
          </a:p>
          <a:p>
            <a:pPr algn="just">
              <a:defRPr/>
            </a:pPr>
            <a:r>
              <a:rPr lang="en-US" b="1" dirty="0">
                <a:latin typeface="Times New Roman" panose="02020603050405020304" pitchFamily="18" charset="0"/>
                <a:cs typeface="Times New Roman" panose="02020603050405020304" pitchFamily="18" charset="0"/>
              </a:rPr>
              <a:t>			      Smart Ambulance &amp; Hospital Alert System</a:t>
            </a:r>
          </a:p>
          <a:p>
            <a:pPr algn="just">
              <a:defRPr/>
            </a:pPr>
            <a:endParaRPr lang="en-US" b="1" dirty="0">
              <a:latin typeface="Times New Roman" panose="02020603050405020304" pitchFamily="18" charset="0"/>
              <a:cs typeface="Times New Roman" panose="02020603050405020304" pitchFamily="18" charset="0"/>
            </a:endParaRPr>
          </a:p>
          <a:p>
            <a:pPr algn="just">
              <a:defRPr/>
            </a:pPr>
            <a:r>
              <a:rPr lang="en-IN" altLang="en-US" b="1" dirty="0">
                <a:solidFill>
                  <a:schemeClr val="tx1"/>
                </a:solidFill>
                <a:latin typeface="Times New Roman" panose="02020603050405020304" pitchFamily="18" charset="0"/>
                <a:cs typeface="Times New Roman" panose="02020603050405020304" pitchFamily="18" charset="0"/>
              </a:rPr>
              <a:t>  </a:t>
            </a:r>
            <a:r>
              <a:rPr lang="en-IN" altLang="en-US" b="1" dirty="0">
                <a:latin typeface="Times New Roman" panose="02020603050405020304" pitchFamily="18" charset="0"/>
                <a:cs typeface="Times New Roman" panose="02020603050405020304" pitchFamily="18" charset="0"/>
              </a:rPr>
              <a:t>	</a:t>
            </a:r>
            <a:r>
              <a:rPr lang="en-IN" altLang="en-US" b="1" dirty="0">
                <a:solidFill>
                  <a:schemeClr val="tx1"/>
                </a:solidFill>
                <a:latin typeface="Times New Roman" panose="02020603050405020304" pitchFamily="18" charset="0"/>
                <a:cs typeface="Times New Roman" panose="02020603050405020304" pitchFamily="18" charset="0"/>
              </a:rPr>
              <a:t> STUDENT NAME &amp; REG NO: </a:t>
            </a:r>
            <a:r>
              <a:rPr lang="en-IN" dirty="0">
                <a:latin typeface="Times New Roman" panose="02020603050405020304" pitchFamily="18" charset="0"/>
                <a:cs typeface="Times New Roman" panose="02020603050405020304" pitchFamily="18" charset="0"/>
              </a:rPr>
              <a:t>927623BCS048 &amp; Kishore S, 927623BCS040 &amp;  JEEVA S,927623BCS035 &amp; HARSHAN R</a:t>
            </a:r>
            <a:endParaRPr lang="en-IN" altLang="en-US" b="1" dirty="0">
              <a:solidFill>
                <a:schemeClr val="tx1"/>
              </a:solidFill>
              <a:latin typeface="Times New Roman" panose="02020603050405020304" pitchFamily="18" charset="0"/>
              <a:cs typeface="Times New Roman" panose="02020603050405020304" pitchFamily="18" charset="0"/>
            </a:endParaRPr>
          </a:p>
          <a:p>
            <a:pPr algn="just">
              <a:lnSpc>
                <a:spcPct val="150000"/>
              </a:lnSpc>
              <a:defRPr/>
            </a:pPr>
            <a:endParaRPr lang="en-IN" altLang="en-US" b="1" dirty="0">
              <a:solidFill>
                <a:schemeClr val="tx1"/>
              </a:solidFill>
              <a:latin typeface="Times New Roman" panose="02020603050405020304" pitchFamily="18" charset="0"/>
              <a:cs typeface="Times New Roman" panose="02020603050405020304" pitchFamily="18" charset="0"/>
            </a:endParaRPr>
          </a:p>
          <a:p>
            <a:pPr algn="just">
              <a:lnSpc>
                <a:spcPct val="150000"/>
              </a:lnSpc>
              <a:defRPr/>
            </a:pPr>
            <a:r>
              <a:rPr lang="en-IN" altLang="en-US" b="1" dirty="0">
                <a:solidFill>
                  <a:schemeClr val="tx1"/>
                </a:solidFill>
                <a:latin typeface="Times New Roman" panose="02020603050405020304" pitchFamily="18" charset="0"/>
                <a:cs typeface="Times New Roman" panose="02020603050405020304" pitchFamily="18" charset="0"/>
              </a:rPr>
              <a:t>  	 DATE: </a:t>
            </a:r>
            <a:endParaRPr lang="en-US" dirty="0"/>
          </a:p>
        </p:txBody>
      </p:sp>
      <p:pic>
        <p:nvPicPr>
          <p:cNvPr id="10" name="Picture 9" descr="NEW_LOGO-removebg-preview"/>
          <p:cNvPicPr>
            <a:picLocks noChangeAspect="1"/>
          </p:cNvPicPr>
          <p:nvPr/>
        </p:nvPicPr>
        <p:blipFill>
          <a:blip r:embed="rId3"/>
          <a:stretch>
            <a:fillRect/>
          </a:stretch>
        </p:blipFill>
        <p:spPr>
          <a:xfrm>
            <a:off x="0" y="57150"/>
            <a:ext cx="2496185" cy="97028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lumMod val="20000"/>
              <a:lumOff val="80000"/>
            </a:schemeClr>
          </a:solidFill>
        </p:spPr>
        <p:txBody>
          <a:bodyPr>
            <a:normAutofit fontScale="90000"/>
          </a:bodyPr>
          <a:lstStyle/>
          <a:p>
            <a:r>
              <a:rPr lang="en-IN" altLang="en-US" sz="3555" b="1">
                <a:solidFill>
                  <a:schemeClr val="tx1"/>
                </a:solidFill>
                <a:latin typeface="Times New Roman" panose="02020603050405020304" pitchFamily="18" charset="0"/>
                <a:cs typeface="Times New Roman" panose="02020603050405020304" pitchFamily="18" charset="0"/>
                <a:sym typeface="+mn-ea"/>
              </a:rPr>
              <a:t>              </a:t>
            </a:r>
            <a:br>
              <a:rPr lang="en-IN" altLang="en-US" sz="3555" b="1">
                <a:solidFill>
                  <a:schemeClr val="tx1"/>
                </a:solidFill>
                <a:latin typeface="Times New Roman" panose="02020603050405020304" pitchFamily="18" charset="0"/>
                <a:cs typeface="Times New Roman" panose="02020603050405020304" pitchFamily="18" charset="0"/>
                <a:sym typeface="+mn-ea"/>
              </a:rPr>
            </a:br>
            <a:r>
              <a:rPr lang="en-IN" altLang="en-US" sz="3555" b="1">
                <a:solidFill>
                  <a:schemeClr val="tx1"/>
                </a:solidFill>
                <a:latin typeface="Times New Roman" panose="02020603050405020304" pitchFamily="18" charset="0"/>
                <a:cs typeface="Times New Roman" panose="02020603050405020304" pitchFamily="18" charset="0"/>
                <a:sym typeface="+mn-ea"/>
              </a:rPr>
              <a:t>              </a:t>
            </a:r>
            <a:br>
              <a:rPr lang="en-IN" altLang="en-US" sz="3555" b="1">
                <a:solidFill>
                  <a:schemeClr val="tx1"/>
                </a:solidFill>
                <a:latin typeface="Times New Roman" panose="02020603050405020304" pitchFamily="18" charset="0"/>
                <a:cs typeface="Times New Roman" panose="02020603050405020304" pitchFamily="18" charset="0"/>
                <a:sym typeface="+mn-ea"/>
              </a:rPr>
            </a:br>
            <a:r>
              <a:rPr lang="en-IN" altLang="en-US" sz="3555" b="1">
                <a:solidFill>
                  <a:schemeClr val="tx1"/>
                </a:solidFill>
                <a:latin typeface="Times New Roman" panose="02020603050405020304" pitchFamily="18" charset="0"/>
                <a:cs typeface="Times New Roman" panose="02020603050405020304" pitchFamily="18" charset="0"/>
                <a:sym typeface="+mn-ea"/>
              </a:rPr>
              <a:t>      MODULE’S DESCRIPTION(CONT...)</a:t>
            </a:r>
            <a:endParaRPr lang="en-US" sz="3555"/>
          </a:p>
        </p:txBody>
      </p:sp>
      <p:sp>
        <p:nvSpPr>
          <p:cNvPr id="3" name="Content Placeholder 2"/>
          <p:cNvSpPr>
            <a:spLocks noGrp="1"/>
          </p:cNvSpPr>
          <p:nvPr>
            <p:ph sz="quarter" idx="1"/>
          </p:nvPr>
        </p:nvSpPr>
        <p:spPr>
          <a:xfrm>
            <a:off x="304800" y="842045"/>
            <a:ext cx="8534400" cy="3703320"/>
          </a:xfrm>
        </p:spPr>
        <p:txBody>
          <a:bodyPr>
            <a:noAutofit/>
          </a:bodyPr>
          <a:lstStyle/>
          <a:p>
            <a:pPr marL="0" indent="0" algn="just">
              <a:lnSpc>
                <a:spcPct val="150000"/>
              </a:lnSpc>
              <a:buNone/>
            </a:pPr>
            <a:r>
              <a:rPr lang="en-US" sz="1800" b="1" dirty="0">
                <a:latin typeface="Times New Roman" panose="02020603050405020304" pitchFamily="18" charset="0"/>
                <a:cs typeface="Times New Roman" panose="02020603050405020304" pitchFamily="18" charset="0"/>
              </a:rPr>
              <a:t>4.</a:t>
            </a:r>
            <a:r>
              <a:rPr lang="en-US" sz="1800" dirty="0">
                <a:latin typeface="Times New Roman" panose="02020603050405020304" pitchFamily="18" charset="0"/>
                <a:cs typeface="Times New Roman" panose="02020603050405020304" pitchFamily="18" charset="0"/>
              </a:rPr>
              <a:t> </a:t>
            </a:r>
            <a:r>
              <a:rPr lang="en-US" sz="1800" b="1" dirty="0">
                <a:latin typeface="Times New Roman" panose="02020603050405020304" pitchFamily="18" charset="0"/>
                <a:cs typeface="Times New Roman" panose="02020603050405020304" pitchFamily="18" charset="0"/>
              </a:rPr>
              <a:t>Alert &amp; Notification Module</a:t>
            </a:r>
            <a:r>
              <a:rPr lang="en-US" sz="1800" dirty="0">
                <a:latin typeface="Times New Roman" panose="02020603050405020304" pitchFamily="18" charset="0"/>
                <a:cs typeface="Times New Roman" panose="02020603050405020304" pitchFamily="18" charset="0"/>
              </a:rPr>
              <a:t> – Sends instant alerts to hospitals and responders during emergencies. It ensures timely communication to avoid delays in treatment.</a:t>
            </a:r>
          </a:p>
          <a:p>
            <a:pPr marL="0" indent="0" algn="just">
              <a:lnSpc>
                <a:spcPct val="150000"/>
              </a:lnSpc>
              <a:buNone/>
            </a:pPr>
            <a:r>
              <a:rPr lang="en-US" sz="1800" b="1" dirty="0">
                <a:latin typeface="Times New Roman" panose="02020603050405020304" pitchFamily="18" charset="0"/>
                <a:cs typeface="Times New Roman" panose="02020603050405020304" pitchFamily="18" charset="0"/>
              </a:rPr>
              <a:t>5. Navigation &amp; Routing Module</a:t>
            </a:r>
            <a:r>
              <a:rPr lang="en-US" sz="1800" dirty="0">
                <a:latin typeface="Times New Roman" panose="02020603050405020304" pitchFamily="18" charset="0"/>
                <a:cs typeface="Times New Roman" panose="02020603050405020304" pitchFamily="18" charset="0"/>
              </a:rPr>
              <a:t> – Guides ambulances through the fastest GPS-based route to hospitals. It reduces travel time by avoiding traffic and roadblocks.</a:t>
            </a:r>
          </a:p>
          <a:p>
            <a:pPr marL="0" indent="0" algn="just">
              <a:lnSpc>
                <a:spcPct val="150000"/>
              </a:lnSpc>
              <a:buNone/>
            </a:pPr>
            <a:r>
              <a:rPr lang="en-US" sz="1800" b="1" dirty="0">
                <a:latin typeface="Times New Roman" panose="02020603050405020304" pitchFamily="18" charset="0"/>
                <a:cs typeface="Times New Roman" panose="02020603050405020304" pitchFamily="18" charset="0"/>
              </a:rPr>
              <a:t>6. Admin Module</a:t>
            </a:r>
            <a:r>
              <a:rPr lang="en-US" sz="1800" dirty="0">
                <a:latin typeface="Times New Roman" panose="02020603050405020304" pitchFamily="18" charset="0"/>
                <a:cs typeface="Times New Roman" panose="02020603050405020304" pitchFamily="18" charset="0"/>
              </a:rPr>
              <a:t> – Oversees hospitals, ambulances, users, and ensures smooth system operation. It also manages overall security and system updates.</a:t>
            </a:r>
          </a:p>
          <a:p>
            <a:pPr marL="0" indent="0" algn="just">
              <a:lnSpc>
                <a:spcPct val="150000"/>
              </a:lnSpc>
              <a:buNone/>
            </a:pPr>
            <a:r>
              <a:rPr lang="en-US" sz="1800" b="1" dirty="0">
                <a:latin typeface="Times New Roman" panose="02020603050405020304" pitchFamily="18" charset="0"/>
                <a:cs typeface="Times New Roman" panose="02020603050405020304" pitchFamily="18" charset="0"/>
              </a:rPr>
              <a:t>7. Patient Data Management Module</a:t>
            </a:r>
            <a:r>
              <a:rPr lang="en-US" sz="1800" dirty="0">
                <a:latin typeface="Times New Roman" panose="02020603050405020304" pitchFamily="18" charset="0"/>
                <a:cs typeface="Times New Roman" panose="02020603050405020304" pitchFamily="18" charset="0"/>
              </a:rPr>
              <a:t> – Shares patient health information with hospitals before arrival for timely treatment. It allows doctors to prepare equipment and staff in advance.</a:t>
            </a:r>
          </a:p>
        </p:txBody>
      </p:sp>
      <p:sp>
        <p:nvSpPr>
          <p:cNvPr id="4" name="Footer Placeholder 3"/>
          <p:cNvSpPr>
            <a:spLocks noGrp="1"/>
          </p:cNvSpPr>
          <p:nvPr>
            <p:ph type="ftr" sz="quarter" idx="11"/>
          </p:nvPr>
        </p:nvSpPr>
        <p:spPr>
          <a:xfrm>
            <a:off x="1000760" y="4767580"/>
            <a:ext cx="6704965" cy="274320"/>
          </a:xfrm>
        </p:spPr>
        <p:txBody>
          <a:bodyPr/>
          <a:lstStyle/>
          <a:p>
            <a:pPr algn="ctr">
              <a:defRPr/>
            </a:pPr>
            <a:r>
              <a:rPr lang="en-US" sz="1200" b="1" dirty="0">
                <a:latin typeface="Times New Roman" panose="02020603050405020304" pitchFamily="18" charset="0"/>
                <a:cs typeface="Times New Roman" panose="02020603050405020304" pitchFamily="18" charset="0"/>
                <a:sym typeface="+mn-ea"/>
              </a:rPr>
              <a:t>C</a:t>
            </a:r>
            <a:r>
              <a:rPr lang="en-IN" altLang="en-US" sz="1200" b="1" dirty="0">
                <a:latin typeface="Times New Roman" panose="02020603050405020304" pitchFamily="18" charset="0"/>
                <a:cs typeface="Times New Roman" panose="02020603050405020304" pitchFamily="18" charset="0"/>
                <a:sym typeface="+mn-ea"/>
              </a:rPr>
              <a:t>SC1366 - HEALTHCARE DATA ANALYTICS (PRBL)</a:t>
            </a:r>
            <a:endParaRPr lang="en-US" sz="1200" dirty="0"/>
          </a:p>
        </p:txBody>
      </p:sp>
      <p:sp>
        <p:nvSpPr>
          <p:cNvPr id="5" name="Slide Number Placeholder 4"/>
          <p:cNvSpPr>
            <a:spLocks noGrp="1"/>
          </p:cNvSpPr>
          <p:nvPr>
            <p:ph type="sldNum" sz="quarter" idx="12"/>
          </p:nvPr>
        </p:nvSpPr>
        <p:spPr/>
        <p:txBody>
          <a:bodyPr/>
          <a:lstStyle/>
          <a:p>
            <a:pPr>
              <a:defRPr/>
            </a:pPr>
            <a:fld id="{0E14ABD8-B1EB-4C07-9937-C8C4E38BDF00}" type="slidenum">
              <a:rPr lang="en-US" altLang="en-US" smtClean="0"/>
              <a:t>10</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lumMod val="20000"/>
              <a:lumOff val="80000"/>
            </a:schemeClr>
          </a:solidFill>
        </p:spPr>
        <p:txBody>
          <a:bodyPr>
            <a:normAutofit fontScale="90000"/>
          </a:bodyPr>
          <a:lstStyle/>
          <a:p>
            <a:r>
              <a:rPr lang="en-IN" altLang="en-US" b="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HARDWARE &amp; SOFTWARE REQUIREMENTS</a:t>
            </a:r>
          </a:p>
        </p:txBody>
      </p:sp>
      <p:sp>
        <p:nvSpPr>
          <p:cNvPr id="3" name="Content Placeholder 2"/>
          <p:cNvSpPr>
            <a:spLocks noGrp="1"/>
          </p:cNvSpPr>
          <p:nvPr>
            <p:ph sz="quarter" idx="1"/>
          </p:nvPr>
        </p:nvSpPr>
        <p:spPr/>
        <p:txBody>
          <a:bodyPr/>
          <a:lstStyle/>
          <a:p>
            <a:endParaRPr lang="en-US"/>
          </a:p>
        </p:txBody>
      </p:sp>
      <p:sp>
        <p:nvSpPr>
          <p:cNvPr id="4" name="Footer Placeholder 3"/>
          <p:cNvSpPr>
            <a:spLocks noGrp="1"/>
          </p:cNvSpPr>
          <p:nvPr>
            <p:ph type="ftr" sz="quarter" idx="11"/>
          </p:nvPr>
        </p:nvSpPr>
        <p:spPr>
          <a:xfrm>
            <a:off x="2898775" y="4767580"/>
            <a:ext cx="5011420" cy="274320"/>
          </a:xfrm>
        </p:spPr>
        <p:txBody>
          <a:bodyPr/>
          <a:lstStyle/>
          <a:p>
            <a:pPr algn="ctr">
              <a:defRPr/>
            </a:pPr>
            <a:r>
              <a:rPr lang="en-US" b="1" dirty="0">
                <a:latin typeface="Times New Roman" panose="02020603050405020304" pitchFamily="18" charset="0"/>
                <a:cs typeface="Times New Roman" panose="02020603050405020304" pitchFamily="18" charset="0"/>
                <a:sym typeface="+mn-ea"/>
              </a:rPr>
              <a:t>C</a:t>
            </a:r>
            <a:r>
              <a:rPr lang="en-IN" altLang="en-US" b="1" dirty="0">
                <a:latin typeface="Times New Roman" panose="02020603050405020304" pitchFamily="18" charset="0"/>
                <a:cs typeface="Times New Roman" panose="02020603050405020304" pitchFamily="18" charset="0"/>
                <a:sym typeface="+mn-ea"/>
              </a:rPr>
              <a:t>SC1366 - HEALTHCARE DATA ANALYTICS (PRBL)</a:t>
            </a:r>
            <a:endParaRPr lang="en-US" dirty="0"/>
          </a:p>
        </p:txBody>
      </p:sp>
      <p:sp>
        <p:nvSpPr>
          <p:cNvPr id="5" name="Slide Number Placeholder 4"/>
          <p:cNvSpPr>
            <a:spLocks noGrp="1"/>
          </p:cNvSpPr>
          <p:nvPr>
            <p:ph type="sldNum" sz="quarter" idx="12"/>
          </p:nvPr>
        </p:nvSpPr>
        <p:spPr/>
        <p:txBody>
          <a:bodyPr/>
          <a:lstStyle/>
          <a:p>
            <a:pPr>
              <a:defRPr/>
            </a:pPr>
            <a:fld id="{0E14ABD8-B1EB-4C07-9937-C8C4E38BDF00}" type="slidenum">
              <a:rPr lang="en-US" altLang="en-US" smtClean="0"/>
              <a:t>11</a:t>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lumMod val="20000"/>
              <a:lumOff val="80000"/>
            </a:schemeClr>
          </a:solidFill>
        </p:spPr>
        <p:txBody>
          <a:bodyPr/>
          <a:lstStyle/>
          <a:p>
            <a:r>
              <a:rPr lang="en-IN" altLang="en-US" b="1">
                <a:solidFill>
                  <a:schemeClr val="tx1"/>
                </a:solidFill>
                <a:latin typeface="Times New Roman" panose="02020603050405020304" pitchFamily="18" charset="0"/>
                <a:cs typeface="Times New Roman" panose="02020603050405020304" pitchFamily="18" charset="0"/>
                <a:sym typeface="+mn-ea"/>
              </a:rPr>
              <a:t>                     </a:t>
            </a:r>
            <a:r>
              <a:rPr lang="en-IN" altLang="en-US" sz="4000" b="1">
                <a:solidFill>
                  <a:schemeClr val="tx1"/>
                </a:solidFill>
                <a:latin typeface="Times New Roman" panose="02020603050405020304" pitchFamily="18" charset="0"/>
                <a:cs typeface="Times New Roman" panose="02020603050405020304" pitchFamily="18" charset="0"/>
                <a:sym typeface="+mn-ea"/>
              </a:rPr>
              <a:t>SCREENSHOTS</a:t>
            </a:r>
          </a:p>
        </p:txBody>
      </p:sp>
      <p:sp>
        <p:nvSpPr>
          <p:cNvPr id="3" name="Content Placeholder 2"/>
          <p:cNvSpPr>
            <a:spLocks noGrp="1"/>
          </p:cNvSpPr>
          <p:nvPr>
            <p:ph sz="quarter" idx="1"/>
          </p:nvPr>
        </p:nvSpPr>
        <p:spPr/>
        <p:txBody>
          <a:bodyPr/>
          <a:lstStyle/>
          <a:p>
            <a:endParaRPr lang="en-IN" altLang="en-US"/>
          </a:p>
        </p:txBody>
      </p:sp>
      <p:sp>
        <p:nvSpPr>
          <p:cNvPr id="4" name="Footer Placeholder 3"/>
          <p:cNvSpPr>
            <a:spLocks noGrp="1"/>
          </p:cNvSpPr>
          <p:nvPr>
            <p:ph type="ftr" sz="quarter" idx="11"/>
          </p:nvPr>
        </p:nvSpPr>
        <p:spPr>
          <a:xfrm>
            <a:off x="1056640" y="4767580"/>
            <a:ext cx="6384925" cy="274320"/>
          </a:xfrm>
        </p:spPr>
        <p:txBody>
          <a:bodyPr/>
          <a:lstStyle/>
          <a:p>
            <a:pPr algn="ctr">
              <a:defRPr/>
            </a:pPr>
            <a:r>
              <a:rPr lang="en-US" sz="1200" b="1" dirty="0">
                <a:latin typeface="Times New Roman" panose="02020603050405020304" pitchFamily="18" charset="0"/>
                <a:cs typeface="Times New Roman" panose="02020603050405020304" pitchFamily="18" charset="0"/>
                <a:sym typeface="+mn-ea"/>
              </a:rPr>
              <a:t>C</a:t>
            </a:r>
            <a:r>
              <a:rPr lang="en-IN" altLang="en-US" sz="1200" b="1" dirty="0">
                <a:latin typeface="Times New Roman" panose="02020603050405020304" pitchFamily="18" charset="0"/>
                <a:cs typeface="Times New Roman" panose="02020603050405020304" pitchFamily="18" charset="0"/>
                <a:sym typeface="+mn-ea"/>
              </a:rPr>
              <a:t>SC1366 - HEALTHCARE DATA ANALYTICS (PRBL)</a:t>
            </a:r>
            <a:endParaRPr lang="en-US" sz="1200" dirty="0"/>
          </a:p>
        </p:txBody>
      </p:sp>
      <p:sp>
        <p:nvSpPr>
          <p:cNvPr id="5" name="Slide Number Placeholder 4"/>
          <p:cNvSpPr>
            <a:spLocks noGrp="1"/>
          </p:cNvSpPr>
          <p:nvPr>
            <p:ph type="sldNum" sz="quarter" idx="12"/>
          </p:nvPr>
        </p:nvSpPr>
        <p:spPr/>
        <p:txBody>
          <a:bodyPr/>
          <a:lstStyle/>
          <a:p>
            <a:pPr>
              <a:defRPr/>
            </a:pPr>
            <a:fld id="{0E14ABD8-B1EB-4C07-9937-C8C4E38BDF00}" type="slidenum">
              <a:rPr lang="en-US" altLang="en-US" smtClean="0"/>
              <a:t>12</a:t>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lumMod val="20000"/>
              <a:lumOff val="80000"/>
            </a:schemeClr>
          </a:solidFill>
        </p:spPr>
        <p:txBody>
          <a:bodyPr/>
          <a:lstStyle/>
          <a:p>
            <a:r>
              <a:rPr lang="en-IN" altLang="en-US" sz="4000" b="1">
                <a:solidFill>
                  <a:schemeClr val="tx1"/>
                </a:solidFill>
                <a:latin typeface="Times New Roman" panose="02020603050405020304" pitchFamily="18" charset="0"/>
                <a:cs typeface="Times New Roman" panose="02020603050405020304" pitchFamily="18" charset="0"/>
                <a:sym typeface="+mn-ea"/>
              </a:rPr>
              <a:t>          RESULT &amp; DISCUSSION</a:t>
            </a:r>
          </a:p>
        </p:txBody>
      </p:sp>
      <p:sp>
        <p:nvSpPr>
          <p:cNvPr id="3" name="Content Placeholder 2"/>
          <p:cNvSpPr>
            <a:spLocks noGrp="1"/>
          </p:cNvSpPr>
          <p:nvPr>
            <p:ph sz="quarter" idx="1"/>
          </p:nvPr>
        </p:nvSpPr>
        <p:spPr/>
        <p:txBody>
          <a:bodyPr>
            <a:normAutofit fontScale="92500" lnSpcReduction="10000"/>
          </a:body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The implementation of the Smart Ambulance &amp; Hospital Alert System demonstrated effective results in reducing emergency response time and improving coordination between ambulances and hospitals. The system successfully provided real-time alerts, ensured accurate hospital availability updates, and delivered optimized routing for ambulances, leading to faster patient transfers. Patient data sharing before arrival enabled hospitals to prepare in advance, reducing treatment delays. The discussion highlights that such integration of technology enhances healthcare efficiency, minimizes manual communication errors, and increases patient survival chances during emergencies. However, it also emphasizes the need for wider adoption, regular updates, and proper training for users to achieve maximum impact.</a:t>
            </a:r>
            <a:endParaRPr lang="en-IN" altLang="en-US" sz="18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972820" y="4767580"/>
            <a:ext cx="6510655" cy="274320"/>
          </a:xfrm>
        </p:spPr>
        <p:txBody>
          <a:bodyPr/>
          <a:lstStyle/>
          <a:p>
            <a:pPr algn="ctr">
              <a:defRPr/>
            </a:pPr>
            <a:r>
              <a:rPr lang="en-US" sz="1200" b="1" dirty="0">
                <a:latin typeface="Times New Roman" panose="02020603050405020304" pitchFamily="18" charset="0"/>
                <a:cs typeface="Times New Roman" panose="02020603050405020304" pitchFamily="18" charset="0"/>
                <a:sym typeface="+mn-ea"/>
              </a:rPr>
              <a:t>C</a:t>
            </a:r>
            <a:r>
              <a:rPr lang="en-IN" altLang="en-US" sz="1200" b="1" dirty="0">
                <a:latin typeface="Times New Roman" panose="02020603050405020304" pitchFamily="18" charset="0"/>
                <a:cs typeface="Times New Roman" panose="02020603050405020304" pitchFamily="18" charset="0"/>
                <a:sym typeface="+mn-ea"/>
              </a:rPr>
              <a:t>SC1366 - HEALTHCARE DATA ANALYTICS (PRBL)</a:t>
            </a:r>
            <a:endParaRPr lang="en-US" sz="1200" dirty="0"/>
          </a:p>
        </p:txBody>
      </p:sp>
      <p:sp>
        <p:nvSpPr>
          <p:cNvPr id="5" name="Slide Number Placeholder 4"/>
          <p:cNvSpPr>
            <a:spLocks noGrp="1"/>
          </p:cNvSpPr>
          <p:nvPr>
            <p:ph type="sldNum" sz="quarter" idx="12"/>
          </p:nvPr>
        </p:nvSpPr>
        <p:spPr/>
        <p:txBody>
          <a:bodyPr/>
          <a:lstStyle/>
          <a:p>
            <a:pPr>
              <a:defRPr/>
            </a:pPr>
            <a:fld id="{0E14ABD8-B1EB-4C07-9937-C8C4E38BDF00}" type="slidenum">
              <a:rPr lang="en-US" altLang="en-US" smtClean="0"/>
              <a:t>13</a:t>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lumMod val="20000"/>
              <a:lumOff val="80000"/>
            </a:schemeClr>
          </a:solidFill>
        </p:spPr>
        <p:txBody>
          <a:bodyPr/>
          <a:lstStyle/>
          <a:p>
            <a:r>
              <a:rPr lang="en-IN" altLang="en-US" sz="4000" b="1">
                <a:latin typeface="Times New Roman" panose="02020603050405020304" pitchFamily="18" charset="0"/>
                <a:cs typeface="Times New Roman" panose="02020603050405020304" pitchFamily="18" charset="0"/>
                <a:sym typeface="+mn-ea"/>
              </a:rPr>
              <a:t>                </a:t>
            </a:r>
            <a:r>
              <a:rPr lang="en-IN" altLang="en-US" sz="4000" b="1">
                <a:solidFill>
                  <a:schemeClr val="tx1"/>
                </a:solidFill>
                <a:latin typeface="Times New Roman" panose="02020603050405020304" pitchFamily="18" charset="0"/>
                <a:cs typeface="Times New Roman" panose="02020603050405020304" pitchFamily="18" charset="0"/>
                <a:sym typeface="+mn-ea"/>
              </a:rPr>
              <a:t>CONCLUSION</a:t>
            </a:r>
          </a:p>
        </p:txBody>
      </p:sp>
      <p:sp>
        <p:nvSpPr>
          <p:cNvPr id="3" name="Content Placeholder 2"/>
          <p:cNvSpPr>
            <a:spLocks noGrp="1"/>
          </p:cNvSpPr>
          <p:nvPr>
            <p:ph sz="quarter" idx="1"/>
          </p:nvPr>
        </p:nvSpPr>
        <p:spPr/>
        <p:txBody>
          <a:bodyPr>
            <a:normAutofit/>
          </a:body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	In conclusion, the Smart Ambulance &amp; Hospital Alert System proves to be an effective solution for bridging the gap between emergency services and hospitals by ensuring faster response, better coordination, and timely patient care. With real-time alerts, hospital availability checks, optimized routing, and patient data sharing, the system significantly reduces delays in treatment and enhances survival rates. By integrating technology into emergency management, it strengthens healthcare infrastructure and demonstrates the potential to save lives during critical situations.</a:t>
            </a:r>
          </a:p>
          <a:p>
            <a:pPr algn="just">
              <a:lnSpc>
                <a:spcPct val="150000"/>
              </a:lnSpc>
            </a:pPr>
            <a:endParaRPr lang="en-IN" altLang="en-US" sz="1800" dirty="0">
              <a:latin typeface="Times New Roman" panose="02020603050405020304" pitchFamily="18" charset="0"/>
              <a:cs typeface="Times New Roman" panose="02020603050405020304" pitchFamily="18" charset="0"/>
            </a:endParaRPr>
          </a:p>
        </p:txBody>
      </p:sp>
      <p:sp>
        <p:nvSpPr>
          <p:cNvPr id="4" name="Footer Placeholder 3"/>
          <p:cNvSpPr>
            <a:spLocks noGrp="1"/>
          </p:cNvSpPr>
          <p:nvPr>
            <p:ph type="ftr" sz="quarter" idx="11"/>
          </p:nvPr>
        </p:nvSpPr>
        <p:spPr>
          <a:xfrm>
            <a:off x="960120" y="4767580"/>
            <a:ext cx="6356985" cy="274320"/>
          </a:xfrm>
        </p:spPr>
        <p:txBody>
          <a:bodyPr/>
          <a:lstStyle/>
          <a:p>
            <a:pPr algn="ctr">
              <a:defRPr/>
            </a:pPr>
            <a:r>
              <a:rPr lang="en-US" sz="1200" b="1" dirty="0">
                <a:latin typeface="Times New Roman" panose="02020603050405020304" pitchFamily="18" charset="0"/>
                <a:cs typeface="Times New Roman" panose="02020603050405020304" pitchFamily="18" charset="0"/>
                <a:sym typeface="+mn-ea"/>
              </a:rPr>
              <a:t>C</a:t>
            </a:r>
            <a:r>
              <a:rPr lang="en-IN" altLang="en-US" sz="1200" b="1" dirty="0">
                <a:latin typeface="Times New Roman" panose="02020603050405020304" pitchFamily="18" charset="0"/>
                <a:cs typeface="Times New Roman" panose="02020603050405020304" pitchFamily="18" charset="0"/>
                <a:sym typeface="+mn-ea"/>
              </a:rPr>
              <a:t>SC1366 - HEALTHCARE DATA ANALYTICS (PRBL)</a:t>
            </a:r>
            <a:endParaRPr lang="en-US" sz="1200" dirty="0"/>
          </a:p>
        </p:txBody>
      </p:sp>
      <p:sp>
        <p:nvSpPr>
          <p:cNvPr id="5" name="Slide Number Placeholder 4"/>
          <p:cNvSpPr>
            <a:spLocks noGrp="1"/>
          </p:cNvSpPr>
          <p:nvPr>
            <p:ph type="sldNum" sz="quarter" idx="12"/>
          </p:nvPr>
        </p:nvSpPr>
        <p:spPr/>
        <p:txBody>
          <a:bodyPr/>
          <a:lstStyle/>
          <a:p>
            <a:pPr>
              <a:defRPr/>
            </a:pPr>
            <a:fld id="{0E14ABD8-B1EB-4C07-9937-C8C4E38BDF00}" type="slidenum">
              <a:rPr lang="en-US" altLang="en-US" smtClean="0"/>
              <a:t>14</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solidFill>
            <a:schemeClr val="accent2">
              <a:lumMod val="20000"/>
              <a:lumOff val="80000"/>
            </a:schemeClr>
          </a:solidFill>
        </p:spPr>
        <p:txBody>
          <a:bodyPr>
            <a:normAutofit fontScale="90000"/>
          </a:bodyPr>
          <a:lstStyle/>
          <a:p>
            <a:pPr algn="ctr"/>
            <a:r>
              <a:rPr lang="en-IN" sz="4400" b="1" dirty="0">
                <a:solidFill>
                  <a:schemeClr val="tx1"/>
                </a:solidFill>
                <a:latin typeface="Times New Roman" panose="02020603050405020304" pitchFamily="18" charset="0"/>
                <a:cs typeface="Times New Roman" panose="02020603050405020304" pitchFamily="18" charset="0"/>
              </a:rPr>
              <a:t>Thank  You</a:t>
            </a:r>
            <a:endParaRPr lang="en-IN" sz="4000" b="1" dirty="0">
              <a:solidFill>
                <a:schemeClr val="tx1"/>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4CE540F1-D866-4735-9E65-A1952EADD02D}" type="slidenum">
              <a:rPr lang="en-US" altLang="en-US" smtClean="0"/>
              <a:t>15</a:t>
            </a:fld>
            <a:endParaRPr lang="en-US" altLang="en-US" dirty="0"/>
          </a:p>
        </p:txBody>
      </p:sp>
      <p:sp>
        <p:nvSpPr>
          <p:cNvPr id="6" name="Title 1"/>
          <p:cNvSpPr txBox="1"/>
          <p:nvPr/>
        </p:nvSpPr>
        <p:spPr>
          <a:xfrm>
            <a:off x="0" y="2099871"/>
            <a:ext cx="9144000" cy="1664258"/>
          </a:xfrm>
          <a:prstGeom prst="rect">
            <a:avLst/>
          </a:prstGeom>
          <a:solidFill>
            <a:schemeClr val="accent3">
              <a:lumMod val="40000"/>
              <a:lumOff val="60000"/>
            </a:schemeClr>
          </a:solidFill>
        </p:spPr>
        <p:txBody>
          <a:bodyPr>
            <a:normAutofit/>
          </a:bodyPr>
          <a:lstStyle>
            <a:lvl1pPr algn="l" defTabSz="342900" rtl="0" eaLnBrk="1" latinLnBrk="0" hangingPunct="1">
              <a:spcBef>
                <a:spcPct val="0"/>
              </a:spcBef>
              <a:buNone/>
              <a:defRPr sz="21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defRPr/>
            </a:pPr>
            <a:endParaRPr lang="en-IN" sz="3600" dirty="0"/>
          </a:p>
          <a:p>
            <a:pPr algn="ctr">
              <a:defRPr/>
            </a:pPr>
            <a:r>
              <a:rPr lang="en-IN" sz="3600" b="1" dirty="0">
                <a:solidFill>
                  <a:schemeClr val="tx1"/>
                </a:solidFill>
                <a:latin typeface="Times New Roman" panose="02020603050405020304" pitchFamily="18" charset="0"/>
                <a:cs typeface="Times New Roman" panose="02020603050405020304" pitchFamily="18" charset="0"/>
              </a:rPr>
              <a:t>Any queries??? </a:t>
            </a:r>
          </a:p>
        </p:txBody>
      </p:sp>
      <p:sp>
        <p:nvSpPr>
          <p:cNvPr id="8" name="Footer Placeholder 3"/>
          <p:cNvSpPr>
            <a:spLocks noGrp="1"/>
          </p:cNvSpPr>
          <p:nvPr>
            <p:ph type="ftr" sz="quarter" idx="11"/>
          </p:nvPr>
        </p:nvSpPr>
        <p:spPr>
          <a:xfrm>
            <a:off x="1557655" y="4767580"/>
            <a:ext cx="6501765" cy="375920"/>
          </a:xfrm>
        </p:spPr>
        <p:txBody>
          <a:bodyPr/>
          <a:lstStyle/>
          <a:p>
            <a:pPr algn="ctr">
              <a:defRPr/>
            </a:pPr>
            <a:r>
              <a:rPr lang="en-US" sz="1200" b="1" dirty="0">
                <a:latin typeface="Times New Roman" panose="02020603050405020304" pitchFamily="18" charset="0"/>
                <a:cs typeface="Times New Roman" panose="02020603050405020304" pitchFamily="18" charset="0"/>
                <a:sym typeface="+mn-ea"/>
              </a:rPr>
              <a:t>C</a:t>
            </a:r>
            <a:r>
              <a:rPr lang="en-IN" altLang="en-US" sz="1200" b="1" dirty="0">
                <a:latin typeface="Times New Roman" panose="02020603050405020304" pitchFamily="18" charset="0"/>
                <a:cs typeface="Times New Roman" panose="02020603050405020304" pitchFamily="18" charset="0"/>
                <a:sym typeface="+mn-ea"/>
              </a:rPr>
              <a:t>SC1366 - HEALTHCARE DATA ANALYTICS (PRBL)</a:t>
            </a:r>
            <a:endParaRPr lang="en-US"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0695" y="78105"/>
            <a:ext cx="8206105" cy="664845"/>
          </a:xfrm>
          <a:solidFill>
            <a:schemeClr val="accent2">
              <a:lumMod val="20000"/>
              <a:lumOff val="80000"/>
            </a:schemeClr>
          </a:solidFill>
        </p:spPr>
        <p:txBody>
          <a:bodyPr>
            <a:noAutofit/>
          </a:bodyPr>
          <a:lstStyle/>
          <a:p>
            <a:pPr algn="ctr"/>
            <a:r>
              <a:rPr lang="en-IN" sz="4000" b="1" dirty="0">
                <a:solidFill>
                  <a:schemeClr val="tx1"/>
                </a:solidFill>
                <a:latin typeface="Times New Roman" panose="02020603050405020304" pitchFamily="18" charset="0"/>
                <a:cs typeface="Times New Roman" panose="02020603050405020304" pitchFamily="18" charset="0"/>
              </a:rPr>
              <a:t>OBJECTIVE</a:t>
            </a:r>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t>2</a:t>
            </a:fld>
            <a:endParaRPr lang="en-US" altLang="en-US"/>
          </a:p>
        </p:txBody>
      </p:sp>
      <p:sp>
        <p:nvSpPr>
          <p:cNvPr id="5" name="Footer Placeholder 3"/>
          <p:cNvSpPr>
            <a:spLocks noGrp="1"/>
          </p:cNvSpPr>
          <p:nvPr>
            <p:ph type="ftr" sz="quarter" idx="11"/>
          </p:nvPr>
        </p:nvSpPr>
        <p:spPr>
          <a:xfrm>
            <a:off x="1557655" y="4767580"/>
            <a:ext cx="6501765" cy="375920"/>
          </a:xfrm>
        </p:spPr>
        <p:txBody>
          <a:bodyPr/>
          <a:lstStyle/>
          <a:p>
            <a:pPr algn="ctr">
              <a:defRPr/>
            </a:pPr>
            <a:r>
              <a:rPr lang="en-US" sz="1200" b="1" dirty="0">
                <a:latin typeface="Times New Roman" panose="02020603050405020304" pitchFamily="18" charset="0"/>
                <a:cs typeface="Times New Roman" panose="02020603050405020304" pitchFamily="18" charset="0"/>
                <a:sym typeface="+mn-ea"/>
              </a:rPr>
              <a:t>C</a:t>
            </a:r>
            <a:r>
              <a:rPr lang="en-IN" altLang="en-US" sz="1200" b="1" dirty="0">
                <a:latin typeface="Times New Roman" panose="02020603050405020304" pitchFamily="18" charset="0"/>
                <a:cs typeface="Times New Roman" panose="02020603050405020304" pitchFamily="18" charset="0"/>
                <a:sym typeface="+mn-ea"/>
              </a:rPr>
              <a:t>SC1366 - HEALTHCARE DATA ANALYTICS (PRBL)</a:t>
            </a:r>
            <a:endParaRPr lang="en-US" sz="1200" dirty="0">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D96CFB15-94D8-14A7-0005-37FD218812B6}"/>
              </a:ext>
            </a:extLst>
          </p:cNvPr>
          <p:cNvSpPr txBox="1"/>
          <p:nvPr/>
        </p:nvSpPr>
        <p:spPr>
          <a:xfrm>
            <a:off x="228600" y="1052831"/>
            <a:ext cx="8763000" cy="3782061"/>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		The </a:t>
            </a:r>
            <a:r>
              <a:rPr lang="en-US" b="1" dirty="0">
                <a:latin typeface="Times New Roman" panose="02020603050405020304" pitchFamily="18" charset="0"/>
                <a:cs typeface="Times New Roman" panose="02020603050405020304" pitchFamily="18" charset="0"/>
              </a:rPr>
              <a:t>Smart Ambulance &amp; Hospital Alert System </a:t>
            </a:r>
            <a:r>
              <a:rPr lang="en-US" dirty="0">
                <a:latin typeface="Times New Roman" panose="02020603050405020304" pitchFamily="18" charset="0"/>
                <a:cs typeface="Times New Roman" panose="02020603050405020304" pitchFamily="18" charset="0"/>
              </a:rPr>
              <a:t>is designed to improve emergency response and patient care by integrating technology into ambulance and hospital coordination. It provides real-time alerts to nearby hospitals whenever an ambulance is dispatched, ensuring immediate preparedness. The system also performs a hospital availability check, identifying facilities with vacant beds, doctors, and emergency services to avoid delays. Through optimized routing, ambulances are guided via the fastest path using GPS navigation, reducing travel time Additionally, it enables patient data sharing, allowing hospitals to access vital information before the patient arrives, ensuring quick treatment readiness. </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lumMod val="20000"/>
              <a:lumOff val="80000"/>
            </a:schemeClr>
          </a:solidFill>
        </p:spPr>
        <p:txBody>
          <a:bodyPr>
            <a:normAutofit/>
          </a:bodyPr>
          <a:lstStyle/>
          <a:p>
            <a:pPr algn="ctr"/>
            <a:r>
              <a:rPr lang="en-IN" sz="4000" b="1" dirty="0">
                <a:solidFill>
                  <a:schemeClr val="tx1"/>
                </a:solidFill>
                <a:latin typeface="Times New Roman" panose="02020603050405020304" pitchFamily="18" charset="0"/>
                <a:cs typeface="Times New Roman" panose="02020603050405020304" pitchFamily="18" charset="0"/>
              </a:rPr>
              <a:t>ABSTRACT</a:t>
            </a:r>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t>3</a:t>
            </a:fld>
            <a:endParaRPr lang="en-US" altLang="en-US"/>
          </a:p>
        </p:txBody>
      </p:sp>
      <p:sp>
        <p:nvSpPr>
          <p:cNvPr id="3" name="Content Placeholder 2"/>
          <p:cNvSpPr>
            <a:spLocks noGrp="1"/>
          </p:cNvSpPr>
          <p:nvPr>
            <p:ph sz="quarter" idx="1"/>
          </p:nvPr>
        </p:nvSpPr>
        <p:spPr>
          <a:xfrm>
            <a:off x="228600" y="857250"/>
            <a:ext cx="8610600" cy="3760470"/>
          </a:xfrm>
        </p:spPr>
        <p:txBody>
          <a:bodyPr>
            <a:normAutofit/>
          </a:body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	The Smart Ambulance &amp; Hospital Alert System is an innovative solution aimed at enhancing emergency medical response and patient care. The system ensures real-time communication between ambulances and hospitals by automatically sending alerts when an ambulance is dispatched. It identifies the nearest hospitals with available beds, doctors, and emergency facilities, while also providing optimized GPS-based routing to reduce travel time. Furthermore, it enables the sharing of critical patient information with the hospital prior to arrival, allowing medical staff to prepare in advance. By minimizing delays and improving coordination, this system significantly reduces response time, enhances treatment efficiency, and ultimately increases patient survival rates during emergencies.</a:t>
            </a:r>
            <a:endParaRPr lang="en-IN" sz="1800" dirty="0">
              <a:latin typeface="Times New Roman" panose="02020603050405020304" pitchFamily="18" charset="0"/>
              <a:cs typeface="Times New Roman" panose="02020603050405020304" pitchFamily="18" charset="0"/>
            </a:endParaRPr>
          </a:p>
        </p:txBody>
      </p:sp>
      <p:sp>
        <p:nvSpPr>
          <p:cNvPr id="8" name="Footer Placeholder 3"/>
          <p:cNvSpPr>
            <a:spLocks noGrp="1"/>
          </p:cNvSpPr>
          <p:nvPr>
            <p:ph type="ftr" sz="quarter" idx="11"/>
          </p:nvPr>
        </p:nvSpPr>
        <p:spPr>
          <a:xfrm>
            <a:off x="1557655" y="4767580"/>
            <a:ext cx="6501765" cy="375920"/>
          </a:xfrm>
        </p:spPr>
        <p:txBody>
          <a:bodyPr/>
          <a:lstStyle/>
          <a:p>
            <a:pPr algn="ctr">
              <a:defRPr/>
            </a:pPr>
            <a:r>
              <a:rPr lang="en-US" sz="1200" b="1" dirty="0">
                <a:latin typeface="Times New Roman" panose="02020603050405020304" pitchFamily="18" charset="0"/>
                <a:cs typeface="Times New Roman" panose="02020603050405020304" pitchFamily="18" charset="0"/>
                <a:sym typeface="+mn-ea"/>
              </a:rPr>
              <a:t>C</a:t>
            </a:r>
            <a:r>
              <a:rPr lang="en-IN" altLang="en-US" sz="1200" b="1" dirty="0">
                <a:latin typeface="Times New Roman" panose="02020603050405020304" pitchFamily="18" charset="0"/>
                <a:cs typeface="Times New Roman" panose="02020603050405020304" pitchFamily="18" charset="0"/>
                <a:sym typeface="+mn-ea"/>
              </a:rPr>
              <a:t>SC1366 - HEALTHCARE DATA ANALYTICS (PRBL)</a:t>
            </a:r>
            <a:endParaRPr lang="en-US"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lumMod val="20000"/>
              <a:lumOff val="80000"/>
            </a:schemeClr>
          </a:solidFill>
        </p:spPr>
        <p:txBody>
          <a:bodyPr>
            <a:normAutofit/>
          </a:bodyPr>
          <a:lstStyle/>
          <a:p>
            <a:pPr algn="ctr"/>
            <a:r>
              <a:rPr lang="en-IN" sz="4000" b="1" dirty="0">
                <a:solidFill>
                  <a:schemeClr val="tx1"/>
                </a:solidFill>
                <a:latin typeface="Times New Roman" panose="02020603050405020304" pitchFamily="18" charset="0"/>
                <a:cs typeface="Times New Roman" panose="02020603050405020304" pitchFamily="18" charset="0"/>
              </a:rPr>
              <a:t>INTRODUCTION</a:t>
            </a:r>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t>4</a:t>
            </a:fld>
            <a:endParaRPr lang="en-US" altLang="en-US"/>
          </a:p>
        </p:txBody>
      </p:sp>
      <p:sp>
        <p:nvSpPr>
          <p:cNvPr id="3" name="Content Placeholder 2"/>
          <p:cNvSpPr>
            <a:spLocks noGrp="1"/>
          </p:cNvSpPr>
          <p:nvPr>
            <p:ph sz="quarter" idx="1"/>
          </p:nvPr>
        </p:nvSpPr>
        <p:spPr>
          <a:xfrm>
            <a:off x="152400" y="857250"/>
            <a:ext cx="8763000" cy="3760470"/>
          </a:xfrm>
        </p:spPr>
        <p:txBody>
          <a:bodyPr>
            <a:normAutofit/>
          </a:bodyPr>
          <a:lstStyle/>
          <a:p>
            <a:pPr marL="0" indent="0" algn="just">
              <a:lnSpc>
                <a:spcPct val="150000"/>
              </a:lnSpc>
              <a:buNone/>
            </a:pPr>
            <a:r>
              <a:rPr lang="en-US" sz="1800" dirty="0">
                <a:latin typeface="Times New Roman" panose="02020603050405020304" pitchFamily="18" charset="0"/>
                <a:cs typeface="Times New Roman" panose="02020603050405020304" pitchFamily="18" charset="0"/>
              </a:rPr>
              <a:t>Smart Ambulance &amp; Hospital Alert System project is registered under the healthcare and emergency response domain with the objective of building a smart solution that connects ambulances and hospitals for faster emergency care. It focuses on reducing response time by sending real-time alerts to hospitals, checking bed and resource availability, sharing patient details in advance, and providing optimized GPS routes for ambulances. By improving coordination and minimizing delays, the system ensures efficient medical support and increases patient survival chances during emergencies. It also strengthens the healthcare infrastructure by integrating technology into critical services. Furthermore, the system can be extended to support disaster management and large-scale emergency situations.</a:t>
            </a:r>
          </a:p>
        </p:txBody>
      </p:sp>
      <p:sp>
        <p:nvSpPr>
          <p:cNvPr id="8" name="Footer Placeholder 3"/>
          <p:cNvSpPr>
            <a:spLocks noGrp="1"/>
          </p:cNvSpPr>
          <p:nvPr>
            <p:ph type="ftr" sz="quarter" idx="11"/>
          </p:nvPr>
        </p:nvSpPr>
        <p:spPr>
          <a:xfrm>
            <a:off x="1557655" y="4767580"/>
            <a:ext cx="6501765" cy="375920"/>
          </a:xfrm>
        </p:spPr>
        <p:txBody>
          <a:bodyPr/>
          <a:lstStyle/>
          <a:p>
            <a:pPr algn="ctr">
              <a:defRPr/>
            </a:pPr>
            <a:r>
              <a:rPr lang="en-US" sz="1200" b="1" dirty="0">
                <a:latin typeface="Times New Roman" panose="02020603050405020304" pitchFamily="18" charset="0"/>
                <a:cs typeface="Times New Roman" panose="02020603050405020304" pitchFamily="18" charset="0"/>
                <a:sym typeface="+mn-ea"/>
              </a:rPr>
              <a:t>C</a:t>
            </a:r>
            <a:r>
              <a:rPr lang="en-IN" altLang="en-US" sz="1200" b="1" dirty="0">
                <a:latin typeface="Times New Roman" panose="02020603050405020304" pitchFamily="18" charset="0"/>
                <a:cs typeface="Times New Roman" panose="02020603050405020304" pitchFamily="18" charset="0"/>
                <a:sym typeface="+mn-ea"/>
              </a:rPr>
              <a:t>SC1366 - HEALTHCARE DATA ANALYTICS (PRBL)</a:t>
            </a:r>
            <a:endParaRPr lang="en-US"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33350"/>
            <a:ext cx="8229600" cy="742950"/>
          </a:xfrm>
          <a:solidFill>
            <a:schemeClr val="accent2">
              <a:lumMod val="20000"/>
              <a:lumOff val="80000"/>
            </a:schemeClr>
          </a:solidFill>
        </p:spPr>
        <p:txBody>
          <a:bodyPr>
            <a:normAutofit/>
          </a:bodyPr>
          <a:lstStyle/>
          <a:p>
            <a:pPr algn="ctr"/>
            <a:r>
              <a:rPr lang="en-IN" sz="4000" b="1" dirty="0">
                <a:solidFill>
                  <a:schemeClr val="tx1"/>
                </a:solidFill>
                <a:latin typeface="Times New Roman" panose="02020603050405020304" pitchFamily="18" charset="0"/>
                <a:cs typeface="Times New Roman" panose="02020603050405020304" pitchFamily="18" charset="0"/>
              </a:rPr>
              <a:t>EXISTING WORK</a:t>
            </a:r>
          </a:p>
        </p:txBody>
      </p:sp>
      <p:sp>
        <p:nvSpPr>
          <p:cNvPr id="6" name="Slide Number Placeholder 5"/>
          <p:cNvSpPr>
            <a:spLocks noGrp="1"/>
          </p:cNvSpPr>
          <p:nvPr>
            <p:ph type="sldNum" sz="quarter" idx="12"/>
          </p:nvPr>
        </p:nvSpPr>
        <p:spPr/>
        <p:txBody>
          <a:bodyPr/>
          <a:lstStyle/>
          <a:p>
            <a:pPr>
              <a:defRPr/>
            </a:pPr>
            <a:fld id="{0E14ABD8-B1EB-4C07-9937-C8C4E38BDF00}" type="slidenum">
              <a:rPr lang="en-US" altLang="en-US" smtClean="0"/>
              <a:t>5</a:t>
            </a:fld>
            <a:endParaRPr lang="en-US" altLang="en-US"/>
          </a:p>
        </p:txBody>
      </p:sp>
      <p:sp>
        <p:nvSpPr>
          <p:cNvPr id="3" name="Content Placeholder 2"/>
          <p:cNvSpPr>
            <a:spLocks noGrp="1"/>
          </p:cNvSpPr>
          <p:nvPr>
            <p:ph sz="quarter" idx="1"/>
          </p:nvPr>
        </p:nvSpPr>
        <p:spPr>
          <a:xfrm>
            <a:off x="152400" y="971550"/>
            <a:ext cx="8915400" cy="3795712"/>
          </a:xfrm>
        </p:spPr>
        <p:txBody>
          <a:bodyPr>
            <a:noAutofit/>
          </a:bodyPr>
          <a:lstStyle/>
          <a:p>
            <a:pPr algn="just">
              <a:lnSpc>
                <a:spcPct val="150000"/>
              </a:lnSpc>
              <a:buSzPct val="9600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GPS-Based Ambulance Tracking</a:t>
            </a:r>
            <a:r>
              <a:rPr lang="en-US" sz="1800" dirty="0">
                <a:latin typeface="Times New Roman" panose="02020603050405020304" pitchFamily="18" charset="0"/>
                <a:cs typeface="Times New Roman" panose="02020603050405020304" pitchFamily="18" charset="0"/>
              </a:rPr>
              <a:t>: Tracks ambulance location but lacks hospital integration.</a:t>
            </a:r>
          </a:p>
          <a:p>
            <a:pPr algn="just">
              <a:lnSpc>
                <a:spcPct val="150000"/>
              </a:lnSpc>
              <a:buSzPct val="9600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Hospital Information Systems (HIS): </a:t>
            </a:r>
            <a:r>
              <a:rPr lang="en-US" sz="1800" dirty="0">
                <a:latin typeface="Times New Roman" panose="02020603050405020304" pitchFamily="18" charset="0"/>
                <a:cs typeface="Times New Roman" panose="02020603050405020304" pitchFamily="18" charset="0"/>
              </a:rPr>
              <a:t>Stores hospital data but not linked with ambulances.</a:t>
            </a:r>
          </a:p>
          <a:p>
            <a:pPr algn="just">
              <a:lnSpc>
                <a:spcPct val="150000"/>
              </a:lnSpc>
              <a:buSzPct val="96000"/>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Emergency Alert Application: </a:t>
            </a:r>
            <a:r>
              <a:rPr lang="en-US" sz="1800" dirty="0">
                <a:latin typeface="Times New Roman" panose="02020603050405020304" pitchFamily="18" charset="0"/>
                <a:cs typeface="Times New Roman" panose="02020603050405020304" pitchFamily="18" charset="0"/>
              </a:rPr>
              <a:t>Send alerts but don’t ensure hospital readiness.</a:t>
            </a:r>
          </a:p>
          <a:p>
            <a:pPr algn="just">
              <a:lnSpc>
                <a:spcPct val="150000"/>
              </a:lnSpc>
              <a:buSzPct val="9600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Basic Communication Channels:</a:t>
            </a:r>
            <a:r>
              <a:rPr lang="en-IN" sz="1800" b="1" dirty="0">
                <a:latin typeface="Times New Roman" panose="02020603050405020304" pitchFamily="18"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Depend on phone calls, causing delays.</a:t>
            </a:r>
          </a:p>
          <a:p>
            <a:pPr algn="just">
              <a:lnSpc>
                <a:spcPct val="150000"/>
              </a:lnSpc>
              <a:buSzPct val="96000"/>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AI-Based Prediction Models:</a:t>
            </a:r>
            <a:r>
              <a:rPr lang="en-US" sz="1800" dirty="0">
                <a:latin typeface="Times New Roman" panose="02020603050405020304" pitchFamily="18" charset="0"/>
                <a:cs typeface="Times New Roman" panose="02020603050405020304" pitchFamily="18" charset="0"/>
              </a:rPr>
              <a:t>Predict hospital load but still limited in use.</a:t>
            </a:r>
          </a:p>
          <a:p>
            <a:pPr algn="just">
              <a:lnSpc>
                <a:spcPct val="150000"/>
              </a:lnSpc>
              <a:buSzPct val="96000"/>
              <a:buFont typeface="Arial" panose="020B0604020202020204" pitchFamily="34" charset="0"/>
              <a:buChar char="•"/>
            </a:pPr>
            <a:r>
              <a:rPr lang="en-IN" sz="1800" b="1" dirty="0">
                <a:latin typeface="Times New Roman" panose="02020603050405020304" pitchFamily="18" charset="0"/>
                <a:cs typeface="Times New Roman" panose="02020603050405020304" pitchFamily="18" charset="0"/>
              </a:rPr>
              <a:t>Government Emergency Response Systems: </a:t>
            </a:r>
            <a:r>
              <a:rPr lang="en-US" sz="1800" dirty="0">
                <a:latin typeface="Times New Roman" panose="02020603050405020304" pitchFamily="18" charset="0"/>
                <a:cs typeface="Times New Roman" panose="02020603050405020304" pitchFamily="18" charset="0"/>
              </a:rPr>
              <a:t>Central numbers exist but lack advanced hospital coordination.</a:t>
            </a:r>
            <a:endParaRPr lang="en-US" sz="1800" b="1" dirty="0">
              <a:latin typeface="Times New Roman" panose="02020603050405020304" pitchFamily="18" charset="0"/>
              <a:cs typeface="Times New Roman" panose="02020603050405020304" pitchFamily="18" charset="0"/>
            </a:endParaRPr>
          </a:p>
        </p:txBody>
      </p:sp>
      <p:sp>
        <p:nvSpPr>
          <p:cNvPr id="8" name="Footer Placeholder 3"/>
          <p:cNvSpPr>
            <a:spLocks noGrp="1"/>
          </p:cNvSpPr>
          <p:nvPr>
            <p:ph type="ftr" sz="quarter" idx="11"/>
          </p:nvPr>
        </p:nvSpPr>
        <p:spPr>
          <a:xfrm>
            <a:off x="1557655" y="4767580"/>
            <a:ext cx="6501765" cy="375920"/>
          </a:xfrm>
        </p:spPr>
        <p:txBody>
          <a:bodyPr/>
          <a:lstStyle/>
          <a:p>
            <a:pPr algn="ctr">
              <a:defRPr/>
            </a:pPr>
            <a:r>
              <a:rPr lang="en-US" sz="1200" b="1" dirty="0">
                <a:latin typeface="Times New Roman" panose="02020603050405020304" pitchFamily="18" charset="0"/>
                <a:cs typeface="Times New Roman" panose="02020603050405020304" pitchFamily="18" charset="0"/>
                <a:sym typeface="+mn-ea"/>
              </a:rPr>
              <a:t>C</a:t>
            </a:r>
            <a:r>
              <a:rPr lang="en-IN" altLang="en-US" sz="1200" b="1" dirty="0">
                <a:latin typeface="Times New Roman" panose="02020603050405020304" pitchFamily="18" charset="0"/>
                <a:cs typeface="Times New Roman" panose="02020603050405020304" pitchFamily="18" charset="0"/>
                <a:sym typeface="+mn-ea"/>
              </a:rPr>
              <a:t>SC1366 - HEALTHCARE DATA ANALYTICS (PRBL)</a:t>
            </a:r>
            <a:endParaRPr lang="en-US" sz="1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lumMod val="20000"/>
              <a:lumOff val="80000"/>
            </a:schemeClr>
          </a:solidFill>
        </p:spPr>
        <p:txBody>
          <a:bodyPr/>
          <a:lstStyle/>
          <a:p>
            <a:r>
              <a:rPr lang="en-IN" altLang="en-US" b="1">
                <a:latin typeface="Times New Roman" panose="02020603050405020304" pitchFamily="18" charset="0"/>
                <a:cs typeface="Times New Roman" panose="02020603050405020304" pitchFamily="18" charset="0"/>
                <a:sym typeface="+mn-ea"/>
              </a:rPr>
              <a:t>  </a:t>
            </a:r>
            <a:r>
              <a:rPr lang="en-IN" altLang="en-US" b="1">
                <a:solidFill>
                  <a:schemeClr val="tx1"/>
                </a:solidFill>
                <a:latin typeface="Times New Roman" panose="02020603050405020304" pitchFamily="18" charset="0"/>
                <a:cs typeface="Times New Roman" panose="02020603050405020304" pitchFamily="18" charset="0"/>
                <a:sym typeface="+mn-ea"/>
              </a:rPr>
              <a:t>PROPOSED SYSTEM ARCHITECTURE</a:t>
            </a:r>
          </a:p>
        </p:txBody>
      </p:sp>
      <p:sp>
        <p:nvSpPr>
          <p:cNvPr id="4" name="Footer Placeholder 3"/>
          <p:cNvSpPr>
            <a:spLocks noGrp="1"/>
          </p:cNvSpPr>
          <p:nvPr>
            <p:ph type="ftr" sz="quarter" idx="11"/>
          </p:nvPr>
        </p:nvSpPr>
        <p:spPr>
          <a:xfrm>
            <a:off x="1021080" y="4766945"/>
            <a:ext cx="6824980" cy="275590"/>
          </a:xfrm>
        </p:spPr>
        <p:txBody>
          <a:bodyPr/>
          <a:lstStyle/>
          <a:p>
            <a:pPr algn="ctr">
              <a:defRPr/>
            </a:pPr>
            <a:r>
              <a:rPr lang="en-US" sz="1200" b="1" dirty="0">
                <a:latin typeface="Times New Roman" panose="02020603050405020304" pitchFamily="18" charset="0"/>
                <a:cs typeface="Times New Roman" panose="02020603050405020304" pitchFamily="18" charset="0"/>
                <a:sym typeface="+mn-ea"/>
              </a:rPr>
              <a:t>C</a:t>
            </a:r>
            <a:r>
              <a:rPr lang="en-IN" altLang="en-US" sz="1200" b="1" dirty="0">
                <a:latin typeface="Times New Roman" panose="02020603050405020304" pitchFamily="18" charset="0"/>
                <a:cs typeface="Times New Roman" panose="02020603050405020304" pitchFamily="18" charset="0"/>
                <a:sym typeface="+mn-ea"/>
              </a:rPr>
              <a:t>SC1366 - HEALTHCARE DATA ANALYTICS (PRBL)</a:t>
            </a:r>
            <a:endParaRPr lang="en-US" sz="1200" dirty="0"/>
          </a:p>
        </p:txBody>
      </p:sp>
      <p:sp>
        <p:nvSpPr>
          <p:cNvPr id="5" name="Slide Number Placeholder 4"/>
          <p:cNvSpPr>
            <a:spLocks noGrp="1"/>
          </p:cNvSpPr>
          <p:nvPr>
            <p:ph type="sldNum" sz="quarter" idx="12"/>
          </p:nvPr>
        </p:nvSpPr>
        <p:spPr/>
        <p:txBody>
          <a:bodyPr/>
          <a:lstStyle/>
          <a:p>
            <a:pPr>
              <a:defRPr/>
            </a:pPr>
            <a:fld id="{0E14ABD8-B1EB-4C07-9937-C8C4E38BDF00}" type="slidenum">
              <a:rPr lang="en-US" altLang="en-US" smtClean="0"/>
              <a:t>6</a:t>
            </a:fld>
            <a:r>
              <a:rPr lang="en-IN" altLang="en-US"/>
              <a:t>                        </a:t>
            </a:r>
          </a:p>
        </p:txBody>
      </p:sp>
      <p:pic>
        <p:nvPicPr>
          <p:cNvPr id="6" name="Content Placeholder 5" descr="Hybrid-connectivity-smart-vehicles-1-768x516">
            <a:extLst>
              <a:ext uri="{FF2B5EF4-FFF2-40B4-BE49-F238E27FC236}">
                <a16:creationId xmlns:a16="http://schemas.microsoft.com/office/drawing/2014/main" id="{B11549CB-DC7F-F007-2134-9D198729B3DE}"/>
              </a:ext>
            </a:extLst>
          </p:cNvPr>
          <p:cNvPicPr>
            <a:picLocks noGrp="1" noChangeAspect="1"/>
          </p:cNvPicPr>
          <p:nvPr>
            <p:ph sz="quarter" idx="1"/>
          </p:nvPr>
        </p:nvPicPr>
        <p:blipFill>
          <a:blip r:embed="rId2"/>
          <a:stretch>
            <a:fillRect/>
          </a:stretch>
        </p:blipFill>
        <p:spPr>
          <a:xfrm>
            <a:off x="612648" y="914400"/>
            <a:ext cx="7233412" cy="3703638"/>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lumMod val="20000"/>
              <a:lumOff val="80000"/>
            </a:schemeClr>
          </a:solidFill>
        </p:spPr>
        <p:txBody>
          <a:bodyPr/>
          <a:lstStyle/>
          <a:p>
            <a:r>
              <a:rPr lang="en-IN" altLang="en-US" b="1">
                <a:solidFill>
                  <a:schemeClr val="tx1"/>
                </a:solidFill>
                <a:latin typeface="Times New Roman" panose="02020603050405020304" pitchFamily="18" charset="0"/>
                <a:cs typeface="Times New Roman" panose="02020603050405020304" pitchFamily="18" charset="0"/>
                <a:sym typeface="+mn-ea"/>
              </a:rPr>
              <a:t>              LITERATURE SURVEY</a:t>
            </a:r>
            <a:endParaRPr lang="en-US"/>
          </a:p>
        </p:txBody>
      </p:sp>
      <p:sp>
        <p:nvSpPr>
          <p:cNvPr id="3" name="Content Placeholder 2"/>
          <p:cNvSpPr>
            <a:spLocks noGrp="1"/>
          </p:cNvSpPr>
          <p:nvPr>
            <p:ph sz="quarter" idx="1"/>
          </p:nvPr>
        </p:nvSpPr>
        <p:spPr/>
        <p:txBody>
          <a:bodyPr>
            <a:normAutofit/>
          </a:bodyPr>
          <a:lstStyle/>
          <a:p>
            <a:pPr>
              <a:lnSpc>
                <a:spcPct val="150000"/>
              </a:lnSpc>
              <a:buFont typeface="Arial" panose="020B0604020202020204" pitchFamily="34" charset="0"/>
              <a:buChar char="•"/>
            </a:pPr>
            <a:r>
              <a:rPr lang="en-US" sz="1800" dirty="0">
                <a:latin typeface="Times New Roman" panose="02020603050405020304" charset="0"/>
                <a:cs typeface="Times New Roman" panose="02020603050405020304" charset="0"/>
              </a:rPr>
              <a:t>Healthcare Big Data Analytics – Enhanced patient care and resource use.</a:t>
            </a:r>
          </a:p>
          <a:p>
            <a:pPr>
              <a:lnSpc>
                <a:spcPct val="150000"/>
              </a:lnSpc>
              <a:buFont typeface="Arial" panose="020B0604020202020204" pitchFamily="34" charset="0"/>
              <a:buChar char="•"/>
            </a:pPr>
            <a:r>
              <a:rPr lang="en-US" sz="1800" dirty="0">
                <a:latin typeface="Times New Roman" panose="02020603050405020304" charset="0"/>
                <a:cs typeface="Times New Roman" panose="02020603050405020304" charset="0"/>
              </a:rPr>
              <a:t>Smart Ambulance using IoT (IEEE 2021) – Lacks hospital integration.</a:t>
            </a:r>
          </a:p>
          <a:p>
            <a:pPr>
              <a:lnSpc>
                <a:spcPct val="150000"/>
              </a:lnSpc>
              <a:buFont typeface="Arial" panose="020B0604020202020204" pitchFamily="34" charset="0"/>
              <a:buChar char="•"/>
            </a:pPr>
            <a:r>
              <a:rPr lang="en-US" sz="1800" dirty="0">
                <a:latin typeface="Times New Roman" panose="02020603050405020304" charset="0"/>
                <a:cs typeface="Times New Roman" panose="02020603050405020304" charset="0"/>
              </a:rPr>
              <a:t>Emergency Response with Real-Time Tracking (IJCA) – No analytics or hospital prep.</a:t>
            </a:r>
          </a:p>
          <a:p>
            <a:pPr>
              <a:lnSpc>
                <a:spcPct val="150000"/>
              </a:lnSpc>
              <a:buFont typeface="Arial" panose="020B0604020202020204" pitchFamily="34" charset="0"/>
              <a:buChar char="•"/>
            </a:pPr>
            <a:r>
              <a:rPr lang="en-US" sz="1800" dirty="0">
                <a:latin typeface="Times New Roman" panose="02020603050405020304" charset="0"/>
                <a:cs typeface="Times New Roman" panose="02020603050405020304" charset="0"/>
              </a:rPr>
              <a:t>Ambulance Allocation using GIS (Elsevier) – No hospital communication.</a:t>
            </a:r>
          </a:p>
          <a:p>
            <a:pPr>
              <a:lnSpc>
                <a:spcPct val="150000"/>
              </a:lnSpc>
              <a:buFont typeface="Arial" panose="020B0604020202020204" pitchFamily="34" charset="0"/>
              <a:buChar char="•"/>
            </a:pPr>
            <a:r>
              <a:rPr lang="en-US" sz="1800" dirty="0">
                <a:latin typeface="Times New Roman" panose="02020603050405020304" charset="0"/>
                <a:cs typeface="Times New Roman" panose="02020603050405020304" charset="0"/>
              </a:rPr>
              <a:t>Integrated Healthcare System (Springer 2022) – High infrastructure cost.</a:t>
            </a:r>
          </a:p>
          <a:p>
            <a:pPr marL="0" indent="0">
              <a:buNone/>
            </a:pPr>
            <a:endParaRPr lang="en-US" dirty="0"/>
          </a:p>
        </p:txBody>
      </p:sp>
      <p:sp>
        <p:nvSpPr>
          <p:cNvPr id="4" name="Footer Placeholder 3"/>
          <p:cNvSpPr>
            <a:spLocks noGrp="1"/>
          </p:cNvSpPr>
          <p:nvPr>
            <p:ph type="ftr" sz="quarter" idx="11"/>
          </p:nvPr>
        </p:nvSpPr>
        <p:spPr>
          <a:xfrm>
            <a:off x="2101850" y="4767580"/>
            <a:ext cx="5454650" cy="274320"/>
          </a:xfrm>
        </p:spPr>
        <p:txBody>
          <a:bodyPr/>
          <a:lstStyle/>
          <a:p>
            <a:pPr algn="ctr">
              <a:defRPr/>
            </a:pPr>
            <a:r>
              <a:rPr lang="en-US" b="1" dirty="0">
                <a:latin typeface="Times New Roman" panose="02020603050405020304" pitchFamily="18" charset="0"/>
                <a:cs typeface="Times New Roman" panose="02020603050405020304" pitchFamily="18" charset="0"/>
                <a:sym typeface="+mn-ea"/>
              </a:rPr>
              <a:t>C</a:t>
            </a:r>
            <a:r>
              <a:rPr lang="en-IN" altLang="en-US" b="1" dirty="0">
                <a:latin typeface="Times New Roman" panose="02020603050405020304" pitchFamily="18" charset="0"/>
                <a:cs typeface="Times New Roman" panose="02020603050405020304" pitchFamily="18" charset="0"/>
                <a:sym typeface="+mn-ea"/>
              </a:rPr>
              <a:t>SC1366 - HEALTHCARE DATA ANALYTICS (PRBL)</a:t>
            </a:r>
            <a:endParaRPr lang="en-US" dirty="0"/>
          </a:p>
        </p:txBody>
      </p:sp>
      <p:sp>
        <p:nvSpPr>
          <p:cNvPr id="5" name="Slide Number Placeholder 4"/>
          <p:cNvSpPr>
            <a:spLocks noGrp="1"/>
          </p:cNvSpPr>
          <p:nvPr>
            <p:ph type="sldNum" sz="quarter" idx="12"/>
          </p:nvPr>
        </p:nvSpPr>
        <p:spPr/>
        <p:txBody>
          <a:bodyPr/>
          <a:lstStyle/>
          <a:p>
            <a:pPr>
              <a:defRPr/>
            </a:pPr>
            <a:fld id="{0E14ABD8-B1EB-4C07-9937-C8C4E38BDF00}" type="slidenum">
              <a:rPr lang="en-US" altLang="en-US" smtClean="0"/>
              <a:t>7</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lumMod val="20000"/>
              <a:lumOff val="80000"/>
            </a:schemeClr>
          </a:solidFill>
        </p:spPr>
        <p:txBody>
          <a:bodyPr/>
          <a:lstStyle/>
          <a:p>
            <a:r>
              <a:rPr lang="en-IN" altLang="en-US" b="1">
                <a:solidFill>
                  <a:schemeClr val="tx1"/>
                </a:solidFill>
                <a:latin typeface="Times New Roman" panose="02020603050405020304" pitchFamily="18" charset="0"/>
                <a:cs typeface="Times New Roman" panose="02020603050405020304" pitchFamily="18" charset="0"/>
                <a:sym typeface="+mn-ea"/>
              </a:rPr>
              <a:t>                </a:t>
            </a:r>
            <a:r>
              <a:rPr lang="en-IN" altLang="en-US" sz="4000" b="1">
                <a:solidFill>
                  <a:schemeClr val="tx1"/>
                </a:solidFill>
                <a:latin typeface="Times New Roman" panose="02020603050405020304" pitchFamily="18" charset="0"/>
                <a:cs typeface="Times New Roman" panose="02020603050405020304" pitchFamily="18" charset="0"/>
                <a:sym typeface="+mn-ea"/>
              </a:rPr>
              <a:t>LIST OF MODULES</a:t>
            </a:r>
          </a:p>
        </p:txBody>
      </p:sp>
      <p:sp>
        <p:nvSpPr>
          <p:cNvPr id="4" name="Footer Placeholder 3"/>
          <p:cNvSpPr>
            <a:spLocks noGrp="1"/>
          </p:cNvSpPr>
          <p:nvPr>
            <p:ph type="ftr" sz="quarter" idx="11"/>
          </p:nvPr>
        </p:nvSpPr>
        <p:spPr>
          <a:xfrm>
            <a:off x="1076960" y="4767580"/>
            <a:ext cx="6480175" cy="274320"/>
          </a:xfrm>
        </p:spPr>
        <p:txBody>
          <a:bodyPr/>
          <a:lstStyle/>
          <a:p>
            <a:pPr algn="ctr">
              <a:defRPr/>
            </a:pPr>
            <a:r>
              <a:rPr lang="en-US" sz="1200" b="1" dirty="0">
                <a:latin typeface="Times New Roman" panose="02020603050405020304" pitchFamily="18" charset="0"/>
                <a:cs typeface="Times New Roman" panose="02020603050405020304" pitchFamily="18" charset="0"/>
                <a:sym typeface="+mn-ea"/>
              </a:rPr>
              <a:t>C</a:t>
            </a:r>
            <a:r>
              <a:rPr lang="en-IN" altLang="en-US" sz="1200" b="1" dirty="0">
                <a:latin typeface="Times New Roman" panose="02020603050405020304" pitchFamily="18" charset="0"/>
                <a:cs typeface="Times New Roman" panose="02020603050405020304" pitchFamily="18" charset="0"/>
                <a:sym typeface="+mn-ea"/>
              </a:rPr>
              <a:t>SC1366 - HEALTHCARE DATA ANALYTICS (PRBL)</a:t>
            </a:r>
            <a:endParaRPr lang="en-US" sz="1200" dirty="0"/>
          </a:p>
        </p:txBody>
      </p:sp>
      <p:sp>
        <p:nvSpPr>
          <p:cNvPr id="5" name="Slide Number Placeholder 4"/>
          <p:cNvSpPr>
            <a:spLocks noGrp="1"/>
          </p:cNvSpPr>
          <p:nvPr>
            <p:ph type="sldNum" sz="quarter" idx="12"/>
          </p:nvPr>
        </p:nvSpPr>
        <p:spPr/>
        <p:txBody>
          <a:bodyPr/>
          <a:lstStyle/>
          <a:p>
            <a:pPr>
              <a:defRPr/>
            </a:pPr>
            <a:fld id="{0E14ABD8-B1EB-4C07-9937-C8C4E38BDF00}" type="slidenum">
              <a:rPr lang="en-US" altLang="en-US" smtClean="0"/>
              <a:t>8</a:t>
            </a:fld>
            <a:r>
              <a:rPr lang="en-IN" altLang="en-US"/>
              <a:t>               </a:t>
            </a:r>
          </a:p>
        </p:txBody>
      </p:sp>
      <p:sp>
        <p:nvSpPr>
          <p:cNvPr id="6" name="Rectangle 1">
            <a:extLst>
              <a:ext uri="{FF2B5EF4-FFF2-40B4-BE49-F238E27FC236}">
                <a16:creationId xmlns:a16="http://schemas.microsoft.com/office/drawing/2014/main" id="{5C64EFC7-F479-4694-976F-7C2A455FCE8F}"/>
              </a:ext>
            </a:extLst>
          </p:cNvPr>
          <p:cNvSpPr>
            <a:spLocks noGrp="1" noChangeArrowheads="1"/>
          </p:cNvSpPr>
          <p:nvPr>
            <p:ph sz="quarter" idx="1"/>
          </p:nvPr>
        </p:nvSpPr>
        <p:spPr bwMode="auto">
          <a:xfrm>
            <a:off x="457200" y="967566"/>
            <a:ext cx="3886200" cy="25355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User/Patient Module.</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Ambulance Module.</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Hospital Module.</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Alert &amp; Notification Module.</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Navigation &amp; Routing Module.</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Admin Module.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solidFill>
            <a:schemeClr val="accent2">
              <a:lumMod val="20000"/>
              <a:lumOff val="80000"/>
            </a:schemeClr>
          </a:solidFill>
        </p:spPr>
        <p:txBody>
          <a:bodyPr>
            <a:noAutofit/>
          </a:bodyPr>
          <a:lstStyle/>
          <a:p>
            <a:r>
              <a:rPr lang="en-IN" altLang="en-US" sz="4000" b="1">
                <a:solidFill>
                  <a:schemeClr val="tx1"/>
                </a:solidFill>
                <a:latin typeface="Times New Roman" panose="02020603050405020304" pitchFamily="18" charset="0"/>
                <a:cs typeface="Times New Roman" panose="02020603050405020304" pitchFamily="18" charset="0"/>
                <a:sym typeface="+mn-ea"/>
              </a:rPr>
              <a:t>              </a:t>
            </a:r>
            <a:br>
              <a:rPr lang="en-IN" altLang="en-US" sz="4000" b="1">
                <a:solidFill>
                  <a:schemeClr val="tx1"/>
                </a:solidFill>
                <a:latin typeface="Times New Roman" panose="02020603050405020304" pitchFamily="18" charset="0"/>
                <a:cs typeface="Times New Roman" panose="02020603050405020304" pitchFamily="18" charset="0"/>
                <a:sym typeface="+mn-ea"/>
              </a:rPr>
            </a:br>
            <a:r>
              <a:rPr lang="en-IN" altLang="en-US" sz="4000" b="1">
                <a:solidFill>
                  <a:schemeClr val="tx1"/>
                </a:solidFill>
                <a:latin typeface="Times New Roman" panose="02020603050405020304" pitchFamily="18" charset="0"/>
                <a:cs typeface="Times New Roman" panose="02020603050405020304" pitchFamily="18" charset="0"/>
                <a:sym typeface="+mn-ea"/>
              </a:rPr>
              <a:t>     MODULE’S DESCRIPTION</a:t>
            </a:r>
          </a:p>
        </p:txBody>
      </p:sp>
      <p:sp>
        <p:nvSpPr>
          <p:cNvPr id="4" name="Footer Placeholder 3"/>
          <p:cNvSpPr>
            <a:spLocks noGrp="1"/>
          </p:cNvSpPr>
          <p:nvPr>
            <p:ph type="ftr" sz="quarter" idx="11"/>
          </p:nvPr>
        </p:nvSpPr>
        <p:spPr>
          <a:xfrm>
            <a:off x="876300" y="4767580"/>
            <a:ext cx="6744335" cy="274320"/>
          </a:xfrm>
        </p:spPr>
        <p:txBody>
          <a:bodyPr/>
          <a:lstStyle/>
          <a:p>
            <a:pPr algn="ctr">
              <a:defRPr/>
            </a:pPr>
            <a:r>
              <a:rPr lang="en-US" sz="1200" b="1" dirty="0">
                <a:latin typeface="Times New Roman" panose="02020603050405020304" pitchFamily="18" charset="0"/>
                <a:cs typeface="Times New Roman" panose="02020603050405020304" pitchFamily="18" charset="0"/>
                <a:sym typeface="+mn-ea"/>
              </a:rPr>
              <a:t>C</a:t>
            </a:r>
            <a:r>
              <a:rPr lang="en-IN" altLang="en-US" sz="1200" b="1" dirty="0">
                <a:latin typeface="Times New Roman" panose="02020603050405020304" pitchFamily="18" charset="0"/>
                <a:cs typeface="Times New Roman" panose="02020603050405020304" pitchFamily="18" charset="0"/>
                <a:sym typeface="+mn-ea"/>
              </a:rPr>
              <a:t>SC1366 - HEALTHCARE DATA ANALYTICS (PRBL)</a:t>
            </a:r>
            <a:endParaRPr lang="en-US" sz="1200" dirty="0"/>
          </a:p>
        </p:txBody>
      </p:sp>
      <p:sp>
        <p:nvSpPr>
          <p:cNvPr id="5" name="Slide Number Placeholder 4"/>
          <p:cNvSpPr>
            <a:spLocks noGrp="1"/>
          </p:cNvSpPr>
          <p:nvPr>
            <p:ph type="sldNum" sz="quarter" idx="12"/>
          </p:nvPr>
        </p:nvSpPr>
        <p:spPr/>
        <p:txBody>
          <a:bodyPr/>
          <a:lstStyle/>
          <a:p>
            <a:pPr>
              <a:defRPr/>
            </a:pPr>
            <a:fld id="{0E14ABD8-B1EB-4C07-9937-C8C4E38BDF00}" type="slidenum">
              <a:rPr lang="en-US" altLang="en-US" smtClean="0"/>
              <a:t>9</a:t>
            </a:fld>
            <a:endParaRPr lang="en-US" altLang="en-US"/>
          </a:p>
        </p:txBody>
      </p:sp>
      <p:sp>
        <p:nvSpPr>
          <p:cNvPr id="6" name="Rectangle 1">
            <a:extLst>
              <a:ext uri="{FF2B5EF4-FFF2-40B4-BE49-F238E27FC236}">
                <a16:creationId xmlns:a16="http://schemas.microsoft.com/office/drawing/2014/main" id="{503EED4B-BECD-0D51-648D-DBBC0DB48610}"/>
              </a:ext>
            </a:extLst>
          </p:cNvPr>
          <p:cNvSpPr>
            <a:spLocks noGrp="1" noChangeArrowheads="1"/>
          </p:cNvSpPr>
          <p:nvPr>
            <p:ph sz="quarter" idx="1"/>
          </p:nvPr>
        </p:nvSpPr>
        <p:spPr bwMode="auto">
          <a:xfrm>
            <a:off x="152400" y="801366"/>
            <a:ext cx="8839200" cy="41088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lvl="0" indent="-342900" algn="just" eaLnBrk="0" fontAlgn="base" hangingPunct="0">
              <a:lnSpc>
                <a:spcPct val="150000"/>
              </a:lnSpc>
              <a:spcBef>
                <a:spcPct val="0"/>
              </a:spcBef>
              <a:spcAft>
                <a:spcPct val="0"/>
              </a:spcAft>
              <a:buClrTx/>
              <a:buSzTx/>
              <a:buFont typeface="+mj-lt"/>
              <a:buAutoNum type="arabicPeriod"/>
            </a:pPr>
            <a:r>
              <a:rPr lang="en-US" sz="1800" b="1" dirty="0">
                <a:latin typeface="Times New Roman" panose="02020603050405020304" pitchFamily="18" charset="0"/>
                <a:cs typeface="Times New Roman" panose="02020603050405020304" pitchFamily="18" charset="0"/>
              </a:rPr>
              <a:t>User/Patient Module</a:t>
            </a:r>
            <a:r>
              <a:rPr lang="en-US" sz="1800" dirty="0">
                <a:latin typeface="Times New Roman" panose="02020603050405020304" pitchFamily="18" charset="0"/>
                <a:cs typeface="Times New Roman" panose="02020603050405020304" pitchFamily="18" charset="0"/>
              </a:rPr>
              <a:t> – Allows users or patients to register emergency requests and share basic details. It ensures that the emergency is logged and directed to the nearest ambulance service.</a:t>
            </a:r>
          </a:p>
          <a:p>
            <a:pPr marL="342900" lvl="0" indent="-342900" algn="just" eaLnBrk="0" fontAlgn="base" hangingPunct="0">
              <a:lnSpc>
                <a:spcPct val="150000"/>
              </a:lnSpc>
              <a:spcBef>
                <a:spcPct val="0"/>
              </a:spcBef>
              <a:spcAft>
                <a:spcPct val="0"/>
              </a:spcAft>
              <a:buClrTx/>
              <a:buSzTx/>
              <a:buFont typeface="+mj-lt"/>
              <a:buAutoNum type="arabicPeriod"/>
            </a:pPr>
            <a:r>
              <a:rPr lang="en-US" sz="1800" b="1" dirty="0">
                <a:latin typeface="Times New Roman" panose="02020603050405020304" pitchFamily="18" charset="0"/>
                <a:cs typeface="Times New Roman" panose="02020603050405020304" pitchFamily="18" charset="0"/>
              </a:rPr>
              <a:t>Ambulance Module: </a:t>
            </a:r>
            <a:r>
              <a:rPr lang="en-US" sz="1800" dirty="0">
                <a:latin typeface="Times New Roman" panose="02020603050405020304" pitchFamily="18" charset="0"/>
                <a:cs typeface="Times New Roman" panose="02020603050405020304" pitchFamily="18" charset="0"/>
              </a:rPr>
              <a:t>Manages ambulance dispatch, tracks location, and monitors status in real-time. It helps drivers receive instructions and stay connected with hospitals.</a:t>
            </a:r>
          </a:p>
          <a:p>
            <a:pPr marL="342900" lvl="0" indent="-342900" algn="just" eaLnBrk="0" fontAlgn="base" hangingPunct="0">
              <a:lnSpc>
                <a:spcPct val="150000"/>
              </a:lnSpc>
              <a:spcBef>
                <a:spcPct val="0"/>
              </a:spcBef>
              <a:spcAft>
                <a:spcPct val="0"/>
              </a:spcAft>
              <a:buClrTx/>
              <a:buSzTx/>
              <a:buFont typeface="+mj-lt"/>
              <a:buAutoNum type="arabicPeriod"/>
            </a:pPr>
            <a:r>
              <a:rPr lang="en-US" sz="1800" b="1" dirty="0">
                <a:latin typeface="Times New Roman" panose="02020603050405020304" pitchFamily="18" charset="0"/>
                <a:cs typeface="Times New Roman" panose="02020603050405020304" pitchFamily="18" charset="0"/>
              </a:rPr>
              <a:t>Hospital Module: </a:t>
            </a:r>
            <a:r>
              <a:rPr lang="en-US" sz="1800" dirty="0">
                <a:latin typeface="Times New Roman" panose="02020603050405020304" pitchFamily="18" charset="0"/>
                <a:cs typeface="Times New Roman" panose="02020603050405020304" pitchFamily="18" charset="0"/>
              </a:rPr>
              <a:t>Provides hospital resource details like bed availability, doctors, and facilities. It helps hospitals prepare for incoming patients before arrival.</a:t>
            </a:r>
          </a:p>
          <a:p>
            <a:pPr marL="342900" lvl="0" indent="-342900" algn="just" eaLnBrk="0" fontAlgn="base" hangingPunct="0">
              <a:lnSpc>
                <a:spcPct val="150000"/>
              </a:lnSpc>
              <a:spcBef>
                <a:spcPct val="0"/>
              </a:spcBef>
              <a:spcAft>
                <a:spcPct val="0"/>
              </a:spcAft>
              <a:buClrTx/>
              <a:buSzTx/>
              <a:buFont typeface="+mj-lt"/>
              <a:buAutoNum type="arabicPeriod"/>
            </a:pPr>
            <a:r>
              <a:rPr lang="en-US" sz="1800" b="1" dirty="0">
                <a:latin typeface="Times New Roman" panose="02020603050405020304" pitchFamily="18" charset="0"/>
                <a:cs typeface="Times New Roman" panose="02020603050405020304" pitchFamily="18" charset="0"/>
              </a:rPr>
              <a:t>Alert &amp; Notification Module</a:t>
            </a:r>
            <a:r>
              <a:rPr lang="en-US" sz="1800" dirty="0">
                <a:latin typeface="Times New Roman" panose="02020603050405020304" pitchFamily="18" charset="0"/>
                <a:cs typeface="Times New Roman" panose="02020603050405020304" pitchFamily="18" charset="0"/>
              </a:rPr>
              <a:t> – Sends instant alerts to hospitals and responders during emergencies. It ensures timely communication to avoid delays in treatment.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3.0"/>
  <p:tag name="KSO_WM_BEAUTIFY_FLAG" val="#wm#"/>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Equity</Template>
  <TotalTime>0</TotalTime>
  <Words>1197</Words>
  <Application>Microsoft Office PowerPoint</Application>
  <PresentationFormat>On-screen Show (16:9)</PresentationFormat>
  <Paragraphs>85</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Bookman Old Style</vt:lpstr>
      <vt:lpstr>Calibri</vt:lpstr>
      <vt:lpstr>Gill Sans MT</vt:lpstr>
      <vt:lpstr>Times New Roman</vt:lpstr>
      <vt:lpstr>Wingdings</vt:lpstr>
      <vt:lpstr>Wingdings 3</vt:lpstr>
      <vt:lpstr>Origin</vt:lpstr>
      <vt:lpstr>PowerPoint Presentation</vt:lpstr>
      <vt:lpstr>OBJECTIVE</vt:lpstr>
      <vt:lpstr>ABSTRACT</vt:lpstr>
      <vt:lpstr>INTRODUCTION</vt:lpstr>
      <vt:lpstr>EXISTING WORK</vt:lpstr>
      <vt:lpstr>  PROPOSED SYSTEM ARCHITECTURE</vt:lpstr>
      <vt:lpstr>              LITERATURE SURVEY</vt:lpstr>
      <vt:lpstr>                LIST OF MODULES</vt:lpstr>
      <vt:lpstr>                    MODULE’S DESCRIPTION</vt:lpstr>
      <vt:lpstr>                                    MODULE’S DESCRIPTION(CONT...)</vt:lpstr>
      <vt:lpstr>HARDWARE &amp; SOFTWARE REQUIREMENTS</vt:lpstr>
      <vt:lpstr>                     SCREENSHOTS</vt:lpstr>
      <vt:lpstr>          RESULT &amp; DISCUSSION</vt:lpstr>
      <vt:lpstr>                CONCLUSION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9</cp:revision>
  <dcterms:created xsi:type="dcterms:W3CDTF">2025-03-01T06:16:00Z</dcterms:created>
  <dcterms:modified xsi:type="dcterms:W3CDTF">2025-08-19T18:08:25Z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4BA58EC511744B659862317F875B7A9E_13</vt:lpwstr>
  </property>
  <property fmtid="{D5CDD505-2E9C-101B-9397-08002B2CF9AE}" pid="3" name="KSOProductBuildVer">
    <vt:lpwstr>1033-12.2.0.22222</vt:lpwstr>
  </property>
</Properties>
</file>