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38"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7789-B3FD-534C-B9D1-CF40E005F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9636B0-6D91-E9E3-E249-69447F64D4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AF45A2-CC4F-709E-14EE-9B2B582C0B04}"/>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5" name="Footer Placeholder 4">
            <a:extLst>
              <a:ext uri="{FF2B5EF4-FFF2-40B4-BE49-F238E27FC236}">
                <a16:creationId xmlns:a16="http://schemas.microsoft.com/office/drawing/2014/main" id="{D94E860C-E79D-0189-0ED0-5BE106FC1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144D1-5E1E-83E1-9235-96A6534BCCBA}"/>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97829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CBA8-65B3-4CC8-F56C-F227F3EF72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239963-6D28-14BF-2DDB-0CF6155912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C9AB3-CF51-04C1-8874-788F741F9A3E}"/>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5" name="Footer Placeholder 4">
            <a:extLst>
              <a:ext uri="{FF2B5EF4-FFF2-40B4-BE49-F238E27FC236}">
                <a16:creationId xmlns:a16="http://schemas.microsoft.com/office/drawing/2014/main" id="{AB6FC996-3368-6EBD-89A5-7432677B6F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1063D-298A-93F1-88D9-FFD29747E670}"/>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295234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CD11CF-7F4D-63D3-D2D9-5C2B3F0F61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F7B9F-0CAB-2F99-67D0-CF105E31EA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BC1769-F5E3-933F-33D5-DF5EDD5BCA9E}"/>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5" name="Footer Placeholder 4">
            <a:extLst>
              <a:ext uri="{FF2B5EF4-FFF2-40B4-BE49-F238E27FC236}">
                <a16:creationId xmlns:a16="http://schemas.microsoft.com/office/drawing/2014/main" id="{996CEC07-007D-CF0D-72CF-BCAF677116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B9527-C901-EC1D-F938-9CC4262C5DA7}"/>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64108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8557-0B8B-A71F-8095-31B917AD64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AD249B-2D1A-449B-169C-29524C400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05248-A7B3-6590-DC23-AB054EF61251}"/>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5" name="Footer Placeholder 4">
            <a:extLst>
              <a:ext uri="{FF2B5EF4-FFF2-40B4-BE49-F238E27FC236}">
                <a16:creationId xmlns:a16="http://schemas.microsoft.com/office/drawing/2014/main" id="{DD429E07-E0CC-32C0-0CAE-C3AD8A0ACD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29D66A-CA1C-6FEA-51B5-8D47153B04F1}"/>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193160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7768-890A-8BE5-146B-2393C267C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03ECBC-97B4-8B82-42BE-F0DEBA147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709E62-70FB-E27D-CEEC-1BEB9EEEF0D8}"/>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5" name="Footer Placeholder 4">
            <a:extLst>
              <a:ext uri="{FF2B5EF4-FFF2-40B4-BE49-F238E27FC236}">
                <a16:creationId xmlns:a16="http://schemas.microsoft.com/office/drawing/2014/main" id="{AF6BED35-4BE7-81AD-CB66-D1AF074F6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FD5964-6ECD-21C8-B47C-30C725889619}"/>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73053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1142-AFE1-18A8-2E5A-9DE0FCBD08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E4348B-28B2-CA69-05A9-17CF704165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CAF4AC-7EE6-6712-E183-AD6CD0192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6B527C-3F01-A641-7E51-84921E28A505}"/>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6" name="Footer Placeholder 5">
            <a:extLst>
              <a:ext uri="{FF2B5EF4-FFF2-40B4-BE49-F238E27FC236}">
                <a16:creationId xmlns:a16="http://schemas.microsoft.com/office/drawing/2014/main" id="{2C794F18-FA5C-7220-F04C-1B26306752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26125F-1DD3-FBCD-6B98-3C192EA77588}"/>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47144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BBFC-E474-D4B0-81E3-369F0261AE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D9425-A75B-656A-169B-554AAAB50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A238E-3BE8-1A91-416F-207A46822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43A237-0258-9E4F-7A1E-4D1015CA8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A329AB-82BC-BCEC-9AB1-4B289E87B6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BF4965-9C94-D4BD-B312-CD1C3472483C}"/>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8" name="Footer Placeholder 7">
            <a:extLst>
              <a:ext uri="{FF2B5EF4-FFF2-40B4-BE49-F238E27FC236}">
                <a16:creationId xmlns:a16="http://schemas.microsoft.com/office/drawing/2014/main" id="{704FD966-E9F1-5E9A-3841-E2E7F5DF22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B2C55D-165B-04D5-43BE-34084C3DF150}"/>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404929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D980-B9F7-483A-BBE5-629D497870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1ED8D0-F516-AD94-24FC-65A09E6773B3}"/>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4" name="Footer Placeholder 3">
            <a:extLst>
              <a:ext uri="{FF2B5EF4-FFF2-40B4-BE49-F238E27FC236}">
                <a16:creationId xmlns:a16="http://schemas.microsoft.com/office/drawing/2014/main" id="{B26F9363-9CB6-EF80-FA17-9DE589FFB0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4ED7C1-61F9-6345-59D0-38433501858E}"/>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173740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403AF-44C1-EE96-1BFB-5E1F83678E78}"/>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3" name="Footer Placeholder 2">
            <a:extLst>
              <a:ext uri="{FF2B5EF4-FFF2-40B4-BE49-F238E27FC236}">
                <a16:creationId xmlns:a16="http://schemas.microsoft.com/office/drawing/2014/main" id="{E9AA1553-1A56-EAD3-87F0-78819F3311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1EE36A-E3D9-E75B-424D-16189F658753}"/>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89380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A9C8-4D7B-3D2B-E5B6-4B7F63C1C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269E2B-C885-6890-FCF2-5E23AC088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4F6D7A-70F7-9BA8-D748-38F2AE5A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6260D-88C9-C784-F685-773F345179B4}"/>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6" name="Footer Placeholder 5">
            <a:extLst>
              <a:ext uri="{FF2B5EF4-FFF2-40B4-BE49-F238E27FC236}">
                <a16:creationId xmlns:a16="http://schemas.microsoft.com/office/drawing/2014/main" id="{D6113F9F-BEFA-0689-F9DB-0D3286B91C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785040-7C3F-520F-E34D-F5AC267D61E1}"/>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338482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F99E-8D94-38C9-FD30-76B430DA4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64FCF7-E9F1-046C-9235-C59643D0F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74A9E-8A1F-4B95-8444-D4F876C6C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87F1D-6933-F598-9979-861A55E7CC82}"/>
              </a:ext>
            </a:extLst>
          </p:cNvPr>
          <p:cNvSpPr>
            <a:spLocks noGrp="1"/>
          </p:cNvSpPr>
          <p:nvPr>
            <p:ph type="dt" sz="half" idx="10"/>
          </p:nvPr>
        </p:nvSpPr>
        <p:spPr/>
        <p:txBody>
          <a:bodyPr/>
          <a:lstStyle/>
          <a:p>
            <a:fld id="{8A952BC7-CAF5-4A1C-8C1B-64EA2E26793D}" type="datetimeFigureOut">
              <a:rPr lang="en-IN" smtClean="0"/>
              <a:t>14-04-2024</a:t>
            </a:fld>
            <a:endParaRPr lang="en-IN"/>
          </a:p>
        </p:txBody>
      </p:sp>
      <p:sp>
        <p:nvSpPr>
          <p:cNvPr id="6" name="Footer Placeholder 5">
            <a:extLst>
              <a:ext uri="{FF2B5EF4-FFF2-40B4-BE49-F238E27FC236}">
                <a16:creationId xmlns:a16="http://schemas.microsoft.com/office/drawing/2014/main" id="{67CDAB6F-BE1B-017B-DA15-1415BB81C4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964CD-C1C1-1A0C-111D-D9951852EFD8}"/>
              </a:ext>
            </a:extLst>
          </p:cNvPr>
          <p:cNvSpPr>
            <a:spLocks noGrp="1"/>
          </p:cNvSpPr>
          <p:nvPr>
            <p:ph type="sldNum" sz="quarter" idx="12"/>
          </p:nvPr>
        </p:nvSpPr>
        <p:spPr/>
        <p:txBody>
          <a:bodyPr/>
          <a:lstStyle/>
          <a:p>
            <a:fld id="{0374FC8D-34CE-4200-ACF5-BDC82C8E69AD}" type="slidenum">
              <a:rPr lang="en-IN" smtClean="0"/>
              <a:t>‹#›</a:t>
            </a:fld>
            <a:endParaRPr lang="en-IN"/>
          </a:p>
        </p:txBody>
      </p:sp>
    </p:spTree>
    <p:extLst>
      <p:ext uri="{BB962C8B-B14F-4D97-AF65-F5344CB8AC3E}">
        <p14:creationId xmlns:p14="http://schemas.microsoft.com/office/powerpoint/2010/main" val="80726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9292B-2916-F214-911A-2C4409DA1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2F7DA7-A314-A8EE-77E0-F3694634D7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FF69E-6235-6D28-5B1C-D602542169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52BC7-CAF5-4A1C-8C1B-64EA2E26793D}" type="datetimeFigureOut">
              <a:rPr lang="en-IN" smtClean="0"/>
              <a:t>14-04-2024</a:t>
            </a:fld>
            <a:endParaRPr lang="en-IN"/>
          </a:p>
        </p:txBody>
      </p:sp>
      <p:sp>
        <p:nvSpPr>
          <p:cNvPr id="5" name="Footer Placeholder 4">
            <a:extLst>
              <a:ext uri="{FF2B5EF4-FFF2-40B4-BE49-F238E27FC236}">
                <a16:creationId xmlns:a16="http://schemas.microsoft.com/office/drawing/2014/main" id="{6983E92B-0829-0309-A854-71167C448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09D78B-FB22-01A6-7F46-2239B4856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4FC8D-34CE-4200-ACF5-BDC82C8E69AD}" type="slidenum">
              <a:rPr lang="en-IN" smtClean="0"/>
              <a:t>‹#›</a:t>
            </a:fld>
            <a:endParaRPr lang="en-IN"/>
          </a:p>
        </p:txBody>
      </p:sp>
    </p:spTree>
    <p:extLst>
      <p:ext uri="{BB962C8B-B14F-4D97-AF65-F5344CB8AC3E}">
        <p14:creationId xmlns:p14="http://schemas.microsoft.com/office/powerpoint/2010/main" val="671158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F143ED7-DFD4-EF60-71A5-1A1F183E9E48}"/>
              </a:ext>
            </a:extLst>
          </p:cNvPr>
          <p:cNvSpPr/>
          <p:nvPr/>
        </p:nvSpPr>
        <p:spPr>
          <a:xfrm>
            <a:off x="4252375" y="449870"/>
            <a:ext cx="2859741" cy="4383379"/>
          </a:xfrm>
          <a:prstGeom prst="round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2DEDB1A2-5787-7111-D0F0-6D53C13B2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316" y="1602918"/>
            <a:ext cx="808784" cy="880258"/>
          </a:xfrm>
          <a:prstGeom prst="rect">
            <a:avLst/>
          </a:prstGeom>
          <a:solidFill>
            <a:schemeClr val="accent5">
              <a:lumMod val="20000"/>
              <a:lumOff val="80000"/>
            </a:schemeClr>
          </a:solidFill>
        </p:spPr>
      </p:pic>
      <p:pic>
        <p:nvPicPr>
          <p:cNvPr id="8" name="Picture 7">
            <a:extLst>
              <a:ext uri="{FF2B5EF4-FFF2-40B4-BE49-F238E27FC236}">
                <a16:creationId xmlns:a16="http://schemas.microsoft.com/office/drawing/2014/main" id="{925AE0AF-5ED0-8514-A16F-43B1BF386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316" y="3726749"/>
            <a:ext cx="808785" cy="808785"/>
          </a:xfrm>
          <a:prstGeom prst="rect">
            <a:avLst/>
          </a:prstGeom>
        </p:spPr>
      </p:pic>
      <p:sp>
        <p:nvSpPr>
          <p:cNvPr id="9" name="TextBox 8">
            <a:extLst>
              <a:ext uri="{FF2B5EF4-FFF2-40B4-BE49-F238E27FC236}">
                <a16:creationId xmlns:a16="http://schemas.microsoft.com/office/drawing/2014/main" id="{BD98273A-6544-3FBB-E5CF-AD6D8F75DA14}"/>
              </a:ext>
            </a:extLst>
          </p:cNvPr>
          <p:cNvSpPr txBox="1"/>
          <p:nvPr/>
        </p:nvSpPr>
        <p:spPr>
          <a:xfrm>
            <a:off x="5184703" y="3946475"/>
            <a:ext cx="995083" cy="369332"/>
          </a:xfrm>
          <a:prstGeom prst="rect">
            <a:avLst/>
          </a:prstGeom>
          <a:noFill/>
        </p:spPr>
        <p:txBody>
          <a:bodyPr wrap="square" rtlCol="0">
            <a:spAutoFit/>
          </a:bodyPr>
          <a:lstStyle/>
          <a:p>
            <a:pPr algn="ctr"/>
            <a:r>
              <a:rPr lang="en-US" sz="900" b="1" dirty="0">
                <a:solidFill>
                  <a:schemeClr val="bg1"/>
                </a:solidFill>
              </a:rPr>
              <a:t>Lenses.io Schema Registry</a:t>
            </a:r>
            <a:endParaRPr lang="en-IN" sz="900" b="1" dirty="0">
              <a:solidFill>
                <a:schemeClr val="bg1"/>
              </a:solidFill>
            </a:endParaRPr>
          </a:p>
        </p:txBody>
      </p:sp>
      <p:sp>
        <p:nvSpPr>
          <p:cNvPr id="10" name="Rectangle: Rounded Corners 9">
            <a:extLst>
              <a:ext uri="{FF2B5EF4-FFF2-40B4-BE49-F238E27FC236}">
                <a16:creationId xmlns:a16="http://schemas.microsoft.com/office/drawing/2014/main" id="{7AA12432-0282-CC89-AF93-94BE1EE7FAD8}"/>
              </a:ext>
            </a:extLst>
          </p:cNvPr>
          <p:cNvSpPr/>
          <p:nvPr/>
        </p:nvSpPr>
        <p:spPr>
          <a:xfrm>
            <a:off x="343763" y="449871"/>
            <a:ext cx="1828800" cy="3370729"/>
          </a:xfrm>
          <a:prstGeom prst="roundRect">
            <a:avLst/>
          </a:prstGeom>
          <a:solidFill>
            <a:schemeClr val="accent4">
              <a:lumMod val="20000"/>
              <a:lumOff val="8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5D4C2338-827C-0795-1312-C13F6C0FD69A}"/>
              </a:ext>
            </a:extLst>
          </p:cNvPr>
          <p:cNvSpPr/>
          <p:nvPr/>
        </p:nvSpPr>
        <p:spPr>
          <a:xfrm>
            <a:off x="9191928" y="449871"/>
            <a:ext cx="1828800" cy="2033306"/>
          </a:xfrm>
          <a:prstGeom prst="roundRect">
            <a:avLst/>
          </a:prstGeom>
          <a:solidFill>
            <a:schemeClr val="accent4">
              <a:lumMod val="20000"/>
              <a:lumOff val="8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D509DBC-4E7A-D957-E8DE-D3CC2B28B7AA}"/>
              </a:ext>
            </a:extLst>
          </p:cNvPr>
          <p:cNvSpPr txBox="1"/>
          <p:nvPr/>
        </p:nvSpPr>
        <p:spPr>
          <a:xfrm>
            <a:off x="760621" y="473541"/>
            <a:ext cx="995083" cy="230832"/>
          </a:xfrm>
          <a:prstGeom prst="rect">
            <a:avLst/>
          </a:prstGeom>
          <a:noFill/>
        </p:spPr>
        <p:txBody>
          <a:bodyPr wrap="square" rtlCol="0">
            <a:spAutoFit/>
          </a:bodyPr>
          <a:lstStyle/>
          <a:p>
            <a:pPr algn="ctr"/>
            <a:r>
              <a:rPr lang="en-US" sz="900" b="1" dirty="0"/>
              <a:t>Producer Apps</a:t>
            </a:r>
            <a:endParaRPr lang="en-IN" sz="900" b="1" dirty="0"/>
          </a:p>
        </p:txBody>
      </p:sp>
      <p:sp>
        <p:nvSpPr>
          <p:cNvPr id="13" name="TextBox 12">
            <a:extLst>
              <a:ext uri="{FF2B5EF4-FFF2-40B4-BE49-F238E27FC236}">
                <a16:creationId xmlns:a16="http://schemas.microsoft.com/office/drawing/2014/main" id="{CABC5B90-3E3A-C0EC-1857-2EEFBAF13FC0}"/>
              </a:ext>
            </a:extLst>
          </p:cNvPr>
          <p:cNvSpPr txBox="1"/>
          <p:nvPr/>
        </p:nvSpPr>
        <p:spPr>
          <a:xfrm>
            <a:off x="9608786" y="503950"/>
            <a:ext cx="995083" cy="230832"/>
          </a:xfrm>
          <a:prstGeom prst="rect">
            <a:avLst/>
          </a:prstGeom>
          <a:noFill/>
        </p:spPr>
        <p:txBody>
          <a:bodyPr wrap="square" rtlCol="0">
            <a:spAutoFit/>
          </a:bodyPr>
          <a:lstStyle/>
          <a:p>
            <a:pPr algn="ctr"/>
            <a:r>
              <a:rPr lang="en-US" sz="900" b="1" dirty="0"/>
              <a:t>Consumer Apps</a:t>
            </a:r>
            <a:endParaRPr lang="en-IN" sz="900" b="1" dirty="0"/>
          </a:p>
        </p:txBody>
      </p:sp>
      <p:sp>
        <p:nvSpPr>
          <p:cNvPr id="14" name="Rectangle: Rounded Corners 13">
            <a:extLst>
              <a:ext uri="{FF2B5EF4-FFF2-40B4-BE49-F238E27FC236}">
                <a16:creationId xmlns:a16="http://schemas.microsoft.com/office/drawing/2014/main" id="{E598F42A-DB69-4994-D960-6C737EFA339E}"/>
              </a:ext>
            </a:extLst>
          </p:cNvPr>
          <p:cNvSpPr/>
          <p:nvPr/>
        </p:nvSpPr>
        <p:spPr>
          <a:xfrm>
            <a:off x="496163" y="808459"/>
            <a:ext cx="1515035"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1 with Schema 1</a:t>
            </a:r>
            <a:endParaRPr lang="en-IN" sz="1000" b="1" dirty="0"/>
          </a:p>
        </p:txBody>
      </p:sp>
      <p:sp>
        <p:nvSpPr>
          <p:cNvPr id="15" name="Rectangle: Rounded Corners 14">
            <a:extLst>
              <a:ext uri="{FF2B5EF4-FFF2-40B4-BE49-F238E27FC236}">
                <a16:creationId xmlns:a16="http://schemas.microsoft.com/office/drawing/2014/main" id="{0CE0CD70-6403-6468-631C-8C86AC6A41B8}"/>
              </a:ext>
            </a:extLst>
          </p:cNvPr>
          <p:cNvSpPr/>
          <p:nvPr/>
        </p:nvSpPr>
        <p:spPr>
          <a:xfrm>
            <a:off x="496163" y="1215361"/>
            <a:ext cx="1515035"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2 with Schema 1</a:t>
            </a:r>
            <a:endParaRPr lang="en-IN" sz="1000" b="1" dirty="0"/>
          </a:p>
        </p:txBody>
      </p:sp>
      <p:sp>
        <p:nvSpPr>
          <p:cNvPr id="16" name="Rectangle: Rounded Corners 15">
            <a:extLst>
              <a:ext uri="{FF2B5EF4-FFF2-40B4-BE49-F238E27FC236}">
                <a16:creationId xmlns:a16="http://schemas.microsoft.com/office/drawing/2014/main" id="{DD9C013A-7466-9553-F834-C3ECD8642143}"/>
              </a:ext>
            </a:extLst>
          </p:cNvPr>
          <p:cNvSpPr/>
          <p:nvPr/>
        </p:nvSpPr>
        <p:spPr>
          <a:xfrm>
            <a:off x="499666" y="1622263"/>
            <a:ext cx="1515035"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3 with Schema 1</a:t>
            </a:r>
            <a:endParaRPr lang="en-IN" sz="1000" b="1" dirty="0"/>
          </a:p>
        </p:txBody>
      </p:sp>
      <p:sp>
        <p:nvSpPr>
          <p:cNvPr id="17" name="Rectangle: Rounded Corners 16">
            <a:extLst>
              <a:ext uri="{FF2B5EF4-FFF2-40B4-BE49-F238E27FC236}">
                <a16:creationId xmlns:a16="http://schemas.microsoft.com/office/drawing/2014/main" id="{4041A1F8-D71D-6F61-81C9-AD5737DB9089}"/>
              </a:ext>
            </a:extLst>
          </p:cNvPr>
          <p:cNvSpPr/>
          <p:nvPr/>
        </p:nvSpPr>
        <p:spPr>
          <a:xfrm>
            <a:off x="496163" y="2009729"/>
            <a:ext cx="1515035" cy="304800"/>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1 with Schema 2</a:t>
            </a:r>
            <a:endParaRPr lang="en-IN" sz="1000" b="1" dirty="0"/>
          </a:p>
        </p:txBody>
      </p:sp>
      <p:sp>
        <p:nvSpPr>
          <p:cNvPr id="18" name="Rectangle: Rounded Corners 17">
            <a:extLst>
              <a:ext uri="{FF2B5EF4-FFF2-40B4-BE49-F238E27FC236}">
                <a16:creationId xmlns:a16="http://schemas.microsoft.com/office/drawing/2014/main" id="{A9EB1FAB-C6C1-173A-0868-850920CC9F17}"/>
              </a:ext>
            </a:extLst>
          </p:cNvPr>
          <p:cNvSpPr/>
          <p:nvPr/>
        </p:nvSpPr>
        <p:spPr>
          <a:xfrm>
            <a:off x="496163" y="2416631"/>
            <a:ext cx="1515035" cy="3048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2 with  Incorrect Schema 2</a:t>
            </a:r>
            <a:endParaRPr lang="en-IN" sz="1000" b="1" dirty="0"/>
          </a:p>
        </p:txBody>
      </p:sp>
      <p:sp>
        <p:nvSpPr>
          <p:cNvPr id="19" name="Rectangle: Rounded Corners 18">
            <a:extLst>
              <a:ext uri="{FF2B5EF4-FFF2-40B4-BE49-F238E27FC236}">
                <a16:creationId xmlns:a16="http://schemas.microsoft.com/office/drawing/2014/main" id="{30FE85E9-0418-B4BC-6CC1-F135328851FF}"/>
              </a:ext>
            </a:extLst>
          </p:cNvPr>
          <p:cNvSpPr/>
          <p:nvPr/>
        </p:nvSpPr>
        <p:spPr>
          <a:xfrm>
            <a:off x="499666" y="2823533"/>
            <a:ext cx="1515035" cy="30480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3 with Schema 3</a:t>
            </a:r>
            <a:endParaRPr lang="en-IN" sz="1000" b="1" dirty="0"/>
          </a:p>
        </p:txBody>
      </p:sp>
      <p:sp>
        <p:nvSpPr>
          <p:cNvPr id="20" name="Rectangle: Rounded Corners 19">
            <a:extLst>
              <a:ext uri="{FF2B5EF4-FFF2-40B4-BE49-F238E27FC236}">
                <a16:creationId xmlns:a16="http://schemas.microsoft.com/office/drawing/2014/main" id="{17EEC994-FE0A-7635-2E2B-069569330FC5}"/>
              </a:ext>
            </a:extLst>
          </p:cNvPr>
          <p:cNvSpPr/>
          <p:nvPr/>
        </p:nvSpPr>
        <p:spPr>
          <a:xfrm>
            <a:off x="496163" y="3224726"/>
            <a:ext cx="1515035" cy="3048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3 with No Schema</a:t>
            </a:r>
            <a:endParaRPr lang="en-IN" sz="1000" b="1" dirty="0"/>
          </a:p>
        </p:txBody>
      </p:sp>
      <p:pic>
        <p:nvPicPr>
          <p:cNvPr id="22" name="Graphic 21" descr="Social network">
            <a:extLst>
              <a:ext uri="{FF2B5EF4-FFF2-40B4-BE49-F238E27FC236}">
                <a16:creationId xmlns:a16="http://schemas.microsoft.com/office/drawing/2014/main" id="{DAB702FB-A92C-98FA-12BD-068CE38AE8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304" y="5299779"/>
            <a:ext cx="914400" cy="914400"/>
          </a:xfrm>
          <a:prstGeom prst="rect">
            <a:avLst/>
          </a:prstGeom>
        </p:spPr>
      </p:pic>
      <p:pic>
        <p:nvPicPr>
          <p:cNvPr id="23" name="Graphic 22" descr="Social network">
            <a:extLst>
              <a:ext uri="{FF2B5EF4-FFF2-40B4-BE49-F238E27FC236}">
                <a16:creationId xmlns:a16="http://schemas.microsoft.com/office/drawing/2014/main" id="{51CA5F89-F65A-02D1-A442-8E55C18B77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7056" y="5299779"/>
            <a:ext cx="914400" cy="914400"/>
          </a:xfrm>
          <a:prstGeom prst="rect">
            <a:avLst/>
          </a:prstGeom>
        </p:spPr>
      </p:pic>
      <p:cxnSp>
        <p:nvCxnSpPr>
          <p:cNvPr id="25" name="Connector: Elbow 24">
            <a:extLst>
              <a:ext uri="{FF2B5EF4-FFF2-40B4-BE49-F238E27FC236}">
                <a16:creationId xmlns:a16="http://schemas.microsoft.com/office/drawing/2014/main" id="{00C454B2-E326-7B8D-4E89-54616C9A63F0}"/>
              </a:ext>
            </a:extLst>
          </p:cNvPr>
          <p:cNvCxnSpPr/>
          <p:nvPr/>
        </p:nvCxnSpPr>
        <p:spPr>
          <a:xfrm flipV="1">
            <a:off x="1755704" y="4394345"/>
            <a:ext cx="3527612" cy="136263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DA7E262-2F78-7AC9-1524-6A0DE9AAA704}"/>
              </a:ext>
            </a:extLst>
          </p:cNvPr>
          <p:cNvCxnSpPr>
            <a:cxnSpLocks/>
          </p:cNvCxnSpPr>
          <p:nvPr/>
        </p:nvCxnSpPr>
        <p:spPr>
          <a:xfrm>
            <a:off x="2170604" y="1466524"/>
            <a:ext cx="3112712" cy="2514728"/>
          </a:xfrm>
          <a:prstGeom prst="bentConnector3">
            <a:avLst>
              <a:gd name="adj1" fmla="val 50000"/>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ED31A68-3E69-6348-36A3-6332F78383AA}"/>
              </a:ext>
            </a:extLst>
          </p:cNvPr>
          <p:cNvCxnSpPr>
            <a:cxnSpLocks/>
            <a:endCxn id="11" idx="1"/>
          </p:cNvCxnSpPr>
          <p:nvPr/>
        </p:nvCxnSpPr>
        <p:spPr>
          <a:xfrm flipV="1">
            <a:off x="6092100" y="1466524"/>
            <a:ext cx="3099828" cy="2479951"/>
          </a:xfrm>
          <a:prstGeom prst="bentConnector3">
            <a:avLst>
              <a:gd name="adj1" fmla="val 50000"/>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32" name="Connector: Elbow 31">
            <a:extLst>
              <a:ext uri="{FF2B5EF4-FFF2-40B4-BE49-F238E27FC236}">
                <a16:creationId xmlns:a16="http://schemas.microsoft.com/office/drawing/2014/main" id="{AD47FBBE-81DB-D7C0-EE35-CFA947AAB92B}"/>
              </a:ext>
            </a:extLst>
          </p:cNvPr>
          <p:cNvCxnSpPr>
            <a:cxnSpLocks/>
            <a:endCxn id="23" idx="1"/>
          </p:cNvCxnSpPr>
          <p:nvPr/>
        </p:nvCxnSpPr>
        <p:spPr>
          <a:xfrm>
            <a:off x="6092100" y="4384370"/>
            <a:ext cx="3574956" cy="1372609"/>
          </a:xfrm>
          <a:prstGeom prst="bentConnector3">
            <a:avLst>
              <a:gd name="adj1" fmla="val 50000"/>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34" name="Rectangle: Rounded Corners 33">
            <a:extLst>
              <a:ext uri="{FF2B5EF4-FFF2-40B4-BE49-F238E27FC236}">
                <a16:creationId xmlns:a16="http://schemas.microsoft.com/office/drawing/2014/main" id="{5CAF5B57-98DE-4EB5-4A6E-9F9C8E08C733}"/>
              </a:ext>
            </a:extLst>
          </p:cNvPr>
          <p:cNvSpPr/>
          <p:nvPr/>
        </p:nvSpPr>
        <p:spPr>
          <a:xfrm>
            <a:off x="9366739" y="853126"/>
            <a:ext cx="1515035"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1 with Schema 1</a:t>
            </a:r>
            <a:endParaRPr lang="en-IN" sz="1000" b="1" dirty="0"/>
          </a:p>
        </p:txBody>
      </p:sp>
      <p:sp>
        <p:nvSpPr>
          <p:cNvPr id="35" name="Rectangle: Rounded Corners 34">
            <a:extLst>
              <a:ext uri="{FF2B5EF4-FFF2-40B4-BE49-F238E27FC236}">
                <a16:creationId xmlns:a16="http://schemas.microsoft.com/office/drawing/2014/main" id="{A08DC24B-9B54-2782-B06F-C8716050400A}"/>
              </a:ext>
            </a:extLst>
          </p:cNvPr>
          <p:cNvSpPr/>
          <p:nvPr/>
        </p:nvSpPr>
        <p:spPr>
          <a:xfrm>
            <a:off x="9366739" y="1260028"/>
            <a:ext cx="1515035"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2 with Schema 1</a:t>
            </a:r>
            <a:endParaRPr lang="en-IN" sz="1000" b="1" dirty="0"/>
          </a:p>
        </p:txBody>
      </p:sp>
      <p:sp>
        <p:nvSpPr>
          <p:cNvPr id="36" name="Rectangle: Rounded Corners 35">
            <a:extLst>
              <a:ext uri="{FF2B5EF4-FFF2-40B4-BE49-F238E27FC236}">
                <a16:creationId xmlns:a16="http://schemas.microsoft.com/office/drawing/2014/main" id="{483920F4-7B9B-705B-CA9E-51A4E2E74DFF}"/>
              </a:ext>
            </a:extLst>
          </p:cNvPr>
          <p:cNvSpPr/>
          <p:nvPr/>
        </p:nvSpPr>
        <p:spPr>
          <a:xfrm>
            <a:off x="9380186" y="3825113"/>
            <a:ext cx="1515035" cy="13726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t>A Service that polls Lenses.io/Event Registry logs and keeps track of the events not consumed as expected</a:t>
            </a:r>
            <a:br>
              <a:rPr lang="en-US" sz="1000" dirty="0"/>
            </a:br>
            <a:br>
              <a:rPr lang="en-US" sz="1000" dirty="0"/>
            </a:br>
            <a:r>
              <a:rPr lang="en-US" sz="1000" dirty="0"/>
              <a:t>Event 3 with Schema 1 not consumed yet!  </a:t>
            </a:r>
            <a:endParaRPr lang="en-IN" sz="1000" dirty="0"/>
          </a:p>
        </p:txBody>
      </p:sp>
      <p:sp>
        <p:nvSpPr>
          <p:cNvPr id="37" name="Rectangle: Rounded Corners 36">
            <a:extLst>
              <a:ext uri="{FF2B5EF4-FFF2-40B4-BE49-F238E27FC236}">
                <a16:creationId xmlns:a16="http://schemas.microsoft.com/office/drawing/2014/main" id="{521123AC-F788-9BC5-2165-47857106A5C8}"/>
              </a:ext>
            </a:extLst>
          </p:cNvPr>
          <p:cNvSpPr/>
          <p:nvPr/>
        </p:nvSpPr>
        <p:spPr>
          <a:xfrm>
            <a:off x="9366739" y="1631581"/>
            <a:ext cx="1515035" cy="304800"/>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1 with Schema 2</a:t>
            </a:r>
            <a:endParaRPr lang="en-IN" sz="1000" b="1" dirty="0"/>
          </a:p>
        </p:txBody>
      </p:sp>
      <p:sp>
        <p:nvSpPr>
          <p:cNvPr id="38" name="Rectangle: Rounded Corners 37">
            <a:extLst>
              <a:ext uri="{FF2B5EF4-FFF2-40B4-BE49-F238E27FC236}">
                <a16:creationId xmlns:a16="http://schemas.microsoft.com/office/drawing/2014/main" id="{7F23A226-135A-CFAD-8AEB-2B0930FAAEEB}"/>
              </a:ext>
            </a:extLst>
          </p:cNvPr>
          <p:cNvSpPr/>
          <p:nvPr/>
        </p:nvSpPr>
        <p:spPr>
          <a:xfrm>
            <a:off x="9366739" y="2016149"/>
            <a:ext cx="1515035" cy="30480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3 with Schema 3</a:t>
            </a:r>
            <a:endParaRPr lang="en-IN" sz="1000" b="1" dirty="0"/>
          </a:p>
        </p:txBody>
      </p:sp>
      <p:cxnSp>
        <p:nvCxnSpPr>
          <p:cNvPr id="51" name="Straight Arrow Connector 50">
            <a:extLst>
              <a:ext uri="{FF2B5EF4-FFF2-40B4-BE49-F238E27FC236}">
                <a16:creationId xmlns:a16="http://schemas.microsoft.com/office/drawing/2014/main" id="{6C0D9890-D843-5AD0-2B88-92EE6A8CB24C}"/>
              </a:ext>
            </a:extLst>
          </p:cNvPr>
          <p:cNvCxnSpPr/>
          <p:nvPr/>
        </p:nvCxnSpPr>
        <p:spPr>
          <a:xfrm>
            <a:off x="5458127" y="2483176"/>
            <a:ext cx="0" cy="12435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D7DBECB-8E4B-D86D-4628-60761B7C3D4F}"/>
              </a:ext>
            </a:extLst>
          </p:cNvPr>
          <p:cNvCxnSpPr/>
          <p:nvPr/>
        </p:nvCxnSpPr>
        <p:spPr>
          <a:xfrm>
            <a:off x="5871784" y="2483175"/>
            <a:ext cx="0" cy="12435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3FB37AA2-83D8-E869-DD59-1A763BEB0FA9}"/>
              </a:ext>
            </a:extLst>
          </p:cNvPr>
          <p:cNvSpPr/>
          <p:nvPr/>
        </p:nvSpPr>
        <p:spPr>
          <a:xfrm>
            <a:off x="4773308" y="5255051"/>
            <a:ext cx="1828800" cy="1281641"/>
          </a:xfrm>
          <a:prstGeom prst="roundRect">
            <a:avLst/>
          </a:prstGeom>
          <a:solidFill>
            <a:schemeClr val="accent4">
              <a:lumMod val="20000"/>
              <a:lumOff val="8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6C1C979A-E0C3-7839-11E3-6625E96955A7}"/>
              </a:ext>
            </a:extLst>
          </p:cNvPr>
          <p:cNvSpPr/>
          <p:nvPr/>
        </p:nvSpPr>
        <p:spPr>
          <a:xfrm>
            <a:off x="4924726" y="5677716"/>
            <a:ext cx="1515035" cy="3048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2 with  Incorrect Schema 2</a:t>
            </a:r>
            <a:endParaRPr lang="en-IN" sz="1000" b="1" dirty="0"/>
          </a:p>
        </p:txBody>
      </p:sp>
      <p:sp>
        <p:nvSpPr>
          <p:cNvPr id="55" name="Rectangle: Rounded Corners 54">
            <a:extLst>
              <a:ext uri="{FF2B5EF4-FFF2-40B4-BE49-F238E27FC236}">
                <a16:creationId xmlns:a16="http://schemas.microsoft.com/office/drawing/2014/main" id="{68F85494-FCD8-EDA4-01E7-E0A10205AA62}"/>
              </a:ext>
            </a:extLst>
          </p:cNvPr>
          <p:cNvSpPr/>
          <p:nvPr/>
        </p:nvSpPr>
        <p:spPr>
          <a:xfrm>
            <a:off x="4924726" y="6089640"/>
            <a:ext cx="1515035" cy="3048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Event 3 with No Schema</a:t>
            </a:r>
            <a:endParaRPr lang="en-IN" sz="1000" b="1" dirty="0"/>
          </a:p>
        </p:txBody>
      </p:sp>
      <p:sp>
        <p:nvSpPr>
          <p:cNvPr id="56" name="TextBox 55">
            <a:extLst>
              <a:ext uri="{FF2B5EF4-FFF2-40B4-BE49-F238E27FC236}">
                <a16:creationId xmlns:a16="http://schemas.microsoft.com/office/drawing/2014/main" id="{B853710A-2D39-9350-463B-EE8682336D02}"/>
              </a:ext>
            </a:extLst>
          </p:cNvPr>
          <p:cNvSpPr txBox="1"/>
          <p:nvPr/>
        </p:nvSpPr>
        <p:spPr>
          <a:xfrm>
            <a:off x="5177700" y="5329135"/>
            <a:ext cx="995083" cy="230832"/>
          </a:xfrm>
          <a:prstGeom prst="rect">
            <a:avLst/>
          </a:prstGeom>
          <a:noFill/>
        </p:spPr>
        <p:txBody>
          <a:bodyPr wrap="square" rtlCol="0">
            <a:spAutoFit/>
          </a:bodyPr>
          <a:lstStyle/>
          <a:p>
            <a:pPr algn="ctr"/>
            <a:r>
              <a:rPr lang="en-US" sz="900" b="1" dirty="0"/>
              <a:t>Error Topic</a:t>
            </a:r>
            <a:endParaRPr lang="en-IN" sz="900" b="1" dirty="0"/>
          </a:p>
        </p:txBody>
      </p:sp>
      <p:cxnSp>
        <p:nvCxnSpPr>
          <p:cNvPr id="58" name="Straight Arrow Connector 57">
            <a:extLst>
              <a:ext uri="{FF2B5EF4-FFF2-40B4-BE49-F238E27FC236}">
                <a16:creationId xmlns:a16="http://schemas.microsoft.com/office/drawing/2014/main" id="{DAC95575-ED39-59DE-8C33-9E63D3E9B11E}"/>
              </a:ext>
            </a:extLst>
          </p:cNvPr>
          <p:cNvCxnSpPr>
            <a:stCxn id="8" idx="2"/>
            <a:endCxn id="53" idx="0"/>
          </p:cNvCxnSpPr>
          <p:nvPr/>
        </p:nvCxnSpPr>
        <p:spPr>
          <a:xfrm flipH="1">
            <a:off x="5687708" y="4535534"/>
            <a:ext cx="1" cy="7195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72D87FD-192A-ACBC-E1A2-18CD5E58A7F5}"/>
              </a:ext>
            </a:extLst>
          </p:cNvPr>
          <p:cNvSpPr txBox="1"/>
          <p:nvPr/>
        </p:nvSpPr>
        <p:spPr>
          <a:xfrm>
            <a:off x="4781520" y="685633"/>
            <a:ext cx="1885608" cy="230832"/>
          </a:xfrm>
          <a:prstGeom prst="rect">
            <a:avLst/>
          </a:prstGeom>
          <a:noFill/>
        </p:spPr>
        <p:txBody>
          <a:bodyPr wrap="square" rtlCol="0">
            <a:spAutoFit/>
          </a:bodyPr>
          <a:lstStyle/>
          <a:p>
            <a:pPr algn="ctr"/>
            <a:r>
              <a:rPr lang="en-US" sz="900" b="1" dirty="0"/>
              <a:t>Event Registry Wrapper</a:t>
            </a:r>
            <a:endParaRPr lang="en-IN" sz="900" b="1" dirty="0"/>
          </a:p>
        </p:txBody>
      </p:sp>
      <p:sp>
        <p:nvSpPr>
          <p:cNvPr id="60" name="TextBox 59">
            <a:extLst>
              <a:ext uri="{FF2B5EF4-FFF2-40B4-BE49-F238E27FC236}">
                <a16:creationId xmlns:a16="http://schemas.microsoft.com/office/drawing/2014/main" id="{6138B548-B296-E83E-F0E6-B9CC69A2A457}"/>
              </a:ext>
            </a:extLst>
          </p:cNvPr>
          <p:cNvSpPr txBox="1"/>
          <p:nvPr/>
        </p:nvSpPr>
        <p:spPr>
          <a:xfrm>
            <a:off x="4404043" y="834474"/>
            <a:ext cx="2640563" cy="707886"/>
          </a:xfrm>
          <a:prstGeom prst="rect">
            <a:avLst/>
          </a:prstGeom>
          <a:noFill/>
        </p:spPr>
        <p:txBody>
          <a:bodyPr wrap="square" rtlCol="0">
            <a:spAutoFit/>
          </a:bodyPr>
          <a:lstStyle/>
          <a:p>
            <a:pPr algn="just"/>
            <a:r>
              <a:rPr lang="en-US" sz="800" dirty="0"/>
              <a:t>The wrapper is build around the set of REST APIs from Lenses. It enforces schema on messages through Lenses.io service registry. Also, through the curation of logs and monitoring REST APIs, it ensures that number of messages published are subscribed successfully</a:t>
            </a:r>
            <a:endParaRPr lang="en-IN" sz="800" dirty="0"/>
          </a:p>
        </p:txBody>
      </p:sp>
      <p:pic>
        <p:nvPicPr>
          <p:cNvPr id="62" name="Graphic 61" descr="Database">
            <a:extLst>
              <a:ext uri="{FF2B5EF4-FFF2-40B4-BE49-F238E27FC236}">
                <a16:creationId xmlns:a16="http://schemas.microsoft.com/office/drawing/2014/main" id="{7FD963E5-EF79-52F5-0034-F4567977B7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67056" y="2962507"/>
            <a:ext cx="914400" cy="914400"/>
          </a:xfrm>
          <a:prstGeom prst="rect">
            <a:avLst/>
          </a:prstGeom>
        </p:spPr>
      </p:pic>
      <p:cxnSp>
        <p:nvCxnSpPr>
          <p:cNvPr id="67" name="Connector: Elbow 66">
            <a:extLst>
              <a:ext uri="{FF2B5EF4-FFF2-40B4-BE49-F238E27FC236}">
                <a16:creationId xmlns:a16="http://schemas.microsoft.com/office/drawing/2014/main" id="{6064C131-6956-0D11-688F-F7E6F0F93BAA}"/>
              </a:ext>
            </a:extLst>
          </p:cNvPr>
          <p:cNvCxnSpPr>
            <a:stCxn id="9" idx="3"/>
          </p:cNvCxnSpPr>
          <p:nvPr/>
        </p:nvCxnSpPr>
        <p:spPr>
          <a:xfrm flipV="1">
            <a:off x="6179786" y="3424327"/>
            <a:ext cx="3487270" cy="7068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8BA2452-E539-64C9-E7BC-6D968EA47154}"/>
              </a:ext>
            </a:extLst>
          </p:cNvPr>
          <p:cNvSpPr txBox="1"/>
          <p:nvPr/>
        </p:nvSpPr>
        <p:spPr>
          <a:xfrm>
            <a:off x="769809" y="6226725"/>
            <a:ext cx="995083" cy="369332"/>
          </a:xfrm>
          <a:prstGeom prst="rect">
            <a:avLst/>
          </a:prstGeom>
          <a:noFill/>
        </p:spPr>
        <p:txBody>
          <a:bodyPr wrap="square" rtlCol="0">
            <a:spAutoFit/>
          </a:bodyPr>
          <a:lstStyle/>
          <a:p>
            <a:pPr algn="ctr"/>
            <a:r>
              <a:rPr lang="en-US" sz="900" b="1" dirty="0"/>
              <a:t>Developers of Producing Apps</a:t>
            </a:r>
            <a:endParaRPr lang="en-IN" sz="900" b="1" dirty="0"/>
          </a:p>
        </p:txBody>
      </p:sp>
      <p:sp>
        <p:nvSpPr>
          <p:cNvPr id="69" name="TextBox 68">
            <a:extLst>
              <a:ext uri="{FF2B5EF4-FFF2-40B4-BE49-F238E27FC236}">
                <a16:creationId xmlns:a16="http://schemas.microsoft.com/office/drawing/2014/main" id="{28E72D39-FDB8-ACE5-C053-99A938DA05C5}"/>
              </a:ext>
            </a:extLst>
          </p:cNvPr>
          <p:cNvSpPr txBox="1"/>
          <p:nvPr/>
        </p:nvSpPr>
        <p:spPr>
          <a:xfrm>
            <a:off x="9626714" y="6198496"/>
            <a:ext cx="995083" cy="369332"/>
          </a:xfrm>
          <a:prstGeom prst="rect">
            <a:avLst/>
          </a:prstGeom>
          <a:noFill/>
        </p:spPr>
        <p:txBody>
          <a:bodyPr wrap="square" rtlCol="0">
            <a:spAutoFit/>
          </a:bodyPr>
          <a:lstStyle/>
          <a:p>
            <a:pPr algn="ctr"/>
            <a:r>
              <a:rPr lang="en-US" sz="900" b="1" dirty="0"/>
              <a:t>Developers of Consuming Apps</a:t>
            </a:r>
            <a:endParaRPr lang="en-IN" sz="900" b="1" dirty="0"/>
          </a:p>
        </p:txBody>
      </p:sp>
      <p:sp>
        <p:nvSpPr>
          <p:cNvPr id="70" name="TextBox 69">
            <a:extLst>
              <a:ext uri="{FF2B5EF4-FFF2-40B4-BE49-F238E27FC236}">
                <a16:creationId xmlns:a16="http://schemas.microsoft.com/office/drawing/2014/main" id="{8D857D23-10FF-4055-42D3-D46B1F3BD88E}"/>
              </a:ext>
            </a:extLst>
          </p:cNvPr>
          <p:cNvSpPr txBox="1"/>
          <p:nvPr/>
        </p:nvSpPr>
        <p:spPr>
          <a:xfrm>
            <a:off x="2011198" y="5327772"/>
            <a:ext cx="1393057" cy="954107"/>
          </a:xfrm>
          <a:prstGeom prst="rect">
            <a:avLst/>
          </a:prstGeom>
          <a:noFill/>
        </p:spPr>
        <p:txBody>
          <a:bodyPr wrap="square" rtlCol="0">
            <a:spAutoFit/>
          </a:bodyPr>
          <a:lstStyle/>
          <a:p>
            <a:pPr algn="just"/>
            <a:r>
              <a:rPr lang="en-US" sz="800" b="1" dirty="0"/>
              <a:t>Retrieves the schema for respective topic from the registry and formats the events accordingly. Also, the developers registers the schema during the creation of topic.</a:t>
            </a:r>
            <a:endParaRPr lang="en-IN" sz="800" b="1" dirty="0"/>
          </a:p>
        </p:txBody>
      </p:sp>
      <p:cxnSp>
        <p:nvCxnSpPr>
          <p:cNvPr id="72" name="Connector: Elbow 71">
            <a:extLst>
              <a:ext uri="{FF2B5EF4-FFF2-40B4-BE49-F238E27FC236}">
                <a16:creationId xmlns:a16="http://schemas.microsoft.com/office/drawing/2014/main" id="{2AED8B18-5EAF-5656-A59A-A12AA4DD7408}"/>
              </a:ext>
            </a:extLst>
          </p:cNvPr>
          <p:cNvCxnSpPr>
            <a:cxnSpLocks/>
            <a:stCxn id="22" idx="0"/>
            <a:endCxn id="10" idx="1"/>
          </p:cNvCxnSpPr>
          <p:nvPr/>
        </p:nvCxnSpPr>
        <p:spPr>
          <a:xfrm rot="16200000" flipV="1">
            <a:off x="-761137" y="3240137"/>
            <a:ext cx="3164543" cy="954741"/>
          </a:xfrm>
          <a:prstGeom prst="bentConnector4">
            <a:avLst>
              <a:gd name="adj1" fmla="val 23371"/>
              <a:gd name="adj2" fmla="val 123944"/>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8D2D29E-CF0C-691A-5F58-D197E96F2E8F}"/>
              </a:ext>
            </a:extLst>
          </p:cNvPr>
          <p:cNvSpPr txBox="1"/>
          <p:nvPr/>
        </p:nvSpPr>
        <p:spPr>
          <a:xfrm>
            <a:off x="97611" y="4267956"/>
            <a:ext cx="1200893" cy="584775"/>
          </a:xfrm>
          <a:prstGeom prst="rect">
            <a:avLst/>
          </a:prstGeom>
          <a:noFill/>
        </p:spPr>
        <p:txBody>
          <a:bodyPr wrap="square" rtlCol="0">
            <a:spAutoFit/>
          </a:bodyPr>
          <a:lstStyle/>
          <a:p>
            <a:pPr algn="just"/>
            <a:r>
              <a:rPr lang="en-US" sz="800" b="1" dirty="0"/>
              <a:t>Formats the events per authorized schema and writes into the corresponding topic </a:t>
            </a:r>
            <a:endParaRPr lang="en-IN" sz="800" b="1" dirty="0"/>
          </a:p>
        </p:txBody>
      </p:sp>
      <p:sp>
        <p:nvSpPr>
          <p:cNvPr id="75" name="TextBox 74">
            <a:extLst>
              <a:ext uri="{FF2B5EF4-FFF2-40B4-BE49-F238E27FC236}">
                <a16:creationId xmlns:a16="http://schemas.microsoft.com/office/drawing/2014/main" id="{DD9F3E1A-9913-C435-F98A-58AFB1BC0D4A}"/>
              </a:ext>
            </a:extLst>
          </p:cNvPr>
          <p:cNvSpPr txBox="1"/>
          <p:nvPr/>
        </p:nvSpPr>
        <p:spPr>
          <a:xfrm>
            <a:off x="2395817" y="1185919"/>
            <a:ext cx="1268090" cy="584775"/>
          </a:xfrm>
          <a:prstGeom prst="rect">
            <a:avLst/>
          </a:prstGeom>
          <a:noFill/>
        </p:spPr>
        <p:txBody>
          <a:bodyPr wrap="square" rtlCol="0">
            <a:spAutoFit/>
          </a:bodyPr>
          <a:lstStyle/>
          <a:p>
            <a:pPr algn="just"/>
            <a:r>
              <a:rPr lang="en-US" sz="800" b="1" dirty="0"/>
              <a:t>Writes the event to the topic with an entry into the event registry wrapper/schema registry</a:t>
            </a:r>
            <a:endParaRPr lang="en-IN" sz="800" b="1" dirty="0"/>
          </a:p>
        </p:txBody>
      </p:sp>
      <p:sp>
        <p:nvSpPr>
          <p:cNvPr id="77" name="TextBox 76">
            <a:extLst>
              <a:ext uri="{FF2B5EF4-FFF2-40B4-BE49-F238E27FC236}">
                <a16:creationId xmlns:a16="http://schemas.microsoft.com/office/drawing/2014/main" id="{482F2C86-D83D-A6D8-67EF-822489AB44F8}"/>
              </a:ext>
            </a:extLst>
          </p:cNvPr>
          <p:cNvSpPr txBox="1"/>
          <p:nvPr/>
        </p:nvSpPr>
        <p:spPr>
          <a:xfrm>
            <a:off x="7700584" y="1161975"/>
            <a:ext cx="1268090" cy="584775"/>
          </a:xfrm>
          <a:prstGeom prst="rect">
            <a:avLst/>
          </a:prstGeom>
          <a:noFill/>
        </p:spPr>
        <p:txBody>
          <a:bodyPr wrap="square" rtlCol="0">
            <a:spAutoFit/>
          </a:bodyPr>
          <a:lstStyle/>
          <a:p>
            <a:pPr algn="just"/>
            <a:r>
              <a:rPr lang="en-US" sz="800" b="1" dirty="0"/>
              <a:t>Reads the event from the topic with an entry into the event registry wrapper/schema registry</a:t>
            </a:r>
            <a:endParaRPr lang="en-IN" sz="800" b="1" dirty="0"/>
          </a:p>
        </p:txBody>
      </p:sp>
      <p:sp>
        <p:nvSpPr>
          <p:cNvPr id="78" name="TextBox 77">
            <a:extLst>
              <a:ext uri="{FF2B5EF4-FFF2-40B4-BE49-F238E27FC236}">
                <a16:creationId xmlns:a16="http://schemas.microsoft.com/office/drawing/2014/main" id="{86F72737-8431-6E09-21A0-9222CD91899F}"/>
              </a:ext>
            </a:extLst>
          </p:cNvPr>
          <p:cNvSpPr txBox="1"/>
          <p:nvPr/>
        </p:nvSpPr>
        <p:spPr>
          <a:xfrm>
            <a:off x="8015785" y="5348488"/>
            <a:ext cx="1393057" cy="954107"/>
          </a:xfrm>
          <a:prstGeom prst="rect">
            <a:avLst/>
          </a:prstGeom>
          <a:noFill/>
        </p:spPr>
        <p:txBody>
          <a:bodyPr wrap="square" rtlCol="0">
            <a:spAutoFit/>
          </a:bodyPr>
          <a:lstStyle/>
          <a:p>
            <a:pPr algn="just"/>
            <a:r>
              <a:rPr lang="en-US" sz="800" b="1" dirty="0"/>
              <a:t>Retrieves the schema for respective topic from the registry and formats the consumed events accordingly. Also, checks the Recon service to ensure delivery.</a:t>
            </a:r>
            <a:endParaRPr lang="en-IN" sz="800" b="1" dirty="0"/>
          </a:p>
        </p:txBody>
      </p:sp>
      <p:sp>
        <p:nvSpPr>
          <p:cNvPr id="79" name="TextBox 78">
            <a:extLst>
              <a:ext uri="{FF2B5EF4-FFF2-40B4-BE49-F238E27FC236}">
                <a16:creationId xmlns:a16="http://schemas.microsoft.com/office/drawing/2014/main" id="{5C12AAB9-2437-3A02-092A-7BAD7154F714}"/>
              </a:ext>
            </a:extLst>
          </p:cNvPr>
          <p:cNvSpPr txBox="1"/>
          <p:nvPr/>
        </p:nvSpPr>
        <p:spPr>
          <a:xfrm>
            <a:off x="9631014" y="2829601"/>
            <a:ext cx="995083" cy="230832"/>
          </a:xfrm>
          <a:prstGeom prst="rect">
            <a:avLst/>
          </a:prstGeom>
          <a:noFill/>
        </p:spPr>
        <p:txBody>
          <a:bodyPr wrap="square" rtlCol="0">
            <a:spAutoFit/>
          </a:bodyPr>
          <a:lstStyle/>
          <a:p>
            <a:pPr algn="ctr"/>
            <a:r>
              <a:rPr lang="en-US" sz="900" b="1" dirty="0"/>
              <a:t>Recon Service</a:t>
            </a:r>
            <a:endParaRPr lang="en-IN" sz="900" b="1" dirty="0"/>
          </a:p>
        </p:txBody>
      </p:sp>
      <p:sp>
        <p:nvSpPr>
          <p:cNvPr id="80" name="TextBox 79">
            <a:extLst>
              <a:ext uri="{FF2B5EF4-FFF2-40B4-BE49-F238E27FC236}">
                <a16:creationId xmlns:a16="http://schemas.microsoft.com/office/drawing/2014/main" id="{37B44ABA-F5F4-3E29-1D1E-3BDDE436729A}"/>
              </a:ext>
            </a:extLst>
          </p:cNvPr>
          <p:cNvSpPr txBox="1"/>
          <p:nvPr/>
        </p:nvSpPr>
        <p:spPr>
          <a:xfrm>
            <a:off x="195937" y="-37329"/>
            <a:ext cx="11318032" cy="369332"/>
          </a:xfrm>
          <a:prstGeom prst="rect">
            <a:avLst/>
          </a:prstGeom>
          <a:noFill/>
        </p:spPr>
        <p:txBody>
          <a:bodyPr wrap="square" rtlCol="0">
            <a:spAutoFit/>
          </a:bodyPr>
          <a:lstStyle/>
          <a:p>
            <a:pPr algn="ctr"/>
            <a:r>
              <a:rPr lang="en-US" dirty="0"/>
              <a:t>Event Hub guaranteeing delivery and ensuring schema adherence</a:t>
            </a:r>
            <a:endParaRPr lang="en-IN" dirty="0"/>
          </a:p>
        </p:txBody>
      </p:sp>
      <p:cxnSp>
        <p:nvCxnSpPr>
          <p:cNvPr id="82" name="Straight Connector 81">
            <a:extLst>
              <a:ext uri="{FF2B5EF4-FFF2-40B4-BE49-F238E27FC236}">
                <a16:creationId xmlns:a16="http://schemas.microsoft.com/office/drawing/2014/main" id="{16EF97C2-E84C-B1F6-E01F-0674B77CCF8F}"/>
              </a:ext>
            </a:extLst>
          </p:cNvPr>
          <p:cNvCxnSpPr/>
          <p:nvPr/>
        </p:nvCxnSpPr>
        <p:spPr>
          <a:xfrm>
            <a:off x="11187406" y="167951"/>
            <a:ext cx="0" cy="6540759"/>
          </a:xfrm>
          <a:prstGeom prst="line">
            <a:avLst/>
          </a:prstGeom>
        </p:spPr>
        <p:style>
          <a:lnRef idx="3">
            <a:schemeClr val="dk1"/>
          </a:lnRef>
          <a:fillRef idx="0">
            <a:schemeClr val="dk1"/>
          </a:fillRef>
          <a:effectRef idx="2">
            <a:schemeClr val="dk1"/>
          </a:effectRef>
          <a:fontRef idx="minor">
            <a:schemeClr val="tx1"/>
          </a:fontRef>
        </p:style>
      </p:cxnSp>
      <p:pic>
        <p:nvPicPr>
          <p:cNvPr id="86" name="Picture 85">
            <a:extLst>
              <a:ext uri="{FF2B5EF4-FFF2-40B4-BE49-F238E27FC236}">
                <a16:creationId xmlns:a16="http://schemas.microsoft.com/office/drawing/2014/main" id="{3168A88D-F34C-8639-92B9-A94D539CD2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77804" y="1437129"/>
            <a:ext cx="368507" cy="368507"/>
          </a:xfrm>
          <a:prstGeom prst="rect">
            <a:avLst/>
          </a:prstGeom>
        </p:spPr>
      </p:pic>
      <p:pic>
        <p:nvPicPr>
          <p:cNvPr id="90" name="Picture 89">
            <a:extLst>
              <a:ext uri="{FF2B5EF4-FFF2-40B4-BE49-F238E27FC236}">
                <a16:creationId xmlns:a16="http://schemas.microsoft.com/office/drawing/2014/main" id="{B515A804-DF55-6258-8ED6-319166D1B8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66885" y="2312560"/>
            <a:ext cx="411025" cy="118812"/>
          </a:xfrm>
          <a:prstGeom prst="rect">
            <a:avLst/>
          </a:prstGeom>
        </p:spPr>
      </p:pic>
      <p:pic>
        <p:nvPicPr>
          <p:cNvPr id="92" name="Picture 91">
            <a:extLst>
              <a:ext uri="{FF2B5EF4-FFF2-40B4-BE49-F238E27FC236}">
                <a16:creationId xmlns:a16="http://schemas.microsoft.com/office/drawing/2014/main" id="{4F17BC8C-1A77-3295-26EB-8A767E9BCA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31924" y="2874059"/>
            <a:ext cx="481824" cy="481824"/>
          </a:xfrm>
          <a:prstGeom prst="rect">
            <a:avLst/>
          </a:prstGeom>
        </p:spPr>
      </p:pic>
      <p:pic>
        <p:nvPicPr>
          <p:cNvPr id="94" name="Picture 93">
            <a:extLst>
              <a:ext uri="{FF2B5EF4-FFF2-40B4-BE49-F238E27FC236}">
                <a16:creationId xmlns:a16="http://schemas.microsoft.com/office/drawing/2014/main" id="{FC4201AB-2F1A-8807-5E06-C07C39F39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388285" y="725242"/>
            <a:ext cx="602373" cy="204963"/>
          </a:xfrm>
          <a:prstGeom prst="rect">
            <a:avLst/>
          </a:prstGeom>
        </p:spPr>
      </p:pic>
      <p:pic>
        <p:nvPicPr>
          <p:cNvPr id="96" name="Picture 95">
            <a:extLst>
              <a:ext uri="{FF2B5EF4-FFF2-40B4-BE49-F238E27FC236}">
                <a16:creationId xmlns:a16="http://schemas.microsoft.com/office/drawing/2014/main" id="{F7870FF5-FEFF-1017-0D87-CB90A73B389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359300" y="3800105"/>
            <a:ext cx="606467" cy="318884"/>
          </a:xfrm>
          <a:prstGeom prst="rect">
            <a:avLst/>
          </a:prstGeom>
        </p:spPr>
      </p:pic>
      <p:pic>
        <p:nvPicPr>
          <p:cNvPr id="98" name="Picture 97">
            <a:extLst>
              <a:ext uri="{FF2B5EF4-FFF2-40B4-BE49-F238E27FC236}">
                <a16:creationId xmlns:a16="http://schemas.microsoft.com/office/drawing/2014/main" id="{5EE574BF-9153-15F9-553A-7111C7B96E1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36657" y="4521997"/>
            <a:ext cx="471483" cy="471483"/>
          </a:xfrm>
          <a:prstGeom prst="rect">
            <a:avLst/>
          </a:prstGeom>
        </p:spPr>
      </p:pic>
      <p:sp>
        <p:nvSpPr>
          <p:cNvPr id="99" name="TextBox 98">
            <a:extLst>
              <a:ext uri="{FF2B5EF4-FFF2-40B4-BE49-F238E27FC236}">
                <a16:creationId xmlns:a16="http://schemas.microsoft.com/office/drawing/2014/main" id="{57959687-08D5-3BEC-63FA-349F0502AFDD}"/>
              </a:ext>
            </a:extLst>
          </p:cNvPr>
          <p:cNvSpPr txBox="1"/>
          <p:nvPr/>
        </p:nvSpPr>
        <p:spPr>
          <a:xfrm>
            <a:off x="5179616" y="454351"/>
            <a:ext cx="995083" cy="276999"/>
          </a:xfrm>
          <a:prstGeom prst="rect">
            <a:avLst/>
          </a:prstGeom>
          <a:noFill/>
        </p:spPr>
        <p:txBody>
          <a:bodyPr wrap="square" rtlCol="0">
            <a:spAutoFit/>
          </a:bodyPr>
          <a:lstStyle/>
          <a:p>
            <a:pPr algn="ctr"/>
            <a:r>
              <a:rPr lang="en-US" sz="1200" b="1" u="sng" dirty="0">
                <a:solidFill>
                  <a:schemeClr val="accent1">
                    <a:lumMod val="50000"/>
                  </a:schemeClr>
                </a:solidFill>
              </a:rPr>
              <a:t>Event Hub</a:t>
            </a:r>
            <a:endParaRPr lang="en-IN" sz="1200" b="1" u="sng" dirty="0">
              <a:solidFill>
                <a:schemeClr val="accent1">
                  <a:lumMod val="50000"/>
                </a:schemeClr>
              </a:solidFill>
            </a:endParaRPr>
          </a:p>
        </p:txBody>
      </p:sp>
      <p:pic>
        <p:nvPicPr>
          <p:cNvPr id="101" name="Picture 100">
            <a:extLst>
              <a:ext uri="{FF2B5EF4-FFF2-40B4-BE49-F238E27FC236}">
                <a16:creationId xmlns:a16="http://schemas.microsoft.com/office/drawing/2014/main" id="{638DD793-0B50-BCAD-7A6A-C5C7830019C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11452468" y="6095200"/>
            <a:ext cx="475641" cy="433137"/>
          </a:xfrm>
          <a:prstGeom prst="rect">
            <a:avLst/>
          </a:prstGeom>
        </p:spPr>
      </p:pic>
      <p:pic>
        <p:nvPicPr>
          <p:cNvPr id="103" name="Picture 102">
            <a:extLst>
              <a:ext uri="{FF2B5EF4-FFF2-40B4-BE49-F238E27FC236}">
                <a16:creationId xmlns:a16="http://schemas.microsoft.com/office/drawing/2014/main" id="{84393626-33BA-98F0-3BDD-DED844A5662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278050" y="5327772"/>
            <a:ext cx="823756" cy="433136"/>
          </a:xfrm>
          <a:prstGeom prst="rect">
            <a:avLst/>
          </a:prstGeom>
        </p:spPr>
      </p:pic>
    </p:spTree>
    <p:extLst>
      <p:ext uri="{BB962C8B-B14F-4D97-AF65-F5344CB8AC3E}">
        <p14:creationId xmlns:p14="http://schemas.microsoft.com/office/powerpoint/2010/main" val="149782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280</Words>
  <Application>Microsoft Office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Ponnusamy</dc:creator>
  <cp:lastModifiedBy>Vijay Ponnusamy</cp:lastModifiedBy>
  <cp:revision>5</cp:revision>
  <cp:lastPrinted>2024-04-14T16:11:45Z</cp:lastPrinted>
  <dcterms:created xsi:type="dcterms:W3CDTF">2024-04-14T14:48:03Z</dcterms:created>
  <dcterms:modified xsi:type="dcterms:W3CDTF">2024-04-14T16:13:22Z</dcterms:modified>
</cp:coreProperties>
</file>