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640-50F2-021D-C2B6-3A33109A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C8FA-628C-BCD0-E8C0-1F47034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B975-2325-F74B-FF26-FA24AAD7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1B79-EC78-0E89-2F70-F2690A47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C3CE-BC27-5607-F535-A02505D5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B6EC-F5A3-867E-E9DE-F79EA066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667A-7493-5415-4BAB-36F5C74A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36F4-35EA-0932-B5CA-88529AB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B275-79A8-7B23-0BDB-C6905B4B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242F-6A9B-81B0-4AD5-222FEB4E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8AB69-4367-31EA-2A70-847BEB64F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0DF8B-F9B1-52D0-2120-63AB4CF0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7A8F-902D-9BCE-94F6-951FD18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896E-10DE-6BB7-7355-B51E898A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E151-AEBE-9152-E62C-638B6B64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2F03-EC40-92E3-89E0-0DE754DA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E175-F918-4D20-ACA2-A9D7C03D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65F2-5925-FFC1-02F0-85CFE9C3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73A8-9D7F-00F0-813B-87943796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12ED-F1EA-E92A-A19A-FC91C3BE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791F-539D-E97D-3866-81485392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20CA-DCC8-3571-E33E-A97DE8CD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4735-A71B-85F8-53B4-5EA79F5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F3E9-2DDC-9746-41D1-5068DFFA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DC25-289B-BA70-6DE2-F048C99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BC71-9052-E279-1D2F-E3E711E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47A2-0F1A-667B-5180-540050AF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5A78-C535-E55F-E35C-2BD8AC7C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9F0F-B19E-D655-64C8-466F944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5A811-82B5-83AB-3832-DFCCE07F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6F32-113C-48AB-6E46-1D6BA471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7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E67A-FF64-0F41-7CA4-37EDCB61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558-3B11-1A25-954E-4531D1CB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C39E-3916-F731-B33C-1E7A545B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6634F-013D-DB08-1D80-DE80722CB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9408F-A45D-3713-0E10-970F1127C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A6F26-6D7C-D7D9-27F2-DD655F97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12CD7-08D3-038A-3ED6-2C660E73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7584F-31FF-59D3-DD50-DC0747F7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713-4C66-FEC2-AEC4-81C8FE31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C1C99-72E0-A9E1-16BB-47B7A949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06620-7D96-AC08-DD8D-BD5B16A0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6CDA0-11EE-B572-9A99-15093236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214FB-7A8B-BC89-AAB4-08148A7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60D22-E613-38A7-2E3E-A29FDF6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F5165-9466-2B31-F84D-DBB00773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22F2-7E6D-E998-0A75-D7628EF8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52E-B90A-3282-1145-2B19777F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090-0044-E97C-403E-CFB4982F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420A-7679-3BCB-BD7F-1202C3F5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9438-36D3-FCA9-67BB-771D9DCC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EF8DA-AEA1-C134-34F6-7DB8B3B9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4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09C3-EF15-3649-38CA-F95E977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AEFED-E4E4-6CC1-DB90-BCC553D5A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CF835-532A-4CE3-B800-FF6AF6DCA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94D7-486E-AED7-B86A-05890DB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6BC0-63BB-5D3F-DDE7-A77C9D83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91F1-A141-FDF4-689F-A4D7D90C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0F3F4-D762-B878-2A54-83E0127C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C2E58-F3C3-CD58-36F3-DC72B15F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4597-6920-FBED-974C-2EAB783F1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3B2C-D258-4896-B7FE-497E6B43DB2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9DB5-362E-7076-7D1D-0669DECFF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49CD-2E23-221C-A8AE-602918E32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FA9F-FBCA-4D22-AFD5-16BADC400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7275D3-8DBB-3128-A16F-2780D4AC083A}"/>
              </a:ext>
            </a:extLst>
          </p:cNvPr>
          <p:cNvCxnSpPr>
            <a:cxnSpLocks/>
          </p:cNvCxnSpPr>
          <p:nvPr/>
        </p:nvCxnSpPr>
        <p:spPr>
          <a:xfrm>
            <a:off x="2142067" y="5884335"/>
            <a:ext cx="783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436D84-1314-52A7-D921-C05FAC1F10DA}"/>
              </a:ext>
            </a:extLst>
          </p:cNvPr>
          <p:cNvCxnSpPr>
            <a:cxnSpLocks/>
          </p:cNvCxnSpPr>
          <p:nvPr/>
        </p:nvCxnSpPr>
        <p:spPr>
          <a:xfrm flipV="1">
            <a:off x="2142067" y="609600"/>
            <a:ext cx="0" cy="527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0A943D-07F2-F753-74BB-D96C05D405BD}"/>
              </a:ext>
            </a:extLst>
          </p:cNvPr>
          <p:cNvSpPr txBox="1"/>
          <p:nvPr/>
        </p:nvSpPr>
        <p:spPr>
          <a:xfrm>
            <a:off x="5833533" y="5969000"/>
            <a:ext cx="32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Urgent (Behavior)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580733-A7AE-0F18-F4E5-3D29BCC021EC}"/>
              </a:ext>
            </a:extLst>
          </p:cNvPr>
          <p:cNvSpPr txBox="1"/>
          <p:nvPr/>
        </p:nvSpPr>
        <p:spPr>
          <a:xfrm rot="16200000">
            <a:off x="143933" y="2997200"/>
            <a:ext cx="32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(Structure)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60EC4-6471-B0CE-575D-1837960C8743}"/>
              </a:ext>
            </a:extLst>
          </p:cNvPr>
          <p:cNvSpPr/>
          <p:nvPr/>
        </p:nvSpPr>
        <p:spPr>
          <a:xfrm>
            <a:off x="2252135" y="3306229"/>
            <a:ext cx="3666065" cy="2540002"/>
          </a:xfrm>
          <a:prstGeom prst="roundRect">
            <a:avLst/>
          </a:prstGeo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4: Not important and not urgent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C53AB3-2F2F-83D4-CBDA-334535826794}"/>
              </a:ext>
            </a:extLst>
          </p:cNvPr>
          <p:cNvSpPr/>
          <p:nvPr/>
        </p:nvSpPr>
        <p:spPr>
          <a:xfrm>
            <a:off x="6096000" y="3306229"/>
            <a:ext cx="3666065" cy="2540002"/>
          </a:xfrm>
          <a:prstGeom prst="roundRect">
            <a:avLst/>
          </a:prstGeo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3: Urgent, but not important.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9F4471-FFA5-6F10-6255-84A022160F9B}"/>
              </a:ext>
            </a:extLst>
          </p:cNvPr>
          <p:cNvSpPr/>
          <p:nvPr/>
        </p:nvSpPr>
        <p:spPr>
          <a:xfrm>
            <a:off x="2252135" y="646100"/>
            <a:ext cx="3666065" cy="2540002"/>
          </a:xfrm>
          <a:prstGeom prst="roundRect">
            <a:avLst/>
          </a:prstGeom>
          <a:solidFill>
            <a:schemeClr val="accent3">
              <a:lumMod val="50000"/>
            </a:schemeClr>
          </a:solidFill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2: Important, but not urgent.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8E2E46-A2BB-8391-86BB-BDF4305FFAFA}"/>
              </a:ext>
            </a:extLst>
          </p:cNvPr>
          <p:cNvSpPr/>
          <p:nvPr/>
        </p:nvSpPr>
        <p:spPr>
          <a:xfrm>
            <a:off x="6096000" y="646100"/>
            <a:ext cx="3666065" cy="2540002"/>
          </a:xfrm>
          <a:prstGeom prst="roundRect">
            <a:avLst/>
          </a:prstGeom>
          <a:solidFill>
            <a:schemeClr val="accent3">
              <a:lumMod val="50000"/>
            </a:schemeClr>
          </a:solidFill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1: Important and urgent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8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55111-0008-ED6E-8714-E5C8B70F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423333"/>
            <a:ext cx="518054" cy="518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8D242-4F02-DD8D-EE86-38AB8C7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25" y="342106"/>
            <a:ext cx="647962" cy="6805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0D2332-759F-E3A4-21FB-0DC52FF4563C}"/>
              </a:ext>
            </a:extLst>
          </p:cNvPr>
          <p:cNvSpPr/>
          <p:nvPr/>
        </p:nvSpPr>
        <p:spPr>
          <a:xfrm>
            <a:off x="1366041" y="199760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3EEF019F-0E2F-213F-449E-2E445025E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2752" y="342106"/>
            <a:ext cx="601133" cy="601133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CEBF767B-05FC-5250-98A4-FB44B4AD7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4815" y="342106"/>
            <a:ext cx="601133" cy="601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DBA72-597A-655A-2978-72C4324ADE8C}"/>
              </a:ext>
            </a:extLst>
          </p:cNvPr>
          <p:cNvSpPr txBox="1"/>
          <p:nvPr/>
        </p:nvSpPr>
        <p:spPr>
          <a:xfrm>
            <a:off x="1708830" y="870141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Web Browser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41483-8F93-5A53-815A-0CAE29F7F23D}"/>
              </a:ext>
            </a:extLst>
          </p:cNvPr>
          <p:cNvSpPr txBox="1"/>
          <p:nvPr/>
        </p:nvSpPr>
        <p:spPr>
          <a:xfrm>
            <a:off x="3573524" y="870141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Mobile App</a:t>
            </a:r>
            <a:endParaRPr lang="en-IN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2DD79-AAC1-2A09-43E3-A84ABD89B727}"/>
              </a:ext>
            </a:extLst>
          </p:cNvPr>
          <p:cNvSpPr txBox="1"/>
          <p:nvPr/>
        </p:nvSpPr>
        <p:spPr>
          <a:xfrm>
            <a:off x="2714431" y="574638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UI</a:t>
            </a:r>
            <a:endParaRPr lang="en-IN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785E68-7B3A-D3A8-9FC2-A2983BF34DE0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1093787" y="682360"/>
            <a:ext cx="272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58FB95-62AB-37C6-C9B9-6EE67C4F36F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515641" y="682360"/>
            <a:ext cx="298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452F254-C2FA-96C6-C715-B3C68F1F0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3" y="1922106"/>
            <a:ext cx="897576" cy="74131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AB290-DC35-E2E3-24D0-653F853E2E70}"/>
              </a:ext>
            </a:extLst>
          </p:cNvPr>
          <p:cNvCxnSpPr>
            <a:endCxn id="20" idx="0"/>
          </p:cNvCxnSpPr>
          <p:nvPr/>
        </p:nvCxnSpPr>
        <p:spPr>
          <a:xfrm>
            <a:off x="2083318" y="790082"/>
            <a:ext cx="857523" cy="113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1758E3-2C87-9469-C4C2-AB4E345F337B}"/>
              </a:ext>
            </a:extLst>
          </p:cNvPr>
          <p:cNvCxnSpPr>
            <a:endCxn id="20" idx="0"/>
          </p:cNvCxnSpPr>
          <p:nvPr/>
        </p:nvCxnSpPr>
        <p:spPr>
          <a:xfrm flipH="1">
            <a:off x="2940841" y="682360"/>
            <a:ext cx="1044540" cy="1239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FB1451-7AF0-5A60-63F8-D7B9BCAE5F6B}"/>
              </a:ext>
            </a:extLst>
          </p:cNvPr>
          <p:cNvSpPr txBox="1"/>
          <p:nvPr/>
        </p:nvSpPr>
        <p:spPr>
          <a:xfrm>
            <a:off x="1297559" y="1442228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www.darwin.com</a:t>
            </a:r>
            <a:endParaRPr lang="en-IN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AC82B-B294-D5A6-DEFD-AC90FBE42F20}"/>
              </a:ext>
            </a:extLst>
          </p:cNvPr>
          <p:cNvSpPr txBox="1"/>
          <p:nvPr/>
        </p:nvSpPr>
        <p:spPr>
          <a:xfrm>
            <a:off x="3536286" y="1453212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api.darwin.com</a:t>
            </a:r>
            <a:endParaRPr lang="en-IN" sz="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C24AE8-17C4-2A55-9AF5-6CD31400BB69}"/>
              </a:ext>
            </a:extLst>
          </p:cNvPr>
          <p:cNvSpPr/>
          <p:nvPr/>
        </p:nvSpPr>
        <p:spPr>
          <a:xfrm>
            <a:off x="1357070" y="2946400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9C3AAE-7013-DF1E-37B3-7649F40CC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11" y="3048139"/>
            <a:ext cx="470613" cy="5824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CE3F5F-6E50-C3C3-9E30-0E64EBCC6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10" y="3046691"/>
            <a:ext cx="470613" cy="5824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9026C7-027D-4763-2E04-C064A6282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09" y="3048139"/>
            <a:ext cx="470613" cy="5824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F865FC-83BC-8A7F-969E-C0F20BD360CA}"/>
              </a:ext>
            </a:extLst>
          </p:cNvPr>
          <p:cNvSpPr txBox="1"/>
          <p:nvPr/>
        </p:nvSpPr>
        <p:spPr>
          <a:xfrm>
            <a:off x="1779986" y="3629133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1</a:t>
            </a:r>
            <a:endParaRPr lang="en-IN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C61B9-A1D2-AB6D-7AA9-D8077E8F1E2E}"/>
              </a:ext>
            </a:extLst>
          </p:cNvPr>
          <p:cNvSpPr txBox="1"/>
          <p:nvPr/>
        </p:nvSpPr>
        <p:spPr>
          <a:xfrm>
            <a:off x="2749857" y="3629133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2</a:t>
            </a:r>
            <a:endParaRPr lang="en-IN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4F046-4630-60BD-DEE6-F074D9A83C37}"/>
              </a:ext>
            </a:extLst>
          </p:cNvPr>
          <p:cNvSpPr txBox="1"/>
          <p:nvPr/>
        </p:nvSpPr>
        <p:spPr>
          <a:xfrm>
            <a:off x="3749102" y="3645506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3</a:t>
            </a:r>
            <a:endParaRPr lang="en-IN" sz="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9FDFC-752A-6ADA-2584-38D8D5818ADA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931870" y="2663424"/>
            <a:ext cx="8971" cy="28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2194B4-0986-DD21-0FBF-E0F4CC3A411E}"/>
              </a:ext>
            </a:extLst>
          </p:cNvPr>
          <p:cNvSpPr/>
          <p:nvPr/>
        </p:nvSpPr>
        <p:spPr>
          <a:xfrm>
            <a:off x="1366041" y="4728732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3EFCF4-B27B-4EF9-1E78-B6D69D1181F4}"/>
              </a:ext>
            </a:extLst>
          </p:cNvPr>
          <p:cNvSpPr txBox="1"/>
          <p:nvPr/>
        </p:nvSpPr>
        <p:spPr>
          <a:xfrm>
            <a:off x="1728961" y="5415063"/>
            <a:ext cx="703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Master DB</a:t>
            </a:r>
            <a:endParaRPr lang="en-IN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F1CF4B-E007-A827-9897-9C3EA952CFA1}"/>
              </a:ext>
            </a:extLst>
          </p:cNvPr>
          <p:cNvSpPr txBox="1"/>
          <p:nvPr/>
        </p:nvSpPr>
        <p:spPr>
          <a:xfrm>
            <a:off x="3758073" y="5427838"/>
            <a:ext cx="703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Worker DB</a:t>
            </a:r>
            <a:endParaRPr lang="en-IN" sz="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E752B6C-5B12-5F1C-C679-B9C9C27B0C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3" y="4842018"/>
            <a:ext cx="476230" cy="6078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56FC44-C5D8-CEDA-71AC-9E6FCE044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4" y="4821833"/>
            <a:ext cx="476230" cy="60785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BD6-FCC5-6225-0D75-83AB63A18DA2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>
            <a:off x="2318624" y="5125759"/>
            <a:ext cx="1464739" cy="20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23A53B-DB8B-0D2E-E104-FBD2C3B4FF1E}"/>
              </a:ext>
            </a:extLst>
          </p:cNvPr>
          <p:cNvSpPr txBox="1"/>
          <p:nvPr/>
        </p:nvSpPr>
        <p:spPr>
          <a:xfrm>
            <a:off x="2769066" y="5125758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Replicate</a:t>
            </a:r>
            <a:endParaRPr lang="en-IN" sz="8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43ED8-4EBD-9AFF-B877-44AD64384EDF}"/>
              </a:ext>
            </a:extLst>
          </p:cNvPr>
          <p:cNvCxnSpPr/>
          <p:nvPr/>
        </p:nvCxnSpPr>
        <p:spPr>
          <a:xfrm>
            <a:off x="2080509" y="3429000"/>
            <a:ext cx="0" cy="169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F374EE-EB6F-F984-1A0F-93CA10B2BEF4}"/>
              </a:ext>
            </a:extLst>
          </p:cNvPr>
          <p:cNvCxnSpPr/>
          <p:nvPr/>
        </p:nvCxnSpPr>
        <p:spPr>
          <a:xfrm>
            <a:off x="2080509" y="3429000"/>
            <a:ext cx="1904872" cy="1696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A37525-03E6-FD2A-2D51-5F43B593BF70}"/>
              </a:ext>
            </a:extLst>
          </p:cNvPr>
          <p:cNvCxnSpPr/>
          <p:nvPr/>
        </p:nvCxnSpPr>
        <p:spPr>
          <a:xfrm flipH="1">
            <a:off x="2098558" y="3362530"/>
            <a:ext cx="934534" cy="16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17CCE1-5023-3A73-9E99-6071F69860AF}"/>
              </a:ext>
            </a:extLst>
          </p:cNvPr>
          <p:cNvCxnSpPr/>
          <p:nvPr/>
        </p:nvCxnSpPr>
        <p:spPr>
          <a:xfrm>
            <a:off x="3032945" y="3365575"/>
            <a:ext cx="959113" cy="17702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EE905B-5625-F318-BAC5-07BEE9BDE1FF}"/>
              </a:ext>
            </a:extLst>
          </p:cNvPr>
          <p:cNvCxnSpPr/>
          <p:nvPr/>
        </p:nvCxnSpPr>
        <p:spPr>
          <a:xfrm flipH="1">
            <a:off x="2087315" y="3362529"/>
            <a:ext cx="1948770" cy="17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55CB27-07F0-3B87-5073-99B3174967F1}"/>
              </a:ext>
            </a:extLst>
          </p:cNvPr>
          <p:cNvCxnSpPr/>
          <p:nvPr/>
        </p:nvCxnSpPr>
        <p:spPr>
          <a:xfrm>
            <a:off x="4051051" y="3362529"/>
            <a:ext cx="7664" cy="1813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3CE82A2F-210F-74B2-343F-0DAED0159E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97" y="4406303"/>
            <a:ext cx="871429" cy="87142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1C6B01-93D0-F881-D28A-F1A41218B7F5}"/>
              </a:ext>
            </a:extLst>
          </p:cNvPr>
          <p:cNvCxnSpPr>
            <a:endCxn id="65" idx="1"/>
          </p:cNvCxnSpPr>
          <p:nvPr/>
        </p:nvCxnSpPr>
        <p:spPr>
          <a:xfrm>
            <a:off x="2062576" y="3429000"/>
            <a:ext cx="3394221" cy="141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EA8D6D-FA83-708E-ACFD-4F44353A17E0}"/>
              </a:ext>
            </a:extLst>
          </p:cNvPr>
          <p:cNvCxnSpPr>
            <a:endCxn id="65" idx="1"/>
          </p:cNvCxnSpPr>
          <p:nvPr/>
        </p:nvCxnSpPr>
        <p:spPr>
          <a:xfrm>
            <a:off x="3025176" y="3403179"/>
            <a:ext cx="2431621" cy="14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6271BF-742A-45BE-5D02-9D4866AB09B8}"/>
              </a:ext>
            </a:extLst>
          </p:cNvPr>
          <p:cNvCxnSpPr>
            <a:endCxn id="65" idx="1"/>
          </p:cNvCxnSpPr>
          <p:nvPr/>
        </p:nvCxnSpPr>
        <p:spPr>
          <a:xfrm>
            <a:off x="4032200" y="3333128"/>
            <a:ext cx="1424597" cy="15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4970DD-2DBB-C57C-1A81-AC60258C3FEC}"/>
              </a:ext>
            </a:extLst>
          </p:cNvPr>
          <p:cNvCxnSpPr/>
          <p:nvPr/>
        </p:nvCxnSpPr>
        <p:spPr>
          <a:xfrm>
            <a:off x="1483567" y="6083559"/>
            <a:ext cx="579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4A6301-32D0-9D52-C439-6341D7A53D3B}"/>
              </a:ext>
            </a:extLst>
          </p:cNvPr>
          <p:cNvCxnSpPr/>
          <p:nvPr/>
        </p:nvCxnSpPr>
        <p:spPr>
          <a:xfrm>
            <a:off x="1495570" y="6316838"/>
            <a:ext cx="5917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8B74D7-ECEF-3D28-7B66-8D3A3A664EC7}"/>
              </a:ext>
            </a:extLst>
          </p:cNvPr>
          <p:cNvCxnSpPr/>
          <p:nvPr/>
        </p:nvCxnSpPr>
        <p:spPr>
          <a:xfrm>
            <a:off x="1483567" y="6606073"/>
            <a:ext cx="60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77D127-A410-7DF7-DAF7-80C5DE082DD1}"/>
              </a:ext>
            </a:extLst>
          </p:cNvPr>
          <p:cNvSpPr txBox="1"/>
          <p:nvPr/>
        </p:nvSpPr>
        <p:spPr>
          <a:xfrm>
            <a:off x="2272877" y="5988108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 Writes</a:t>
            </a:r>
            <a:endParaRPr lang="en-IN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7DAEAC-E3FD-B8D8-45EF-092C1CB55D54}"/>
              </a:ext>
            </a:extLst>
          </p:cNvPr>
          <p:cNvSpPr txBox="1"/>
          <p:nvPr/>
        </p:nvSpPr>
        <p:spPr>
          <a:xfrm>
            <a:off x="2267943" y="6223737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 Reads</a:t>
            </a:r>
            <a:endParaRPr lang="en-IN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C6B858-D874-B6C6-43AC-549063DD1516}"/>
              </a:ext>
            </a:extLst>
          </p:cNvPr>
          <p:cNvSpPr txBox="1"/>
          <p:nvPr/>
        </p:nvSpPr>
        <p:spPr>
          <a:xfrm>
            <a:off x="2275287" y="6511064"/>
            <a:ext cx="749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Cache Reads</a:t>
            </a:r>
            <a:endParaRPr lang="en-IN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1F8571-AD63-02C4-F591-57446A26AFAB}"/>
              </a:ext>
            </a:extLst>
          </p:cNvPr>
          <p:cNvSpPr txBox="1"/>
          <p:nvPr/>
        </p:nvSpPr>
        <p:spPr>
          <a:xfrm>
            <a:off x="6830008" y="342106"/>
            <a:ext cx="49832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Architectural Considerations</a:t>
            </a:r>
          </a:p>
          <a:p>
            <a:r>
              <a:rPr lang="en-US" sz="800" dirty="0">
                <a:latin typeface="LiberationSerif"/>
              </a:rPr>
              <a:t>Users access websites through domain names, such as api.mysite.com. Usually, the Domain Name System (DNS) is a paid service provided by 3rd parties and not hosted by </a:t>
            </a:r>
            <a:r>
              <a:rPr lang="en-IN" sz="800" dirty="0">
                <a:latin typeface="LiberationSerif"/>
              </a:rPr>
              <a:t>our servers.</a:t>
            </a:r>
          </a:p>
          <a:p>
            <a:endParaRPr lang="en-IN" sz="800" b="0" i="0" u="none" strike="noStrike" baseline="0" dirty="0">
              <a:latin typeface="LiberationSerif"/>
            </a:endParaRPr>
          </a:p>
          <a:p>
            <a:r>
              <a:rPr lang="en-US" sz="800" b="0" i="0" u="none" strike="noStrike" baseline="0" dirty="0">
                <a:latin typeface="LiberationSerif"/>
              </a:rPr>
              <a:t>Vertical scaling, referred to as “scale up”, means the process of adding more power (CPU, RAM, etc.) to your servers. Horizontal scaling, referred to as “scale-out”, allows you to scale by adding more servers into your pool of resources.</a:t>
            </a:r>
          </a:p>
          <a:p>
            <a:endParaRPr lang="en-US" sz="800" dirty="0">
              <a:latin typeface="LiberationSerif"/>
            </a:endParaRP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Internet Protocol (IP) address is returned to the browser or mobile app. In the example,</a:t>
            </a: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IP address 15.125.23.214 is returned.</a:t>
            </a:r>
          </a:p>
          <a:p>
            <a:pPr algn="l"/>
            <a:endParaRPr lang="en-US" sz="800" b="0" i="0" u="none" strike="noStrike" baseline="0" dirty="0">
              <a:latin typeface="LiberationSerif"/>
            </a:endParaRP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Once the IP address is obtained, Hypertext Transfer Protocol (HTTP) [1] requests are</a:t>
            </a: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sent directly to your web server.</a:t>
            </a:r>
          </a:p>
          <a:p>
            <a:pPr algn="l"/>
            <a:endParaRPr lang="en-US" sz="800" b="0" i="0" u="none" strike="noStrike" baseline="0" dirty="0">
              <a:latin typeface="LiberationSerif"/>
            </a:endParaRP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The web server returns HTML pages or JSON response for rendering.</a:t>
            </a:r>
          </a:p>
          <a:p>
            <a:pPr algn="l"/>
            <a:endParaRPr lang="en-US" sz="800" b="0" i="0" u="none" strike="noStrike" baseline="0" dirty="0">
              <a:latin typeface="LiberationSerif"/>
            </a:endParaRPr>
          </a:p>
          <a:p>
            <a:pPr algn="l"/>
            <a:r>
              <a:rPr lang="en-US" sz="800" b="0" i="0" u="none" strike="noStrike" baseline="0" dirty="0">
                <a:latin typeface="LiberationSerif"/>
              </a:rPr>
              <a:t>A CDN is a network of geographically dispersed servers used to deliver static content. CDN </a:t>
            </a:r>
            <a:r>
              <a:rPr lang="fr-FR" sz="800" b="0" i="0" u="none" strike="noStrike" baseline="0" dirty="0">
                <a:latin typeface="LiberationSerif"/>
              </a:rPr>
              <a:t>servers cache </a:t>
            </a:r>
            <a:r>
              <a:rPr lang="fr-FR" sz="800" b="0" i="0" u="none" strike="noStrike" baseline="0" dirty="0" err="1">
                <a:latin typeface="LiberationSerif"/>
              </a:rPr>
              <a:t>static</a:t>
            </a:r>
            <a:r>
              <a:rPr lang="fr-FR" sz="800" b="0" i="0" u="none" strike="noStrike" baseline="0" dirty="0">
                <a:latin typeface="LiberationSerif"/>
              </a:rPr>
              <a:t> content like images, </a:t>
            </a:r>
            <a:r>
              <a:rPr lang="fr-FR" sz="800" b="0" i="0" u="none" strike="noStrike" baseline="0" dirty="0" err="1">
                <a:latin typeface="LiberationSerif"/>
              </a:rPr>
              <a:t>videos</a:t>
            </a:r>
            <a:r>
              <a:rPr lang="fr-FR" sz="800" b="0" i="0" u="none" strike="noStrike" baseline="0" dirty="0">
                <a:latin typeface="LiberationSerif"/>
              </a:rPr>
              <a:t>, CSS, JavaScript files, etc. </a:t>
            </a:r>
            <a:r>
              <a:rPr lang="en-US" sz="800" b="0" i="0" u="none" strike="noStrike" baseline="0" dirty="0">
                <a:latin typeface="LiberationSerif"/>
              </a:rPr>
              <a:t>Dynamic content caching is a relatively new concept and I haven’t covered that yet.</a:t>
            </a:r>
          </a:p>
          <a:p>
            <a:pPr algn="l"/>
            <a:endParaRPr lang="en-IN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A8E880-8812-4B24-F714-30777D1F7E63}"/>
              </a:ext>
            </a:extLst>
          </p:cNvPr>
          <p:cNvSpPr txBox="1"/>
          <p:nvPr/>
        </p:nvSpPr>
        <p:spPr>
          <a:xfrm>
            <a:off x="627223" y="962474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DNS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C4DCE2-FDD2-C344-8484-F638B03F2177}"/>
              </a:ext>
            </a:extLst>
          </p:cNvPr>
          <p:cNvSpPr txBox="1"/>
          <p:nvPr/>
        </p:nvSpPr>
        <p:spPr>
          <a:xfrm>
            <a:off x="5750271" y="5263839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Cache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4AC68-1224-63D2-1CCC-93CE778A2B59}"/>
              </a:ext>
            </a:extLst>
          </p:cNvPr>
          <p:cNvSpPr txBox="1"/>
          <p:nvPr/>
        </p:nvSpPr>
        <p:spPr>
          <a:xfrm>
            <a:off x="4910402" y="1009662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CDN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C54B67-0515-743C-ED4C-002D01A185AC}"/>
              </a:ext>
            </a:extLst>
          </p:cNvPr>
          <p:cNvSpPr txBox="1"/>
          <p:nvPr/>
        </p:nvSpPr>
        <p:spPr>
          <a:xfrm>
            <a:off x="521981" y="3305889"/>
            <a:ext cx="76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Web Tier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D4ADF-1E6A-AFEE-02A9-44B591D35D26}"/>
              </a:ext>
            </a:extLst>
          </p:cNvPr>
          <p:cNvSpPr txBox="1"/>
          <p:nvPr/>
        </p:nvSpPr>
        <p:spPr>
          <a:xfrm>
            <a:off x="521981" y="5052509"/>
            <a:ext cx="76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DB Tier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1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55111-0008-ED6E-8714-E5C8B70F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423333"/>
            <a:ext cx="518054" cy="518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8D242-4F02-DD8D-EE86-38AB8C7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25" y="342106"/>
            <a:ext cx="647962" cy="6805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0D2332-759F-E3A4-21FB-0DC52FF4563C}"/>
              </a:ext>
            </a:extLst>
          </p:cNvPr>
          <p:cNvSpPr/>
          <p:nvPr/>
        </p:nvSpPr>
        <p:spPr>
          <a:xfrm>
            <a:off x="1366041" y="199760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3EEF019F-0E2F-213F-449E-2E445025E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2752" y="342106"/>
            <a:ext cx="601133" cy="601133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CEBF767B-05FC-5250-98A4-FB44B4AD7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4815" y="342106"/>
            <a:ext cx="601133" cy="601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DBA72-597A-655A-2978-72C4324ADE8C}"/>
              </a:ext>
            </a:extLst>
          </p:cNvPr>
          <p:cNvSpPr txBox="1"/>
          <p:nvPr/>
        </p:nvSpPr>
        <p:spPr>
          <a:xfrm>
            <a:off x="1708830" y="870141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Web Browser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41483-8F93-5A53-815A-0CAE29F7F23D}"/>
              </a:ext>
            </a:extLst>
          </p:cNvPr>
          <p:cNvSpPr txBox="1"/>
          <p:nvPr/>
        </p:nvSpPr>
        <p:spPr>
          <a:xfrm>
            <a:off x="3573524" y="870141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Mobile App</a:t>
            </a:r>
            <a:endParaRPr lang="en-IN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2DD79-AAC1-2A09-43E3-A84ABD89B727}"/>
              </a:ext>
            </a:extLst>
          </p:cNvPr>
          <p:cNvSpPr txBox="1"/>
          <p:nvPr/>
        </p:nvSpPr>
        <p:spPr>
          <a:xfrm>
            <a:off x="2714431" y="574638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UI</a:t>
            </a:r>
            <a:endParaRPr lang="en-IN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785E68-7B3A-D3A8-9FC2-A2983BF34DE0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1093787" y="682360"/>
            <a:ext cx="272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58FB95-62AB-37C6-C9B9-6EE67C4F36F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515641" y="682360"/>
            <a:ext cx="298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452F254-C2FA-96C6-C715-B3C68F1F0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3" y="1922106"/>
            <a:ext cx="897576" cy="74131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AB290-DC35-E2E3-24D0-653F853E2E70}"/>
              </a:ext>
            </a:extLst>
          </p:cNvPr>
          <p:cNvCxnSpPr>
            <a:endCxn id="20" idx="0"/>
          </p:cNvCxnSpPr>
          <p:nvPr/>
        </p:nvCxnSpPr>
        <p:spPr>
          <a:xfrm>
            <a:off x="2083318" y="790082"/>
            <a:ext cx="857523" cy="113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1758E3-2C87-9469-C4C2-AB4E345F337B}"/>
              </a:ext>
            </a:extLst>
          </p:cNvPr>
          <p:cNvCxnSpPr>
            <a:endCxn id="20" idx="0"/>
          </p:cNvCxnSpPr>
          <p:nvPr/>
        </p:nvCxnSpPr>
        <p:spPr>
          <a:xfrm flipH="1">
            <a:off x="2940841" y="682360"/>
            <a:ext cx="1044540" cy="1239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FB1451-7AF0-5A60-63F8-D7B9BCAE5F6B}"/>
              </a:ext>
            </a:extLst>
          </p:cNvPr>
          <p:cNvSpPr txBox="1"/>
          <p:nvPr/>
        </p:nvSpPr>
        <p:spPr>
          <a:xfrm>
            <a:off x="1297559" y="1442228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www.darwin.com</a:t>
            </a:r>
            <a:endParaRPr lang="en-IN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AC82B-B294-D5A6-DEFD-AC90FBE42F20}"/>
              </a:ext>
            </a:extLst>
          </p:cNvPr>
          <p:cNvSpPr txBox="1"/>
          <p:nvPr/>
        </p:nvSpPr>
        <p:spPr>
          <a:xfrm>
            <a:off x="3536286" y="1453212"/>
            <a:ext cx="970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api.darwin.com</a:t>
            </a:r>
            <a:endParaRPr lang="en-IN" sz="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C24AE8-17C4-2A55-9AF5-6CD31400BB69}"/>
              </a:ext>
            </a:extLst>
          </p:cNvPr>
          <p:cNvSpPr/>
          <p:nvPr/>
        </p:nvSpPr>
        <p:spPr>
          <a:xfrm>
            <a:off x="1357070" y="2946400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9C3AAE-7013-DF1E-37B3-7649F40CC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11" y="3048139"/>
            <a:ext cx="470613" cy="5824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CE3F5F-6E50-C3C3-9E30-0E64EBCC6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10" y="3046691"/>
            <a:ext cx="470613" cy="5824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9026C7-027D-4763-2E04-C064A6282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09" y="3048139"/>
            <a:ext cx="470613" cy="5824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F865FC-83BC-8A7F-969E-C0F20BD360CA}"/>
              </a:ext>
            </a:extLst>
          </p:cNvPr>
          <p:cNvSpPr txBox="1"/>
          <p:nvPr/>
        </p:nvSpPr>
        <p:spPr>
          <a:xfrm>
            <a:off x="1779986" y="3629133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1</a:t>
            </a:r>
            <a:endParaRPr lang="en-IN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C61B9-A1D2-AB6D-7AA9-D8077E8F1E2E}"/>
              </a:ext>
            </a:extLst>
          </p:cNvPr>
          <p:cNvSpPr txBox="1"/>
          <p:nvPr/>
        </p:nvSpPr>
        <p:spPr>
          <a:xfrm>
            <a:off x="2749857" y="3629133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2</a:t>
            </a:r>
            <a:endParaRPr lang="en-IN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04F046-4630-60BD-DEE6-F074D9A83C37}"/>
              </a:ext>
            </a:extLst>
          </p:cNvPr>
          <p:cNvSpPr txBox="1"/>
          <p:nvPr/>
        </p:nvSpPr>
        <p:spPr>
          <a:xfrm>
            <a:off x="3749102" y="3645506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Server 3</a:t>
            </a:r>
            <a:endParaRPr lang="en-IN" sz="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9FDFC-752A-6ADA-2584-38D8D5818ADA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931870" y="2663424"/>
            <a:ext cx="8971" cy="28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2194B4-0986-DD21-0FBF-E0F4CC3A411E}"/>
              </a:ext>
            </a:extLst>
          </p:cNvPr>
          <p:cNvSpPr/>
          <p:nvPr/>
        </p:nvSpPr>
        <p:spPr>
          <a:xfrm>
            <a:off x="1366041" y="4728732"/>
            <a:ext cx="3149600" cy="965200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3EFCF4-B27B-4EF9-1E78-B6D69D1181F4}"/>
              </a:ext>
            </a:extLst>
          </p:cNvPr>
          <p:cNvSpPr txBox="1"/>
          <p:nvPr/>
        </p:nvSpPr>
        <p:spPr>
          <a:xfrm>
            <a:off x="1728961" y="5415063"/>
            <a:ext cx="703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Master DB</a:t>
            </a:r>
            <a:endParaRPr lang="en-IN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F1CF4B-E007-A827-9897-9C3EA952CFA1}"/>
              </a:ext>
            </a:extLst>
          </p:cNvPr>
          <p:cNvSpPr txBox="1"/>
          <p:nvPr/>
        </p:nvSpPr>
        <p:spPr>
          <a:xfrm>
            <a:off x="3758073" y="5427838"/>
            <a:ext cx="703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Worker DB</a:t>
            </a:r>
            <a:endParaRPr lang="en-IN" sz="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E752B6C-5B12-5F1C-C679-B9C9C27B0C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3" y="4842018"/>
            <a:ext cx="476230" cy="6078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56FC44-C5D8-CEDA-71AC-9E6FCE044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4" y="4821833"/>
            <a:ext cx="476230" cy="60785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BD6-FCC5-6225-0D75-83AB63A18DA2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>
            <a:off x="2318624" y="5125759"/>
            <a:ext cx="1464739" cy="20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23A53B-DB8B-0D2E-E104-FBD2C3B4FF1E}"/>
              </a:ext>
            </a:extLst>
          </p:cNvPr>
          <p:cNvSpPr txBox="1"/>
          <p:nvPr/>
        </p:nvSpPr>
        <p:spPr>
          <a:xfrm>
            <a:off x="2769066" y="5125758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Replicate</a:t>
            </a:r>
            <a:endParaRPr lang="en-IN" sz="8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43ED8-4EBD-9AFF-B877-44AD64384EDF}"/>
              </a:ext>
            </a:extLst>
          </p:cNvPr>
          <p:cNvCxnSpPr/>
          <p:nvPr/>
        </p:nvCxnSpPr>
        <p:spPr>
          <a:xfrm>
            <a:off x="2080509" y="3429000"/>
            <a:ext cx="0" cy="169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F374EE-EB6F-F984-1A0F-93CA10B2BEF4}"/>
              </a:ext>
            </a:extLst>
          </p:cNvPr>
          <p:cNvCxnSpPr/>
          <p:nvPr/>
        </p:nvCxnSpPr>
        <p:spPr>
          <a:xfrm>
            <a:off x="2080509" y="3429000"/>
            <a:ext cx="1904872" cy="1696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A37525-03E6-FD2A-2D51-5F43B593BF70}"/>
              </a:ext>
            </a:extLst>
          </p:cNvPr>
          <p:cNvCxnSpPr/>
          <p:nvPr/>
        </p:nvCxnSpPr>
        <p:spPr>
          <a:xfrm flipH="1">
            <a:off x="2098558" y="3362530"/>
            <a:ext cx="934534" cy="16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17CCE1-5023-3A73-9E99-6071F69860AF}"/>
              </a:ext>
            </a:extLst>
          </p:cNvPr>
          <p:cNvCxnSpPr/>
          <p:nvPr/>
        </p:nvCxnSpPr>
        <p:spPr>
          <a:xfrm>
            <a:off x="3032945" y="3365575"/>
            <a:ext cx="959113" cy="17702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EE905B-5625-F318-BAC5-07BEE9BDE1FF}"/>
              </a:ext>
            </a:extLst>
          </p:cNvPr>
          <p:cNvCxnSpPr/>
          <p:nvPr/>
        </p:nvCxnSpPr>
        <p:spPr>
          <a:xfrm flipH="1">
            <a:off x="2087315" y="3362529"/>
            <a:ext cx="1948770" cy="17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55CB27-07F0-3B87-5073-99B3174967F1}"/>
              </a:ext>
            </a:extLst>
          </p:cNvPr>
          <p:cNvCxnSpPr/>
          <p:nvPr/>
        </p:nvCxnSpPr>
        <p:spPr>
          <a:xfrm>
            <a:off x="4051051" y="3362529"/>
            <a:ext cx="7664" cy="1813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3CE82A2F-210F-74B2-343F-0DAED0159E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97" y="4406303"/>
            <a:ext cx="871429" cy="87142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1C6B01-93D0-F881-D28A-F1A41218B7F5}"/>
              </a:ext>
            </a:extLst>
          </p:cNvPr>
          <p:cNvCxnSpPr>
            <a:endCxn id="65" idx="1"/>
          </p:cNvCxnSpPr>
          <p:nvPr/>
        </p:nvCxnSpPr>
        <p:spPr>
          <a:xfrm>
            <a:off x="2062576" y="3429000"/>
            <a:ext cx="3394221" cy="141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EA8D6D-FA83-708E-ACFD-4F44353A17E0}"/>
              </a:ext>
            </a:extLst>
          </p:cNvPr>
          <p:cNvCxnSpPr>
            <a:endCxn id="65" idx="1"/>
          </p:cNvCxnSpPr>
          <p:nvPr/>
        </p:nvCxnSpPr>
        <p:spPr>
          <a:xfrm>
            <a:off x="3025176" y="3403179"/>
            <a:ext cx="2431621" cy="14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6271BF-742A-45BE-5D02-9D4866AB09B8}"/>
              </a:ext>
            </a:extLst>
          </p:cNvPr>
          <p:cNvCxnSpPr>
            <a:endCxn id="65" idx="1"/>
          </p:cNvCxnSpPr>
          <p:nvPr/>
        </p:nvCxnSpPr>
        <p:spPr>
          <a:xfrm>
            <a:off x="4032200" y="3333128"/>
            <a:ext cx="1424597" cy="15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4970DD-2DBB-C57C-1A81-AC60258C3FEC}"/>
              </a:ext>
            </a:extLst>
          </p:cNvPr>
          <p:cNvCxnSpPr/>
          <p:nvPr/>
        </p:nvCxnSpPr>
        <p:spPr>
          <a:xfrm>
            <a:off x="1483567" y="6083559"/>
            <a:ext cx="579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4A6301-32D0-9D52-C439-6341D7A53D3B}"/>
              </a:ext>
            </a:extLst>
          </p:cNvPr>
          <p:cNvCxnSpPr/>
          <p:nvPr/>
        </p:nvCxnSpPr>
        <p:spPr>
          <a:xfrm>
            <a:off x="1495570" y="6316838"/>
            <a:ext cx="5917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8B74D7-ECEF-3D28-7B66-8D3A3A664EC7}"/>
              </a:ext>
            </a:extLst>
          </p:cNvPr>
          <p:cNvCxnSpPr/>
          <p:nvPr/>
        </p:nvCxnSpPr>
        <p:spPr>
          <a:xfrm>
            <a:off x="1483567" y="6606073"/>
            <a:ext cx="60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77D127-A410-7DF7-DAF7-80C5DE082DD1}"/>
              </a:ext>
            </a:extLst>
          </p:cNvPr>
          <p:cNvSpPr txBox="1"/>
          <p:nvPr/>
        </p:nvSpPr>
        <p:spPr>
          <a:xfrm>
            <a:off x="2272877" y="5988108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 Writes</a:t>
            </a:r>
            <a:endParaRPr lang="en-IN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7DAEAC-E3FD-B8D8-45EF-092C1CB55D54}"/>
              </a:ext>
            </a:extLst>
          </p:cNvPr>
          <p:cNvSpPr txBox="1"/>
          <p:nvPr/>
        </p:nvSpPr>
        <p:spPr>
          <a:xfrm>
            <a:off x="2267943" y="6223737"/>
            <a:ext cx="603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 Reads</a:t>
            </a:r>
            <a:endParaRPr lang="en-IN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C6B858-D874-B6C6-43AC-549063DD1516}"/>
              </a:ext>
            </a:extLst>
          </p:cNvPr>
          <p:cNvSpPr txBox="1"/>
          <p:nvPr/>
        </p:nvSpPr>
        <p:spPr>
          <a:xfrm>
            <a:off x="2275287" y="6511064"/>
            <a:ext cx="749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Cache Reads</a:t>
            </a:r>
            <a:endParaRPr lang="en-IN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A8E880-8812-4B24-F714-30777D1F7E63}"/>
              </a:ext>
            </a:extLst>
          </p:cNvPr>
          <p:cNvSpPr txBox="1"/>
          <p:nvPr/>
        </p:nvSpPr>
        <p:spPr>
          <a:xfrm>
            <a:off x="627223" y="962474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DNS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C4DCE2-FDD2-C344-8484-F638B03F2177}"/>
              </a:ext>
            </a:extLst>
          </p:cNvPr>
          <p:cNvSpPr txBox="1"/>
          <p:nvPr/>
        </p:nvSpPr>
        <p:spPr>
          <a:xfrm>
            <a:off x="5750271" y="5263839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Cache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4AC68-1224-63D2-1CCC-93CE778A2B59}"/>
              </a:ext>
            </a:extLst>
          </p:cNvPr>
          <p:cNvSpPr txBox="1"/>
          <p:nvPr/>
        </p:nvSpPr>
        <p:spPr>
          <a:xfrm>
            <a:off x="4910402" y="1009662"/>
            <a:ext cx="51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CDN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C54B67-0515-743C-ED4C-002D01A185AC}"/>
              </a:ext>
            </a:extLst>
          </p:cNvPr>
          <p:cNvSpPr txBox="1"/>
          <p:nvPr/>
        </p:nvSpPr>
        <p:spPr>
          <a:xfrm>
            <a:off x="521981" y="3305889"/>
            <a:ext cx="76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Web Tier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D4ADF-1E6A-AFEE-02A9-44B591D35D26}"/>
              </a:ext>
            </a:extLst>
          </p:cNvPr>
          <p:cNvSpPr txBox="1"/>
          <p:nvPr/>
        </p:nvSpPr>
        <p:spPr>
          <a:xfrm>
            <a:off x="521981" y="5052509"/>
            <a:ext cx="76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DB Tier</a:t>
            </a:r>
            <a:endParaRPr lang="en-IN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LiberationSerif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Ponnusamy</dc:creator>
  <cp:lastModifiedBy>Vijay Ponnusamy</cp:lastModifiedBy>
  <cp:revision>13</cp:revision>
  <dcterms:created xsi:type="dcterms:W3CDTF">2023-09-11T02:59:10Z</dcterms:created>
  <dcterms:modified xsi:type="dcterms:W3CDTF">2023-09-22T10:15:33Z</dcterms:modified>
</cp:coreProperties>
</file>