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Nuni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89BA06-CAD1-4FDE-9245-B657807492B7}">
  <a:tblStyle styleId="{E389BA06-CAD1-4FDE-9245-B657807492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4.xml"/><Relationship Id="rId41" Type="http://schemas.openxmlformats.org/officeDocument/2006/relationships/font" Target="fonts/Nuni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bold.fntdata"/><Relationship Id="rId16" Type="http://schemas.openxmlformats.org/officeDocument/2006/relationships/slide" Target="slides/slide10.xml"/><Relationship Id="rId38" Type="http://schemas.openxmlformats.org/officeDocument/2006/relationships/font" Target="fonts/Nuni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ea8a958c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ea8a958c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f13ace0d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f13ace0d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f13ace0d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f13ace0d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f13ace0d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f13ace0d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f13ace0d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f13ace0d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ea8a958c1_0_2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ea8a958c1_0_2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f13ace0d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f13ace0d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f13ace0d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f13ace0d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f13ace0d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f13ace0d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6ed5881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6ed5881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6ed5881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6ed5881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ea8a958c1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ea8a958c1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f13ace13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f13ace13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f13ace13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f13ace13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13ace13e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13ace13e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f13ace13e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f13ace13e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f13ace13e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f13ace13e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f13ace13e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f13ace13e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f13ace13e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f13ace13e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f13ace13e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f13ace13e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ea8a958c1_0_2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ea8a958c1_0_2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f13ace0d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f13ace0d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ea8a958c1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ea8a958c1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f13ace13e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f13ace13e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f13ace0d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f13ace0d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ea8a958c1_0_2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ea8a958c1_0_2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f13ace0d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f13ace0d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f13ace13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f13ace13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f13ace0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f13ace0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ea8a958c1_0_2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ea8a958c1_0_2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f13ace0d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f13ace0d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Identification of Fake News in online News Media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819150" y="1209425"/>
            <a:ext cx="7505700" cy="32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Models Applied on </a:t>
            </a: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AAAI-Constraint Covid Dataset</a:t>
            </a:r>
            <a:r>
              <a:rPr lang="en" sz="2100"/>
              <a:t>: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Approach Used : Uni-gram(</a:t>
            </a:r>
            <a:r>
              <a:rPr lang="en" sz="2100"/>
              <a:t>TF-IDF)</a:t>
            </a:r>
            <a:r>
              <a:rPr lang="en" sz="2100"/>
              <a:t> , Bi-gram(</a:t>
            </a:r>
            <a:r>
              <a:rPr lang="en" sz="2100"/>
              <a:t>TF-IDF) ,Word2Vec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Methodology    : Prediction done on : Articles , Titles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				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on Covid DATASET</a:t>
            </a:r>
            <a:endParaRPr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Encoding the Labels.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Converting data to lower case to maintain uniformity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endParaRPr sz="850">
              <a:solidFill>
                <a:srgbClr val="BA212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BA212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BA212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p24"/>
          <p:cNvGraphicFramePr/>
          <p:nvPr/>
        </p:nvGraphicFramePr>
        <p:xfrm>
          <a:off x="735750" y="112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{E389BA06-CAD1-4FDE-9245-B657807492B7}</a:tableStyleId>
              </a:tblPr>
              <a:tblGrid>
                <a:gridCol w="2413000"/>
                <a:gridCol w="2413000"/>
                <a:gridCol w="2413000"/>
              </a:tblGrid>
              <a:tr h="3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 (Uni-gram)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 Score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Naive Bayes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0.90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0.89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Linear Classifier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0..91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0.90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Bagging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0.90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0.89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Boosting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0.91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0.90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SVM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0.92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0.91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1" name="Google Shape;191;p24"/>
          <p:cNvSpPr txBox="1"/>
          <p:nvPr/>
        </p:nvSpPr>
        <p:spPr>
          <a:xfrm>
            <a:off x="735675" y="569950"/>
            <a:ext cx="7239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BaseLine model on COVID Articles: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25"/>
          <p:cNvGraphicFramePr/>
          <p:nvPr/>
        </p:nvGraphicFramePr>
        <p:xfrm>
          <a:off x="735750" y="112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{E389BA06-CAD1-4FDE-9245-B657807492B7}</a:tableStyleId>
              </a:tblPr>
              <a:tblGrid>
                <a:gridCol w="2413000"/>
                <a:gridCol w="2413000"/>
                <a:gridCol w="2413000"/>
              </a:tblGrid>
              <a:tr h="3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 (Bi-gram)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 Score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Naive Bayes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0.58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0.51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Linear Classifier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0.62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0.54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Bagging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0.18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0.49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Boosting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0.06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0.48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SVM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0.54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0.52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7" name="Google Shape;197;p25"/>
          <p:cNvSpPr txBox="1"/>
          <p:nvPr/>
        </p:nvSpPr>
        <p:spPr>
          <a:xfrm>
            <a:off x="735675" y="569950"/>
            <a:ext cx="7239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BaseLine model on COVID Articles: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819150" y="845600"/>
            <a:ext cx="7505700" cy="1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 on NELA-GT Articles: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 Technique: Word2Vec</a:t>
            </a:r>
            <a:endParaRPr/>
          </a:p>
        </p:txBody>
      </p:sp>
      <p:graphicFrame>
        <p:nvGraphicFramePr>
          <p:cNvPr id="203" name="Google Shape;203;p26"/>
          <p:cNvGraphicFramePr/>
          <p:nvPr/>
        </p:nvGraphicFramePr>
        <p:xfrm>
          <a:off x="819150" y="226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{E389BA06-CAD1-4FDE-9245-B657807492B7}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 Score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Linear Classifier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0.83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8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Bagging Model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0.96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0.96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42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50">
                          <a:highlight>
                            <a:srgbClr val="FFFFFF"/>
                          </a:highlight>
                        </a:rPr>
                        <a:t>SVM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0.85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0.86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27"/>
          <p:cNvGraphicFramePr/>
          <p:nvPr/>
        </p:nvGraphicFramePr>
        <p:xfrm>
          <a:off x="73575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{E389BA06-CAD1-4FDE-9245-B657807492B7}</a:tableStyleId>
              </a:tblPr>
              <a:tblGrid>
                <a:gridCol w="2413000"/>
                <a:gridCol w="2413000"/>
                <a:gridCol w="2413000"/>
              </a:tblGrid>
              <a:tr h="64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 (Uni-gram)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 Score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4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Naive Bayes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0.78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Linear Classifier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0.78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0.82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Bagging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0.79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0.82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Boosting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0.77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0.81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SVM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0.80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0.83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p27"/>
          <p:cNvSpPr txBox="1"/>
          <p:nvPr/>
        </p:nvSpPr>
        <p:spPr>
          <a:xfrm>
            <a:off x="762350" y="750675"/>
            <a:ext cx="72390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BaseLine model on NELA-GT Titles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Google Shape;214;p28"/>
          <p:cNvGraphicFramePr/>
          <p:nvPr/>
        </p:nvGraphicFramePr>
        <p:xfrm>
          <a:off x="735750" y="132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{E389BA06-CAD1-4FDE-9245-B657807492B7}</a:tableStyleId>
              </a:tblPr>
              <a:tblGrid>
                <a:gridCol w="2413000"/>
                <a:gridCol w="2413000"/>
                <a:gridCol w="2413000"/>
              </a:tblGrid>
              <a:tr h="61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 (Bi-gram)(on Titles)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 Score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1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Naive Bayes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0.69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0.78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1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Linear Classifier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0.69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0.78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1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Bagging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0.70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1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Boosting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0.78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1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SVM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0.72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0.79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5" name="Google Shape;215;p28"/>
          <p:cNvSpPr txBox="1"/>
          <p:nvPr/>
        </p:nvSpPr>
        <p:spPr>
          <a:xfrm>
            <a:off x="817950" y="583850"/>
            <a:ext cx="7156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BaseLine model on NELA-GT Titles: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 on NELA-GT Articles: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Techniques:</a:t>
            </a:r>
            <a:endParaRPr/>
          </a:p>
        </p:txBody>
      </p:sp>
      <p:graphicFrame>
        <p:nvGraphicFramePr>
          <p:cNvPr id="221" name="Google Shape;221;p29"/>
          <p:cNvGraphicFramePr/>
          <p:nvPr/>
        </p:nvGraphicFramePr>
        <p:xfrm>
          <a:off x="1144550" y="18679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{E389BA06-CAD1-4FDE-9245-B657807492B7}</a:tableStyleId>
              </a:tblPr>
              <a:tblGrid>
                <a:gridCol w="1681425"/>
                <a:gridCol w="1839175"/>
                <a:gridCol w="1523650"/>
                <a:gridCol w="1681425"/>
              </a:tblGrid>
              <a:tr h="56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Model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Vocabulary Size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Accuracy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F1 Score</a:t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36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LSTM (Stratified Sampling)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1000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0.88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0.69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45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LSTM (with 2 more layer bi directional layer and dropout) </a:t>
                      </a:r>
                      <a:r>
                        <a:rPr lang="en" sz="600"/>
                        <a:t>(Stratified Sampling)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1000</a:t>
                      </a:r>
                      <a:endParaRPr sz="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0.88</a:t>
                      </a:r>
                      <a:endParaRPr sz="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0.69</a:t>
                      </a:r>
                      <a:endParaRPr sz="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LSTM </a:t>
                      </a:r>
                      <a:r>
                        <a:rPr lang="en" sz="600"/>
                        <a:t>(Stratified Sampling)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Unbounded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0.90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0.77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LSTM (with 2 more layer bi directional layer and dropout)</a:t>
                      </a:r>
                      <a:r>
                        <a:rPr b="1" lang="en" sz="600"/>
                        <a:t>(Stratified Sampling)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Unbounded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0.91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0.79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LSTM (Stratified Sampling)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Unbounded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0.87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0.87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LSTM (with 2 more layer bi directional layer and dropout)(Stratified Sampling)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Unbounded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0.87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0.87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</p:txBody>
      </p:sp>
      <p:graphicFrame>
        <p:nvGraphicFramePr>
          <p:cNvPr id="134" name="Google Shape;134;p1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{E389BA06-CAD1-4FDE-9245-B657807492B7}</a:tableStyleId>
              </a:tblPr>
              <a:tblGrid>
                <a:gridCol w="3619500"/>
                <a:gridCol w="3619500"/>
              </a:tblGrid>
              <a:tr h="56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Dataset</a:t>
                      </a:r>
                      <a:r>
                        <a:rPr b="1" lang="en" sz="2200"/>
                        <a:t> name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NELA-GT-2019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57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Formats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sqlite,JSON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5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No. of articles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1118821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5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No. of sources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261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5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Collection period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2019-01-01 to 2019-12-31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Transformer models:</a:t>
            </a:r>
            <a:endParaRPr sz="3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p33"/>
          <p:cNvGraphicFramePr/>
          <p:nvPr/>
        </p:nvGraphicFramePr>
        <p:xfrm>
          <a:off x="746650" y="120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{E389BA06-CAD1-4FDE-9245-B657807492B7}</a:tableStyleId>
              </a:tblPr>
              <a:tblGrid>
                <a:gridCol w="2413000"/>
                <a:gridCol w="2413000"/>
                <a:gridCol w="2413000"/>
              </a:tblGrid>
              <a:tr h="3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 score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bert-base-uncased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0.861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0.856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distilbert-base-uncased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0.860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0.848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textattack/roberta-base-SST-2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0.873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0.866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google/electra-base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0.865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0.861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xlnet-base-cased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0.858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0.852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4" name="Google Shape;244;p33"/>
          <p:cNvSpPr txBox="1"/>
          <p:nvPr/>
        </p:nvSpPr>
        <p:spPr>
          <a:xfrm>
            <a:off x="561400" y="326925"/>
            <a:ext cx="8303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Transformer model on NELA-GT titles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34"/>
          <p:cNvGraphicFramePr/>
          <p:nvPr/>
        </p:nvGraphicFramePr>
        <p:xfrm>
          <a:off x="735750" y="158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{E389BA06-CAD1-4FDE-9245-B657807492B7}</a:tableStyleId>
              </a:tblPr>
              <a:tblGrid>
                <a:gridCol w="2413000"/>
                <a:gridCol w="2413000"/>
                <a:gridCol w="2413000"/>
              </a:tblGrid>
              <a:tr h="3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 score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bert-base-uncased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0.782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0.702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textattack/roberta-base-SST-2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0.805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0.744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google/electra-base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0.865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0.861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0" name="Google Shape;250;p34"/>
          <p:cNvSpPr txBox="1"/>
          <p:nvPr/>
        </p:nvSpPr>
        <p:spPr>
          <a:xfrm>
            <a:off x="561400" y="326925"/>
            <a:ext cx="8303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Transformer model on NELA-GT articles(511 t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okens)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Google Shape;255;p35"/>
          <p:cNvGraphicFramePr/>
          <p:nvPr/>
        </p:nvGraphicFramePr>
        <p:xfrm>
          <a:off x="735750" y="158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{E389BA06-CAD1-4FDE-9245-B657807492B7}</a:tableStyleId>
              </a:tblPr>
              <a:tblGrid>
                <a:gridCol w="2413000"/>
                <a:gridCol w="2413000"/>
                <a:gridCol w="2413000"/>
              </a:tblGrid>
              <a:tr h="3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 score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bert-base-uncased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0.889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0.881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textattack/roberta-base-SST-2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0.920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0.905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google/electra-base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0.861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6" name="Google Shape;256;p35"/>
          <p:cNvSpPr txBox="1"/>
          <p:nvPr/>
        </p:nvSpPr>
        <p:spPr>
          <a:xfrm>
            <a:off x="561400" y="326925"/>
            <a:ext cx="8303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Cascading 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Transformer model on NELA-GT articles: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Google Shape;261;p36"/>
          <p:cNvGraphicFramePr/>
          <p:nvPr/>
        </p:nvGraphicFramePr>
        <p:xfrm>
          <a:off x="746650" y="120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{E389BA06-CAD1-4FDE-9245-B657807492B7}</a:tableStyleId>
              </a:tblPr>
              <a:tblGrid>
                <a:gridCol w="2413000"/>
                <a:gridCol w="2413000"/>
                <a:gridCol w="2413000"/>
              </a:tblGrid>
              <a:tr h="3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 score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bert-base-uncased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0.966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0.962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distilbert-base-uncased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0.960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0.957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textattack/roberta-base-SST-2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0.978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0.975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google/electra-base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0.977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0.972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xlnet-base-cased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0.955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0.948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2" name="Google Shape;262;p36"/>
          <p:cNvSpPr txBox="1"/>
          <p:nvPr/>
        </p:nvSpPr>
        <p:spPr>
          <a:xfrm>
            <a:off x="561400" y="326925"/>
            <a:ext cx="8303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Transformer model on covid dataset: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BanFake dataset</a:t>
            </a:r>
            <a:endParaRPr/>
          </a:p>
        </p:txBody>
      </p:sp>
      <p:graphicFrame>
        <p:nvGraphicFramePr>
          <p:cNvPr id="268" name="Google Shape;268;p37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{E389BA06-CAD1-4FDE-9245-B657807492B7}</a:tableStyleId>
              </a:tblPr>
              <a:tblGrid>
                <a:gridCol w="3619500"/>
                <a:gridCol w="3619500"/>
              </a:tblGrid>
              <a:tr h="56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Dataset name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BanFakeNews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57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Formats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csv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5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No. of authentic news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3964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5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No. of fake news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3238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5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Published at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LREC 2018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/>
        </p:nvSpPr>
        <p:spPr>
          <a:xfrm>
            <a:off x="561400" y="326925"/>
            <a:ext cx="8303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Transformer model on BanFakeNews dataset: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74" name="Google Shape;274;p38"/>
          <p:cNvGraphicFramePr/>
          <p:nvPr/>
        </p:nvGraphicFramePr>
        <p:xfrm>
          <a:off x="735750" y="158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{E389BA06-CAD1-4FDE-9245-B657807492B7}</a:tableStyleId>
              </a:tblPr>
              <a:tblGrid>
                <a:gridCol w="2413000"/>
                <a:gridCol w="2413000"/>
                <a:gridCol w="2413000"/>
              </a:tblGrid>
              <a:tr h="3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 score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bert-base-multilingual-cased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0.54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0.52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xlm-roberta-base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0.55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0.54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sagorsarker/bangla-bert-base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0.58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0.58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/>
        </p:nvSpPr>
        <p:spPr>
          <a:xfrm>
            <a:off x="561400" y="326925"/>
            <a:ext cx="8303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Cascading 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Transformer model on BanFakeNews dataset: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80" name="Google Shape;280;p39"/>
          <p:cNvGraphicFramePr/>
          <p:nvPr/>
        </p:nvGraphicFramePr>
        <p:xfrm>
          <a:off x="735750" y="158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{E389BA06-CAD1-4FDE-9245-B657807492B7}</a:tableStyleId>
              </a:tblPr>
              <a:tblGrid>
                <a:gridCol w="2413000"/>
                <a:gridCol w="2413000"/>
                <a:gridCol w="2413000"/>
              </a:tblGrid>
              <a:tr h="3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 score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bert-base-multilingual-cased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0.59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xlm-roberta-base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0.66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0.64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sagorsarker/bangla-bert-base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0.65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0.64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Applied:</a:t>
            </a:r>
            <a:endParaRPr/>
          </a:p>
        </p:txBody>
      </p:sp>
      <p:graphicFrame>
        <p:nvGraphicFramePr>
          <p:cNvPr id="286" name="Google Shape;286;p40"/>
          <p:cNvGraphicFramePr/>
          <p:nvPr/>
        </p:nvGraphicFramePr>
        <p:xfrm>
          <a:off x="819150" y="226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{E389BA06-CAD1-4FDE-9245-B657807492B7}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 Score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BERT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MLP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Memory Error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Memory Error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/>
        </p:nvSpPr>
        <p:spPr>
          <a:xfrm>
            <a:off x="790150" y="903600"/>
            <a:ext cx="6853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Findings:</a:t>
            </a:r>
            <a:endParaRPr/>
          </a:p>
        </p:txBody>
      </p:sp>
      <p:graphicFrame>
        <p:nvGraphicFramePr>
          <p:cNvPr id="293" name="Google Shape;293;p41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{E389BA06-CAD1-4FDE-9245-B657807492B7}</a:tableStyleId>
              </a:tblPr>
              <a:tblGrid>
                <a:gridCol w="3455600"/>
                <a:gridCol w="1370400"/>
                <a:gridCol w="2413000"/>
              </a:tblGrid>
              <a:tr h="5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DATASET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NELA-GT-2019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Bagging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(Word2vec)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AAAI-Constraint Covid Dataset</a:t>
                      </a:r>
                      <a:r>
                        <a:rPr lang="en" sz="1500">
                          <a:solidFill>
                            <a:srgbClr val="233A4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roberta-base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250" y="464775"/>
            <a:ext cx="5466950" cy="421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/>
        </p:nvSpPr>
        <p:spPr>
          <a:xfrm>
            <a:off x="790150" y="903600"/>
            <a:ext cx="6853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2"/>
          <p:cNvSpPr txBox="1"/>
          <p:nvPr>
            <p:ph type="title"/>
          </p:nvPr>
        </p:nvSpPr>
        <p:spPr>
          <a:xfrm>
            <a:off x="819150" y="822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r>
              <a:rPr lang="en"/>
              <a:t>:</a:t>
            </a:r>
            <a:endParaRPr/>
          </a:p>
        </p:txBody>
      </p:sp>
      <p:sp>
        <p:nvSpPr>
          <p:cNvPr id="300" name="Google Shape;300;p42"/>
          <p:cNvSpPr txBox="1"/>
          <p:nvPr/>
        </p:nvSpPr>
        <p:spPr>
          <a:xfrm>
            <a:off x="896350" y="1695900"/>
            <a:ext cx="6641100" cy="26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Implementing the paper: Hierarchical Transformers for Long Document Classification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Longformers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Trying to include both the title and article information through multi layer perceptron.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873550" y="2279825"/>
            <a:ext cx="4615200" cy="20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Presented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By: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Tathagata Raha (2018114017)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Aayush Upadhaya (2019202010)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Jeevesh Kataria (2019201058)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Pramud Bommakanti (2020900011)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3"/>
          <p:cNvSpPr txBox="1"/>
          <p:nvPr/>
        </p:nvSpPr>
        <p:spPr>
          <a:xfrm>
            <a:off x="1346200" y="1251125"/>
            <a:ext cx="54492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                                    </a:t>
            </a: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THANKYOU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  on NELA-GT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graphicFrame>
        <p:nvGraphicFramePr>
          <p:cNvPr id="145" name="Google Shape;145;p16"/>
          <p:cNvGraphicFramePr/>
          <p:nvPr/>
        </p:nvGraphicFramePr>
        <p:xfrm>
          <a:off x="1241075" y="263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{E389BA06-CAD1-4FDE-9245-B657807492B7}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Reliable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Mixed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Unreliable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on NELA-GT DATASET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Dropping Columns : [id,date,source,author,url,published,published_utc,collection_utc]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Dropping Rows have Label : Mixed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Converting data to lower case to maintain uniformity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endParaRPr sz="850">
              <a:solidFill>
                <a:srgbClr val="BA212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BA212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BA212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</p:txBody>
      </p:sp>
      <p:graphicFrame>
        <p:nvGraphicFramePr>
          <p:cNvPr id="157" name="Google Shape;157;p1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{E389BA06-CAD1-4FDE-9245-B657807492B7}</a:tableStyleId>
              </a:tblPr>
              <a:tblGrid>
                <a:gridCol w="3619500"/>
                <a:gridCol w="3619500"/>
              </a:tblGrid>
              <a:tr h="56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Dataset name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AAAI-Constraint Covid Dataset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5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No. of articles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6420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5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Data Description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Id , Article(English)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5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Label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Fake,Real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819150" y="1209425"/>
            <a:ext cx="7505700" cy="32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Models Applied on </a:t>
            </a: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NELA-GT-2019</a:t>
            </a:r>
            <a:r>
              <a:rPr lang="en" sz="2100"/>
              <a:t>: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Approach Used : Uni-gram(</a:t>
            </a:r>
            <a:r>
              <a:rPr lang="en" sz="2100"/>
              <a:t>TF-IDF)</a:t>
            </a:r>
            <a:r>
              <a:rPr lang="en" sz="2100"/>
              <a:t> , Bi-gram(</a:t>
            </a:r>
            <a:r>
              <a:rPr lang="en" sz="2100"/>
              <a:t>TF-IDF) , Word2Vec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Methodology    : Prediction done on : Articles , Titles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				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Google Shape;167;p20"/>
          <p:cNvGraphicFramePr/>
          <p:nvPr/>
        </p:nvGraphicFramePr>
        <p:xfrm>
          <a:off x="735750" y="112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{E389BA06-CAD1-4FDE-9245-B657807492B7}</a:tableStyleId>
              </a:tblPr>
              <a:tblGrid>
                <a:gridCol w="2413000"/>
                <a:gridCol w="2413000"/>
                <a:gridCol w="2413000"/>
              </a:tblGrid>
              <a:tr h="3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 (Uni-gram)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 Score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Naive Bayes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0.69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0.78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Linear Classifier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0.87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0.88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Bagging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0.78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0.83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Boosting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0.88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0.89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SVM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0.90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0.90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8" name="Google Shape;168;p20"/>
          <p:cNvSpPr txBox="1"/>
          <p:nvPr/>
        </p:nvSpPr>
        <p:spPr>
          <a:xfrm>
            <a:off x="735675" y="569950"/>
            <a:ext cx="7239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BaseLine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model on NELA-GT Articles: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21"/>
          <p:cNvGraphicFramePr/>
          <p:nvPr/>
        </p:nvGraphicFramePr>
        <p:xfrm>
          <a:off x="735750" y="139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{E389BA06-CAD1-4FDE-9245-B657807492B7}</a:tableStyleId>
              </a:tblPr>
              <a:tblGrid>
                <a:gridCol w="2413000"/>
                <a:gridCol w="2413000"/>
                <a:gridCol w="2413000"/>
              </a:tblGrid>
              <a:tr h="55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Model(Bi-gram)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 Score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2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Naive Bayes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0.79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2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Linear Classifier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0.82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0.85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2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Bagging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0.85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2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Boosting Model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0.87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0.88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2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SVM Model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0.87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p21"/>
          <p:cNvSpPr txBox="1"/>
          <p:nvPr/>
        </p:nvSpPr>
        <p:spPr>
          <a:xfrm>
            <a:off x="817950" y="569950"/>
            <a:ext cx="7156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BaseLine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model on NELA-GT Articles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