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934296"/>
            <a:ext cx="7246189" cy="646290"/>
          </a:xfrm>
          <a:prstGeom prst="rect">
            <a:avLst/>
          </a:prstGeom>
          <a:noFill/>
          <a:ln>
            <a:noFill/>
          </a:ln>
        </p:spPr>
        <p:txBody>
          <a:bodyPr spcFirstLastPara="1" wrap="square" lIns="91425" tIns="45700" rIns="91425" bIns="45700" anchor="t" anchorCtr="0">
            <a:spAutoFit/>
          </a:bodyPr>
          <a:lstStyle/>
          <a:p>
            <a:pPr algn="ctr"/>
            <a:r>
              <a:rPr lang="en-IN" sz="2200" b="1" i="0" dirty="0">
                <a:solidFill>
                  <a:schemeClr val="tx1"/>
                </a:solidFill>
                <a:effectLst/>
                <a:latin typeface="Times New Roman" panose="02020603050405020304" pitchFamily="18" charset="0"/>
                <a:cs typeface="Times New Roman" panose="02020603050405020304" pitchFamily="18" charset="0"/>
              </a:rPr>
              <a:t>Analysis of AMCAT Data</a:t>
            </a:r>
          </a:p>
          <a:p>
            <a:pPr marL="0" marR="0" lvl="0" indent="0" algn="ctr" rtl="0">
              <a:spcBef>
                <a:spcPts val="0"/>
              </a:spcBef>
              <a:spcAft>
                <a:spcPts val="0"/>
              </a:spcAft>
              <a:buNone/>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286228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 or M-tech)</a:t>
            </a:r>
            <a:br>
              <a:rPr lang="en-IN" sz="1800" b="1"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	Recently graduated in Masters in data </a:t>
            </a:r>
            <a:r>
              <a:rPr lang="en-IN" sz="1800" b="1" i="0" u="none" strike="noStrike" cap="none" dirty="0" err="1">
                <a:solidFill>
                  <a:schemeClr val="dk1"/>
                </a:solidFill>
                <a:latin typeface="Calibri"/>
                <a:ea typeface="Calibri"/>
                <a:cs typeface="Calibri"/>
                <a:sym typeface="Calibri"/>
              </a:rPr>
              <a:t>sciece</a:t>
            </a:r>
            <a:r>
              <a:rPr lang="en-IN" sz="1800" b="1" dirty="0">
                <a:solidFill>
                  <a:schemeClr val="dk1"/>
                </a:solidFill>
                <a:latin typeface="Calibri"/>
                <a:ea typeface="Calibri"/>
                <a:cs typeface="Calibri"/>
                <a:sym typeface="Calibri"/>
              </a:rPr>
              <a:t>.</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br>
              <a:rPr lang="en-IN" sz="1800" b="1"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	To keep on practicing the data science concepts</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br>
              <a:rPr lang="en-IN" sz="1800" b="1" i="0" u="none" strike="noStrike" cap="none" dirty="0">
                <a:solidFill>
                  <a:schemeClr val="dk1"/>
                </a:solidFill>
                <a:latin typeface="Calibri"/>
                <a:ea typeface="Calibri"/>
                <a:cs typeface="Calibri"/>
                <a:sym typeface="Calibri"/>
              </a:rPr>
            </a:br>
            <a:r>
              <a:rPr lang="en-IN" sz="1800" b="1" i="0" u="none" strike="noStrike" cap="none" dirty="0">
                <a:solidFill>
                  <a:schemeClr val="dk1"/>
                </a:solidFill>
                <a:latin typeface="Calibri"/>
                <a:ea typeface="Calibri"/>
                <a:cs typeface="Calibri"/>
                <a:sym typeface="Calibri"/>
              </a:rPr>
              <a:t>	Worked as a data science at Boston Training Academy for 7 months </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br>
              <a:rPr lang="en-IN" sz="1800" b="1" dirty="0">
                <a:solidFill>
                  <a:schemeClr val="dk1"/>
                </a:solidFill>
                <a:latin typeface="Calibri"/>
                <a:ea typeface="Calibri"/>
                <a:cs typeface="Calibri"/>
                <a:sym typeface="Calibri"/>
              </a:rPr>
            </a:b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https://www.linkedin.com/in/jeevitha-b-45b199251/</a:t>
            </a:r>
            <a:br>
              <a:rPr lang="en-IN" sz="1800" b="1" dirty="0">
                <a:solidFill>
                  <a:schemeClr val="dk1"/>
                </a:solidFill>
                <a:latin typeface="Calibri"/>
                <a:ea typeface="Calibri"/>
                <a:cs typeface="Calibri"/>
                <a:sym typeface="Calibri"/>
              </a:rPr>
            </a:b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https://github.com/jeevi06</a:t>
            </a: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chemeClr val="dk1"/>
              </a:buClr>
              <a:buSzPct val="100000"/>
              <a:buChar char="•"/>
            </a:pPr>
            <a:r>
              <a:rPr lang="en-IN" b="1" dirty="0"/>
              <a:t>Business Problem and Use case domain understanding(If Required) </a:t>
            </a:r>
            <a:endParaRPr dirty="0"/>
          </a:p>
          <a:p>
            <a:pPr marL="228600" lvl="0" indent="-228600" algn="l" rtl="0">
              <a:lnSpc>
                <a:spcPct val="90000"/>
              </a:lnSpc>
              <a:spcBef>
                <a:spcPts val="1000"/>
              </a:spcBef>
              <a:spcAft>
                <a:spcPts val="0"/>
              </a:spcAft>
              <a:buClr>
                <a:schemeClr val="dk1"/>
              </a:buClr>
              <a:buSzPct val="100000"/>
              <a:buChar char="•"/>
            </a:pPr>
            <a:r>
              <a:rPr lang="en-IN" b="1" dirty="0"/>
              <a:t>Objective of the Project</a:t>
            </a:r>
            <a:endParaRPr dirty="0"/>
          </a:p>
          <a:p>
            <a:pPr marL="228600" lvl="0" indent="-228600" algn="l" rtl="0">
              <a:lnSpc>
                <a:spcPct val="90000"/>
              </a:lnSpc>
              <a:spcBef>
                <a:spcPts val="1000"/>
              </a:spcBef>
              <a:spcAft>
                <a:spcPts val="0"/>
              </a:spcAft>
              <a:buClr>
                <a:schemeClr val="dk1"/>
              </a:buClr>
              <a:buSzPct val="100000"/>
              <a:buChar char="•"/>
            </a:pPr>
            <a:r>
              <a:rPr lang="en-IN" b="1" dirty="0"/>
              <a:t>Web Scraping – Details (Websites, Processor you followed) </a:t>
            </a:r>
            <a:endParaRPr dirty="0"/>
          </a:p>
          <a:p>
            <a:pPr marL="228600" lvl="0" indent="-228600" algn="l" rtl="0">
              <a:lnSpc>
                <a:spcPct val="90000"/>
              </a:lnSpc>
              <a:spcBef>
                <a:spcPts val="1000"/>
              </a:spcBef>
              <a:spcAft>
                <a:spcPts val="0"/>
              </a:spcAft>
              <a:buClr>
                <a:schemeClr val="dk1"/>
              </a:buClr>
              <a:buSzPct val="100000"/>
              <a:buChar char="•"/>
            </a:pPr>
            <a:r>
              <a:rPr lang="en-IN" b="1" dirty="0"/>
              <a:t>Summary of the Data </a:t>
            </a:r>
            <a:endParaRPr dirty="0"/>
          </a:p>
          <a:p>
            <a:pPr marL="0" lvl="0" indent="0" algn="l"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rgbClr val="FF0000"/>
              </a:buClr>
              <a:buSzPct val="100000"/>
              <a:buChar char="•"/>
            </a:pPr>
            <a:r>
              <a:rPr lang="en-IN" b="1" u="sng" dirty="0">
                <a:solidFill>
                  <a:srgbClr val="FF0000"/>
                </a:solidFill>
              </a:rPr>
              <a:t>Exploratory Data Analysis: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Cleaning Steps  </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Data Manipulation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Univariate Analysis  Steps</a:t>
            </a:r>
            <a:endParaRPr dirty="0"/>
          </a:p>
          <a:p>
            <a:pPr marL="514350" lvl="0" indent="-514350" algn="just" rtl="0">
              <a:lnSpc>
                <a:spcPct val="90000"/>
              </a:lnSpc>
              <a:spcBef>
                <a:spcPts val="1000"/>
              </a:spcBef>
              <a:spcAft>
                <a:spcPts val="0"/>
              </a:spcAft>
              <a:buClr>
                <a:schemeClr val="dk1"/>
              </a:buClr>
              <a:buSzPct val="100000"/>
              <a:buFont typeface="Calibri"/>
              <a:buAutoNum type="alphaLcPeriod"/>
            </a:pPr>
            <a:r>
              <a:rPr lang="en-IN" b="1" i="1" dirty="0"/>
              <a:t>Bivariate Analysis  Steps </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228600" algn="l" rtl="0">
              <a:lnSpc>
                <a:spcPct val="90000"/>
              </a:lnSpc>
              <a:spcBef>
                <a:spcPts val="1000"/>
              </a:spcBef>
              <a:spcAft>
                <a:spcPts val="0"/>
              </a:spcAft>
              <a:buClr>
                <a:schemeClr val="dk1"/>
              </a:buClr>
              <a:buSzPct val="100000"/>
              <a:buChar char="•"/>
            </a:pPr>
            <a:r>
              <a:rPr lang="en-IN" b="1" dirty="0"/>
              <a:t>Key Business Question  </a:t>
            </a:r>
            <a:endParaRPr dirty="0"/>
          </a:p>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0A04-3562-4FF5-2FA8-4D4E097C529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BUSINESS PROBLEM:</a:t>
            </a:r>
            <a:endParaRPr lang="en-IN" dirty="0"/>
          </a:p>
        </p:txBody>
      </p:sp>
      <p:sp>
        <p:nvSpPr>
          <p:cNvPr id="3" name="Text Placeholder 2">
            <a:extLst>
              <a:ext uri="{FF2B5EF4-FFF2-40B4-BE49-F238E27FC236}">
                <a16:creationId xmlns:a16="http://schemas.microsoft.com/office/drawing/2014/main" id="{A8F5D7B0-166F-E2B2-2EB3-F7B06986E1AD}"/>
              </a:ext>
            </a:extLst>
          </p:cNvPr>
          <p:cNvSpPr>
            <a:spLocks noGrp="1"/>
          </p:cNvSpPr>
          <p:nvPr>
            <p:ph type="body" idx="1"/>
          </p:nvPr>
        </p:nvSpPr>
        <p:spPr/>
        <p:txBody>
          <a:bodyPr/>
          <a:lstStyle/>
          <a:p>
            <a:pPr marL="114300" indent="0" algn="just">
              <a:buNone/>
            </a:pPr>
            <a:r>
              <a:rPr lang="en-US" dirty="0">
                <a:latin typeface="Times New Roman" panose="02020603050405020304" pitchFamily="18" charset="0"/>
                <a:cs typeface="Times New Roman" panose="02020603050405020304" pitchFamily="18" charset="0"/>
              </a:rPr>
              <a:t>This dataset comprises various attributes of candidates who have applied for jobs in various fields. The dataset includes personal details such as gender, date of birth, educational qualifications, marks scored, AMCAT test scores, and job-related information like salary, job city, and designation. The primary objective is to analyze this dataset to extract meaningful insights, perform exploratory data analysis (EDA), and test certain hypotheses, such as the relationship between gender and specialization, and the salary range for fresh graduates in specific fields.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34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2A25-2CDA-1AE0-AC93-C67BD0D5CB1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 of the Project:</a:t>
            </a:r>
          </a:p>
        </p:txBody>
      </p:sp>
      <p:sp>
        <p:nvSpPr>
          <p:cNvPr id="3" name="Text Placeholder 2">
            <a:extLst>
              <a:ext uri="{FF2B5EF4-FFF2-40B4-BE49-F238E27FC236}">
                <a16:creationId xmlns:a16="http://schemas.microsoft.com/office/drawing/2014/main" id="{3BCFCFD3-9BA6-5DD9-5F08-30259C47AF51}"/>
              </a:ext>
            </a:extLst>
          </p:cNvPr>
          <p:cNvSpPr>
            <a:spLocks noGrp="1"/>
          </p:cNvSpPr>
          <p:nvPr>
            <p:ph type="body" idx="1"/>
          </p:nvPr>
        </p:nvSpPr>
        <p:spPr/>
        <p:txBody>
          <a:bodyPr/>
          <a:lstStyle/>
          <a:p>
            <a:pPr marL="114300" indent="0">
              <a:buNone/>
            </a:pPr>
            <a:r>
              <a:rPr lang="en-US" dirty="0">
                <a:latin typeface="Times New Roman" panose="02020603050405020304" pitchFamily="18" charset="0"/>
                <a:cs typeface="Times New Roman" panose="02020603050405020304" pitchFamily="18" charset="0"/>
              </a:rPr>
              <a:t>The goal of this analysis is to:</a:t>
            </a:r>
          </a:p>
          <a:p>
            <a:pPr>
              <a:buFont typeface="+mj-lt"/>
              <a:buAutoNum type="arabicPeriod"/>
            </a:pPr>
            <a:r>
              <a:rPr lang="en-US" dirty="0">
                <a:latin typeface="Times New Roman" panose="02020603050405020304" pitchFamily="18" charset="0"/>
                <a:cs typeface="Times New Roman" panose="02020603050405020304" pitchFamily="18" charset="0"/>
              </a:rPr>
              <a:t>Understand the distribution and relationships among the variables.</a:t>
            </a:r>
          </a:p>
          <a:p>
            <a:pPr>
              <a:buFont typeface="+mj-lt"/>
              <a:buAutoNum type="arabicPeriod"/>
            </a:pPr>
            <a:r>
              <a:rPr lang="en-US" dirty="0">
                <a:latin typeface="Times New Roman" panose="02020603050405020304" pitchFamily="18" charset="0"/>
                <a:cs typeface="Times New Roman" panose="02020603050405020304" pitchFamily="18" charset="0"/>
              </a:rPr>
              <a:t>Perform univariate and bivariate analysis to find patterns in the data.</a:t>
            </a:r>
          </a:p>
          <a:p>
            <a:pPr>
              <a:buFont typeface="+mj-lt"/>
              <a:buAutoNum type="arabicPeriod"/>
            </a:pPr>
            <a:r>
              <a:rPr lang="en-US" dirty="0">
                <a:latin typeface="Times New Roman" panose="02020603050405020304" pitchFamily="18" charset="0"/>
                <a:cs typeface="Times New Roman" panose="02020603050405020304" pitchFamily="18" charset="0"/>
              </a:rPr>
              <a:t>Address research questions related to salaries for Computer Science graduates and the relationship between gender and specialization.</a:t>
            </a:r>
          </a:p>
          <a:p>
            <a:pPr>
              <a:buFont typeface="+mj-lt"/>
              <a:buAutoNum type="arabicPeriod"/>
            </a:pPr>
            <a:r>
              <a:rPr lang="en-US" dirty="0">
                <a:latin typeface="Times New Roman" panose="02020603050405020304" pitchFamily="18" charset="0"/>
                <a:cs typeface="Times New Roman" panose="02020603050405020304" pitchFamily="18" charset="0"/>
              </a:rPr>
              <a:t>Draw meaningful conclusions from the data.</a:t>
            </a:r>
          </a:p>
        </p:txBody>
      </p:sp>
    </p:spTree>
    <p:extLst>
      <p:ext uri="{BB962C8B-B14F-4D97-AF65-F5344CB8AC3E}">
        <p14:creationId xmlns:p14="http://schemas.microsoft.com/office/powerpoint/2010/main" val="33446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DFCC-6FAF-5C2F-C325-01B85226C0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Summary of the Data:</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ECAAEA7-B70E-0E55-E31C-C29F6F66479F}"/>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dataset contains 3998 data. And 39 columns.</a:t>
            </a:r>
          </a:p>
          <a:p>
            <a:r>
              <a:rPr lang="en-IN" dirty="0">
                <a:latin typeface="Times New Roman" panose="02020603050405020304" pitchFamily="18" charset="0"/>
                <a:cs typeface="Times New Roman" panose="02020603050405020304" pitchFamily="18" charset="0"/>
              </a:rPr>
              <a:t>There is no null values in the dataset</a:t>
            </a:r>
          </a:p>
          <a:p>
            <a:r>
              <a:rPr lang="en-IN" dirty="0">
                <a:latin typeface="Times New Roman" panose="02020603050405020304" pitchFamily="18" charset="0"/>
                <a:cs typeface="Times New Roman" panose="02020603050405020304" pitchFamily="18" charset="0"/>
              </a:rPr>
              <a:t>Contains float type of column 10 , integer type column is 17 and string type column 12. </a:t>
            </a:r>
          </a:p>
          <a:p>
            <a:r>
              <a:rPr lang="en-IN" dirty="0">
                <a:latin typeface="Times New Roman" panose="02020603050405020304" pitchFamily="18" charset="0"/>
                <a:cs typeface="Times New Roman" panose="02020603050405020304" pitchFamily="18" charset="0"/>
              </a:rPr>
              <a:t>Shape of dataset is 3998, 39</a:t>
            </a:r>
          </a:p>
          <a:p>
            <a:pPr marL="114300" indent="0">
              <a:buNone/>
            </a:pPr>
            <a:endParaRPr lang="en-IN" dirty="0"/>
          </a:p>
        </p:txBody>
      </p:sp>
    </p:spTree>
    <p:extLst>
      <p:ext uri="{BB962C8B-B14F-4D97-AF65-F5344CB8AC3E}">
        <p14:creationId xmlns:p14="http://schemas.microsoft.com/office/powerpoint/2010/main" val="372967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0F08-5CA0-A166-D596-EFD9C7E690FE}"/>
              </a:ext>
            </a:extLst>
          </p:cNvPr>
          <p:cNvSpPr>
            <a:spLocks noGrp="1"/>
          </p:cNvSpPr>
          <p:nvPr>
            <p:ph type="title"/>
          </p:nvPr>
        </p:nvSpPr>
        <p:spPr/>
        <p:txBody>
          <a:bodyPr/>
          <a:lstStyle/>
          <a:p>
            <a:r>
              <a:rPr lang="en-US" b="1" u="sng" dirty="0">
                <a:solidFill>
                  <a:srgbClr val="FF0000"/>
                </a:solidFill>
              </a:rPr>
              <a:t>Exploratory Data Analysis: </a:t>
            </a:r>
            <a:endParaRPr lang="en-IN" dirty="0"/>
          </a:p>
        </p:txBody>
      </p:sp>
      <p:sp>
        <p:nvSpPr>
          <p:cNvPr id="3" name="Text Placeholder 2">
            <a:extLst>
              <a:ext uri="{FF2B5EF4-FFF2-40B4-BE49-F238E27FC236}">
                <a16:creationId xmlns:a16="http://schemas.microsoft.com/office/drawing/2014/main" id="{31C1772A-DF95-74D7-F3E1-4357DB25C57C}"/>
              </a:ext>
            </a:extLst>
          </p:cNvPr>
          <p:cNvSpPr>
            <a:spLocks noGrp="1"/>
          </p:cNvSpPr>
          <p:nvPr>
            <p:ph type="body" idx="1"/>
          </p:nvPr>
        </p:nvSpPr>
        <p:spPr/>
        <p:txBody>
          <a:bodyPr>
            <a:normAutofit fontScale="85000" lnSpcReduction="20000"/>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latin typeface="Times New Roman" panose="02020603050405020304" pitchFamily="18" charset="0"/>
                <a:cs typeface="Times New Roman" panose="02020603050405020304" pitchFamily="18" charset="0"/>
              </a:rPr>
              <a:t>Data Cleaning Steps :</a:t>
            </a:r>
          </a:p>
          <a:p>
            <a:pPr marL="0" lvl="0" indent="0" algn="just" rtl="0">
              <a:lnSpc>
                <a:spcPct val="90000"/>
              </a:lnSpc>
              <a:spcBef>
                <a:spcPts val="1000"/>
              </a:spcBef>
              <a:spcAft>
                <a:spcPts val="0"/>
              </a:spcAft>
              <a:buClr>
                <a:schemeClr val="dk1"/>
              </a:buClr>
              <a:buSzPct val="100000"/>
              <a:buNone/>
            </a:pP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Converted the necessary categorical data to numerical data</a:t>
            </a:r>
            <a:r>
              <a:rPr lang="en-US" b="1"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latin typeface="Times New Roman" panose="02020603050405020304" pitchFamily="18" charset="0"/>
                <a:cs typeface="Times New Roman" panose="02020603050405020304" pitchFamily="18" charset="0"/>
              </a:rPr>
              <a:t>Data Manipulation Steps</a:t>
            </a:r>
          </a:p>
          <a:p>
            <a:pPr marL="0" lvl="0" indent="0" algn="just" rtl="0">
              <a:lnSpc>
                <a:spcPct val="90000"/>
              </a:lnSpc>
              <a:spcBef>
                <a:spcPts val="100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 There is no need of manipulation here.</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latin typeface="Times New Roman" panose="02020603050405020304" pitchFamily="18" charset="0"/>
                <a:cs typeface="Times New Roman" panose="02020603050405020304" pitchFamily="18" charset="0"/>
              </a:rPr>
              <a:t>Univariate Analysis  Steps</a:t>
            </a:r>
          </a:p>
          <a:p>
            <a:pPr marL="0" lvl="0" indent="0" algn="just" rtl="0">
              <a:lnSpc>
                <a:spcPct val="90000"/>
              </a:lnSpc>
              <a:spcBef>
                <a:spcPts val="1000"/>
              </a:spcBef>
              <a:spcAft>
                <a:spcPts val="0"/>
              </a:spcAft>
              <a:buClr>
                <a:schemeClr val="dk1"/>
              </a:buClr>
              <a:buSzPct val="100000"/>
              <a:buNone/>
            </a:pPr>
            <a:r>
              <a:rPr lang="en-US" b="1"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Created the histogram, Bos plots to identify the outliers, </a:t>
            </a:r>
            <a:r>
              <a:rPr lang="en-US" dirty="0" err="1">
                <a:latin typeface="Times New Roman" panose="02020603050405020304" pitchFamily="18" charset="0"/>
                <a:cs typeface="Times New Roman" panose="02020603050405020304" pitchFamily="18" charset="0"/>
              </a:rPr>
              <a:t>countplots</a:t>
            </a:r>
            <a:r>
              <a:rPr lang="en-US" dirty="0">
                <a:latin typeface="Times New Roman" panose="02020603050405020304" pitchFamily="18" charset="0"/>
                <a:cs typeface="Times New Roman" panose="02020603050405020304" pitchFamily="18" charset="0"/>
              </a:rPr>
              <a:t> to find the imbalanced in the data</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latin typeface="Times New Roman" panose="02020603050405020304" pitchFamily="18" charset="0"/>
                <a:cs typeface="Times New Roman" panose="02020603050405020304" pitchFamily="18" charset="0"/>
              </a:rPr>
              <a:t>Bivariate Analysis  Steps </a:t>
            </a:r>
          </a:p>
          <a:p>
            <a:pPr lvl="0" indent="-457200" algn="just" rtl="0">
              <a:lnSpc>
                <a:spcPct val="90000"/>
              </a:lnSpc>
              <a:spcBef>
                <a:spcPts val="1000"/>
              </a:spcBef>
              <a:spcAft>
                <a:spcPts val="0"/>
              </a:spcAft>
              <a:buClr>
                <a:schemeClr val="dk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Numerical Vs Numerical  for salary Vs college GPA</a:t>
            </a:r>
          </a:p>
          <a:p>
            <a:pPr lvl="0" indent="-457200" algn="just" rtl="0">
              <a:lnSpc>
                <a:spcPct val="90000"/>
              </a:lnSpc>
              <a:spcBef>
                <a:spcPts val="1000"/>
              </a:spcBef>
              <a:spcAft>
                <a:spcPts val="0"/>
              </a:spcAft>
              <a:buClr>
                <a:schemeClr val="dk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Numerical Vs categorical for Gender Vs salary</a:t>
            </a:r>
          </a:p>
          <a:p>
            <a:pPr lvl="0" indent="-457200" algn="just" rtl="0">
              <a:lnSpc>
                <a:spcPct val="90000"/>
              </a:lnSpc>
              <a:spcBef>
                <a:spcPts val="1000"/>
              </a:spcBef>
              <a:spcAft>
                <a:spcPts val="0"/>
              </a:spcAft>
              <a:buClr>
                <a:schemeClr val="dk1"/>
              </a:buClr>
              <a:buSzPct val="1000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Categorical Vs categorical for Specialization and gender</a:t>
            </a:r>
          </a:p>
          <a:p>
            <a:pPr marL="0" lvl="0" indent="0" algn="just" rtl="0">
              <a:lnSpc>
                <a:spcPct val="90000"/>
              </a:lnSpc>
              <a:spcBef>
                <a:spcPts val="1000"/>
              </a:spcBef>
              <a:spcAft>
                <a:spcPts val="0"/>
              </a:spcAft>
              <a:buClr>
                <a:schemeClr val="dk1"/>
              </a:buClr>
              <a:buSzPct val="10000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973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D063-C63D-073E-5BDD-6AE2DEB44BF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32B8D642-41A7-C259-318B-5E2D22BF9AE3}"/>
              </a:ext>
            </a:extLst>
          </p:cNvPr>
          <p:cNvSpPr>
            <a:spLocks noGrp="1"/>
          </p:cNvSpPr>
          <p:nvPr>
            <p:ph type="body"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The p-value is above 0.05, we can conclude that there is no statistically significant relationship between gender and specialization.</a:t>
            </a:r>
          </a:p>
          <a:p>
            <a:r>
              <a:rPr lang="en-US" b="0" i="0" dirty="0">
                <a:solidFill>
                  <a:srgbClr val="000000"/>
                </a:solidFill>
                <a:effectLst/>
                <a:latin typeface="Times New Roman" panose="02020603050405020304" pitchFamily="18" charset="0"/>
                <a:cs typeface="Times New Roman" panose="02020603050405020304" pitchFamily="18" charset="0"/>
              </a:rPr>
              <a:t>There might be a trend showing specialization preference based on gender.</a:t>
            </a:r>
            <a:endParaRPr lang="en-US" dirty="0">
              <a:solidFill>
                <a:srgbClr val="000000"/>
              </a:solidFill>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There slight differences in salary based on gender. Certain designations might be associated with higher or lower salaries.</a:t>
            </a:r>
          </a:p>
          <a:p>
            <a:r>
              <a:rPr lang="en-US" b="0" i="0" dirty="0">
                <a:solidFill>
                  <a:srgbClr val="000000"/>
                </a:solidFill>
                <a:effectLst/>
                <a:latin typeface="Times New Roman" panose="02020603050405020304" pitchFamily="18" charset="0"/>
                <a:cs typeface="Times New Roman" panose="02020603050405020304" pitchFamily="18" charset="0"/>
              </a:rPr>
              <a:t>There no be a correlation between GPA and Salary.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46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521</Words>
  <Application>Microsoft Office PowerPoint</Application>
  <PresentationFormat>Widescreen</PresentationFormat>
  <Paragraphs>52</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Libre Baskerville</vt:lpstr>
      <vt:lpstr>Lato Black</vt:lpstr>
      <vt:lpstr>Arial</vt:lpstr>
      <vt:lpstr>Calibri</vt:lpstr>
      <vt:lpstr>Times New Roman</vt:lpstr>
      <vt:lpstr>Office Theme</vt:lpstr>
      <vt:lpstr>PowerPoint Presentation</vt:lpstr>
      <vt:lpstr>PowerPoint Presentation</vt:lpstr>
      <vt:lpstr>Agenda (This should be the PPT flow)  </vt:lpstr>
      <vt:lpstr>BUSINESS PROBLEM:</vt:lpstr>
      <vt:lpstr>Objective of the Project:</vt:lpstr>
      <vt:lpstr>Summary of the Data:</vt:lpstr>
      <vt:lpstr>Exploratory Data Analysis: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Jeevitha B</cp:lastModifiedBy>
  <cp:revision>2</cp:revision>
  <dcterms:created xsi:type="dcterms:W3CDTF">2021-02-16T05:19:01Z</dcterms:created>
  <dcterms:modified xsi:type="dcterms:W3CDTF">2024-10-02T05:52:09Z</dcterms:modified>
</cp:coreProperties>
</file>