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istrator\Downloads\excel%20nm%20copy%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ownloads\excel%20nm%20copy%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nm copy (2).xlsx]Sheet2!PivotTable1</c:name>
    <c:fmtId val="8"/>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explosion val="2"/>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nm copy (2).xlsx]Sheet2!PivotTable1</c:name>
    <c:fmtId val="10"/>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48E-2"/>
          <c:y val="9.722222222222222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8.6071741032370933E-2"/>
          <c:y val="0.46332203266258387"/>
          <c:w val="0.90631911636045492"/>
          <c:h val="0.42069808982210571"/>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227888128"/>
        <c:axId val="227889920"/>
      </c:barChart>
      <c:catAx>
        <c:axId val="227888128"/>
        <c:scaling>
          <c:orientation val="minMax"/>
        </c:scaling>
        <c:delete val="0"/>
        <c:axPos val="b"/>
        <c:majorTickMark val="none"/>
        <c:minorTickMark val="none"/>
        <c:tickLblPos val="nextTo"/>
        <c:crossAx val="227889920"/>
        <c:crosses val="autoZero"/>
        <c:auto val="1"/>
        <c:lblAlgn val="ctr"/>
        <c:lblOffset val="100"/>
        <c:noMultiLvlLbl val="0"/>
      </c:catAx>
      <c:valAx>
        <c:axId val="227889920"/>
        <c:scaling>
          <c:orientation val="minMax"/>
        </c:scaling>
        <c:delete val="0"/>
        <c:axPos val="l"/>
        <c:majorGridlines/>
        <c:numFmt formatCode="General" sourceLinked="1"/>
        <c:majorTickMark val="none"/>
        <c:minorTickMark val="none"/>
        <c:tickLblPos val="nextTo"/>
        <c:crossAx val="227888128"/>
        <c:crosses val="autoZero"/>
        <c:crossBetween val="between"/>
      </c:valAx>
    </c:plotArea>
    <c:legend>
      <c:legendPos val="r"/>
      <c:layout>
        <c:manualLayout>
          <c:xMode val="edge"/>
          <c:yMode val="edge"/>
          <c:x val="0.78500131233595805"/>
          <c:y val="5.2415062700495806E-2"/>
          <c:w val="0.14515254742093409"/>
          <c:h val="0.24792340546120697"/>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extLst>
      <p:ext uri="{BB962C8B-B14F-4D97-AF65-F5344CB8AC3E}">
        <p14:creationId xmlns:p14="http://schemas.microsoft.com/office/powerpoint/2010/main" val="65497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000" dirty="0" smtClean="0">
                <a:solidFill>
                  <a:srgbClr val="0070C0"/>
                </a:solidFill>
              </a:rPr>
              <a:t>M.JEEVITHA</a:t>
            </a:r>
            <a:endParaRPr lang="en-US" sz="2400" dirty="0">
              <a:solidFill>
                <a:srgbClr val="0070C0"/>
              </a:solidFill>
            </a:endParaRPr>
          </a:p>
          <a:p>
            <a:r>
              <a:rPr lang="en-US" sz="2400" dirty="0"/>
              <a:t>REGISTER NO</a:t>
            </a:r>
            <a:r>
              <a:rPr lang="en-US" sz="2400" dirty="0" smtClean="0"/>
              <a:t>: </a:t>
            </a:r>
            <a:r>
              <a:rPr lang="en-US" sz="2000" dirty="0" smtClean="0">
                <a:solidFill>
                  <a:srgbClr val="0070C0"/>
                </a:solidFill>
              </a:rPr>
              <a:t>312215834</a:t>
            </a:r>
            <a:endParaRPr lang="en-US" sz="2400" dirty="0"/>
          </a:p>
          <a:p>
            <a:r>
              <a:rPr lang="en-US" sz="2400" dirty="0"/>
              <a:t>DEPARTMENT</a:t>
            </a:r>
            <a:r>
              <a:rPr lang="en-US" sz="2400" dirty="0" smtClean="0"/>
              <a:t>: </a:t>
            </a:r>
            <a:r>
              <a:rPr lang="en-US" sz="2000" dirty="0" smtClean="0">
                <a:solidFill>
                  <a:srgbClr val="0070C0"/>
                </a:solidFill>
              </a:rPr>
              <a:t>B.COM ACCOUNTING &amp; FINANCE</a:t>
            </a:r>
            <a:endParaRPr lang="en-US" sz="2400" dirty="0"/>
          </a:p>
          <a:p>
            <a:r>
              <a:rPr lang="en-US" sz="2400" dirty="0" smtClean="0"/>
              <a:t>COLLEGE: </a:t>
            </a:r>
            <a:r>
              <a:rPr lang="en-US" sz="2000" dirty="0" smtClean="0">
                <a:solidFill>
                  <a:srgbClr val="0070C0"/>
                </a:solidFill>
              </a:rPr>
              <a:t>SHARI SHANKARLAL SUNDARBAI </a:t>
            </a:r>
            <a:r>
              <a:rPr lang="en-US" dirty="0" smtClean="0">
                <a:solidFill>
                  <a:srgbClr val="0070C0"/>
                </a:solidFill>
              </a:rPr>
              <a:t>SHASUN</a:t>
            </a:r>
            <a:r>
              <a:rPr lang="en-US" sz="2000" dirty="0" smtClean="0">
                <a:solidFill>
                  <a:srgbClr val="0070C0"/>
                </a:solidFill>
              </a:rPr>
              <a:t> JAIN COLLEGE FOR WOMEN</a:t>
            </a:r>
            <a:endParaRPr lang="en-US" sz="20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753742"/>
            <a:ext cx="9242425" cy="5363648"/>
          </a:xfrm>
          <a:prstGeom prst="rect">
            <a:avLst/>
          </a:prstGeom>
        </p:spPr>
        <p:txBody>
          <a:bodyPr vert="horz" wrap="square" lIns="0" tIns="13335" rIns="0" bIns="0" rtlCol="0">
            <a:spAutoFit/>
          </a:bodyPr>
          <a:lstStyle/>
          <a:p>
            <a:pPr marL="12700">
              <a:lnSpc>
                <a:spcPct val="100000"/>
              </a:lnSpc>
              <a:spcBef>
                <a:spcPts val="105"/>
              </a:spcBef>
            </a:pPr>
            <a:r>
              <a:rPr sz="4000" b="1" spc="15" dirty="0" smtClean="0">
                <a:latin typeface="Trebuchet MS"/>
                <a:cs typeface="Trebuchet MS"/>
              </a:rPr>
              <a:t>M</a:t>
            </a:r>
            <a:r>
              <a:rPr sz="4000" b="1" dirty="0" smtClean="0">
                <a:latin typeface="Trebuchet MS"/>
                <a:cs typeface="Trebuchet MS"/>
              </a:rPr>
              <a:t>O</a:t>
            </a:r>
            <a:r>
              <a:rPr sz="4000" b="1" spc="-15" dirty="0" smtClean="0">
                <a:latin typeface="Trebuchet MS"/>
                <a:cs typeface="Trebuchet MS"/>
              </a:rPr>
              <a:t>D</a:t>
            </a:r>
            <a:r>
              <a:rPr sz="4000" b="1" spc="-35" dirty="0" smtClean="0">
                <a:latin typeface="Trebuchet MS"/>
                <a:cs typeface="Trebuchet MS"/>
              </a:rPr>
              <a:t>E</a:t>
            </a:r>
            <a:r>
              <a:rPr sz="4000" b="1" spc="-30" dirty="0" smtClean="0">
                <a:latin typeface="Trebuchet MS"/>
                <a:cs typeface="Trebuchet MS"/>
              </a:rPr>
              <a:t>LL</a:t>
            </a:r>
            <a:r>
              <a:rPr sz="4000" b="1" spc="-5" dirty="0" smtClean="0">
                <a:latin typeface="Trebuchet MS"/>
                <a:cs typeface="Trebuchet MS"/>
              </a:rPr>
              <a:t>I</a:t>
            </a:r>
            <a:r>
              <a:rPr sz="4000" b="1" spc="30" dirty="0" smtClean="0">
                <a:latin typeface="Trebuchet MS"/>
                <a:cs typeface="Trebuchet MS"/>
              </a:rPr>
              <a:t>N</a:t>
            </a:r>
            <a:r>
              <a:rPr sz="4000" b="1" spc="5" dirty="0" smtClean="0">
                <a:latin typeface="Trebuchet MS"/>
                <a:cs typeface="Trebuchet MS"/>
              </a:rPr>
              <a:t>G</a:t>
            </a:r>
            <a:endParaRPr lang="en-US" sz="4000" b="1" spc="5" dirty="0">
              <a:latin typeface="Trebuchet MS"/>
              <a:cs typeface="Trebuchet MS"/>
            </a:endParaRPr>
          </a:p>
          <a:p>
            <a:pPr marL="12700">
              <a:lnSpc>
                <a:spcPct val="100000"/>
              </a:lnSpc>
              <a:spcBef>
                <a:spcPts val="105"/>
              </a:spcBef>
            </a:pPr>
            <a:r>
              <a:rPr lang="en-US" sz="4000" b="1" spc="5" dirty="0" smtClean="0">
                <a:latin typeface="Trebuchet MS"/>
                <a:cs typeface="Trebuchet MS"/>
              </a:rPr>
              <a:t>      </a:t>
            </a:r>
            <a:r>
              <a:rPr lang="en-US" sz="1600" b="1" spc="5" dirty="0" smtClean="0">
                <a:latin typeface="Trebuchet MS"/>
                <a:cs typeface="Trebuchet MS"/>
              </a:rPr>
              <a:t>1) DATA COLLECTION:</a:t>
            </a:r>
          </a:p>
          <a:p>
            <a:pPr marL="12700">
              <a:lnSpc>
                <a:spcPct val="100000"/>
              </a:lnSpc>
              <a:spcBef>
                <a:spcPts val="105"/>
              </a:spcBef>
            </a:pPr>
            <a:r>
              <a:rPr lang="en-US" sz="1600" b="1" spc="5" dirty="0" smtClean="0">
                <a:latin typeface="Trebuchet MS"/>
                <a:cs typeface="Trebuchet MS"/>
              </a:rPr>
              <a:t>                  &gt; The data has been collected through </a:t>
            </a:r>
            <a:r>
              <a:rPr lang="en-US" sz="1600" b="1" spc="5" dirty="0" err="1">
                <a:latin typeface="Trebuchet MS"/>
                <a:cs typeface="Trebuchet MS"/>
              </a:rPr>
              <a:t>E</a:t>
            </a:r>
            <a:r>
              <a:rPr lang="en-US" sz="1600" b="1" spc="5" dirty="0" err="1" smtClean="0">
                <a:latin typeface="Trebuchet MS"/>
                <a:cs typeface="Trebuchet MS"/>
              </a:rPr>
              <a:t>dunet</a:t>
            </a:r>
            <a:r>
              <a:rPr lang="en-US" sz="1600" b="1" spc="5" dirty="0" smtClean="0">
                <a:latin typeface="Trebuchet MS"/>
                <a:cs typeface="Trebuchet MS"/>
              </a:rPr>
              <a:t> dash board.</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2) FEATURE COLLECTION:</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the listed 10 features were taken for the analyses of data.</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3) DATA CLEANING:</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Identifying the missing value.</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Filtering of those missing value.</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4) CALCULATION OF PERFORMANCE LEVEL:</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By considering the current employee rating, I found the performance level using the formula.</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5) SUMMARY OF PIVOT LEVEL:</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segregating od certain features to rows, columns, heading and so on .</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6) VISUALIZATION:</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once completed with pivot table, created the graph for precise visualization. </a:t>
            </a:r>
          </a:p>
          <a:p>
            <a:pPr marL="12700">
              <a:lnSpc>
                <a:spcPct val="100000"/>
              </a:lnSpc>
              <a:spcBef>
                <a:spcPts val="105"/>
              </a:spcBef>
            </a:pPr>
            <a:r>
              <a:rPr lang="en-US" sz="4800" b="1" spc="5" dirty="0" smtClean="0">
                <a:latin typeface="Trebuchet MS"/>
                <a:cs typeface="Trebuchet MS"/>
              </a:rPr>
              <a:t>          </a:t>
            </a:r>
            <a:endParaRPr lang="en-US" sz="2000" b="1" spc="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AutoShape 2" descr="blob:https://web.whatsapp.com/1113cdef-0ac2-4ac3-a6b4-066d615d676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179856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a:t>      </a:t>
            </a:r>
            <a:r>
              <a:rPr lang="en-US" sz="2000" dirty="0"/>
              <a:t>=IF(AND(Z8&gt;=5),"VERY HIGH",IF(AND(Z8&gt;=4),"HIGH",IF(AND(Z8&gt;=3),"MED","LOW")))</a:t>
            </a: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990600" y="2743200"/>
          <a:ext cx="3886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5410200" y="2362201"/>
          <a:ext cx="4419600" cy="3200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457200"/>
            <a:ext cx="10681335" cy="3816429"/>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IN" sz="2000" dirty="0"/>
              <a:t/>
            </a:r>
            <a:br>
              <a:rPr lang="en-IN" sz="2000" dirty="0"/>
            </a:br>
            <a:r>
              <a:rPr lang="en-IN" sz="2000" dirty="0"/>
              <a:t/>
            </a:r>
            <a:br>
              <a:rPr lang="en-IN" sz="2000" dirty="0"/>
            </a:br>
            <a:r>
              <a:rPr lang="en-IN" sz="2000" dirty="0"/>
              <a:t>The employee performance analysis using Excel has provided valuable insights into the organization's talent landscape. By leveraging data analytics and visualization, we have: </a:t>
            </a:r>
            <a:br>
              <a:rPr lang="en-IN" sz="2000" dirty="0"/>
            </a:br>
            <a:r>
              <a:rPr lang="en-IN" sz="2000" dirty="0"/>
              <a:t/>
            </a:r>
            <a:br>
              <a:rPr lang="en-IN" sz="2000" dirty="0"/>
            </a:br>
            <a:r>
              <a:rPr lang="en-IN" sz="2000" dirty="0"/>
              <a:t>1. Identified top performers and underperforming employees</a:t>
            </a:r>
            <a:br>
              <a:rPr lang="en-IN" sz="2000" dirty="0"/>
            </a:br>
            <a:r>
              <a:rPr lang="en-IN" sz="2000" dirty="0"/>
              <a:t>2. Uncovered departmental and demographic trends influencing performance</a:t>
            </a:r>
            <a:br>
              <a:rPr lang="en-IN" sz="2000" dirty="0"/>
            </a:br>
            <a:r>
              <a:rPr lang="en-IN" sz="2000" dirty="0"/>
              <a:t>3. Developed targeted recommendations for talent development and improvement</a:t>
            </a:r>
            <a:br>
              <a:rPr lang="en-IN" sz="2000" dirty="0"/>
            </a:br>
            <a:r>
              <a:rPr lang="en-US" sz="2000" dirty="0"/>
              <a:t/>
            </a:r>
            <a:br>
              <a:rPr lang="en-US"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345142" y="2119406"/>
            <a:ext cx="6629400" cy="3416320"/>
          </a:xfrm>
          <a:prstGeom prst="rect">
            <a:avLst/>
          </a:prstGeom>
        </p:spPr>
        <p:txBody>
          <a:bodyPr wrap="square">
            <a:spAutoFit/>
          </a:bodyPr>
          <a:lstStyle/>
          <a:p>
            <a:pPr marL="285750" indent="-285750">
              <a:buFont typeface="Wingdings" panose="05000000000000000000" pitchFamily="2" charset="2"/>
              <a:buChar char="Ø"/>
            </a:pPr>
            <a:r>
              <a:rPr lang="en-US" dirty="0"/>
              <a:t>To maintain competitive advantage and achieve organizational goals, it is crucial to understand the factors influencing employee performance. </a:t>
            </a:r>
            <a:endParaRPr lang="en-US" dirty="0" smtClean="0"/>
          </a:p>
          <a:p>
            <a:endParaRPr lang="en-US" dirty="0" smtClean="0"/>
          </a:p>
          <a:p>
            <a:pPr marL="285750" indent="-285750">
              <a:buFont typeface="Wingdings" panose="05000000000000000000" pitchFamily="2" charset="2"/>
              <a:buChar char="Ø"/>
            </a:pPr>
            <a:r>
              <a:rPr lang="en-US" dirty="0" smtClean="0"/>
              <a:t>The </a:t>
            </a:r>
            <a:r>
              <a:rPr lang="en-US" dirty="0"/>
              <a:t>goal of this analysis is to identify key performance indicators (KPIs) and patterns that impact employee productivity, efficiency, and overall contribution to the organization. </a:t>
            </a:r>
            <a:endParaRPr lang="en-US" dirty="0" smtClean="0"/>
          </a:p>
          <a:p>
            <a:endParaRPr lang="en-US" dirty="0" smtClean="0"/>
          </a:p>
          <a:p>
            <a:pPr marL="285750" indent="-285750">
              <a:buFont typeface="Wingdings" panose="05000000000000000000" pitchFamily="2" charset="2"/>
              <a:buChar char="Ø"/>
            </a:pPr>
            <a:r>
              <a:rPr lang="en-US" dirty="0" smtClean="0"/>
              <a:t>The </a:t>
            </a:r>
            <a:r>
              <a:rPr lang="en-US" dirty="0"/>
              <a:t>analysis will focus on evaluating individual and team performance based on various metrics such as task completion rates, quality of work, adherence to deadlines, collaboration, and innovation.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50865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Purpose: </a:t>
            </a:r>
            <a:r>
              <a:rPr lang="en-US" dirty="0">
                <a:solidFill>
                  <a:srgbClr val="0D0D0D"/>
                </a:solidFill>
                <a:latin typeface="Times New Roman" panose="02020603050405020304" pitchFamily="18" charset="0"/>
                <a:cs typeface="Times New Roman" panose="02020603050405020304" pitchFamily="18" charset="0"/>
              </a:rPr>
              <a:t>The purpose of the employee data analysis project is to gain insights into various aspects of the workforce, such as employee performance, retention rates, job satisfaction, diversity, and compensation trends</a:t>
            </a:r>
            <a:r>
              <a:rPr lang="en-US" dirty="0" smtClean="0">
                <a:solidFill>
                  <a:srgbClr val="0D0D0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Objective: </a:t>
            </a:r>
            <a:r>
              <a:rPr lang="en-US" dirty="0">
                <a:solidFill>
                  <a:srgbClr val="0D0D0D"/>
                </a:solidFill>
                <a:latin typeface="Times New Roman" panose="02020603050405020304" pitchFamily="18" charset="0"/>
                <a:cs typeface="Times New Roman" panose="02020603050405020304" pitchFamily="18" charset="0"/>
              </a:rPr>
              <a:t>To assess employee performance to identify strengths, areas for improvement, and align individual performance with organizational goals</a:t>
            </a:r>
            <a:r>
              <a:rPr lang="en-US" dirty="0" smtClean="0">
                <a:solidFill>
                  <a:srgbClr val="0D0D0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Data </a:t>
            </a:r>
            <a:r>
              <a:rPr lang="en-US" dirty="0">
                <a:solidFill>
                  <a:srgbClr val="0D0D0D"/>
                </a:solidFill>
                <a:latin typeface="Times New Roman" panose="02020603050405020304" pitchFamily="18" charset="0"/>
                <a:cs typeface="Times New Roman" panose="02020603050405020304" pitchFamily="18" charset="0"/>
              </a:rPr>
              <a:t>Sources</a:t>
            </a: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 Employee demographic data (age, gender, tenure, department)   - Performance ratings and reviews   - Compensation data (salary, bonuses, benefits)   - Employee surveys (job satisfaction, engagement)   - Exit interviews and reasons for leaving   - Attendance and leave </a:t>
            </a:r>
            <a:r>
              <a:rPr lang="en-US" dirty="0" smtClean="0">
                <a:solidFill>
                  <a:srgbClr val="0D0D0D"/>
                </a:solidFill>
                <a:latin typeface="Times New Roman" panose="02020603050405020304" pitchFamily="18" charset="0"/>
                <a:cs typeface="Times New Roman" panose="02020603050405020304" pitchFamily="18" charset="0"/>
              </a:rPr>
              <a:t>records.</a:t>
            </a:r>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38200" y="914400"/>
            <a:ext cx="7987348" cy="4140877"/>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r>
              <a:rPr sz="3600" spc="5" dirty="0" smtClean="0"/>
              <a:t>?</a:t>
            </a:r>
            <a:r>
              <a:rPr lang="en-US" sz="3600" spc="5" dirty="0" smtClean="0"/>
              <a:t/>
            </a:r>
            <a:br>
              <a:rPr lang="en-US" sz="3600" spc="5" dirty="0" smtClean="0"/>
            </a:br>
            <a:r>
              <a:rPr lang="en-US" sz="3200" spc="5" dirty="0"/>
              <a:t/>
            </a:r>
            <a:br>
              <a:rPr lang="en-US" sz="3200" spc="5" dirty="0"/>
            </a:br>
            <a:r>
              <a:rPr lang="en-US" sz="3200" spc="5" dirty="0" smtClean="0"/>
              <a:t>     </a:t>
            </a:r>
            <a:r>
              <a:rPr lang="en-US" sz="2400" spc="5" dirty="0" smtClean="0">
                <a:solidFill>
                  <a:schemeClr val="tx1">
                    <a:lumMod val="85000"/>
                    <a:lumOff val="15000"/>
                  </a:schemeClr>
                </a:solidFill>
              </a:rPr>
              <a:t>1.Human </a:t>
            </a:r>
            <a:r>
              <a:rPr lang="en-US" sz="2400" spc="5" dirty="0">
                <a:solidFill>
                  <a:schemeClr val="tx1">
                    <a:lumMod val="85000"/>
                    <a:lumOff val="15000"/>
                  </a:schemeClr>
                </a:solidFill>
              </a:rPr>
              <a:t>Resources (HR) </a:t>
            </a:r>
            <a:r>
              <a:rPr lang="en-US" sz="2400" spc="5" dirty="0" smtClean="0">
                <a:solidFill>
                  <a:schemeClr val="tx1">
                    <a:lumMod val="85000"/>
                    <a:lumOff val="15000"/>
                  </a:schemeClr>
                </a:solidFill>
              </a:rPr>
              <a:t>Team.</a:t>
            </a:r>
            <a:r>
              <a:rPr lang="en-US" sz="2400" spc="5" dirty="0">
                <a:solidFill>
                  <a:schemeClr val="tx1">
                    <a:lumMod val="85000"/>
                    <a:lumOff val="15000"/>
                  </a:schemeClr>
                </a:solidFill>
              </a:rPr>
              <a:t/>
            </a:r>
            <a:br>
              <a:rPr lang="en-US" sz="2400" spc="5" dirty="0">
                <a:solidFill>
                  <a:schemeClr val="tx1">
                    <a:lumMod val="85000"/>
                    <a:lumOff val="15000"/>
                  </a:schemeClr>
                </a:solidFill>
              </a:rPr>
            </a:br>
            <a:r>
              <a:rPr lang="en-US" sz="2400" spc="5" dirty="0">
                <a:solidFill>
                  <a:schemeClr val="tx1">
                    <a:lumMod val="85000"/>
                    <a:lumOff val="15000"/>
                  </a:schemeClr>
                </a:solidFill>
              </a:rPr>
              <a:t>       2. Managers and </a:t>
            </a:r>
            <a:r>
              <a:rPr lang="en-US" sz="2400" spc="5" dirty="0" smtClean="0">
                <a:solidFill>
                  <a:schemeClr val="tx1">
                    <a:lumMod val="85000"/>
                    <a:lumOff val="15000"/>
                  </a:schemeClr>
                </a:solidFill>
              </a:rPr>
              <a:t>Supervisors.</a:t>
            </a:r>
            <a:br>
              <a:rPr lang="en-US" sz="2400" spc="5" dirty="0" smtClean="0">
                <a:solidFill>
                  <a:schemeClr val="tx1">
                    <a:lumMod val="85000"/>
                    <a:lumOff val="15000"/>
                  </a:schemeClr>
                </a:solidFill>
              </a:rPr>
            </a:br>
            <a:r>
              <a:rPr lang="en-US" sz="2400" spc="5" dirty="0">
                <a:solidFill>
                  <a:schemeClr val="tx1">
                    <a:lumMod val="85000"/>
                    <a:lumOff val="15000"/>
                  </a:schemeClr>
                </a:solidFill>
              </a:rPr>
              <a:t>       3. Senior </a:t>
            </a:r>
            <a:r>
              <a:rPr lang="en-US" sz="2400" spc="5" dirty="0" smtClean="0">
                <a:solidFill>
                  <a:schemeClr val="tx1">
                    <a:lumMod val="85000"/>
                    <a:lumOff val="15000"/>
                  </a:schemeClr>
                </a:solidFill>
              </a:rPr>
              <a:t>Leadership/Executive Team.</a:t>
            </a:r>
            <a:br>
              <a:rPr lang="en-US" sz="2400" spc="5" dirty="0" smtClean="0">
                <a:solidFill>
                  <a:schemeClr val="tx1">
                    <a:lumMod val="85000"/>
                    <a:lumOff val="15000"/>
                  </a:schemeClr>
                </a:solidFill>
              </a:rPr>
            </a:br>
            <a:r>
              <a:rPr lang="en-US" sz="2400" spc="5" dirty="0">
                <a:solidFill>
                  <a:schemeClr val="tx1">
                    <a:lumMod val="85000"/>
                    <a:lumOff val="15000"/>
                  </a:schemeClr>
                </a:solidFill>
              </a:rPr>
              <a:t>       4. </a:t>
            </a:r>
            <a:r>
              <a:rPr lang="en-US" sz="2400" spc="5" dirty="0" smtClean="0">
                <a:solidFill>
                  <a:schemeClr val="tx1">
                    <a:lumMod val="85000"/>
                    <a:lumOff val="15000"/>
                  </a:schemeClr>
                </a:solidFill>
              </a:rPr>
              <a:t>Employees.</a:t>
            </a:r>
            <a:br>
              <a:rPr lang="en-US" sz="2400" spc="5" dirty="0" smtClean="0">
                <a:solidFill>
                  <a:schemeClr val="tx1">
                    <a:lumMod val="85000"/>
                    <a:lumOff val="15000"/>
                  </a:schemeClr>
                </a:solidFill>
              </a:rPr>
            </a:br>
            <a:r>
              <a:rPr lang="en-US" sz="2400" spc="5" dirty="0">
                <a:solidFill>
                  <a:schemeClr val="tx1">
                    <a:lumMod val="85000"/>
                    <a:lumOff val="15000"/>
                  </a:schemeClr>
                </a:solidFill>
              </a:rPr>
              <a:t>       5. Learning and Development (L&amp;D) </a:t>
            </a:r>
            <a:r>
              <a:rPr lang="en-US" sz="2400" spc="5" dirty="0" smtClean="0">
                <a:solidFill>
                  <a:schemeClr val="tx1">
                    <a:lumMod val="85000"/>
                    <a:lumOff val="15000"/>
                  </a:schemeClr>
                </a:solidFill>
              </a:rPr>
              <a:t>Teams.</a:t>
            </a:r>
            <a:br>
              <a:rPr lang="en-US" sz="2400" spc="5" dirty="0" smtClean="0">
                <a:solidFill>
                  <a:schemeClr val="tx1">
                    <a:lumMod val="85000"/>
                    <a:lumOff val="15000"/>
                  </a:schemeClr>
                </a:solidFill>
              </a:rPr>
            </a:br>
            <a:r>
              <a:rPr lang="en-US" sz="2400" spc="5" dirty="0">
                <a:solidFill>
                  <a:schemeClr val="tx1">
                    <a:lumMod val="85000"/>
                    <a:lumOff val="15000"/>
                  </a:schemeClr>
                </a:solidFill>
              </a:rPr>
              <a:t>       6. Compensation and Benefits </a:t>
            </a:r>
            <a:r>
              <a:rPr lang="en-US" sz="2400" spc="5" dirty="0" smtClean="0">
                <a:solidFill>
                  <a:schemeClr val="tx1">
                    <a:lumMod val="85000"/>
                    <a:lumOff val="15000"/>
                  </a:schemeClr>
                </a:solidFill>
              </a:rPr>
              <a:t>Team.</a:t>
            </a:r>
            <a:br>
              <a:rPr lang="en-US" sz="2400" spc="5" dirty="0" smtClean="0">
                <a:solidFill>
                  <a:schemeClr val="tx1">
                    <a:lumMod val="85000"/>
                    <a:lumOff val="15000"/>
                  </a:schemeClr>
                </a:solidFill>
              </a:rPr>
            </a:br>
            <a:r>
              <a:rPr lang="en-US" sz="2400" spc="5" dirty="0">
                <a:solidFill>
                  <a:schemeClr val="tx1">
                    <a:lumMod val="85000"/>
                    <a:lumOff val="15000"/>
                  </a:schemeClr>
                </a:solidFill>
              </a:rPr>
              <a:t>       7. Project Management Office (PMO</a:t>
            </a:r>
            <a:r>
              <a:rPr lang="en-US" sz="2400" spc="5" dirty="0" smtClean="0">
                <a:solidFill>
                  <a:schemeClr val="tx1">
                    <a:lumMod val="85000"/>
                    <a:lumOff val="15000"/>
                  </a:schemeClr>
                </a:solidFill>
              </a:rPr>
              <a:t>).</a:t>
            </a:r>
            <a:br>
              <a:rPr lang="en-US" sz="2400" spc="5" dirty="0" smtClean="0">
                <a:solidFill>
                  <a:schemeClr val="tx1">
                    <a:lumMod val="85000"/>
                    <a:lumOff val="15000"/>
                  </a:schemeClr>
                </a:solidFill>
              </a:rPr>
            </a:br>
            <a:r>
              <a:rPr lang="en-US" sz="2400" spc="5" dirty="0">
                <a:solidFill>
                  <a:schemeClr val="tx1">
                    <a:lumMod val="85000"/>
                    <a:lumOff val="15000"/>
                  </a:schemeClr>
                </a:solidFill>
              </a:rPr>
              <a:t>       8. Recruitment </a:t>
            </a:r>
            <a:r>
              <a:rPr lang="en-US" sz="2400" spc="5" dirty="0" smtClean="0">
                <a:solidFill>
                  <a:schemeClr val="tx1">
                    <a:lumMod val="85000"/>
                    <a:lumOff val="15000"/>
                  </a:schemeClr>
                </a:solidFill>
              </a:rPr>
              <a:t>Teams.</a:t>
            </a:r>
            <a:endParaRPr sz="2400" dirty="0">
              <a:solidFill>
                <a:schemeClr val="tx1">
                  <a:lumMod val="85000"/>
                  <a:lumOff val="1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609600"/>
            <a:ext cx="9610725" cy="5368777"/>
          </a:xfrm>
          <a:prstGeom prst="rect">
            <a:avLst/>
          </a:prstGeom>
        </p:spPr>
        <p:txBody>
          <a:bodyPr vert="horz" wrap="square" lIns="0" tIns="13335" rIns="0" bIns="0" rtlCol="0">
            <a:spAutoFit/>
          </a:bodyPr>
          <a:lstStyle/>
          <a:p>
            <a:pPr marL="596646" indent="-514350"/>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2000" dirty="0" smtClean="0"/>
              <a:t>                                </a:t>
            </a:r>
            <a:r>
              <a:rPr lang="en-US" sz="2000" dirty="0"/>
              <a:t>SOLUTION:</a:t>
            </a:r>
            <a:br>
              <a:rPr lang="en-US" sz="2000" dirty="0"/>
            </a:br>
            <a:r>
              <a:rPr lang="en-US" sz="2000" dirty="0" smtClean="0"/>
              <a:t>                                     &gt; Data </a:t>
            </a:r>
            <a:r>
              <a:rPr lang="en-US" sz="2000" dirty="0"/>
              <a:t>Collection</a:t>
            </a:r>
            <a:br>
              <a:rPr lang="en-US" sz="2000" dirty="0"/>
            </a:br>
            <a:r>
              <a:rPr lang="en-US" sz="2000" dirty="0" smtClean="0"/>
              <a:t>                                     &gt; Excel </a:t>
            </a:r>
            <a:r>
              <a:rPr lang="en-US" sz="2000" dirty="0"/>
              <a:t>Dashboard</a:t>
            </a:r>
            <a:br>
              <a:rPr lang="en-US" sz="2000" dirty="0"/>
            </a:br>
            <a:r>
              <a:rPr lang="en-US" sz="2000" dirty="0" smtClean="0"/>
              <a:t>                                     &gt; Performance </a:t>
            </a:r>
            <a:r>
              <a:rPr lang="en-US" sz="2000" dirty="0"/>
              <a:t>Analysis</a:t>
            </a:r>
            <a:br>
              <a:rPr lang="en-US" sz="2000" dirty="0"/>
            </a:br>
            <a:r>
              <a:rPr lang="en-US" sz="2000" dirty="0"/>
              <a:t/>
            </a:r>
            <a:br>
              <a:rPr lang="en-US" sz="2000" dirty="0"/>
            </a:br>
            <a:r>
              <a:rPr lang="en-US" sz="2000" dirty="0" smtClean="0"/>
              <a:t>                                 VALUE PROPOSITION:</a:t>
            </a:r>
            <a:r>
              <a:rPr lang="en-US" sz="2000" dirty="0"/>
              <a:t/>
            </a:r>
            <a:br>
              <a:rPr lang="en-US" sz="2000" dirty="0"/>
            </a:br>
            <a:r>
              <a:rPr lang="en-US" sz="2000" dirty="0" smtClean="0"/>
              <a:t>                                     &gt; Data-Driven </a:t>
            </a:r>
            <a:r>
              <a:rPr lang="en-US" sz="2000" dirty="0"/>
              <a:t>insights</a:t>
            </a:r>
            <a:br>
              <a:rPr lang="en-US" sz="2000" dirty="0"/>
            </a:br>
            <a:r>
              <a:rPr lang="en-US" sz="2000" dirty="0" smtClean="0"/>
              <a:t>                                     &gt; Improved </a:t>
            </a:r>
            <a:r>
              <a:rPr lang="en-US" sz="2000" dirty="0"/>
              <a:t>employability</a:t>
            </a:r>
            <a:br>
              <a:rPr lang="en-US" sz="2000" dirty="0"/>
            </a:br>
            <a:r>
              <a:rPr lang="en-US" sz="2000" dirty="0" smtClean="0"/>
              <a:t>                                     &gt; Increased </a:t>
            </a:r>
            <a:r>
              <a:rPr lang="en-US" sz="2000" dirty="0"/>
              <a:t>productivity</a:t>
            </a:r>
            <a:br>
              <a:rPr lang="en-US" sz="2000" dirty="0"/>
            </a:br>
            <a:r>
              <a:rPr lang="en-US" sz="2000" dirty="0" smtClean="0"/>
              <a:t>                                     &gt; Better </a:t>
            </a:r>
            <a:r>
              <a:rPr lang="en-US" sz="2000" dirty="0"/>
              <a:t>talent management</a:t>
            </a:r>
            <a:br>
              <a:rPr lang="en-US" sz="2000" dirty="0"/>
            </a:br>
            <a:r>
              <a:rPr lang="en-US" sz="2000" dirty="0" smtClean="0"/>
              <a:t>                                     &gt; Competitive </a:t>
            </a:r>
            <a:r>
              <a:rPr lang="en-US" sz="2000" dirty="0"/>
              <a:t>advantage</a:t>
            </a:r>
            <a:br>
              <a:rPr lang="en-US" sz="2000" dirty="0"/>
            </a:br>
            <a:r>
              <a:rPr lang="en-US" sz="2000" dirty="0" smtClean="0"/>
              <a:t> </a:t>
            </a:r>
            <a:r>
              <a:rPr lang="en-US" sz="3600" dirty="0"/>
              <a:t/>
            </a:r>
            <a:br>
              <a:rPr lang="en-US"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7755969"/>
          </a:xfrm>
        </p:spPr>
        <p:txBody>
          <a:bodyPr/>
          <a:lstStyle/>
          <a:p>
            <a:r>
              <a:rPr lang="en-IN" dirty="0"/>
              <a:t>Dataset </a:t>
            </a:r>
            <a:r>
              <a:rPr lang="en-IN" dirty="0" smtClean="0"/>
              <a:t>Description</a:t>
            </a:r>
            <a:br>
              <a:rPr lang="en-IN" dirty="0" smtClean="0"/>
            </a:br>
            <a:r>
              <a:rPr lang="en-IN" dirty="0"/>
              <a:t> </a:t>
            </a:r>
            <a:r>
              <a:rPr lang="en-IN" dirty="0" smtClean="0"/>
              <a:t>    </a:t>
            </a:r>
            <a:r>
              <a:rPr lang="en-IN" sz="2000" dirty="0" smtClean="0"/>
              <a:t>&gt;Employee data set taken from the KAGGLE</a:t>
            </a:r>
            <a:br>
              <a:rPr lang="en-IN" sz="2000" dirty="0" smtClean="0"/>
            </a:br>
            <a:r>
              <a:rPr lang="en-IN" sz="2000" dirty="0"/>
              <a:t> </a:t>
            </a:r>
            <a:r>
              <a:rPr lang="en-IN" sz="2000" dirty="0" smtClean="0"/>
              <a:t>           &gt;IN dataset, out of 26 data I took only 9 features out of it.</a:t>
            </a:r>
            <a:br>
              <a:rPr lang="en-IN" sz="2000" dirty="0" smtClean="0"/>
            </a:br>
            <a:r>
              <a:rPr lang="en-IN" sz="2000" dirty="0"/>
              <a:t> </a:t>
            </a:r>
            <a:r>
              <a:rPr lang="en-IN" sz="2000" dirty="0" smtClean="0"/>
              <a:t>           &gt;The selected 10 features are listed below:</a:t>
            </a:r>
            <a:br>
              <a:rPr lang="en-IN" sz="2000" dirty="0" smtClean="0"/>
            </a:br>
            <a:r>
              <a:rPr lang="en-IN" sz="2000" dirty="0" smtClean="0"/>
              <a:t>                </a:t>
            </a:r>
            <a:br>
              <a:rPr lang="en-IN" sz="2000" dirty="0" smtClean="0"/>
            </a:br>
            <a:r>
              <a:rPr lang="en-IN" sz="2000" dirty="0"/>
              <a:t> </a:t>
            </a:r>
            <a:r>
              <a:rPr lang="en-IN" sz="2000" dirty="0" smtClean="0"/>
              <a:t>                   1.Employee ID</a:t>
            </a:r>
            <a:br>
              <a:rPr lang="en-IN" sz="2000" dirty="0" smtClean="0"/>
            </a:br>
            <a:r>
              <a:rPr lang="en-IN" sz="2000" dirty="0"/>
              <a:t> </a:t>
            </a:r>
            <a:r>
              <a:rPr lang="en-IN" sz="2000" dirty="0" smtClean="0"/>
              <a:t>                   2.First name</a:t>
            </a:r>
            <a:br>
              <a:rPr lang="en-IN" sz="2000" dirty="0" smtClean="0"/>
            </a:br>
            <a:r>
              <a:rPr lang="en-IN" sz="2000" dirty="0"/>
              <a:t> </a:t>
            </a:r>
            <a:r>
              <a:rPr lang="en-IN" sz="2000" dirty="0" smtClean="0"/>
              <a:t>                   3.Last name</a:t>
            </a:r>
            <a:br>
              <a:rPr lang="en-IN" sz="2000" dirty="0" smtClean="0"/>
            </a:br>
            <a:r>
              <a:rPr lang="en-IN" sz="2000" dirty="0"/>
              <a:t> </a:t>
            </a:r>
            <a:r>
              <a:rPr lang="en-IN" sz="2000" dirty="0" smtClean="0"/>
              <a:t>                   4.Business unit</a:t>
            </a:r>
            <a:br>
              <a:rPr lang="en-IN" sz="2000" dirty="0" smtClean="0"/>
            </a:br>
            <a:r>
              <a:rPr lang="en-IN" sz="2000" dirty="0"/>
              <a:t> </a:t>
            </a:r>
            <a:r>
              <a:rPr lang="en-IN" sz="2000" dirty="0" smtClean="0"/>
              <a:t>                   5.Employee type</a:t>
            </a:r>
            <a:r>
              <a:rPr lang="en-IN" sz="2000" dirty="0"/>
              <a:t/>
            </a:r>
            <a:br>
              <a:rPr lang="en-IN" sz="2000" dirty="0"/>
            </a:br>
            <a:r>
              <a:rPr lang="en-IN" sz="2000" dirty="0" smtClean="0"/>
              <a:t>                    6.Employee status</a:t>
            </a:r>
            <a:br>
              <a:rPr lang="en-IN" sz="2000" dirty="0" smtClean="0"/>
            </a:br>
            <a:r>
              <a:rPr lang="en-IN" sz="2000" dirty="0"/>
              <a:t> </a:t>
            </a:r>
            <a:r>
              <a:rPr lang="en-IN" sz="2000" dirty="0" smtClean="0"/>
              <a:t>                   7.Employee classification type</a:t>
            </a:r>
            <a:br>
              <a:rPr lang="en-IN" sz="2000" dirty="0" smtClean="0"/>
            </a:br>
            <a:r>
              <a:rPr lang="en-IN" sz="2000" dirty="0"/>
              <a:t> </a:t>
            </a:r>
            <a:r>
              <a:rPr lang="en-IN" sz="2000" dirty="0" smtClean="0"/>
              <a:t>                   8.Gender code</a:t>
            </a:r>
            <a:br>
              <a:rPr lang="en-IN" sz="2000" dirty="0" smtClean="0"/>
            </a:br>
            <a:r>
              <a:rPr lang="en-IN" sz="2000" dirty="0"/>
              <a:t> </a:t>
            </a:r>
            <a:r>
              <a:rPr lang="en-IN" sz="2000" dirty="0" smtClean="0"/>
              <a:t>                   9.Performance score</a:t>
            </a:r>
            <a:br>
              <a:rPr lang="en-IN" sz="2000" dirty="0" smtClean="0"/>
            </a:br>
            <a:r>
              <a:rPr lang="en-IN" sz="2000" dirty="0"/>
              <a:t> </a:t>
            </a:r>
            <a:r>
              <a:rPr lang="en-IN" sz="2000" dirty="0" smtClean="0"/>
              <a:t>                   10.Current employee rating</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09471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t>
            </a:r>
            <a:br>
              <a:rPr lang="en-US" sz="4250" spc="20" dirty="0" smtClean="0"/>
            </a:br>
            <a:r>
              <a:rPr lang="en-US" sz="4250" spc="20" dirty="0"/>
              <a:t> </a:t>
            </a:r>
            <a:r>
              <a:rPr lang="en-US" sz="4250" spc="20" dirty="0" smtClean="0"/>
              <a:t>        </a:t>
            </a:r>
            <a:r>
              <a:rPr lang="en-US" sz="2000" spc="20" dirty="0" smtClean="0"/>
              <a:t>1.Interactive dashboards</a:t>
            </a:r>
            <a:br>
              <a:rPr lang="en-US" sz="2000" spc="20" dirty="0" smtClean="0"/>
            </a:br>
            <a:r>
              <a:rPr lang="en-US" sz="2000" spc="20" dirty="0"/>
              <a:t> </a:t>
            </a:r>
            <a:r>
              <a:rPr lang="en-US" sz="2000" spc="20" dirty="0" smtClean="0"/>
              <a:t>                  2.Data visualization</a:t>
            </a:r>
            <a:br>
              <a:rPr lang="en-US" sz="2000" spc="20" dirty="0" smtClean="0"/>
            </a:br>
            <a:r>
              <a:rPr lang="en-US" sz="2000" spc="20" dirty="0"/>
              <a:t> </a:t>
            </a:r>
            <a:r>
              <a:rPr lang="en-US" sz="2000" spc="20" dirty="0" smtClean="0"/>
              <a:t>                  3.Automated reporting</a:t>
            </a:r>
            <a:br>
              <a:rPr lang="en-US" sz="2000" spc="20" dirty="0" smtClean="0"/>
            </a:br>
            <a:r>
              <a:rPr lang="en-US" sz="2000" spc="20" dirty="0"/>
              <a:t> </a:t>
            </a:r>
            <a:r>
              <a:rPr lang="en-US" sz="2000" spc="20" dirty="0" smtClean="0"/>
              <a:t>                  4.Predictive analysis</a:t>
            </a:r>
            <a:br>
              <a:rPr lang="en-US" sz="2000" spc="20" dirty="0" smtClean="0"/>
            </a:br>
            <a:r>
              <a:rPr lang="en-US" sz="2000" spc="20" dirty="0"/>
              <a:t> </a:t>
            </a:r>
            <a:r>
              <a:rPr lang="en-US" sz="2000" spc="20" dirty="0" smtClean="0"/>
              <a:t>                  5.Scorecards and balanced scorecard </a:t>
            </a:r>
            <a:br>
              <a:rPr lang="en-US" sz="2000" spc="20" dirty="0" smtClean="0"/>
            </a:br>
            <a:r>
              <a:rPr lang="en-US" sz="2000" spc="20" dirty="0"/>
              <a:t> </a:t>
            </a:r>
            <a:r>
              <a:rPr lang="en-US" sz="2000" spc="20" dirty="0" smtClean="0"/>
              <a:t>                  6.Employee ranking and comparison</a:t>
            </a:r>
            <a:br>
              <a:rPr lang="en-US" sz="2000" spc="20" dirty="0" smtClean="0"/>
            </a:br>
            <a:r>
              <a:rPr lang="en-US" sz="2000" spc="20" dirty="0"/>
              <a:t> </a:t>
            </a:r>
            <a:r>
              <a:rPr lang="en-US" sz="2000" spc="20" dirty="0" smtClean="0"/>
              <a:t>                  7.Training and development analysis</a:t>
            </a:r>
            <a:br>
              <a:rPr lang="en-US" sz="2000" spc="20" dirty="0" smtClean="0"/>
            </a:br>
            <a:r>
              <a:rPr lang="en-US" sz="2000" spc="20" dirty="0"/>
              <a:t> </a:t>
            </a:r>
            <a:r>
              <a:rPr lang="en-US" sz="2000" spc="20" dirty="0" smtClean="0"/>
              <a:t>                  8.Employee feedback and sentiment analysis</a:t>
            </a:r>
            <a:br>
              <a:rPr lang="en-US" sz="2000" spc="20" dirty="0" smtClean="0"/>
            </a:br>
            <a:r>
              <a:rPr lang="en-US" sz="2000" spc="20" dirty="0"/>
              <a:t> </a:t>
            </a:r>
            <a:r>
              <a:rPr lang="en-US" sz="2000" spc="20" dirty="0" smtClean="0"/>
              <a:t>                  9.KPI tracking with alerts</a:t>
            </a:r>
            <a:br>
              <a:rPr lang="en-US" sz="2000" spc="20" dirty="0" smtClean="0"/>
            </a:br>
            <a:r>
              <a:rPr lang="en-US" sz="2000" spc="20" dirty="0"/>
              <a:t> </a:t>
            </a:r>
            <a:r>
              <a:rPr lang="en-US" sz="2000" spc="20" dirty="0" smtClean="0"/>
              <a:t>                  10.Data security and privacy</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430</Words>
  <Application>Microsoft Office PowerPoint</Application>
  <PresentationFormat>Custom</PresentationFormat>
  <Paragraphs>67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       1.Human Resources (HR) Team.        2. Managers and Supervisors.        3. Senior Leadership/Executive Team.        4. Employees.        5. Learning and Development (L&amp;D) Teams.        6. Compensation and Benefits Team.        7. Project Management Office (PMO).        8. Recruitment Teams.</vt:lpstr>
      <vt:lpstr>OUR SOLUTION AND ITS VALUE PROPOSITION                                  SOLUTION:                                      &gt; Data Collection                                      &gt; Excel Dashboard                                      &gt; Performance Analysis                                   VALUE PROPOSITION:                                      &gt; Data-Driven insights                                      &gt; Improved employability                                      &gt; Increased productivity                                      &gt; Better talent management                                      &gt; Competitive advantage   </vt:lpstr>
      <vt:lpstr>Dataset Description      &gt;Employee data set taken from the KAGGLE             &gt;IN dataset, out of 26 data I took only 9 features out of it.             &gt;The selected 10 features are listed below:                                      1.Employee ID                     2.First name                     3.Last name                     4.Business unit                     5.Employee type                     6.Employee status                     7.Employee classification type                     8.Gender code                     9.Performance score                     10.Current employee rating                                                             </vt:lpstr>
      <vt:lpstr>THE "WOW" IN OUR SOLUTION           1.Interactive dashboards                    2.Data visualization                    3.Automated reporting                    4.Predictive analysis                    5.Scorecards and balanced scorecard                     6.Employee ranking and comparison                    7.Training and development analysis                    8.Employee feedback and sentiment analysis                    9.KPI tracking with alerts                    10.Data security and privacy</vt:lpstr>
      <vt:lpstr>PowerPoint Presentation</vt:lpstr>
      <vt:lpstr>RESULTS       =IF(AND(Z8&gt;=5),"VERY HIGH",IF(AND(Z8&gt;=4),"HIGH",IF(AND(Z8&gt;=3),"MED","LOW")))</vt:lpstr>
      <vt:lpstr>Conclusion   The employee performance analysis using Excel has provided valuable insights into the organization's talent landscape. By leveraging data analytics and visualization, we have:   1. Identified top performers and underperforming employees 2. Uncovered departmental and demographic trends influencing performance 3. Developed targeted recommendations for talent development and improvement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Roshan Mukesh</cp:lastModifiedBy>
  <cp:revision>30</cp:revision>
  <dcterms:created xsi:type="dcterms:W3CDTF">2024-03-29T15:07:22Z</dcterms:created>
  <dcterms:modified xsi:type="dcterms:W3CDTF">2024-08-31T16:17:09Z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