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32654" y="9476985"/>
            <a:ext cx="108584" cy="1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333333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enterprisegrc@thomsonreuters.com" TargetMode="External"/><Relationship Id="rId3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9740" y="9149795"/>
            <a:ext cx="2349002" cy="596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7200" y="529094"/>
            <a:ext cx="285686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39"/>
              </a:lnSpc>
            </a:pPr>
            <a:r>
              <a:rPr dirty="0" sz="1600" spc="45">
                <a:solidFill>
                  <a:srgbClr val="333333"/>
                </a:solidFill>
                <a:latin typeface="Trebuchet MS"/>
                <a:cs typeface="Trebuchet MS"/>
              </a:rPr>
              <a:t>THOMSON REUTERS</a:t>
            </a:r>
            <a:r>
              <a:rPr dirty="0" sz="1600" spc="-33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9100"/>
                </a:solidFill>
                <a:latin typeface="Trebuchet MS"/>
                <a:cs typeface="Trebuchet MS"/>
              </a:rPr>
              <a:t>ACCELUS™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1" y="9305797"/>
            <a:ext cx="78930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25">
                <a:solidFill>
                  <a:srgbClr val="005A85"/>
                </a:solidFill>
                <a:latin typeface="Trebuchet MS"/>
                <a:cs typeface="Trebuchet MS"/>
              </a:rPr>
              <a:t>WHITEPAPER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012" y="822960"/>
            <a:ext cx="6838950" cy="475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4500" y="5783071"/>
            <a:ext cx="4921885" cy="13398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ct val="93800"/>
              </a:lnSpc>
              <a:spcBef>
                <a:spcPts val="320"/>
              </a:spcBef>
            </a:pPr>
            <a:r>
              <a:rPr dirty="0" sz="3000" spc="10">
                <a:solidFill>
                  <a:srgbClr val="005A85"/>
                </a:solidFill>
                <a:latin typeface="Trebuchet MS"/>
                <a:cs typeface="Trebuchet MS"/>
              </a:rPr>
              <a:t>BUILDING </a:t>
            </a:r>
            <a:r>
              <a:rPr dirty="0" sz="3000" spc="55">
                <a:solidFill>
                  <a:srgbClr val="005A85"/>
                </a:solidFill>
                <a:latin typeface="Trebuchet MS"/>
                <a:cs typeface="Trebuchet MS"/>
              </a:rPr>
              <a:t>A </a:t>
            </a:r>
            <a:r>
              <a:rPr dirty="0" sz="3000" spc="100">
                <a:solidFill>
                  <a:srgbClr val="005A85"/>
                </a:solidFill>
                <a:latin typeface="Trebuchet MS"/>
                <a:cs typeface="Trebuchet MS"/>
              </a:rPr>
              <a:t>BUSINESS </a:t>
            </a:r>
            <a:r>
              <a:rPr dirty="0" sz="3000" spc="70">
                <a:solidFill>
                  <a:srgbClr val="005A85"/>
                </a:solidFill>
                <a:latin typeface="Trebuchet MS"/>
                <a:cs typeface="Trebuchet MS"/>
              </a:rPr>
              <a:t>CASE  </a:t>
            </a:r>
            <a:r>
              <a:rPr dirty="0" sz="3000" spc="60">
                <a:solidFill>
                  <a:srgbClr val="005A85"/>
                </a:solidFill>
                <a:latin typeface="Trebuchet MS"/>
                <a:cs typeface="Trebuchet MS"/>
              </a:rPr>
              <a:t>FOR</a:t>
            </a:r>
            <a:r>
              <a:rPr dirty="0" sz="3000" spc="-27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005A85"/>
                </a:solidFill>
                <a:latin typeface="Trebuchet MS"/>
                <a:cs typeface="Trebuchet MS"/>
              </a:rPr>
              <a:t>GOVERNANCE,</a:t>
            </a:r>
            <a:r>
              <a:rPr dirty="0" sz="3000" spc="-27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3000" spc="45">
                <a:solidFill>
                  <a:srgbClr val="005A85"/>
                </a:solidFill>
                <a:latin typeface="Trebuchet MS"/>
                <a:cs typeface="Trebuchet MS"/>
              </a:rPr>
              <a:t>RISK</a:t>
            </a:r>
            <a:r>
              <a:rPr dirty="0" sz="3000" spc="-27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005A85"/>
                </a:solidFill>
                <a:latin typeface="Trebuchet MS"/>
                <a:cs typeface="Trebuchet MS"/>
              </a:rPr>
              <a:t>AND  </a:t>
            </a:r>
            <a:r>
              <a:rPr dirty="0" sz="3000" spc="30">
                <a:solidFill>
                  <a:srgbClr val="005A85"/>
                </a:solidFill>
                <a:latin typeface="Trebuchet MS"/>
                <a:cs typeface="Trebuchet MS"/>
              </a:rPr>
              <a:t>COMPLIANCE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1639" y="320040"/>
            <a:ext cx="1828800" cy="448309"/>
          </a:xfrm>
          <a:custGeom>
            <a:avLst/>
            <a:gdLst/>
            <a:ahLst/>
            <a:cxnLst/>
            <a:rect l="l" t="t" r="r" b="b"/>
            <a:pathLst>
              <a:path w="1828800" h="448309">
                <a:moveTo>
                  <a:pt x="0" y="448055"/>
                </a:moveTo>
                <a:lnTo>
                  <a:pt x="1828800" y="448055"/>
                </a:lnTo>
                <a:lnTo>
                  <a:pt x="1828800" y="0"/>
                </a:lnTo>
                <a:lnTo>
                  <a:pt x="0" y="0"/>
                </a:lnTo>
                <a:lnTo>
                  <a:pt x="0" y="448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6615" y="320040"/>
            <a:ext cx="128270" cy="448309"/>
          </a:xfrm>
          <a:custGeom>
            <a:avLst/>
            <a:gdLst/>
            <a:ahLst/>
            <a:cxnLst/>
            <a:rect l="l" t="t" r="r" b="b"/>
            <a:pathLst>
              <a:path w="128270" h="448309">
                <a:moveTo>
                  <a:pt x="0" y="448055"/>
                </a:moveTo>
                <a:lnTo>
                  <a:pt x="128015" y="448055"/>
                </a:lnTo>
                <a:lnTo>
                  <a:pt x="128015" y="0"/>
                </a:lnTo>
                <a:lnTo>
                  <a:pt x="0" y="0"/>
                </a:lnTo>
                <a:lnTo>
                  <a:pt x="0" y="448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14800" y="9015983"/>
            <a:ext cx="3657600" cy="914400"/>
          </a:xfrm>
          <a:custGeom>
            <a:avLst/>
            <a:gdLst/>
            <a:ahLst/>
            <a:cxnLst/>
            <a:rect l="l" t="t" r="r" b="b"/>
            <a:pathLst>
              <a:path w="3657600" h="914400">
                <a:moveTo>
                  <a:pt x="0" y="914400"/>
                </a:moveTo>
                <a:lnTo>
                  <a:pt x="3657600" y="914400"/>
                </a:lnTo>
                <a:lnTo>
                  <a:pt x="3657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3776" y="0"/>
            <a:ext cx="1152144" cy="896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4631" y="27432"/>
            <a:ext cx="1207135" cy="741045"/>
          </a:xfrm>
          <a:custGeom>
            <a:avLst/>
            <a:gdLst/>
            <a:ahLst/>
            <a:cxnLst/>
            <a:rect l="l" t="t" r="r" b="b"/>
            <a:pathLst>
              <a:path w="1207135" h="741045">
                <a:moveTo>
                  <a:pt x="0" y="740664"/>
                </a:moveTo>
                <a:lnTo>
                  <a:pt x="1207008" y="740664"/>
                </a:lnTo>
                <a:lnTo>
                  <a:pt x="1207008" y="0"/>
                </a:lnTo>
                <a:lnTo>
                  <a:pt x="0" y="0"/>
                </a:lnTo>
                <a:lnTo>
                  <a:pt x="0" y="740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27447" y="7232904"/>
            <a:ext cx="2706624" cy="2048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dirty="0" spc="25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73300" y="425449"/>
            <a:ext cx="3204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800" spc="-5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333333"/>
                </a:solidFill>
                <a:latin typeface="Trebuchet MS"/>
                <a:cs typeface="Trebuchet MS"/>
              </a:rPr>
              <a:t>GOVERNANCE,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287" y="916939"/>
            <a:ext cx="5053965" cy="66243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32384">
              <a:lnSpc>
                <a:spcPct val="93800"/>
              </a:lnSpc>
              <a:spcBef>
                <a:spcPts val="175"/>
              </a:spcBef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When a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company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uses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wide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array of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solutions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from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different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vendors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manage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risk  management,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audit,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policy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management,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it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runs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inconsistencies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inefficiencies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may lead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high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costs.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Multiple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systems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multiple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deployments cause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conflicting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versions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truth.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standardized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solution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resolves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these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problems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establishes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single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version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truth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entire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enterprise.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9050">
              <a:lnSpc>
                <a:spcPct val="93800"/>
              </a:lnSpc>
            </a:pP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technology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provides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greater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efficiency,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improves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collaboration,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reduces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time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resource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associated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processes.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technology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enables organizations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break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down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walls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audit,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groups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provides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expanded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as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deploy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software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across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enterprise.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unifying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many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owners,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comprehensive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software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solution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eliminate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silos,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redundant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data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30"/>
              </a:lnSpc>
            </a:pP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entry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improve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transparency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communication.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96850">
              <a:lnSpc>
                <a:spcPts val="1120"/>
              </a:lnSpc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outcome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end-to-end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leverage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form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unified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framework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result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in:</a:t>
            </a:r>
            <a:endParaRPr sz="1000">
              <a:latin typeface="Trebuchet MS"/>
              <a:cs typeface="Trebuchet MS"/>
            </a:endParaRPr>
          </a:p>
          <a:p>
            <a:pPr marL="281940" marR="434975" indent="-269240">
              <a:lnSpc>
                <a:spcPct val="100000"/>
              </a:lnSpc>
              <a:spcBef>
                <a:spcPts val="58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shared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repository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used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planning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work  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internal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management,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other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</a:t>
            </a:r>
            <a:endParaRPr sz="1000">
              <a:latin typeface="Trebuchet MS"/>
              <a:cs typeface="Trebuchet MS"/>
            </a:endParaRPr>
          </a:p>
          <a:p>
            <a:pPr marL="281940" marR="379095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calibrated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methodology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allowing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collaboration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among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ability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group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rely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work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others</a:t>
            </a:r>
            <a:endParaRPr sz="1000">
              <a:latin typeface="Trebuchet MS"/>
              <a:cs typeface="Trebuchet MS"/>
            </a:endParaRPr>
          </a:p>
          <a:p>
            <a:pPr marL="281940" marR="253365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Accelerated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strategic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growth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clear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visibility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entering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new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markets,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launching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new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products,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taking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joint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ventures,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mergers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acquisitions</a:t>
            </a:r>
            <a:endParaRPr sz="1000">
              <a:latin typeface="Trebuchet MS"/>
              <a:cs typeface="Trebuchet MS"/>
            </a:endParaRPr>
          </a:p>
          <a:p>
            <a:pPr marL="281940" marR="55244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Increased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value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operational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excellence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through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automation,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methodologies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connected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transactions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across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functions</a:t>
            </a:r>
            <a:endParaRPr sz="1000">
              <a:latin typeface="Trebuchet MS"/>
              <a:cs typeface="Trebuchet MS"/>
            </a:endParaRPr>
          </a:p>
          <a:p>
            <a:pPr marL="281940" marR="596265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Simplicity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190">
                <a:solidFill>
                  <a:srgbClr val="333333"/>
                </a:solidFill>
                <a:latin typeface="Trebuchet MS"/>
                <a:cs typeface="Trebuchet MS"/>
              </a:rPr>
              <a:t>–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clear,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concise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easily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accessible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promotes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sound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decision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making</a:t>
            </a:r>
            <a:endParaRPr sz="1000">
              <a:latin typeface="Trebuchet MS"/>
              <a:cs typeface="Trebuchet MS"/>
            </a:endParaRPr>
          </a:p>
          <a:p>
            <a:pPr marL="281940" marR="189865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Increased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transparency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provided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executive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dashboards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on-demand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automated  reporting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features</a:t>
            </a:r>
            <a:endParaRPr sz="1000">
              <a:latin typeface="Trebuchet MS"/>
              <a:cs typeface="Trebuchet MS"/>
            </a:endParaRPr>
          </a:p>
          <a:p>
            <a:pPr marL="281940" marR="36830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compelling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advantage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move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faster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than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competitors,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secure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knowledge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you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working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within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regulatory</a:t>
            </a:r>
            <a:r>
              <a:rPr dirty="0" sz="1000" spc="-22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requirements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15">
                <a:solidFill>
                  <a:srgbClr val="005A85"/>
                </a:solidFill>
                <a:latin typeface="Trebuchet MS"/>
                <a:cs typeface="Trebuchet MS"/>
              </a:rPr>
              <a:t>CONCLUSION</a:t>
            </a:r>
            <a:endParaRPr sz="1600">
              <a:latin typeface="Trebuchet MS"/>
              <a:cs typeface="Trebuchet MS"/>
            </a:endParaRPr>
          </a:p>
          <a:p>
            <a:pPr marL="12700" marR="201295">
              <a:lnSpc>
                <a:spcPts val="1120"/>
              </a:lnSpc>
              <a:spcBef>
                <a:spcPts val="1245"/>
              </a:spcBef>
            </a:pP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represents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one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significant advances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world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audit,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management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years.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Unlike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</a:t>
            </a:r>
            <a:r>
              <a:rPr dirty="0" sz="1000" spc="-10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changes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field,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being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driven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not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120"/>
              </a:lnSpc>
              <a:spcBef>
                <a:spcPts val="10"/>
              </a:spcBef>
            </a:pP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regulators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standard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setters,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but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leading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edge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practitioners,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solution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providers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service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providers.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end-to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compelling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well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within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endParaRPr sz="1000">
              <a:latin typeface="Trebuchet MS"/>
              <a:cs typeface="Trebuchet MS"/>
            </a:endParaRPr>
          </a:p>
          <a:p>
            <a:pPr marL="12700" marR="97790">
              <a:lnSpc>
                <a:spcPts val="1120"/>
              </a:lnSpc>
              <a:spcBef>
                <a:spcPts val="10"/>
              </a:spcBef>
            </a:pP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grasp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major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corporations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today.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frameworks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exist,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methodologies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there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technology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problems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been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solved.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Best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practices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quickly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emerging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significant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05"/>
              </a:lnSpc>
            </a:pP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rewards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low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investment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little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await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pioneers.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187" y="1034300"/>
            <a:ext cx="4915535" cy="2538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39"/>
              </a:lnSpc>
            </a:pPr>
            <a:r>
              <a:rPr dirty="0" sz="1600">
                <a:solidFill>
                  <a:srgbClr val="005A85"/>
                </a:solidFill>
                <a:latin typeface="Trebuchet MS"/>
                <a:cs typeface="Trebuchet MS"/>
              </a:rPr>
              <a:t>ABOUT</a:t>
            </a:r>
            <a:r>
              <a:rPr dirty="0" sz="1600" spc="-17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005A85"/>
                </a:solidFill>
                <a:latin typeface="Trebuchet MS"/>
                <a:cs typeface="Trebuchet MS"/>
              </a:rPr>
              <a:t>THOMSON</a:t>
            </a:r>
            <a:r>
              <a:rPr dirty="0" sz="1600" spc="-13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005A85"/>
                </a:solidFill>
                <a:latin typeface="Trebuchet MS"/>
                <a:cs typeface="Trebuchet MS"/>
              </a:rPr>
              <a:t>REUTERS</a:t>
            </a:r>
            <a:r>
              <a:rPr dirty="0" sz="1600" spc="-13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005A85"/>
                </a:solidFill>
                <a:latin typeface="Trebuchet MS"/>
                <a:cs typeface="Trebuchet MS"/>
              </a:rPr>
              <a:t>GRC</a:t>
            </a:r>
            <a:endParaRPr sz="1600">
              <a:latin typeface="Trebuchet MS"/>
              <a:cs typeface="Trebuchet MS"/>
            </a:endParaRPr>
          </a:p>
          <a:p>
            <a:pPr marR="88900">
              <a:lnSpc>
                <a:spcPct val="93700"/>
              </a:lnSpc>
              <a:spcBef>
                <a:spcPts val="1215"/>
              </a:spcBef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Thomson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Reuters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world’s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leading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source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intelligent information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businesses and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professionals.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company combines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industry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expertise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innovative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technology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deliver 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critical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leading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decision-makers in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financial,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tax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accounting,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scientific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healthcare</a:t>
            </a:r>
            <a:r>
              <a:rPr dirty="0" sz="1000" spc="-1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markets.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93800"/>
              </a:lnSpc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Our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solutions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dynamically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connect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transactions,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strategy,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operations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the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ever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changing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regulatory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environment,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providing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highly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regulated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firms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knowledge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act.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Our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client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groups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include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legal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risk functions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within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organization.  We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partner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firms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manage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exposure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accelerate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every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step.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R="34290">
              <a:lnSpc>
                <a:spcPct val="93700"/>
              </a:lnSpc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Thomson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Reuters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Accelus™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suite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products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provides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powerful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tools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that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enable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proactive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insights,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dynamic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connections,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informed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outcomes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drive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overall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performance.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Thomson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Reuters Accelus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combination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market-leading 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solutions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provided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 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heritage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businesses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Complinet,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Oden®,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Paisley, West’s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Capitol 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Watch®,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Westlaw®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Business,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Westlaw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Advisor®.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5759" y="841247"/>
            <a:ext cx="5084445" cy="201295"/>
          </a:xfrm>
          <a:custGeom>
            <a:avLst/>
            <a:gdLst/>
            <a:ahLst/>
            <a:cxnLst/>
            <a:rect l="l" t="t" r="r" b="b"/>
            <a:pathLst>
              <a:path w="5084445" h="201294">
                <a:moveTo>
                  <a:pt x="0" y="201168"/>
                </a:moveTo>
                <a:lnTo>
                  <a:pt x="5084064" y="201168"/>
                </a:lnTo>
                <a:lnTo>
                  <a:pt x="5084064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9536" y="1071437"/>
            <a:ext cx="3648710" cy="4032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850">
                <a:latin typeface="Arial"/>
                <a:cs typeface="Arial"/>
              </a:rPr>
              <a:t>About FixNix </a:t>
            </a:r>
            <a:r>
              <a:rPr dirty="0" sz="850" spc="5">
                <a:latin typeface="Arial"/>
                <a:cs typeface="Arial"/>
              </a:rPr>
              <a:t>GRC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Platform™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FixNix is the world’s innovative, well awarded leading </a:t>
            </a:r>
            <a:r>
              <a:rPr dirty="0" sz="850" spc="5">
                <a:latin typeface="Arial"/>
                <a:cs typeface="Arial"/>
              </a:rPr>
              <a:t>cloud GRC</a:t>
            </a:r>
            <a:r>
              <a:rPr dirty="0" sz="850" spc="3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company.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59" y="1426463"/>
            <a:ext cx="5084445" cy="182880"/>
          </a:xfrm>
          <a:custGeom>
            <a:avLst/>
            <a:gdLst/>
            <a:ahLst/>
            <a:cxnLst/>
            <a:rect l="l" t="t" r="r" b="b"/>
            <a:pathLst>
              <a:path w="5084445" h="182880">
                <a:moveTo>
                  <a:pt x="0" y="182879"/>
                </a:moveTo>
                <a:lnTo>
                  <a:pt x="5084064" y="182879"/>
                </a:lnTo>
                <a:lnTo>
                  <a:pt x="508406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7200" y="1583501"/>
            <a:ext cx="6022340" cy="77355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01955" marR="318135">
              <a:lnSpc>
                <a:spcPts val="1010"/>
              </a:lnSpc>
              <a:spcBef>
                <a:spcPts val="114"/>
              </a:spcBef>
            </a:pPr>
            <a:r>
              <a:rPr dirty="0" sz="850">
                <a:latin typeface="Arial"/>
                <a:cs typeface="Arial"/>
              </a:rPr>
              <a:t>The </a:t>
            </a:r>
            <a:r>
              <a:rPr dirty="0" sz="850" spc="5">
                <a:latin typeface="Arial"/>
                <a:cs typeface="Arial"/>
              </a:rPr>
              <a:t>company combines </a:t>
            </a:r>
            <a:r>
              <a:rPr dirty="0" sz="850">
                <a:latin typeface="Arial"/>
                <a:cs typeface="Arial"/>
              </a:rPr>
              <a:t>industry expertise with innovative technology to deliver </a:t>
            </a:r>
            <a:r>
              <a:rPr dirty="0" sz="850" spc="5">
                <a:latin typeface="Arial"/>
                <a:cs typeface="Arial"/>
              </a:rPr>
              <a:t>critical </a:t>
            </a:r>
            <a:r>
              <a:rPr dirty="0" sz="850">
                <a:latin typeface="Arial"/>
                <a:cs typeface="Arial"/>
              </a:rPr>
              <a:t>information for leading  decision-makers in the financial, legal, tax and accounting, </a:t>
            </a:r>
            <a:r>
              <a:rPr dirty="0" sz="850" spc="5">
                <a:latin typeface="Arial"/>
                <a:cs typeface="Arial"/>
              </a:rPr>
              <a:t>scientific </a:t>
            </a:r>
            <a:r>
              <a:rPr dirty="0" sz="850">
                <a:latin typeface="Arial"/>
                <a:cs typeface="Arial"/>
              </a:rPr>
              <a:t>and healthcare</a:t>
            </a:r>
            <a:r>
              <a:rPr dirty="0" sz="850" spc="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markets.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 marR="85725">
              <a:lnSpc>
                <a:spcPts val="1010"/>
              </a:lnSpc>
            </a:pPr>
            <a:r>
              <a:rPr dirty="0" sz="850">
                <a:latin typeface="Arial"/>
                <a:cs typeface="Arial"/>
              </a:rPr>
              <a:t>Our </a:t>
            </a:r>
            <a:r>
              <a:rPr dirty="0" sz="850" spc="5">
                <a:latin typeface="Arial"/>
                <a:cs typeface="Arial"/>
              </a:rPr>
              <a:t>solutions </a:t>
            </a:r>
            <a:r>
              <a:rPr dirty="0" sz="850">
                <a:latin typeface="Arial"/>
                <a:cs typeface="Arial"/>
              </a:rPr>
              <a:t>dynamically </a:t>
            </a:r>
            <a:r>
              <a:rPr dirty="0" sz="850" spc="5">
                <a:latin typeface="Arial"/>
                <a:cs typeface="Arial"/>
              </a:rPr>
              <a:t>connect </a:t>
            </a:r>
            <a:r>
              <a:rPr dirty="0" sz="850">
                <a:latin typeface="Arial"/>
                <a:cs typeface="Arial"/>
              </a:rPr>
              <a:t>business transactions, </a:t>
            </a:r>
            <a:r>
              <a:rPr dirty="0" sz="850" spc="5">
                <a:latin typeface="Arial"/>
                <a:cs typeface="Arial"/>
              </a:rPr>
              <a:t>strategy, </a:t>
            </a:r>
            <a:r>
              <a:rPr dirty="0" sz="850">
                <a:latin typeface="Arial"/>
                <a:cs typeface="Arial"/>
              </a:rPr>
              <a:t>and operations to the ever </a:t>
            </a:r>
            <a:r>
              <a:rPr dirty="0" sz="850" spc="5">
                <a:latin typeface="Arial"/>
                <a:cs typeface="Arial"/>
              </a:rPr>
              <a:t>changing regulatory  </a:t>
            </a:r>
            <a:r>
              <a:rPr dirty="0" sz="850">
                <a:latin typeface="Arial"/>
                <a:cs typeface="Arial"/>
              </a:rPr>
              <a:t>environment, providing highly </a:t>
            </a:r>
            <a:r>
              <a:rPr dirty="0" sz="850" spc="5">
                <a:latin typeface="Arial"/>
                <a:cs typeface="Arial"/>
              </a:rPr>
              <a:t>regulated </a:t>
            </a:r>
            <a:r>
              <a:rPr dirty="0" sz="850">
                <a:latin typeface="Arial"/>
                <a:cs typeface="Arial"/>
              </a:rPr>
              <a:t>firms with the </a:t>
            </a:r>
            <a:r>
              <a:rPr dirty="0" sz="850" spc="5">
                <a:latin typeface="Arial"/>
                <a:cs typeface="Arial"/>
              </a:rPr>
              <a:t>knowledge </a:t>
            </a:r>
            <a:r>
              <a:rPr dirty="0" sz="850">
                <a:latin typeface="Arial"/>
                <a:cs typeface="Arial"/>
              </a:rPr>
              <a:t>to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act.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 marR="2540">
              <a:lnSpc>
                <a:spcPts val="1010"/>
              </a:lnSpc>
            </a:pPr>
            <a:r>
              <a:rPr dirty="0" sz="850">
                <a:latin typeface="Arial"/>
                <a:cs typeface="Arial"/>
              </a:rPr>
              <a:t>Our </a:t>
            </a:r>
            <a:r>
              <a:rPr dirty="0" sz="850" spc="5">
                <a:latin typeface="Arial"/>
                <a:cs typeface="Arial"/>
              </a:rPr>
              <a:t>client </a:t>
            </a:r>
            <a:r>
              <a:rPr dirty="0" sz="850">
                <a:latin typeface="Arial"/>
                <a:cs typeface="Arial"/>
              </a:rPr>
              <a:t>groups include </a:t>
            </a:r>
            <a:r>
              <a:rPr dirty="0" sz="850" spc="5">
                <a:latin typeface="Arial"/>
                <a:cs typeface="Arial"/>
              </a:rPr>
              <a:t>compliance, </a:t>
            </a:r>
            <a:r>
              <a:rPr dirty="0" sz="850">
                <a:latin typeface="Arial"/>
                <a:cs typeface="Arial"/>
              </a:rPr>
              <a:t>audit, legal and </a:t>
            </a:r>
            <a:r>
              <a:rPr dirty="0" sz="850" spc="5">
                <a:latin typeface="Arial"/>
                <a:cs typeface="Arial"/>
              </a:rPr>
              <a:t>risk </a:t>
            </a:r>
            <a:r>
              <a:rPr dirty="0" sz="850">
                <a:latin typeface="Arial"/>
                <a:cs typeface="Arial"/>
              </a:rPr>
              <a:t>functions within the organization. </a:t>
            </a:r>
            <a:r>
              <a:rPr dirty="0" sz="850" spc="5">
                <a:latin typeface="Arial"/>
                <a:cs typeface="Arial"/>
              </a:rPr>
              <a:t>We </a:t>
            </a:r>
            <a:r>
              <a:rPr dirty="0" sz="850">
                <a:latin typeface="Arial"/>
                <a:cs typeface="Arial"/>
              </a:rPr>
              <a:t>partner with firms to  </a:t>
            </a:r>
            <a:r>
              <a:rPr dirty="0" sz="850" spc="5">
                <a:latin typeface="Arial"/>
                <a:cs typeface="Arial"/>
              </a:rPr>
              <a:t>manage </a:t>
            </a:r>
            <a:r>
              <a:rPr dirty="0" sz="850">
                <a:latin typeface="Arial"/>
                <a:cs typeface="Arial"/>
              </a:rPr>
              <a:t>their </a:t>
            </a:r>
            <a:r>
              <a:rPr dirty="0" sz="850" spc="5">
                <a:latin typeface="Arial"/>
                <a:cs typeface="Arial"/>
              </a:rPr>
              <a:t>risk </a:t>
            </a:r>
            <a:r>
              <a:rPr dirty="0" sz="850">
                <a:latin typeface="Arial"/>
                <a:cs typeface="Arial"/>
              </a:rPr>
              <a:t>exposure and accelerate their business at every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step.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ts val="1010"/>
              </a:lnSpc>
            </a:pPr>
            <a:r>
              <a:rPr dirty="0" sz="850">
                <a:latin typeface="Arial"/>
                <a:cs typeface="Arial"/>
              </a:rPr>
              <a:t>The FixNix Cloud </a:t>
            </a:r>
            <a:r>
              <a:rPr dirty="0" sz="850" spc="5">
                <a:latin typeface="Arial"/>
                <a:cs typeface="Arial"/>
              </a:rPr>
              <a:t>GRC </a:t>
            </a:r>
            <a:r>
              <a:rPr dirty="0" sz="850">
                <a:latin typeface="Arial"/>
                <a:cs typeface="Arial"/>
              </a:rPr>
              <a:t>Platform™ is </a:t>
            </a:r>
            <a:r>
              <a:rPr dirty="0" sz="850" spc="5">
                <a:latin typeface="Arial"/>
                <a:cs typeface="Arial"/>
              </a:rPr>
              <a:t>suite </a:t>
            </a:r>
            <a:r>
              <a:rPr dirty="0" sz="850">
                <a:latin typeface="Arial"/>
                <a:cs typeface="Arial"/>
              </a:rPr>
              <a:t>of products provides powerful tools and information that enable proactive  insights, dynamic </a:t>
            </a:r>
            <a:r>
              <a:rPr dirty="0" sz="850" spc="5">
                <a:latin typeface="Arial"/>
                <a:cs typeface="Arial"/>
              </a:rPr>
              <a:t>connections, </a:t>
            </a:r>
            <a:r>
              <a:rPr dirty="0" sz="850">
                <a:latin typeface="Arial"/>
                <a:cs typeface="Arial"/>
              </a:rPr>
              <a:t>and informed outcomes that drive overall business</a:t>
            </a:r>
            <a:r>
              <a:rPr dirty="0" sz="850" spc="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performance.</a:t>
            </a:r>
            <a:endParaRPr sz="850">
              <a:latin typeface="Arial"/>
              <a:cs typeface="Arial"/>
            </a:endParaRPr>
          </a:p>
          <a:p>
            <a:pPr marL="401955">
              <a:lnSpc>
                <a:spcPct val="100000"/>
              </a:lnSpc>
              <a:spcBef>
                <a:spcPts val="960"/>
              </a:spcBef>
            </a:pPr>
            <a:r>
              <a:rPr dirty="0" sz="850">
                <a:latin typeface="Arial"/>
                <a:cs typeface="Arial"/>
              </a:rPr>
              <a:t>FixNix Cloud </a:t>
            </a:r>
            <a:r>
              <a:rPr dirty="0" sz="850" spc="5">
                <a:latin typeface="Arial"/>
                <a:cs typeface="Arial"/>
              </a:rPr>
              <a:t>GRC </a:t>
            </a:r>
            <a:r>
              <a:rPr dirty="0" sz="850">
                <a:latin typeface="Arial"/>
                <a:cs typeface="Arial"/>
              </a:rPr>
              <a:t>Platform™ is </a:t>
            </a:r>
            <a:r>
              <a:rPr dirty="0" sz="850" spc="5">
                <a:latin typeface="Arial"/>
                <a:cs typeface="Arial"/>
              </a:rPr>
              <a:t>combination </a:t>
            </a:r>
            <a:r>
              <a:rPr dirty="0" sz="850">
                <a:latin typeface="Arial"/>
                <a:cs typeface="Arial"/>
              </a:rPr>
              <a:t>of the </a:t>
            </a:r>
            <a:r>
              <a:rPr dirty="0" sz="850" spc="5">
                <a:latin typeface="Arial"/>
                <a:cs typeface="Arial"/>
              </a:rPr>
              <a:t>market-leading </a:t>
            </a:r>
            <a:r>
              <a:rPr dirty="0" sz="850">
                <a:latin typeface="Arial"/>
                <a:cs typeface="Arial"/>
              </a:rPr>
              <a:t>products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like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Audit®,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Risk®,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Incident®,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Compliance®,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7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Asset®,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7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Policy®,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Controls®,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Whistleblower®,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Vendor®,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Contract®,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Fraud®,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 Financial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Risk®,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 Global Trade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Compliance®,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 Environmental </a:t>
            </a:r>
            <a:r>
              <a:rPr dirty="0" sz="850" spc="5">
                <a:latin typeface="Arial"/>
                <a:cs typeface="Arial"/>
              </a:rPr>
              <a:t>Monitoring </a:t>
            </a:r>
            <a:r>
              <a:rPr dirty="0" sz="850">
                <a:latin typeface="Arial"/>
                <a:cs typeface="Arial"/>
              </a:rPr>
              <a:t>and</a:t>
            </a:r>
            <a:r>
              <a:rPr dirty="0" sz="850" spc="-1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Reporting®,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Assurance®,</a:t>
            </a:r>
            <a:endParaRPr sz="850">
              <a:latin typeface="Arial"/>
              <a:cs typeface="Arial"/>
            </a:endParaRPr>
          </a:p>
          <a:p>
            <a:pPr>
              <a:lnSpc>
                <a:spcPts val="1450"/>
              </a:lnSpc>
              <a:spcBef>
                <a:spcPts val="445"/>
              </a:spcBef>
            </a:pPr>
            <a:r>
              <a:rPr dirty="0" baseline="23809" sz="2100" spc="-135" i="1">
                <a:solidFill>
                  <a:srgbClr val="005A85"/>
                </a:solidFill>
                <a:latin typeface="Trebuchet MS"/>
                <a:cs typeface="Trebuchet MS"/>
              </a:rPr>
              <a:t>Learn</a:t>
            </a:r>
            <a:r>
              <a:rPr dirty="0" sz="850" spc="-90">
                <a:latin typeface="Arial"/>
                <a:cs typeface="Arial"/>
              </a:rPr>
              <a:t>•</a:t>
            </a:r>
            <a:r>
              <a:rPr dirty="0" baseline="23809" sz="2100" spc="-135" i="1">
                <a:solidFill>
                  <a:srgbClr val="005A85"/>
                </a:solidFill>
                <a:latin typeface="Trebuchet MS"/>
                <a:cs typeface="Trebuchet MS"/>
              </a:rPr>
              <a:t>More</a:t>
            </a:r>
            <a:r>
              <a:rPr dirty="0" sz="850" spc="-90">
                <a:latin typeface="Arial"/>
                <a:cs typeface="Arial"/>
              </a:rPr>
              <a:t>FixNix </a:t>
            </a:r>
            <a:r>
              <a:rPr dirty="0" sz="850">
                <a:latin typeface="Arial"/>
                <a:cs typeface="Arial"/>
              </a:rPr>
              <a:t>Insurance</a:t>
            </a:r>
            <a:r>
              <a:rPr dirty="0" sz="850" spc="-6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Compliance®,</a:t>
            </a:r>
            <a:endParaRPr sz="850">
              <a:latin typeface="Arial"/>
              <a:cs typeface="Arial"/>
            </a:endParaRPr>
          </a:p>
          <a:p>
            <a:pPr>
              <a:lnSpc>
                <a:spcPts val="1285"/>
              </a:lnSpc>
            </a:pPr>
            <a:r>
              <a:rPr dirty="0" sz="1400" spc="-95" i="1">
                <a:solidFill>
                  <a:srgbClr val="005A85"/>
                </a:solidFill>
                <a:latin typeface="Trebuchet MS"/>
                <a:cs typeface="Trebuchet MS"/>
              </a:rPr>
              <a:t>Email:</a:t>
            </a:r>
            <a:r>
              <a:rPr dirty="0" sz="1400" spc="-114" i="1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400" spc="-95" i="1">
                <a:solidFill>
                  <a:srgbClr val="005A85"/>
                </a:solidFill>
                <a:latin typeface="Trebuchet MS"/>
                <a:cs typeface="Trebuchet MS"/>
                <a:hlinkClick r:id="rId2"/>
              </a:rPr>
              <a:t>enterprisegrc@thomsonreuters.com</a:t>
            </a:r>
            <a:endParaRPr sz="1400">
              <a:latin typeface="Trebuchet MS"/>
              <a:cs typeface="Trebuchet MS"/>
            </a:endParaRPr>
          </a:p>
          <a:p>
            <a:pPr marL="401955">
              <a:lnSpc>
                <a:spcPts val="575"/>
              </a:lnSpc>
            </a:pPr>
            <a:r>
              <a:rPr dirty="0" sz="850">
                <a:latin typeface="Arial"/>
                <a:cs typeface="Arial"/>
              </a:rPr>
              <a:t>• FixNix Corporate Social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Responsibility®,</a:t>
            </a:r>
            <a:endParaRPr sz="850">
              <a:latin typeface="Arial"/>
              <a:cs typeface="Arial"/>
            </a:endParaRPr>
          </a:p>
          <a:p>
            <a:pPr>
              <a:lnSpc>
                <a:spcPts val="1340"/>
              </a:lnSpc>
            </a:pPr>
            <a:r>
              <a:rPr dirty="0" sz="1400" spc="-114" i="1">
                <a:solidFill>
                  <a:srgbClr val="005A85"/>
                </a:solidFill>
                <a:latin typeface="Trebuchet MS"/>
                <a:cs typeface="Trebuchet MS"/>
              </a:rPr>
              <a:t>Visit:</a:t>
            </a:r>
            <a:r>
              <a:rPr dirty="0" sz="1400" spc="-120" i="1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400" spc="-90" i="1">
                <a:solidFill>
                  <a:srgbClr val="005A85"/>
                </a:solidFill>
                <a:latin typeface="Trebuchet MS"/>
                <a:cs typeface="Trebuchet MS"/>
              </a:rPr>
              <a:t>accelus.thomsonreuters.com</a:t>
            </a:r>
            <a:endParaRPr sz="1400">
              <a:latin typeface="Trebuchet MS"/>
              <a:cs typeface="Trebuchet MS"/>
            </a:endParaRPr>
          </a:p>
          <a:p>
            <a:pPr marL="401955">
              <a:lnSpc>
                <a:spcPts val="955"/>
              </a:lnSpc>
            </a:pPr>
            <a:r>
              <a:rPr dirty="0" sz="850">
                <a:latin typeface="Arial"/>
                <a:cs typeface="Arial"/>
              </a:rPr>
              <a:t>• FixNix Environment, Health </a:t>
            </a:r>
            <a:r>
              <a:rPr dirty="0" sz="850" spc="5">
                <a:latin typeface="Arial"/>
                <a:cs typeface="Arial"/>
              </a:rPr>
              <a:t>&amp;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Safety®,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 Board and Entity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Management®,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5"/>
              </a:spcBef>
            </a:pPr>
            <a:r>
              <a:rPr dirty="0" sz="850">
                <a:latin typeface="Arial"/>
                <a:cs typeface="Arial"/>
              </a:rPr>
              <a:t>• FixNix Brand </a:t>
            </a:r>
            <a:r>
              <a:rPr dirty="0" sz="850" spc="5">
                <a:latin typeface="Arial"/>
                <a:cs typeface="Arial"/>
              </a:rPr>
              <a:t>&amp; </a:t>
            </a:r>
            <a:r>
              <a:rPr dirty="0" sz="850">
                <a:latin typeface="Arial"/>
                <a:cs typeface="Arial"/>
              </a:rPr>
              <a:t>Reputation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 spc="5">
                <a:latin typeface="Arial"/>
                <a:cs typeface="Arial"/>
              </a:rPr>
              <a:t>Management®,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 Business Continuity </a:t>
            </a:r>
            <a:r>
              <a:rPr dirty="0" sz="850" spc="5">
                <a:latin typeface="Arial"/>
                <a:cs typeface="Arial"/>
              </a:rPr>
              <a:t>&amp; </a:t>
            </a:r>
            <a:r>
              <a:rPr dirty="0" sz="850">
                <a:latin typeface="Arial"/>
                <a:cs typeface="Arial"/>
              </a:rPr>
              <a:t>Disaster Recovery®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and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850">
                <a:latin typeface="Arial"/>
                <a:cs typeface="Arial"/>
              </a:rPr>
              <a:t>• FixNix Training </a:t>
            </a:r>
            <a:r>
              <a:rPr dirty="0" sz="850" spc="5">
                <a:latin typeface="Arial"/>
                <a:cs typeface="Arial"/>
              </a:rPr>
              <a:t>&amp;</a:t>
            </a:r>
            <a:r>
              <a:rPr dirty="0" sz="850" spc="-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awareness®.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700" spc="45">
                <a:solidFill>
                  <a:srgbClr val="333333"/>
                </a:solidFill>
                <a:latin typeface="Trebuchet MS"/>
                <a:cs typeface="Trebuchet MS"/>
              </a:rPr>
              <a:t>©</a:t>
            </a:r>
            <a:r>
              <a:rPr dirty="0" sz="700" spc="-5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333333"/>
                </a:solidFill>
                <a:latin typeface="Trebuchet MS"/>
                <a:cs typeface="Trebuchet MS"/>
              </a:rPr>
              <a:t>Thomson</a:t>
            </a:r>
            <a:r>
              <a:rPr dirty="0" sz="7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333333"/>
                </a:solidFill>
                <a:latin typeface="Trebuchet MS"/>
                <a:cs typeface="Trebuchet MS"/>
              </a:rPr>
              <a:t>Reuters.</a:t>
            </a:r>
            <a:r>
              <a:rPr dirty="0" sz="7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700" spc="-5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dirty="0" sz="700" spc="-5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700" spc="-45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r>
              <a:rPr dirty="0" sz="7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700" spc="-40">
                <a:solidFill>
                  <a:srgbClr val="333333"/>
                </a:solidFill>
                <a:latin typeface="Trebuchet MS"/>
                <a:cs typeface="Trebuchet MS"/>
              </a:rPr>
              <a:t>Cover</a:t>
            </a:r>
            <a:r>
              <a:rPr dirty="0" sz="7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333333"/>
                </a:solidFill>
                <a:latin typeface="Trebuchet MS"/>
                <a:cs typeface="Trebuchet MS"/>
              </a:rPr>
              <a:t>image</a:t>
            </a:r>
            <a:r>
              <a:rPr dirty="0" sz="7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700" spc="-4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7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333333"/>
                </a:solidFill>
                <a:latin typeface="Trebuchet MS"/>
                <a:cs typeface="Trebuchet MS"/>
              </a:rPr>
              <a:t>REUTERS/STRINGER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456" y="1042416"/>
            <a:ext cx="7553325" cy="384175"/>
          </a:xfrm>
          <a:custGeom>
            <a:avLst/>
            <a:gdLst/>
            <a:ahLst/>
            <a:cxnLst/>
            <a:rect l="l" t="t" r="r" b="b"/>
            <a:pathLst>
              <a:path w="7553325" h="384175">
                <a:moveTo>
                  <a:pt x="0" y="384048"/>
                </a:moveTo>
                <a:lnTo>
                  <a:pt x="7552944" y="384048"/>
                </a:lnTo>
                <a:lnTo>
                  <a:pt x="7552944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4227" y="1102868"/>
            <a:ext cx="3683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Verdana"/>
                <a:cs typeface="Verdana"/>
              </a:rPr>
              <a:t>About FixNix GRC</a:t>
            </a:r>
            <a:r>
              <a:rPr dirty="0" sz="1800" spc="-8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Verdana"/>
                <a:cs typeface="Verdana"/>
              </a:rPr>
              <a:t>Platform™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759" y="1609344"/>
            <a:ext cx="6894830" cy="7882255"/>
          </a:xfrm>
          <a:custGeom>
            <a:avLst/>
            <a:gdLst/>
            <a:ahLst/>
            <a:cxnLst/>
            <a:rect l="l" t="t" r="r" b="b"/>
            <a:pathLst>
              <a:path w="6894830" h="7882255">
                <a:moveTo>
                  <a:pt x="0" y="7882128"/>
                </a:moveTo>
                <a:lnTo>
                  <a:pt x="6894576" y="7882128"/>
                </a:lnTo>
                <a:lnTo>
                  <a:pt x="6894576" y="0"/>
                </a:lnTo>
                <a:lnTo>
                  <a:pt x="0" y="0"/>
                </a:lnTo>
                <a:lnTo>
                  <a:pt x="0" y="788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03135" y="1463039"/>
            <a:ext cx="969644" cy="914400"/>
          </a:xfrm>
          <a:custGeom>
            <a:avLst/>
            <a:gdLst/>
            <a:ahLst/>
            <a:cxnLst/>
            <a:rect l="l" t="t" r="r" b="b"/>
            <a:pathLst>
              <a:path w="969645" h="914400">
                <a:moveTo>
                  <a:pt x="0" y="914400"/>
                </a:moveTo>
                <a:lnTo>
                  <a:pt x="969264" y="914400"/>
                </a:lnTo>
                <a:lnTo>
                  <a:pt x="96926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9636" y="1706372"/>
            <a:ext cx="7145655" cy="758253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b="1">
                <a:latin typeface="Verdana"/>
                <a:cs typeface="Verdana"/>
              </a:rPr>
              <a:t>FixNix is </a:t>
            </a:r>
            <a:r>
              <a:rPr dirty="0" sz="850" spc="5" b="1">
                <a:latin typeface="Verdana"/>
                <a:cs typeface="Verdana"/>
              </a:rPr>
              <a:t>the </a:t>
            </a:r>
            <a:r>
              <a:rPr dirty="0" sz="850" b="1">
                <a:latin typeface="Verdana"/>
                <a:cs typeface="Verdana"/>
              </a:rPr>
              <a:t>world’s innovative, well </a:t>
            </a:r>
            <a:r>
              <a:rPr dirty="0" sz="850" spc="5" b="1">
                <a:latin typeface="Verdana"/>
                <a:cs typeface="Verdana"/>
              </a:rPr>
              <a:t>awarded </a:t>
            </a:r>
            <a:r>
              <a:rPr dirty="0" sz="850" b="1">
                <a:latin typeface="Verdana"/>
                <a:cs typeface="Verdana"/>
              </a:rPr>
              <a:t>leading cloud </a:t>
            </a:r>
            <a:r>
              <a:rPr dirty="0" sz="850" spc="5" b="1">
                <a:latin typeface="Verdana"/>
                <a:cs typeface="Verdana"/>
              </a:rPr>
              <a:t>GRC</a:t>
            </a:r>
            <a:r>
              <a:rPr dirty="0" sz="850" b="1">
                <a:latin typeface="Verdana"/>
                <a:cs typeface="Verdana"/>
              </a:rPr>
              <a:t> company.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765175">
              <a:lnSpc>
                <a:spcPts val="1010"/>
              </a:lnSpc>
            </a:pPr>
            <a:r>
              <a:rPr dirty="0" sz="850" spc="5" b="1">
                <a:latin typeface="Verdana"/>
                <a:cs typeface="Verdana"/>
              </a:rPr>
              <a:t>The company combines </a:t>
            </a:r>
            <a:r>
              <a:rPr dirty="0" sz="850" b="1">
                <a:latin typeface="Verdana"/>
                <a:cs typeface="Verdana"/>
              </a:rPr>
              <a:t>industry expertise </a:t>
            </a:r>
            <a:r>
              <a:rPr dirty="0" sz="850" spc="5" b="1">
                <a:latin typeface="Verdana"/>
                <a:cs typeface="Verdana"/>
              </a:rPr>
              <a:t>with </a:t>
            </a:r>
            <a:r>
              <a:rPr dirty="0" sz="850" b="1">
                <a:latin typeface="Verdana"/>
                <a:cs typeface="Verdana"/>
              </a:rPr>
              <a:t>innovative technology </a:t>
            </a:r>
            <a:r>
              <a:rPr dirty="0" sz="850" spc="5" b="1">
                <a:latin typeface="Verdana"/>
                <a:cs typeface="Verdana"/>
              </a:rPr>
              <a:t>to </a:t>
            </a:r>
            <a:r>
              <a:rPr dirty="0" sz="850" b="1">
                <a:latin typeface="Verdana"/>
                <a:cs typeface="Verdana"/>
              </a:rPr>
              <a:t>deliver critical information for  leading decision-makers in </a:t>
            </a:r>
            <a:r>
              <a:rPr dirty="0" sz="850" spc="5" b="1">
                <a:latin typeface="Verdana"/>
                <a:cs typeface="Verdana"/>
              </a:rPr>
              <a:t>the </a:t>
            </a:r>
            <a:r>
              <a:rPr dirty="0" sz="850" b="1">
                <a:latin typeface="Verdana"/>
                <a:cs typeface="Verdana"/>
              </a:rPr>
              <a:t>financial, legal, </a:t>
            </a:r>
            <a:r>
              <a:rPr dirty="0" sz="850" spc="5" b="1">
                <a:latin typeface="Verdana"/>
                <a:cs typeface="Verdana"/>
              </a:rPr>
              <a:t>tax and </a:t>
            </a:r>
            <a:r>
              <a:rPr dirty="0" sz="850" b="1">
                <a:latin typeface="Verdana"/>
                <a:cs typeface="Verdana"/>
              </a:rPr>
              <a:t>accounting, scientific </a:t>
            </a:r>
            <a:r>
              <a:rPr dirty="0" sz="850" spc="5" b="1">
                <a:latin typeface="Verdana"/>
                <a:cs typeface="Verdana"/>
              </a:rPr>
              <a:t>and </a:t>
            </a:r>
            <a:r>
              <a:rPr dirty="0" sz="850" b="1">
                <a:latin typeface="Verdana"/>
                <a:cs typeface="Verdana"/>
              </a:rPr>
              <a:t>healthcare</a:t>
            </a:r>
            <a:r>
              <a:rPr dirty="0" sz="850" spc="114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markets.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46355">
              <a:lnSpc>
                <a:spcPts val="1010"/>
              </a:lnSpc>
            </a:pPr>
            <a:r>
              <a:rPr dirty="0" sz="850" spc="5" b="1">
                <a:latin typeface="Verdana"/>
                <a:cs typeface="Verdana"/>
              </a:rPr>
              <a:t>Our </a:t>
            </a:r>
            <a:r>
              <a:rPr dirty="0" sz="850" b="1">
                <a:latin typeface="Verdana"/>
                <a:cs typeface="Verdana"/>
              </a:rPr>
              <a:t>solutions dynamically connect business transactions, strategy, </a:t>
            </a:r>
            <a:r>
              <a:rPr dirty="0" sz="850" spc="5" b="1">
                <a:latin typeface="Verdana"/>
                <a:cs typeface="Verdana"/>
              </a:rPr>
              <a:t>and </a:t>
            </a:r>
            <a:r>
              <a:rPr dirty="0" sz="850" b="1">
                <a:latin typeface="Verdana"/>
                <a:cs typeface="Verdana"/>
              </a:rPr>
              <a:t>operations </a:t>
            </a:r>
            <a:r>
              <a:rPr dirty="0" sz="850" spc="5" b="1">
                <a:latin typeface="Verdana"/>
                <a:cs typeface="Verdana"/>
              </a:rPr>
              <a:t>to the </a:t>
            </a:r>
            <a:r>
              <a:rPr dirty="0" sz="850" b="1">
                <a:latin typeface="Verdana"/>
                <a:cs typeface="Verdana"/>
              </a:rPr>
              <a:t>ever changing regulatory  environment, providing highly regulated firms </a:t>
            </a:r>
            <a:r>
              <a:rPr dirty="0" sz="850" spc="5" b="1">
                <a:latin typeface="Verdana"/>
                <a:cs typeface="Verdana"/>
              </a:rPr>
              <a:t>with the knowledge to</a:t>
            </a:r>
            <a:r>
              <a:rPr dirty="0" sz="850" spc="-10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act.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688340">
              <a:lnSpc>
                <a:spcPts val="1010"/>
              </a:lnSpc>
            </a:pPr>
            <a:r>
              <a:rPr dirty="0" sz="850" spc="5" b="1">
                <a:latin typeface="Verdana"/>
                <a:cs typeface="Verdana"/>
              </a:rPr>
              <a:t>Our </a:t>
            </a:r>
            <a:r>
              <a:rPr dirty="0" sz="850" b="1">
                <a:latin typeface="Verdana"/>
                <a:cs typeface="Verdana"/>
              </a:rPr>
              <a:t>client groups include compliance, audit, legal </a:t>
            </a:r>
            <a:r>
              <a:rPr dirty="0" sz="850" spc="5" b="1">
                <a:latin typeface="Verdana"/>
                <a:cs typeface="Verdana"/>
              </a:rPr>
              <a:t>and </a:t>
            </a:r>
            <a:r>
              <a:rPr dirty="0" sz="850" b="1">
                <a:latin typeface="Verdana"/>
                <a:cs typeface="Verdana"/>
              </a:rPr>
              <a:t>risk functions within </a:t>
            </a:r>
            <a:r>
              <a:rPr dirty="0" sz="850" spc="5" b="1">
                <a:latin typeface="Verdana"/>
                <a:cs typeface="Verdana"/>
              </a:rPr>
              <a:t>the </a:t>
            </a:r>
            <a:r>
              <a:rPr dirty="0" sz="850" b="1">
                <a:latin typeface="Verdana"/>
                <a:cs typeface="Verdana"/>
              </a:rPr>
              <a:t>organization. </a:t>
            </a:r>
            <a:r>
              <a:rPr dirty="0" sz="850" spc="10" b="1">
                <a:latin typeface="Verdana"/>
                <a:cs typeface="Verdana"/>
              </a:rPr>
              <a:t>We </a:t>
            </a:r>
            <a:r>
              <a:rPr dirty="0" sz="850" b="1">
                <a:latin typeface="Verdana"/>
                <a:cs typeface="Verdana"/>
              </a:rPr>
              <a:t>partner  </a:t>
            </a:r>
            <a:r>
              <a:rPr dirty="0" sz="850" spc="5" b="1">
                <a:latin typeface="Verdana"/>
                <a:cs typeface="Verdana"/>
              </a:rPr>
              <a:t>with </a:t>
            </a:r>
            <a:r>
              <a:rPr dirty="0" sz="850" b="1">
                <a:latin typeface="Verdana"/>
                <a:cs typeface="Verdana"/>
              </a:rPr>
              <a:t>firms </a:t>
            </a:r>
            <a:r>
              <a:rPr dirty="0" sz="850" spc="5" b="1">
                <a:latin typeface="Verdana"/>
                <a:cs typeface="Verdana"/>
              </a:rPr>
              <a:t>to manage </a:t>
            </a:r>
            <a:r>
              <a:rPr dirty="0" sz="850" b="1">
                <a:latin typeface="Verdana"/>
                <a:cs typeface="Verdana"/>
              </a:rPr>
              <a:t>their risk exposure </a:t>
            </a:r>
            <a:r>
              <a:rPr dirty="0" sz="850" spc="5" b="1">
                <a:latin typeface="Verdana"/>
                <a:cs typeface="Verdana"/>
              </a:rPr>
              <a:t>and </a:t>
            </a:r>
            <a:r>
              <a:rPr dirty="0" sz="850" b="1">
                <a:latin typeface="Verdana"/>
                <a:cs typeface="Verdana"/>
              </a:rPr>
              <a:t>accelerate their business </a:t>
            </a:r>
            <a:r>
              <a:rPr dirty="0" sz="850" spc="5" b="1">
                <a:latin typeface="Verdana"/>
                <a:cs typeface="Verdana"/>
              </a:rPr>
              <a:t>at </a:t>
            </a:r>
            <a:r>
              <a:rPr dirty="0" sz="850" b="1">
                <a:latin typeface="Verdana"/>
                <a:cs typeface="Verdana"/>
              </a:rPr>
              <a:t>every</a:t>
            </a:r>
            <a:r>
              <a:rPr dirty="0" sz="850" spc="10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step.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>
              <a:lnSpc>
                <a:spcPts val="1010"/>
              </a:lnSpc>
            </a:pPr>
            <a:r>
              <a:rPr dirty="0" sz="850" spc="5" b="1">
                <a:latin typeface="Verdana"/>
                <a:cs typeface="Verdana"/>
              </a:rPr>
              <a:t>The </a:t>
            </a:r>
            <a:r>
              <a:rPr dirty="0" sz="850" b="1">
                <a:latin typeface="Verdana"/>
                <a:cs typeface="Verdana"/>
              </a:rPr>
              <a:t>FixNix Cloud </a:t>
            </a:r>
            <a:r>
              <a:rPr dirty="0" sz="850" spc="5" b="1">
                <a:latin typeface="Verdana"/>
                <a:cs typeface="Verdana"/>
              </a:rPr>
              <a:t>GRC </a:t>
            </a:r>
            <a:r>
              <a:rPr dirty="0" sz="850" b="1">
                <a:latin typeface="Verdana"/>
                <a:cs typeface="Verdana"/>
              </a:rPr>
              <a:t>Platform™ is suite </a:t>
            </a:r>
            <a:r>
              <a:rPr dirty="0" sz="850" spc="5" b="1">
                <a:latin typeface="Verdana"/>
                <a:cs typeface="Verdana"/>
              </a:rPr>
              <a:t>of </a:t>
            </a:r>
            <a:r>
              <a:rPr dirty="0" sz="850" b="1">
                <a:latin typeface="Verdana"/>
                <a:cs typeface="Verdana"/>
              </a:rPr>
              <a:t>products provides powerful tools </a:t>
            </a:r>
            <a:r>
              <a:rPr dirty="0" sz="850" spc="5" b="1">
                <a:latin typeface="Verdana"/>
                <a:cs typeface="Verdana"/>
              </a:rPr>
              <a:t>and </a:t>
            </a:r>
            <a:r>
              <a:rPr dirty="0" sz="850" b="1">
                <a:latin typeface="Verdana"/>
                <a:cs typeface="Verdana"/>
              </a:rPr>
              <a:t>information that enable proactive  insights, </a:t>
            </a:r>
            <a:r>
              <a:rPr dirty="0" sz="850" spc="5" b="1">
                <a:latin typeface="Verdana"/>
                <a:cs typeface="Verdana"/>
              </a:rPr>
              <a:t>dynamic </a:t>
            </a:r>
            <a:r>
              <a:rPr dirty="0" sz="850" b="1">
                <a:latin typeface="Verdana"/>
                <a:cs typeface="Verdana"/>
              </a:rPr>
              <a:t>connections, </a:t>
            </a:r>
            <a:r>
              <a:rPr dirty="0" sz="850" spc="5" b="1">
                <a:latin typeface="Verdana"/>
                <a:cs typeface="Verdana"/>
              </a:rPr>
              <a:t>and </a:t>
            </a:r>
            <a:r>
              <a:rPr dirty="0" sz="850" b="1">
                <a:latin typeface="Verdana"/>
                <a:cs typeface="Verdana"/>
              </a:rPr>
              <a:t>informed </a:t>
            </a:r>
            <a:r>
              <a:rPr dirty="0" sz="850" spc="5" b="1">
                <a:latin typeface="Verdana"/>
                <a:cs typeface="Verdana"/>
              </a:rPr>
              <a:t>outcomes </a:t>
            </a:r>
            <a:r>
              <a:rPr dirty="0" sz="850" b="1">
                <a:latin typeface="Verdana"/>
                <a:cs typeface="Verdana"/>
              </a:rPr>
              <a:t>that drive overall business</a:t>
            </a:r>
            <a:r>
              <a:rPr dirty="0" sz="850" spc="20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performance.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50" b="1">
                <a:latin typeface="Verdana"/>
                <a:cs typeface="Verdana"/>
              </a:rPr>
              <a:t>FixNix Cloud </a:t>
            </a:r>
            <a:r>
              <a:rPr dirty="0" sz="850" spc="5" b="1">
                <a:latin typeface="Verdana"/>
                <a:cs typeface="Verdana"/>
              </a:rPr>
              <a:t>GRC </a:t>
            </a:r>
            <a:r>
              <a:rPr dirty="0" sz="850" b="1">
                <a:latin typeface="Verdana"/>
                <a:cs typeface="Verdana"/>
              </a:rPr>
              <a:t>Platform™ is combination </a:t>
            </a:r>
            <a:r>
              <a:rPr dirty="0" sz="850" spc="5" b="1">
                <a:latin typeface="Verdana"/>
                <a:cs typeface="Verdana"/>
              </a:rPr>
              <a:t>of the </a:t>
            </a:r>
            <a:r>
              <a:rPr dirty="0" sz="850" b="1">
                <a:latin typeface="Verdana"/>
                <a:cs typeface="Verdana"/>
              </a:rPr>
              <a:t>market-leading products</a:t>
            </a:r>
            <a:r>
              <a:rPr dirty="0" sz="850" spc="10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like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Audit®,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Risk®,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spcBef>
                <a:spcPts val="5"/>
              </a:spcBef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Incident®,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Compliance®,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Asset®,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Policy®,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Controls®,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Whistleblower®,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Vendor®,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spcBef>
                <a:spcPts val="5"/>
              </a:spcBef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Contract®,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Fraud®,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 Financial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Risk®,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 Global </a:t>
            </a:r>
            <a:r>
              <a:rPr dirty="0" sz="850" spc="5" b="1">
                <a:latin typeface="Verdana"/>
                <a:cs typeface="Verdana"/>
              </a:rPr>
              <a:t>Trade</a:t>
            </a:r>
            <a:r>
              <a:rPr dirty="0" sz="850" b="1">
                <a:latin typeface="Verdana"/>
                <a:cs typeface="Verdana"/>
              </a:rPr>
              <a:t> Compliance®,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spcBef>
                <a:spcPts val="5"/>
              </a:spcBef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 Environmental Monitoring </a:t>
            </a:r>
            <a:r>
              <a:rPr dirty="0" sz="850" spc="5" b="1">
                <a:latin typeface="Verdana"/>
                <a:cs typeface="Verdana"/>
              </a:rPr>
              <a:t>and</a:t>
            </a:r>
            <a:r>
              <a:rPr dirty="0" sz="850" b="1">
                <a:latin typeface="Verdana"/>
                <a:cs typeface="Verdana"/>
              </a:rPr>
              <a:t> Reporting®,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Assurance®,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 Insurance Compliance®,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spcBef>
                <a:spcPts val="5"/>
              </a:spcBef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 Corporate Social Responsibility®,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 Environment, Health </a:t>
            </a:r>
            <a:r>
              <a:rPr dirty="0" sz="850" spc="10" b="1">
                <a:latin typeface="Verdana"/>
                <a:cs typeface="Verdana"/>
              </a:rPr>
              <a:t>&amp;</a:t>
            </a:r>
            <a:r>
              <a:rPr dirty="0" sz="850" b="1">
                <a:latin typeface="Verdana"/>
                <a:cs typeface="Verdana"/>
              </a:rPr>
              <a:t> Safety®,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 </a:t>
            </a:r>
            <a:r>
              <a:rPr dirty="0" sz="850" spc="5" b="1">
                <a:latin typeface="Verdana"/>
                <a:cs typeface="Verdana"/>
              </a:rPr>
              <a:t>Board and </a:t>
            </a:r>
            <a:r>
              <a:rPr dirty="0" sz="850" b="1">
                <a:latin typeface="Verdana"/>
                <a:cs typeface="Verdana"/>
              </a:rPr>
              <a:t>Entity</a:t>
            </a:r>
            <a:r>
              <a:rPr dirty="0" sz="850" spc="-15" b="1">
                <a:latin typeface="Verdana"/>
                <a:cs typeface="Verdana"/>
              </a:rPr>
              <a:t> </a:t>
            </a:r>
            <a:r>
              <a:rPr dirty="0" sz="850" spc="5" b="1">
                <a:latin typeface="Verdana"/>
                <a:cs typeface="Verdana"/>
              </a:rPr>
              <a:t>Management®,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 </a:t>
            </a:r>
            <a:r>
              <a:rPr dirty="0" sz="850" spc="5" b="1">
                <a:latin typeface="Verdana"/>
                <a:cs typeface="Verdana"/>
              </a:rPr>
              <a:t>Brand </a:t>
            </a:r>
            <a:r>
              <a:rPr dirty="0" sz="850" spc="10" b="1">
                <a:latin typeface="Verdana"/>
                <a:cs typeface="Verdana"/>
              </a:rPr>
              <a:t>&amp; </a:t>
            </a:r>
            <a:r>
              <a:rPr dirty="0" sz="850" b="1">
                <a:latin typeface="Verdana"/>
                <a:cs typeface="Verdana"/>
              </a:rPr>
              <a:t>Reputation</a:t>
            </a:r>
            <a:r>
              <a:rPr dirty="0" sz="850" spc="-20" b="1">
                <a:latin typeface="Verdana"/>
                <a:cs typeface="Verdana"/>
              </a:rPr>
              <a:t> </a:t>
            </a:r>
            <a:r>
              <a:rPr dirty="0" sz="850" spc="5" b="1">
                <a:latin typeface="Verdana"/>
                <a:cs typeface="Verdana"/>
              </a:rPr>
              <a:t>Management®,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spcBef>
                <a:spcPts val="5"/>
              </a:spcBef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 Business Continuity </a:t>
            </a:r>
            <a:r>
              <a:rPr dirty="0" sz="850" spc="10" b="1">
                <a:latin typeface="Verdana"/>
                <a:cs typeface="Verdana"/>
              </a:rPr>
              <a:t>&amp; </a:t>
            </a:r>
            <a:r>
              <a:rPr dirty="0" sz="850" b="1">
                <a:latin typeface="Verdana"/>
                <a:cs typeface="Verdana"/>
              </a:rPr>
              <a:t>Disaster </a:t>
            </a:r>
            <a:r>
              <a:rPr dirty="0" sz="850" spc="5" b="1">
                <a:latin typeface="Verdana"/>
                <a:cs typeface="Verdana"/>
              </a:rPr>
              <a:t>Recovery®</a:t>
            </a:r>
            <a:r>
              <a:rPr dirty="0" sz="850" spc="-10" b="1">
                <a:latin typeface="Verdana"/>
                <a:cs typeface="Verdana"/>
              </a:rPr>
              <a:t> </a:t>
            </a:r>
            <a:r>
              <a:rPr dirty="0" sz="850" b="1">
                <a:latin typeface="Verdana"/>
                <a:cs typeface="Verdana"/>
              </a:rPr>
              <a:t>and</a:t>
            </a:r>
            <a:endParaRPr sz="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850">
              <a:latin typeface="Times New Roman"/>
              <a:cs typeface="Times New Roman"/>
            </a:endParaRPr>
          </a:p>
          <a:p>
            <a:pPr marL="314960" indent="-115570">
              <a:lnSpc>
                <a:spcPct val="100000"/>
              </a:lnSpc>
              <a:buChar char="•"/>
              <a:tabLst>
                <a:tab pos="315595" algn="l"/>
              </a:tabLst>
            </a:pPr>
            <a:r>
              <a:rPr dirty="0" sz="850" b="1">
                <a:latin typeface="Verdana"/>
                <a:cs typeface="Verdana"/>
              </a:rPr>
              <a:t>FixNix Training </a:t>
            </a:r>
            <a:r>
              <a:rPr dirty="0" sz="850" spc="10" b="1">
                <a:latin typeface="Verdana"/>
                <a:cs typeface="Verdana"/>
              </a:rPr>
              <a:t>&amp;</a:t>
            </a:r>
            <a:r>
              <a:rPr dirty="0" sz="850" b="1">
                <a:latin typeface="Verdana"/>
                <a:cs typeface="Verdana"/>
              </a:rPr>
              <a:t> awareness®.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636" y="9771380"/>
            <a:ext cx="4353560" cy="1574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850" spc="10" b="1">
                <a:latin typeface="Verdana"/>
                <a:cs typeface="Verdana"/>
              </a:rPr>
              <a:t>© </a:t>
            </a:r>
            <a:r>
              <a:rPr dirty="0" sz="850" b="1">
                <a:latin typeface="Verdana"/>
                <a:cs typeface="Verdana"/>
              </a:rPr>
              <a:t>FixNix Inc. All rights reserved. </a:t>
            </a:r>
            <a:r>
              <a:rPr dirty="0" sz="850" spc="5" b="1">
                <a:latin typeface="Verdana"/>
                <a:cs typeface="Verdana"/>
              </a:rPr>
              <a:t>Cover image by</a:t>
            </a:r>
            <a:r>
              <a:rPr dirty="0" sz="850" spc="-5" b="1">
                <a:latin typeface="Verdana"/>
                <a:cs typeface="Verdana"/>
              </a:rPr>
              <a:t> </a:t>
            </a:r>
            <a:r>
              <a:rPr dirty="0" sz="850" spc="5" b="1">
                <a:latin typeface="Verdana"/>
                <a:cs typeface="Verdana"/>
              </a:rPr>
              <a:t>REUTERS/STRINGER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19" y="1417319"/>
            <a:ext cx="4864735" cy="155575"/>
          </a:xfrm>
          <a:custGeom>
            <a:avLst/>
            <a:gdLst/>
            <a:ahLst/>
            <a:cxnLst/>
            <a:rect l="l" t="t" r="r" b="b"/>
            <a:pathLst>
              <a:path w="4864735" h="155575">
                <a:moveTo>
                  <a:pt x="0" y="155448"/>
                </a:moveTo>
                <a:lnTo>
                  <a:pt x="4864608" y="155448"/>
                </a:lnTo>
                <a:lnTo>
                  <a:pt x="486460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16167" y="1508760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457200"/>
                </a:moveTo>
                <a:lnTo>
                  <a:pt x="1828799" y="457200"/>
                </a:lnTo>
                <a:lnTo>
                  <a:pt x="18287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81928" y="0"/>
            <a:ext cx="1490472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4496" y="9471917"/>
            <a:ext cx="742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>
                <a:solidFill>
                  <a:srgbClr val="333333"/>
                </a:solidFill>
                <a:latin typeface="Trebuchet MS"/>
                <a:cs typeface="Trebuchet MS"/>
              </a:rPr>
              <a:t>II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300" y="907795"/>
            <a:ext cx="1118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005A85"/>
                </a:solidFill>
                <a:latin typeface="Trebuchet MS"/>
                <a:cs typeface="Trebuchet MS"/>
              </a:rPr>
              <a:t>CONTENTS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300" y="1588262"/>
            <a:ext cx="9994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INTRODUCTION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9060" y="1588262"/>
            <a:ext cx="692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8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888489"/>
            <a:ext cx="46126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ASSURANCE: THE LAST MAJOR BUSINESS FUNCTION TO BE</a:t>
            </a:r>
            <a:r>
              <a:rPr dirty="0" sz="1000" spc="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INTEGRATED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4679" y="1888489"/>
            <a:ext cx="933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300" y="2188717"/>
            <a:ext cx="2833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CURRENT STATE OF GRC: THE</a:t>
            </a:r>
            <a:r>
              <a:rPr dirty="0" sz="1000" spc="-4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CHALLENGES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4679" y="2188717"/>
            <a:ext cx="933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300" y="2488945"/>
            <a:ext cx="34258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BUILDING THE BUSINESS CASE FOR END-TO-END</a:t>
            </a:r>
            <a:r>
              <a:rPr dirty="0" sz="100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GRC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7720" y="2488945"/>
            <a:ext cx="901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300" y="2789174"/>
            <a:ext cx="27209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CALCULATE THE CURRENT COSTS OF</a:t>
            </a:r>
            <a:r>
              <a:rPr dirty="0" sz="1000" spc="-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GRC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1624" y="2789174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30">
                <a:solidFill>
                  <a:srgbClr val="333333"/>
                </a:solidFill>
                <a:latin typeface="Trebuchet MS"/>
                <a:cs typeface="Trebuchet MS"/>
              </a:rPr>
              <a:t>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3300" y="3088639"/>
            <a:ext cx="200913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BENEFITS OF END-TO-END</a:t>
            </a:r>
            <a:r>
              <a:rPr dirty="0" sz="1000" spc="-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GRC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32388" y="3088639"/>
            <a:ext cx="958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2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3300" y="3388867"/>
            <a:ext cx="8731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CONCLUSION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0874" y="3388867"/>
            <a:ext cx="977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40">
                <a:solidFill>
                  <a:srgbClr val="333333"/>
                </a:solidFill>
                <a:latin typeface="Trebuchet MS"/>
                <a:cs typeface="Trebuchet MS"/>
              </a:rPr>
              <a:t>8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6000" y="3708158"/>
            <a:ext cx="5029200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  <a:tabLst>
                <a:tab pos="4958080" algn="l"/>
              </a:tabLst>
            </a:pP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ABOU</a:t>
            </a:r>
            <a:r>
              <a:rPr dirty="0" sz="100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THOMSO</a:t>
            </a:r>
            <a:r>
              <a:rPr dirty="0" sz="100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UTER</a:t>
            </a:r>
            <a:r>
              <a:rPr dirty="0" sz="100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GR</a:t>
            </a:r>
            <a:r>
              <a:rPr dirty="0" sz="100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z="100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000" spc="30">
                <a:solidFill>
                  <a:srgbClr val="333333"/>
                </a:solidFill>
                <a:latin typeface="Trebuchet MS"/>
                <a:cs typeface="Trebuchet MS"/>
              </a:rPr>
              <a:t>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31135" y="3657600"/>
            <a:ext cx="5541645" cy="530860"/>
          </a:xfrm>
          <a:custGeom>
            <a:avLst/>
            <a:gdLst/>
            <a:ahLst/>
            <a:cxnLst/>
            <a:rect l="l" t="t" r="r" b="b"/>
            <a:pathLst>
              <a:path w="5541645" h="530860">
                <a:moveTo>
                  <a:pt x="0" y="530351"/>
                </a:moveTo>
                <a:lnTo>
                  <a:pt x="5541264" y="530351"/>
                </a:lnTo>
                <a:lnTo>
                  <a:pt x="5541264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dirty="0" spc="25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44500" y="425449"/>
            <a:ext cx="3204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800" spc="-5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333333"/>
                </a:solidFill>
                <a:latin typeface="Trebuchet MS"/>
                <a:cs typeface="Trebuchet MS"/>
              </a:rPr>
              <a:t>GOVERNANCE,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487" y="1087627"/>
            <a:ext cx="5042535" cy="673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5A85"/>
                </a:solidFill>
                <a:latin typeface="Trebuchet MS"/>
                <a:cs typeface="Trebuchet MS"/>
              </a:rPr>
              <a:t>INTRODUCTION</a:t>
            </a:r>
            <a:endParaRPr sz="1600">
              <a:latin typeface="Trebuchet MS"/>
              <a:cs typeface="Trebuchet MS"/>
            </a:endParaRPr>
          </a:p>
          <a:p>
            <a:pPr marL="12700" marR="197485">
              <a:lnSpc>
                <a:spcPct val="93700"/>
              </a:lnSpc>
              <a:spcBef>
                <a:spcPts val="1215"/>
              </a:spcBef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news headlines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continue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report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fines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imposed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regulators,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myriad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corporate  bribery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fraud,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challenges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driving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growth.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trend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only serves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highlight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despite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recent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investment in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internal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risk management,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corporate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governance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disciplines,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significant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 </a:t>
            </a:r>
            <a:r>
              <a:rPr dirty="0" sz="1000" spc="-5">
                <a:solidFill>
                  <a:srgbClr val="333333"/>
                </a:solidFill>
                <a:latin typeface="Trebuchet MS"/>
                <a:cs typeface="Trebuchet MS"/>
              </a:rPr>
              <a:t>gaps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exist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corporations.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While  isolated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incidents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one-time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governance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failures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bound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occur,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long-term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systemic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failures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than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just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isolated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anomaly.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62560">
              <a:lnSpc>
                <a:spcPts val="1130"/>
              </a:lnSpc>
            </a:pP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Although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fingers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often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point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one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specific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area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company </a:t>
            </a: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responsible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party,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these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events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result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much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than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couple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overlooked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assessments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poor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060"/>
              </a:lnSpc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management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judgments.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indicate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functions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internal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  <a:p>
            <a:pPr marL="12700" marR="64135">
              <a:lnSpc>
                <a:spcPct val="93700"/>
              </a:lnSpc>
              <a:spcBef>
                <a:spcPts val="40"/>
              </a:spcBef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management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cases,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do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not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share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processes,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terminology,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technology,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information,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common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methodology.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address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shortcoming,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concept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discipline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end-to-end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Governance,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(GRC)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has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emerged.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93700"/>
              </a:lnSpc>
              <a:spcBef>
                <a:spcPts val="5"/>
              </a:spcBef>
            </a:pP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Many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consider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their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management, compliance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corporate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governance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processes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acceptable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level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maturity.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assess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where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maturity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curve,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question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ask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is: </a:t>
            </a:r>
            <a:r>
              <a:rPr dirty="0" sz="1000" spc="-50" i="1">
                <a:solidFill>
                  <a:srgbClr val="333333"/>
                </a:solidFill>
                <a:latin typeface="Trebuchet MS"/>
                <a:cs typeface="Trebuchet MS"/>
              </a:rPr>
              <a:t>Could </a:t>
            </a:r>
            <a:r>
              <a:rPr dirty="0" sz="1000" spc="-55" i="1">
                <a:solidFill>
                  <a:srgbClr val="333333"/>
                </a:solidFill>
                <a:latin typeface="Trebuchet MS"/>
                <a:cs typeface="Trebuchet MS"/>
              </a:rPr>
              <a:t>my </a:t>
            </a:r>
            <a:r>
              <a:rPr dirty="0" sz="1000" spc="-45" i="1">
                <a:solidFill>
                  <a:srgbClr val="333333"/>
                </a:solidFill>
                <a:latin typeface="Trebuchet MS"/>
                <a:cs typeface="Trebuchet MS"/>
              </a:rPr>
              <a:t>company </a:t>
            </a:r>
            <a:r>
              <a:rPr dirty="0" sz="1000" spc="-60" i="1">
                <a:solidFill>
                  <a:srgbClr val="333333"/>
                </a:solidFill>
                <a:latin typeface="Trebuchet MS"/>
                <a:cs typeface="Trebuchet MS"/>
              </a:rPr>
              <a:t>make </a:t>
            </a:r>
            <a:r>
              <a:rPr dirty="0" sz="1000" spc="-90" i="1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75" i="1">
                <a:solidFill>
                  <a:srgbClr val="333333"/>
                </a:solidFill>
                <a:latin typeface="Trebuchet MS"/>
                <a:cs typeface="Trebuchet MS"/>
              </a:rPr>
              <a:t>following representation  </a:t>
            </a:r>
            <a:r>
              <a:rPr dirty="0" sz="1000" spc="-80" i="1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70" i="1">
                <a:solidFill>
                  <a:srgbClr val="333333"/>
                </a:solidFill>
                <a:latin typeface="Trebuchet MS"/>
                <a:cs typeface="Trebuchet MS"/>
              </a:rPr>
              <a:t>our shareholders </a:t>
            </a:r>
            <a:r>
              <a:rPr dirty="0" sz="1000" spc="-85" i="1">
                <a:solidFill>
                  <a:srgbClr val="333333"/>
                </a:solidFill>
                <a:latin typeface="Trebuchet MS"/>
                <a:cs typeface="Trebuchet MS"/>
              </a:rPr>
              <a:t>or </a:t>
            </a:r>
            <a:r>
              <a:rPr dirty="0" sz="1000" spc="-80" i="1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90" i="1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10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 i="1">
                <a:solidFill>
                  <a:srgbClr val="333333"/>
                </a:solidFill>
                <a:latin typeface="Trebuchet MS"/>
                <a:cs typeface="Trebuchet MS"/>
              </a:rPr>
              <a:t>board?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81940" marR="146050" indent="-269240">
              <a:lnSpc>
                <a:spcPct val="100000"/>
              </a:lnSpc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consistent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place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understand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current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requirements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proactively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assess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changes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impact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organization.</a:t>
            </a:r>
            <a:endParaRPr sz="1000">
              <a:latin typeface="Trebuchet MS"/>
              <a:cs typeface="Trebuchet MS"/>
            </a:endParaRPr>
          </a:p>
          <a:p>
            <a:pPr marL="281940" marR="296545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identified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levels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within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structure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where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accountability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for 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resides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 understanding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how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activities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connect to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the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create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organization.</a:t>
            </a:r>
            <a:endParaRPr sz="1000">
              <a:latin typeface="Trebuchet MS"/>
              <a:cs typeface="Trebuchet MS"/>
            </a:endParaRPr>
          </a:p>
          <a:p>
            <a:pPr marL="281940" marR="480059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board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senior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management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language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describe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controls,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visibility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into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risks,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secure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portal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share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communicate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information.</a:t>
            </a:r>
            <a:endParaRPr sz="1000">
              <a:latin typeface="Trebuchet MS"/>
              <a:cs typeface="Trebuchet MS"/>
            </a:endParaRPr>
          </a:p>
          <a:p>
            <a:pPr marL="281940" marR="177165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We have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designed a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standard,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reliable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methodology,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developed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suitable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conceptual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frameworks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combined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technology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assigned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sufficient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management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accountability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resources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across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our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ensure our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management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continuously meets our</a:t>
            </a:r>
            <a:r>
              <a:rPr dirty="0" sz="1000" spc="-204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requirements.</a:t>
            </a:r>
            <a:endParaRPr sz="1000">
              <a:latin typeface="Trebuchet MS"/>
              <a:cs typeface="Trebuchet MS"/>
            </a:endParaRPr>
          </a:p>
          <a:p>
            <a:pPr marL="281940" marR="18415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Our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internal audit department evaluates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the reliability of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our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management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framework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continuously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we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adopt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necessary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measures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ensure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reliability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our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framework 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maintained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1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enhanced.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160"/>
              </a:lnSpc>
            </a:pP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Few,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any,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companies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could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reliably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prepare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such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representation.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best,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individual</a:t>
            </a:r>
            <a:endParaRPr sz="1000">
              <a:latin typeface="Trebuchet MS"/>
              <a:cs typeface="Trebuchet MS"/>
            </a:endParaRPr>
          </a:p>
          <a:p>
            <a:pPr marL="12700" marR="152400">
              <a:lnSpc>
                <a:spcPct val="93800"/>
              </a:lnSpc>
              <a:spcBef>
                <a:spcPts val="35"/>
              </a:spcBef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point-in-time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silo-based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reports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control or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governance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effectiveness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might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available.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concept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positive,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continuous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verifiable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enterprise-wide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does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not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exist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today’s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world.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do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so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requires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implementation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end-to-end  approach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12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GRC.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dirty="0" spc="25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73300" y="425449"/>
            <a:ext cx="3204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800" spc="-5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333333"/>
                </a:solidFill>
                <a:latin typeface="Trebuchet MS"/>
                <a:cs typeface="Trebuchet MS"/>
              </a:rPr>
              <a:t>GOVERNANCE,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287" y="910081"/>
            <a:ext cx="5057775" cy="823150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129539">
              <a:lnSpc>
                <a:spcPts val="1800"/>
              </a:lnSpc>
              <a:spcBef>
                <a:spcPts val="260"/>
              </a:spcBef>
            </a:pPr>
            <a:r>
              <a:rPr dirty="0" sz="1600" spc="25">
                <a:solidFill>
                  <a:srgbClr val="005A85"/>
                </a:solidFill>
                <a:latin typeface="Trebuchet MS"/>
                <a:cs typeface="Trebuchet MS"/>
              </a:rPr>
              <a:t>ASSURANCE:</a:t>
            </a:r>
            <a:r>
              <a:rPr dirty="0" sz="1600" spc="-16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005A85"/>
                </a:solidFill>
                <a:latin typeface="Trebuchet MS"/>
                <a:cs typeface="Trebuchet MS"/>
              </a:rPr>
              <a:t>THE</a:t>
            </a:r>
            <a:r>
              <a:rPr dirty="0" sz="1600" spc="-14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005A85"/>
                </a:solidFill>
                <a:latin typeface="Trebuchet MS"/>
                <a:cs typeface="Trebuchet MS"/>
              </a:rPr>
              <a:t>LAST</a:t>
            </a:r>
            <a:r>
              <a:rPr dirty="0" sz="1600" spc="-14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005A85"/>
                </a:solidFill>
                <a:latin typeface="Trebuchet MS"/>
                <a:cs typeface="Trebuchet MS"/>
              </a:rPr>
              <a:t>MAJOR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005A85"/>
                </a:solidFill>
                <a:latin typeface="Trebuchet MS"/>
                <a:cs typeface="Trebuchet MS"/>
              </a:rPr>
              <a:t>BUSINESS</a:t>
            </a:r>
            <a:r>
              <a:rPr dirty="0" sz="1600" spc="-14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005A85"/>
                </a:solidFill>
                <a:latin typeface="Trebuchet MS"/>
                <a:cs typeface="Trebuchet MS"/>
              </a:rPr>
              <a:t>FUNCTION</a:t>
            </a:r>
            <a:r>
              <a:rPr dirty="0" sz="1600" spc="-16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005A85"/>
                </a:solidFill>
                <a:latin typeface="Trebuchet MS"/>
                <a:cs typeface="Trebuchet MS"/>
              </a:rPr>
              <a:t>TO  </a:t>
            </a:r>
            <a:r>
              <a:rPr dirty="0" sz="1600" spc="30">
                <a:solidFill>
                  <a:srgbClr val="005A85"/>
                </a:solidFill>
                <a:latin typeface="Trebuchet MS"/>
                <a:cs typeface="Trebuchet MS"/>
              </a:rPr>
              <a:t>BE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005A85"/>
                </a:solidFill>
                <a:latin typeface="Trebuchet MS"/>
                <a:cs typeface="Trebuchet MS"/>
              </a:rPr>
              <a:t>INTEGRATED</a:t>
            </a:r>
            <a:endParaRPr sz="1600">
              <a:latin typeface="Trebuchet MS"/>
              <a:cs typeface="Trebuchet MS"/>
            </a:endParaRPr>
          </a:p>
          <a:p>
            <a:pPr marL="12700" marR="187325">
              <a:lnSpc>
                <a:spcPct val="93800"/>
              </a:lnSpc>
              <a:spcBef>
                <a:spcPts val="1170"/>
              </a:spcBef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idea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end-to-end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GRC—the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connecting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strategically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managing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against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methodologies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used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risk,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finance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professionals,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they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produce,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their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planning 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activities—is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finding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growing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support.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Integration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function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activities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being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driven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boards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who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insisting  on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better,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frequent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granular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risk,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regulators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who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imposing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30"/>
              </a:lnSpc>
            </a:pP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requirements,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managers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who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faced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hidden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but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increasing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costs.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89865">
              <a:lnSpc>
                <a:spcPct val="93700"/>
              </a:lnSpc>
            </a:pP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Driven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these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challenges,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term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has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entered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professional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lexicon.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Over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past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five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years,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many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different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definitions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variants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acronym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 been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published.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There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probably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definitions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there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companies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provide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technology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services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challenges.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5"/>
              </a:lnSpc>
              <a:spcBef>
                <a:spcPts val="1050"/>
              </a:spcBef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While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every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needs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define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what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means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own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organizational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context,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93700"/>
              </a:lnSpc>
              <a:spcBef>
                <a:spcPts val="40"/>
              </a:spcBef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great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starting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point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understand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broad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scope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objectives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use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definition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provided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 the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Open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Compliance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Ethics Group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(OCEG).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its </a:t>
            </a:r>
            <a:r>
              <a:rPr dirty="0" sz="1000" spc="-15" i="1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70" i="1">
                <a:solidFill>
                  <a:srgbClr val="333333"/>
                </a:solidFill>
                <a:latin typeface="Trebuchet MS"/>
                <a:cs typeface="Trebuchet MS"/>
              </a:rPr>
              <a:t>Capability </a:t>
            </a:r>
            <a:r>
              <a:rPr dirty="0" sz="1000" spc="-80" i="1">
                <a:solidFill>
                  <a:srgbClr val="333333"/>
                </a:solidFill>
                <a:latin typeface="Trebuchet MS"/>
                <a:cs typeface="Trebuchet MS"/>
              </a:rPr>
              <a:t>Model, </a:t>
            </a:r>
            <a:r>
              <a:rPr dirty="0" sz="1000" spc="-40" i="1">
                <a:solidFill>
                  <a:srgbClr val="333333"/>
                </a:solidFill>
                <a:latin typeface="Trebuchet MS"/>
                <a:cs typeface="Trebuchet MS"/>
              </a:rPr>
              <a:t>Red  </a:t>
            </a:r>
            <a:r>
              <a:rPr dirty="0" sz="1000" spc="-65" i="1">
                <a:solidFill>
                  <a:srgbClr val="333333"/>
                </a:solidFill>
                <a:latin typeface="Trebuchet MS"/>
                <a:cs typeface="Trebuchet MS"/>
              </a:rPr>
              <a:t>Book,</a:t>
            </a:r>
            <a:r>
              <a:rPr dirty="0" sz="10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 i="1">
                <a:solidFill>
                  <a:srgbClr val="333333"/>
                </a:solidFill>
                <a:latin typeface="Trebuchet MS"/>
                <a:cs typeface="Trebuchet MS"/>
              </a:rPr>
              <a:t>2.0</a:t>
            </a:r>
            <a:r>
              <a:rPr dirty="0" sz="1000" spc="-8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(April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2009),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Trebuchet MS"/>
                <a:cs typeface="Trebuchet MS"/>
              </a:rPr>
              <a:t>OCEG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defines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“system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people,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processes,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technology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that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enables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</a:t>
            </a:r>
            <a:r>
              <a:rPr dirty="0" sz="1000" spc="-1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to: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61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Understand and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prioritize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stakeholder</a:t>
            </a:r>
            <a:r>
              <a:rPr dirty="0" sz="1000" spc="-21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expectations.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Set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objectives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congruent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values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risks.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Achieve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objectives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while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optimizing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profile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protecting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value.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Operate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within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contractual,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internal,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social,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ethical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boundaries.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Provide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relevant,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reliable,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timely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appropriate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stakeholders.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Enable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measurement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performance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effectiveness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system.”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8255">
              <a:lnSpc>
                <a:spcPct val="93700"/>
              </a:lnSpc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definition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highlights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broad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scope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aspirational in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outcome.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activities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nature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interconnected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rely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set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information,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methodology,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technology.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establishing 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common,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end-to-end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discipline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around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research,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documentation,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monitoring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disclosure,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organizations can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replicate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improvements in one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area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across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other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areas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overall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goal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uncovering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advantage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driving shareholder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value.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result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should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 reliable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achievement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objectives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while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addressing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uncertainty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acting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22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integrity.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600" spc="20">
                <a:solidFill>
                  <a:srgbClr val="005A85"/>
                </a:solidFill>
                <a:latin typeface="Trebuchet MS"/>
                <a:cs typeface="Trebuchet MS"/>
              </a:rPr>
              <a:t>CURRENT</a:t>
            </a:r>
            <a:r>
              <a:rPr dirty="0" sz="1600" spc="-14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005A85"/>
                </a:solidFill>
                <a:latin typeface="Trebuchet MS"/>
                <a:cs typeface="Trebuchet MS"/>
              </a:rPr>
              <a:t>STATE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005A85"/>
                </a:solidFill>
                <a:latin typeface="Trebuchet MS"/>
                <a:cs typeface="Trebuchet MS"/>
              </a:rPr>
              <a:t>OF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005A85"/>
                </a:solidFill>
                <a:latin typeface="Trebuchet MS"/>
                <a:cs typeface="Trebuchet MS"/>
              </a:rPr>
              <a:t>GRC:</a:t>
            </a:r>
            <a:r>
              <a:rPr dirty="0" sz="1600" spc="-17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005A85"/>
                </a:solidFill>
                <a:latin typeface="Trebuchet MS"/>
                <a:cs typeface="Trebuchet MS"/>
              </a:rPr>
              <a:t>THE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005A85"/>
                </a:solidFill>
                <a:latin typeface="Trebuchet MS"/>
                <a:cs typeface="Trebuchet MS"/>
              </a:rPr>
              <a:t>CHALLENGES</a:t>
            </a:r>
            <a:endParaRPr sz="1600">
              <a:latin typeface="Trebuchet MS"/>
              <a:cs typeface="Trebuchet MS"/>
            </a:endParaRPr>
          </a:p>
          <a:p>
            <a:pPr marL="12700" marR="150495">
              <a:lnSpc>
                <a:spcPct val="93700"/>
              </a:lnSpc>
              <a:spcBef>
                <a:spcPts val="1215"/>
              </a:spcBef>
            </a:pP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accustomed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change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driven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standards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 by  regulators.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Until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recently,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vast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majority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projects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were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driven by external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regulations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requirements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offered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little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option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over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whether,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how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implement.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085"/>
              </a:lnSpc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example,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Sarbanes-Oxley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Act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related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333333"/>
                </a:solidFill>
                <a:latin typeface="Trebuchet MS"/>
                <a:cs typeface="Trebuchet MS"/>
              </a:rPr>
              <a:t>PCAOB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audit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standards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drove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significant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effort</a:t>
            </a:r>
            <a:endParaRPr sz="1000">
              <a:latin typeface="Trebuchet MS"/>
              <a:cs typeface="Trebuchet MS"/>
            </a:endParaRPr>
          </a:p>
          <a:p>
            <a:pPr marL="12700" marR="121285">
              <a:lnSpc>
                <a:spcPct val="93700"/>
              </a:lnSpc>
              <a:spcBef>
                <a:spcPts val="40"/>
              </a:spcBef>
            </a:pP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influenced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methodology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used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assess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internal control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over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financial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reporting. The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Sarbanes-Oxley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was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simple: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any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cost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face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significant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negative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market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impact or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jail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time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CEO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CFO.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same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can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said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regards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the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mandated adoption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XBRL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many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provisions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Dodd-Frank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act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driving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change.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97790">
              <a:lnSpc>
                <a:spcPct val="93700"/>
              </a:lnSpc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While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response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these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changes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necessary,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implementation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change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isolation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has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resulted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environment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working in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silos, conflicting information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terminology,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disparate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technology,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lack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connection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strategy.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dirty="0" spc="25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44500" y="425449"/>
            <a:ext cx="5035550" cy="8362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8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8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8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333333"/>
                </a:solidFill>
                <a:latin typeface="Trebuchet MS"/>
                <a:cs typeface="Trebuchet MS"/>
              </a:rPr>
              <a:t>GOVERNANCE,</a:t>
            </a:r>
            <a:r>
              <a:rPr dirty="0" sz="8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8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5A86"/>
                </a:solidFill>
                <a:latin typeface="Trebuchet MS"/>
                <a:cs typeface="Trebuchet MS"/>
              </a:rPr>
              <a:t>CHALLENGE </a:t>
            </a:r>
            <a:r>
              <a:rPr dirty="0" sz="1200" spc="-204">
                <a:solidFill>
                  <a:srgbClr val="005A86"/>
                </a:solidFill>
                <a:latin typeface="Trebuchet MS"/>
                <a:cs typeface="Trebuchet MS"/>
              </a:rPr>
              <a:t>1: </a:t>
            </a:r>
            <a:r>
              <a:rPr dirty="0" sz="1200" spc="-5">
                <a:solidFill>
                  <a:srgbClr val="005A86"/>
                </a:solidFill>
                <a:latin typeface="Trebuchet MS"/>
                <a:cs typeface="Trebuchet MS"/>
              </a:rPr>
              <a:t>WORKING IN</a:t>
            </a:r>
            <a:r>
              <a:rPr dirty="0" sz="1200" spc="-195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5A86"/>
                </a:solidFill>
                <a:latin typeface="Trebuchet MS"/>
                <a:cs typeface="Trebuchet MS"/>
              </a:rPr>
              <a:t>SILOS</a:t>
            </a:r>
            <a:endParaRPr sz="1200">
              <a:latin typeface="Trebuchet MS"/>
              <a:cs typeface="Trebuchet MS"/>
            </a:endParaRPr>
          </a:p>
          <a:p>
            <a:pPr marL="12700" marR="67945">
              <a:lnSpc>
                <a:spcPct val="93800"/>
              </a:lnSpc>
              <a:spcBef>
                <a:spcPts val="600"/>
              </a:spcBef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In response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meeting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compliance requirements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single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regulation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driven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by internal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structures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traditional functional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roles;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 internal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management,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compliance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often are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found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 work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very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rigid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silos,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focused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a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tactical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set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departmental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objectives.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environment,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too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many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white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spaces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exist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where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information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is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not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exchanged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there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lack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accountability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among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groups.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obvious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problem 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missing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connection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functional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overlap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inefficiency.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variety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groups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often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duplicate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efforts,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wasting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resources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management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time.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200">
                <a:solidFill>
                  <a:srgbClr val="005A86"/>
                </a:solidFill>
                <a:latin typeface="Trebuchet MS"/>
                <a:cs typeface="Trebuchet MS"/>
              </a:rPr>
              <a:t>CHALLENGE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85">
                <a:solidFill>
                  <a:srgbClr val="005A86"/>
                </a:solidFill>
                <a:latin typeface="Trebuchet MS"/>
                <a:cs typeface="Trebuchet MS"/>
              </a:rPr>
              <a:t>2: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005A86"/>
                </a:solidFill>
                <a:latin typeface="Trebuchet MS"/>
                <a:cs typeface="Trebuchet MS"/>
              </a:rPr>
              <a:t>CONFLICTING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5A86"/>
                </a:solidFill>
                <a:latin typeface="Trebuchet MS"/>
                <a:cs typeface="Trebuchet MS"/>
              </a:rPr>
              <a:t>INFORMATION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005A86"/>
                </a:solidFill>
                <a:latin typeface="Trebuchet MS"/>
                <a:cs typeface="Trebuchet MS"/>
              </a:rPr>
              <a:t>AND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005A86"/>
                </a:solidFill>
                <a:latin typeface="Trebuchet MS"/>
                <a:cs typeface="Trebuchet MS"/>
              </a:rPr>
              <a:t>TERMINOLOGY</a:t>
            </a:r>
            <a:endParaRPr sz="1200">
              <a:latin typeface="Trebuchet MS"/>
              <a:cs typeface="Trebuchet MS"/>
            </a:endParaRPr>
          </a:p>
          <a:p>
            <a:pPr marL="12700" marR="220345">
              <a:lnSpc>
                <a:spcPct val="93800"/>
              </a:lnSpc>
              <a:spcBef>
                <a:spcPts val="595"/>
              </a:spcBef>
            </a:pP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With more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than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12,500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changes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made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2010,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keeping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up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change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analysis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challenge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officers.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challenge 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amplified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 the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fact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do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not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dynamically link these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changes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standard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set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policies,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controls.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Historically,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compliance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operated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using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different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“language”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unique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definitions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policies,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controls. 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result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inability to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effectively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share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complex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sets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redundant,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overlapping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20"/>
              </a:lnSpc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board.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200" spc="5">
                <a:solidFill>
                  <a:srgbClr val="005A86"/>
                </a:solidFill>
                <a:latin typeface="Trebuchet MS"/>
                <a:cs typeface="Trebuchet MS"/>
              </a:rPr>
              <a:t>CHALLENGE </a:t>
            </a:r>
            <a:r>
              <a:rPr dirty="0" sz="1200" spc="-95">
                <a:solidFill>
                  <a:srgbClr val="005A86"/>
                </a:solidFill>
                <a:latin typeface="Trebuchet MS"/>
                <a:cs typeface="Trebuchet MS"/>
              </a:rPr>
              <a:t>3: </a:t>
            </a:r>
            <a:r>
              <a:rPr dirty="0" sz="1200" spc="15">
                <a:solidFill>
                  <a:srgbClr val="005A86"/>
                </a:solidFill>
                <a:latin typeface="Trebuchet MS"/>
                <a:cs typeface="Trebuchet MS"/>
              </a:rPr>
              <a:t>DISPARATE</a:t>
            </a:r>
            <a:r>
              <a:rPr dirty="0" sz="1200" spc="-215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005A86"/>
                </a:solidFill>
                <a:latin typeface="Trebuchet MS"/>
                <a:cs typeface="Trebuchet MS"/>
              </a:rPr>
              <a:t>TECHNOLOGY</a:t>
            </a:r>
            <a:endParaRPr sz="1200">
              <a:latin typeface="Trebuchet MS"/>
              <a:cs typeface="Trebuchet MS"/>
            </a:endParaRPr>
          </a:p>
          <a:p>
            <a:pPr marL="12700" marR="108585">
              <a:lnSpc>
                <a:spcPct val="93800"/>
              </a:lnSpc>
              <a:spcBef>
                <a:spcPts val="600"/>
              </a:spcBef>
            </a:pP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technology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includes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 solutions,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documentation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workflow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software,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and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legal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research,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screening,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disclosure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solutions. </a:t>
            </a: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natural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outcome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potential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driver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siloed approach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managing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processes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using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different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technology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solutions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manage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discrete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area.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company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uses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disconnected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solutions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manage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management,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internal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policy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management,</a:t>
            </a:r>
            <a:endParaRPr sz="1000">
              <a:latin typeface="Trebuchet MS"/>
              <a:cs typeface="Trebuchet MS"/>
            </a:endParaRPr>
          </a:p>
          <a:p>
            <a:pPr marL="12700" marR="11430" indent="-635">
              <a:lnSpc>
                <a:spcPts val="1130"/>
              </a:lnSpc>
              <a:spcBef>
                <a:spcPts val="20"/>
              </a:spcBef>
            </a:pP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it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runs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inconsistencies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inefficiencies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lead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unnecessary 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high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costs.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Multiple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systems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multiple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deployments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cause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conflicting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versions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truth.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060"/>
              </a:lnSpc>
            </a:pP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standardized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suite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solutions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resolves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these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problems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establishes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single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source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truth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5"/>
              </a:lnSpc>
            </a:pP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entire</a:t>
            </a:r>
            <a:r>
              <a:rPr dirty="0" sz="1000" spc="-13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enterprise.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200">
                <a:solidFill>
                  <a:srgbClr val="005A86"/>
                </a:solidFill>
                <a:latin typeface="Trebuchet MS"/>
                <a:cs typeface="Trebuchet MS"/>
              </a:rPr>
              <a:t>CHALLENGE</a:t>
            </a:r>
            <a:r>
              <a:rPr dirty="0" sz="1200" spc="-105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005A86"/>
                </a:solidFill>
                <a:latin typeface="Trebuchet MS"/>
                <a:cs typeface="Trebuchet MS"/>
              </a:rPr>
              <a:t>4: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005A86"/>
                </a:solidFill>
                <a:latin typeface="Trebuchet MS"/>
                <a:cs typeface="Trebuchet MS"/>
              </a:rPr>
              <a:t>NO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05A86"/>
                </a:solidFill>
                <a:latin typeface="Trebuchet MS"/>
                <a:cs typeface="Trebuchet MS"/>
              </a:rPr>
              <a:t>CONNECTION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005A86"/>
                </a:solidFill>
                <a:latin typeface="Trebuchet MS"/>
                <a:cs typeface="Trebuchet MS"/>
              </a:rPr>
              <a:t>TO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005A86"/>
                </a:solidFill>
                <a:latin typeface="Trebuchet MS"/>
                <a:cs typeface="Trebuchet MS"/>
              </a:rPr>
              <a:t>BUSINESS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005A86"/>
                </a:solidFill>
                <a:latin typeface="Trebuchet MS"/>
                <a:cs typeface="Trebuchet MS"/>
              </a:rPr>
              <a:t>STRATEGY</a:t>
            </a:r>
            <a:endParaRPr sz="1200">
              <a:latin typeface="Trebuchet MS"/>
              <a:cs typeface="Trebuchet MS"/>
            </a:endParaRPr>
          </a:p>
          <a:p>
            <a:pPr marL="12700" marR="52069">
              <a:lnSpc>
                <a:spcPct val="93800"/>
              </a:lnSpc>
              <a:spcBef>
                <a:spcPts val="600"/>
              </a:spcBef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Since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process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change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has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been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driven by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reaction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specific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regulatory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requirement,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organizations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not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mapped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their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strategy.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 challenge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becomes significant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when trying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justify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end-to-end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project.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 perception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cost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center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functions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addressing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tactical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audit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or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compliance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initiatives,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more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comprehensive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23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project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will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difficult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justify.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overcome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perception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gain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proper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funding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support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required,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links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20"/>
              </a:lnSpc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end-to-end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needs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developed.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600">
                <a:solidFill>
                  <a:srgbClr val="005A85"/>
                </a:solidFill>
                <a:latin typeface="Trebuchet MS"/>
                <a:cs typeface="Trebuchet MS"/>
              </a:rPr>
              <a:t>BUILDING</a:t>
            </a:r>
            <a:r>
              <a:rPr dirty="0" sz="1600" spc="-16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005A85"/>
                </a:solidFill>
                <a:latin typeface="Trebuchet MS"/>
                <a:cs typeface="Trebuchet MS"/>
              </a:rPr>
              <a:t>THE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005A85"/>
                </a:solidFill>
                <a:latin typeface="Trebuchet MS"/>
                <a:cs typeface="Trebuchet MS"/>
              </a:rPr>
              <a:t>BUSINESS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005A85"/>
                </a:solidFill>
                <a:latin typeface="Trebuchet MS"/>
                <a:cs typeface="Trebuchet MS"/>
              </a:rPr>
              <a:t>CASE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005A85"/>
                </a:solidFill>
                <a:latin typeface="Trebuchet MS"/>
                <a:cs typeface="Trebuchet MS"/>
              </a:rPr>
              <a:t>FOR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005A85"/>
                </a:solidFill>
                <a:latin typeface="Trebuchet MS"/>
                <a:cs typeface="Trebuchet MS"/>
              </a:rPr>
              <a:t>END-TO-END</a:t>
            </a:r>
            <a:r>
              <a:rPr dirty="0" sz="1600" spc="-13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005A85"/>
                </a:solidFill>
                <a:latin typeface="Trebuchet MS"/>
                <a:cs typeface="Trebuchet MS"/>
              </a:rPr>
              <a:t>GRC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160"/>
              </a:lnSpc>
              <a:spcBef>
                <a:spcPts val="1140"/>
              </a:spcBef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Initiatives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sustainable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efforts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integrated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now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experience</a:t>
            </a:r>
            <a:endParaRPr sz="1000">
              <a:latin typeface="Trebuchet MS"/>
              <a:cs typeface="Trebuchet MS"/>
            </a:endParaRPr>
          </a:p>
          <a:p>
            <a:pPr marL="12700" marR="169545">
              <a:lnSpc>
                <a:spcPct val="93700"/>
              </a:lnSpc>
              <a:spcBef>
                <a:spcPts val="35"/>
              </a:spcBef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more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complex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approval process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receive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organizational resources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funding.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Many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find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themselves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competing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funds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other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departments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peer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groups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 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their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organizations.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order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successfully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gain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approval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initiative,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need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build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case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outlines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costs, benefits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that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used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implement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initiative.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dirty="0" spc="25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73300" y="425449"/>
            <a:ext cx="3204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800" spc="-5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333333"/>
                </a:solidFill>
                <a:latin typeface="Trebuchet MS"/>
                <a:cs typeface="Trebuchet MS"/>
              </a:rPr>
              <a:t>GOVERNANCE,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300" y="916939"/>
            <a:ext cx="5047615" cy="831532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27940">
              <a:lnSpc>
                <a:spcPct val="93800"/>
              </a:lnSpc>
              <a:spcBef>
                <a:spcPts val="175"/>
              </a:spcBef>
            </a:pP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Building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case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would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ideally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begin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sponsored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funded mandate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board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senior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management.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However,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cases,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faced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challenge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educating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board,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developing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communicating basic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value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arguments,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committing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delivering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higher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level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over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time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including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reduced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risk,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greater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control,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improved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oversight in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order to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obtain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funding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project.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balance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whitepaper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outlines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some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concepts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assist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case.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600" spc="-20">
                <a:solidFill>
                  <a:srgbClr val="005A85"/>
                </a:solidFill>
                <a:latin typeface="Trebuchet MS"/>
                <a:cs typeface="Trebuchet MS"/>
              </a:rPr>
              <a:t>CALCULATE</a:t>
            </a:r>
            <a:r>
              <a:rPr dirty="0" sz="1600" spc="-16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005A85"/>
                </a:solidFill>
                <a:latin typeface="Trebuchet MS"/>
                <a:cs typeface="Trebuchet MS"/>
              </a:rPr>
              <a:t>THE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005A85"/>
                </a:solidFill>
                <a:latin typeface="Trebuchet MS"/>
                <a:cs typeface="Trebuchet MS"/>
              </a:rPr>
              <a:t>CURRENT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005A85"/>
                </a:solidFill>
                <a:latin typeface="Trebuchet MS"/>
                <a:cs typeface="Trebuchet MS"/>
              </a:rPr>
              <a:t>COSTS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005A85"/>
                </a:solidFill>
                <a:latin typeface="Trebuchet MS"/>
                <a:cs typeface="Trebuchet MS"/>
              </a:rPr>
              <a:t>OF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005A85"/>
                </a:solidFill>
                <a:latin typeface="Trebuchet MS"/>
                <a:cs typeface="Trebuchet MS"/>
              </a:rPr>
              <a:t>GRC</a:t>
            </a:r>
            <a:endParaRPr sz="1600">
              <a:latin typeface="Trebuchet MS"/>
              <a:cs typeface="Trebuchet MS"/>
            </a:endParaRPr>
          </a:p>
          <a:p>
            <a:pPr marL="12700" marR="76835">
              <a:lnSpc>
                <a:spcPct val="93800"/>
              </a:lnSpc>
              <a:spcBef>
                <a:spcPts val="1205"/>
              </a:spcBef>
            </a:pP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starting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point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any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argument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cost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reduction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document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analyze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your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current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costs.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Since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has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historically been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managed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silos,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very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few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organizations can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quickly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quantify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their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current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cost. There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three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primary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categories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consider: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people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costs, 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direct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supporting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tools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technology,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inefficiencies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failures. 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Setting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benchmark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your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current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 is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critical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demonstrating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inefficiencies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  your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current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environment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process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improvement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pursuit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end-to-end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GRC.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0"/>
              </a:lnSpc>
              <a:spcBef>
                <a:spcPts val="1050"/>
              </a:spcBef>
            </a:pP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People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include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labor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attributed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processes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those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directly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work</a:t>
            </a:r>
            <a:endParaRPr sz="1000">
              <a:latin typeface="Trebuchet MS"/>
              <a:cs typeface="Trebuchet MS"/>
            </a:endParaRPr>
          </a:p>
          <a:p>
            <a:pPr marL="12700" marR="280670">
              <a:lnSpc>
                <a:spcPct val="93700"/>
              </a:lnSpc>
              <a:spcBef>
                <a:spcPts val="40"/>
              </a:spcBef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roles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those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contributors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processes. Include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headcount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cost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activities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those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working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directly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internal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management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functions </a:t>
            </a: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well </a:t>
            </a: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allocation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management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team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that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supports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them.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Also,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include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time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expense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process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owners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spent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testing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controls,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answering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inquiries,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generating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reports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disclosures.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294640">
              <a:lnSpc>
                <a:spcPct val="93800"/>
              </a:lnSpc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organizations,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collection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analysis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cost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labor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will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highlight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many  process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activity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redundancies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areas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improvement.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Since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groups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understaffed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is,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exercise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should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not focus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staff reduction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but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rather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redeployment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resources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more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strategic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activities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drive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value.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27635">
              <a:lnSpc>
                <a:spcPct val="93700"/>
              </a:lnSpc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Technology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include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cost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subscriptions,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software,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hardware,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implementation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maintenance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support.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When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quantifying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these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costs,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make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sure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include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many hidden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IT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including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time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allocated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IT staff to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support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systems,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outsourced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IT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labor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costs,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consulting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services required to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keep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your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systems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maintained.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Since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many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organizations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rely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multiple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systems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running on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multiple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platforms, 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there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usually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significant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opportunity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cost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savings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consolidating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systems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and/or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pursuing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end-to-end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enterprise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solution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offered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through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Software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Service 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(SaaS)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model.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9530">
              <a:lnSpc>
                <a:spcPct val="93700"/>
              </a:lnSpc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Quantifying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associated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inefficiencies,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near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misses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loss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events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critical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to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case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exercise.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Calculating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inefficiencies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fairly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straightforward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includes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analyzing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cost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drivers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external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audit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fees,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consultants,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labor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120"/>
              </a:lnSpc>
              <a:spcBef>
                <a:spcPts val="35"/>
              </a:spcBef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redundant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activities.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discipline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tracking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loss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events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involves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summarizing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dollar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expenditures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paid</a:t>
            </a:r>
            <a:r>
              <a:rPr dirty="0" sz="1000" spc="-12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for: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54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Regulatory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fines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Dollars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lost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due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interruption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Market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cap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losses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related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impacts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brand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reputation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Losses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incurred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due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poor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management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Losses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attributed to</a:t>
            </a:r>
            <a:r>
              <a:rPr dirty="0" sz="1000" spc="-1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fraud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9685">
              <a:lnSpc>
                <a:spcPct val="93800"/>
              </a:lnSpc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Just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important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tracking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loss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events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tracking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near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misses.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Near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misses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typically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quantified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issue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tracking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systems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discipline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management.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your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 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does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not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currently track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near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misses,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create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estimate by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documenting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potential events 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(e.g., 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FCPA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fine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from 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Department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Justice),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assign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significance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event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(dollar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value),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probability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event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happening 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(e.g., </a:t>
            </a:r>
            <a:r>
              <a:rPr dirty="0" sz="1000" spc="30">
                <a:solidFill>
                  <a:srgbClr val="333333"/>
                </a:solidFill>
                <a:latin typeface="Trebuchet MS"/>
                <a:cs typeface="Trebuchet MS"/>
              </a:rPr>
              <a:t>20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percent).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value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your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near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misses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sum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expected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value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documented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events.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dirty="0" spc="25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44500" y="425449"/>
            <a:ext cx="3204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800" spc="-5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333333"/>
                </a:solidFill>
                <a:latin typeface="Trebuchet MS"/>
                <a:cs typeface="Trebuchet MS"/>
              </a:rPr>
              <a:t>GOVERNANCE,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10081"/>
            <a:ext cx="5047615" cy="7367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solidFill>
                  <a:srgbClr val="005A85"/>
                </a:solidFill>
                <a:latin typeface="Trebuchet MS"/>
                <a:cs typeface="Trebuchet MS"/>
              </a:rPr>
              <a:t>BENEFITS</a:t>
            </a:r>
            <a:r>
              <a:rPr dirty="0" sz="1600" spc="-140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005A85"/>
                </a:solidFill>
                <a:latin typeface="Trebuchet MS"/>
                <a:cs typeface="Trebuchet MS"/>
              </a:rPr>
              <a:t>OF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005A85"/>
                </a:solidFill>
                <a:latin typeface="Trebuchet MS"/>
                <a:cs typeface="Trebuchet MS"/>
              </a:rPr>
              <a:t>END-TO-END</a:t>
            </a:r>
            <a:r>
              <a:rPr dirty="0" sz="1600" spc="-135">
                <a:solidFill>
                  <a:srgbClr val="005A85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005A85"/>
                </a:solidFill>
                <a:latin typeface="Trebuchet MS"/>
                <a:cs typeface="Trebuchet MS"/>
              </a:rPr>
              <a:t>GRC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93700"/>
              </a:lnSpc>
              <a:spcBef>
                <a:spcPts val="1210"/>
              </a:spcBef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Companies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who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successful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deriving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tangible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benefits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end-to-end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start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clear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plan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set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objectives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how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drive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value. </a:t>
            </a:r>
            <a:r>
              <a:rPr dirty="0" sz="1000" spc="10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complex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projects,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initiative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requires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detailed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blueprint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define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scope,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taxonomy,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methodology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outcome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project.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In analyzing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benefits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GRC,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project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should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focus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dirty="0" sz="1000" spc="-204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five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major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points:</a:t>
            </a:r>
            <a:endParaRPr sz="1000">
              <a:latin typeface="Trebuchet MS"/>
              <a:cs typeface="Trebuchet MS"/>
            </a:endParaRPr>
          </a:p>
          <a:p>
            <a:pPr marL="469900" indent="-274320">
              <a:lnSpc>
                <a:spcPct val="100000"/>
              </a:lnSpc>
              <a:spcBef>
                <a:spcPts val="1050"/>
              </a:spcBef>
              <a:buClr>
                <a:srgbClr val="80808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Defining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connected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1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lifecycle</a:t>
            </a:r>
            <a:endParaRPr sz="1000">
              <a:latin typeface="Trebuchet MS"/>
              <a:cs typeface="Trebuchet MS"/>
            </a:endParaRPr>
          </a:p>
          <a:p>
            <a:pPr marL="469900" indent="-274320">
              <a:lnSpc>
                <a:spcPct val="100000"/>
              </a:lnSpc>
              <a:spcBef>
                <a:spcPts val="530"/>
              </a:spcBef>
              <a:buClr>
                <a:srgbClr val="80808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Establishing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language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controls</a:t>
            </a:r>
            <a:endParaRPr sz="1000">
              <a:latin typeface="Trebuchet MS"/>
              <a:cs typeface="Trebuchet MS"/>
            </a:endParaRPr>
          </a:p>
          <a:p>
            <a:pPr marL="469900" indent="-274320">
              <a:lnSpc>
                <a:spcPct val="100000"/>
              </a:lnSpc>
              <a:spcBef>
                <a:spcPts val="520"/>
              </a:spcBef>
              <a:buClr>
                <a:srgbClr val="80808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Implementing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consistent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reliable</a:t>
            </a:r>
            <a:r>
              <a:rPr dirty="0" sz="1000" spc="-1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methodology</a:t>
            </a:r>
            <a:endParaRPr sz="1000">
              <a:latin typeface="Trebuchet MS"/>
              <a:cs typeface="Trebuchet MS"/>
            </a:endParaRPr>
          </a:p>
          <a:p>
            <a:pPr marL="469900" indent="-274320">
              <a:lnSpc>
                <a:spcPct val="100000"/>
              </a:lnSpc>
              <a:spcBef>
                <a:spcPts val="530"/>
              </a:spcBef>
              <a:buClr>
                <a:srgbClr val="80808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Developing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transparency,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monitoring,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disclosure</a:t>
            </a:r>
            <a:endParaRPr sz="1000">
              <a:latin typeface="Trebuchet MS"/>
              <a:cs typeface="Trebuchet MS"/>
            </a:endParaRPr>
          </a:p>
          <a:p>
            <a:pPr marL="469900" indent="-274320">
              <a:lnSpc>
                <a:spcPct val="100000"/>
              </a:lnSpc>
              <a:spcBef>
                <a:spcPts val="520"/>
              </a:spcBef>
              <a:buClr>
                <a:srgbClr val="80808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Leveraging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technology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5">
                <a:solidFill>
                  <a:srgbClr val="005A86"/>
                </a:solidFill>
                <a:latin typeface="Trebuchet MS"/>
                <a:cs typeface="Trebuchet MS"/>
              </a:rPr>
              <a:t>DEFINING</a:t>
            </a:r>
            <a:r>
              <a:rPr dirty="0" sz="1200" spc="-105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005A86"/>
                </a:solidFill>
                <a:latin typeface="Trebuchet MS"/>
                <a:cs typeface="Trebuchet MS"/>
              </a:rPr>
              <a:t>THE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005A86"/>
                </a:solidFill>
                <a:latin typeface="Trebuchet MS"/>
                <a:cs typeface="Trebuchet MS"/>
              </a:rPr>
              <a:t>CONNECTED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5A86"/>
                </a:solidFill>
                <a:latin typeface="Trebuchet MS"/>
                <a:cs typeface="Trebuchet MS"/>
              </a:rPr>
              <a:t>GRC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005A86"/>
                </a:solidFill>
                <a:latin typeface="Trebuchet MS"/>
                <a:cs typeface="Trebuchet MS"/>
              </a:rPr>
              <a:t>LIFECYCLE</a:t>
            </a:r>
            <a:endParaRPr sz="1200">
              <a:latin typeface="Trebuchet MS"/>
              <a:cs typeface="Trebuchet MS"/>
            </a:endParaRPr>
          </a:p>
          <a:p>
            <a:pPr marL="12700" marR="220979">
              <a:lnSpc>
                <a:spcPts val="1120"/>
              </a:lnSpc>
              <a:spcBef>
                <a:spcPts val="625"/>
              </a:spcBef>
            </a:pP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Most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organizations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typically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point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increased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efficiencies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most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immediate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benefit  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end-to-end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GRC.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efficiency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benefits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best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quantified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gained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adopting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065"/>
              </a:lnSpc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consistent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lifecycle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activities.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traditional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siloed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approach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results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endParaRPr sz="1000">
              <a:latin typeface="Trebuchet MS"/>
              <a:cs typeface="Trebuchet MS"/>
            </a:endParaRPr>
          </a:p>
          <a:p>
            <a:pPr marL="12700" marR="414020">
              <a:lnSpc>
                <a:spcPts val="1130"/>
              </a:lnSpc>
              <a:spcBef>
                <a:spcPts val="60"/>
              </a:spcBef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fragmented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approach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inevitably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leads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inefficiencies,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added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costs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inability  to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maintain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initiatives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make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accurate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decisions.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8260">
              <a:lnSpc>
                <a:spcPct val="93700"/>
              </a:lnSpc>
            </a:pP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activities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nature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interconnected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rely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information,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methodology, 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processes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technology.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establishing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universal,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connected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approach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legal,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 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risk,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audit,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control processes,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leading organizations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demonstrated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they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can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better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leverage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information,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gain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operational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efficiency,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provide greater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transparency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into overall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risks.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connected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disciplines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can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represented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four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stage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lifecycle: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81940" marR="282575" indent="-269240">
              <a:lnSpc>
                <a:spcPct val="100000"/>
              </a:lnSpc>
              <a:spcBef>
                <a:spcPts val="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5">
                <a:solidFill>
                  <a:srgbClr val="333333"/>
                </a:solidFill>
                <a:latin typeface="Trebuchet MS"/>
                <a:cs typeface="Trebuchet MS"/>
              </a:rPr>
              <a:t>STAGE </a:t>
            </a:r>
            <a:r>
              <a:rPr dirty="0" sz="1000" spc="-20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about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identifying,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researching,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understanding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regulations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evaluating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their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impact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on business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strategy.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Effective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requires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knowledge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risks, visibility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into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regulations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regulatory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changes,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understanding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impact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those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regulations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your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firm.</a:t>
            </a:r>
            <a:endParaRPr sz="1000">
              <a:latin typeface="Trebuchet MS"/>
              <a:cs typeface="Trebuchet MS"/>
            </a:endParaRPr>
          </a:p>
          <a:p>
            <a:pPr algn="just" marL="281940" marR="344805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2575" algn="l"/>
              </a:tabLst>
            </a:pP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STAGE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about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developing,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implementing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communicating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policies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putting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appropriate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controls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place.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In 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connected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world,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regulations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dynamically  linked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policies,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policies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linked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controls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respective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level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</a:t>
            </a:r>
            <a:r>
              <a:rPr dirty="0" sz="1000" spc="-204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structure.</a:t>
            </a:r>
            <a:endParaRPr sz="1000">
              <a:latin typeface="Trebuchet MS"/>
              <a:cs typeface="Trebuchet MS"/>
            </a:endParaRPr>
          </a:p>
          <a:p>
            <a:pPr marL="281940" marR="12065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STAGE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3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involves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managing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processes,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monitoring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changes,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tracking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issues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loss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events,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screening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clients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employees,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implementing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appropriate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remediation.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stage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involves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defining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associated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controls,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documenting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tests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assessments,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arranging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appropriate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audit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trail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provide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assurance.</a:t>
            </a:r>
            <a:endParaRPr sz="1000">
              <a:latin typeface="Trebuchet MS"/>
              <a:cs typeface="Trebuchet MS"/>
            </a:endParaRPr>
          </a:p>
          <a:p>
            <a:pPr marL="281940" marR="61594" indent="-269240">
              <a:lnSpc>
                <a:spcPct val="100000"/>
              </a:lnSpc>
              <a:spcBef>
                <a:spcPts val="60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5">
                <a:solidFill>
                  <a:srgbClr val="333333"/>
                </a:solidFill>
                <a:latin typeface="Trebuchet MS"/>
                <a:cs typeface="Trebuchet MS"/>
              </a:rPr>
              <a:t>STAGE </a:t>
            </a: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4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addresses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disclosures.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Visibility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transparency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internal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groups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necessary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optimized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informed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choices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board.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Timely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reliable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external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disclosures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drive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value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building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confidence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regulators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23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shareholders.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dirty="0" spc="25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73300" y="425449"/>
            <a:ext cx="5034915" cy="8462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8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8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8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333333"/>
                </a:solidFill>
                <a:latin typeface="Trebuchet MS"/>
                <a:cs typeface="Trebuchet MS"/>
              </a:rPr>
              <a:t>GOVERNANCE,</a:t>
            </a:r>
            <a:r>
              <a:rPr dirty="0" sz="8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8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5">
                <a:solidFill>
                  <a:srgbClr val="005A86"/>
                </a:solidFill>
                <a:latin typeface="Trebuchet MS"/>
                <a:cs typeface="Trebuchet MS"/>
              </a:rPr>
              <a:t>ESTABLISHING</a:t>
            </a:r>
            <a:r>
              <a:rPr dirty="0" sz="1200" spc="-105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5A86"/>
                </a:solidFill>
                <a:latin typeface="Trebuchet MS"/>
                <a:cs typeface="Trebuchet MS"/>
              </a:rPr>
              <a:t>A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005A86"/>
                </a:solidFill>
                <a:latin typeface="Trebuchet MS"/>
                <a:cs typeface="Trebuchet MS"/>
              </a:rPr>
              <a:t>COMMON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5A86"/>
                </a:solidFill>
                <a:latin typeface="Trebuchet MS"/>
                <a:cs typeface="Trebuchet MS"/>
              </a:rPr>
              <a:t>LANGUAGE</a:t>
            </a:r>
            <a:endParaRPr sz="1200">
              <a:latin typeface="Trebuchet MS"/>
              <a:cs typeface="Trebuchet MS"/>
            </a:endParaRPr>
          </a:p>
          <a:p>
            <a:pPr marL="12700" marR="47625">
              <a:lnSpc>
                <a:spcPct val="93800"/>
              </a:lnSpc>
              <a:spcBef>
                <a:spcPts val="600"/>
              </a:spcBef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Connected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requires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definition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organizational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context,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processes,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policies,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controls.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working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silos,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individual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groups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acting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independently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create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 contexts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they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require.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leads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inconsistent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definitions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core data,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inconsistent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ratings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inconsistent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scoping,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may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hide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systemic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problems,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duplication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Trebuchet MS"/>
                <a:cs typeface="Trebuchet MS"/>
              </a:rPr>
              <a:t>gaps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coverage.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30810">
              <a:lnSpc>
                <a:spcPct val="93700"/>
              </a:lnSpc>
              <a:spcBef>
                <a:spcPts val="5"/>
              </a:spcBef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derive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benefits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GRC,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 assurance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groups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must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use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same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organizational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structures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planning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their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work,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allocating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resources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reporting.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For most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organizations,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inefficiencies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from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fragmentation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so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great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huge savings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are 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possible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from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taking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simple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step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eliminating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silos 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operating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a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context  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shared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organizational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structure.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outcome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these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efforts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will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enable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</a:t>
            </a:r>
            <a:r>
              <a:rPr dirty="0" sz="1000" spc="-14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to: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56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Coordinate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planning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across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functions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Eliminate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Trebuchet MS"/>
                <a:cs typeface="Trebuchet MS"/>
              </a:rPr>
              <a:t>gaps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duplication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coverage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Decrease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time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spent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20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managers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Increase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ability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spot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trends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develop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Utilize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single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system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record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56565"/>
              </a:buClr>
              <a:buFont typeface="Arial"/>
              <a:buChar char="▪"/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3700"/>
              </a:lnSpc>
              <a:spcBef>
                <a:spcPts val="5"/>
              </a:spcBef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same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argument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can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made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when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looking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controls. </a:t>
            </a: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comprehensive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assessment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controls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requires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use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standard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control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taxonomy. 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Effective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requires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controls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classified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reported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against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standard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models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which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groups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agree.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example,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if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malicious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code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considered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type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important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organization, then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instances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malicious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code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should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be categorized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accordingly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reported </a:t>
            </a: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as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such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wherever they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occur.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Organizations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could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decide which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risks,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defined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type,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critical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identify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manage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across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contexts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groups.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99390">
              <a:lnSpc>
                <a:spcPct val="93800"/>
              </a:lnSpc>
            </a:pP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Without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standard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naming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convention or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methodology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determining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or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classifying risks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controls,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professionals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from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different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disciplines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unable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share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information.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cost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this siloed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state,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many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organizations,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driving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factor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initiatives.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assessments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performed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multiple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times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multiple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groups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same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risks,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corporate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boards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communicated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complex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set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redundant, 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overlapping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information.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408940">
              <a:lnSpc>
                <a:spcPts val="1120"/>
              </a:lnSpc>
            </a:pPr>
            <a:r>
              <a:rPr dirty="0" sz="1000" spc="-5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contrary,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benefits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utilizing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language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controls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far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reaching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13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include: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54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Improved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reporting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throughout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1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organization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Consistent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coverage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considered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Improved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performance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risks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explain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performance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Trebuchet MS"/>
                <a:cs typeface="Trebuchet MS"/>
              </a:rPr>
              <a:t>gaps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54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Better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decision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making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when</a:t>
            </a:r>
            <a:r>
              <a:rPr dirty="0" sz="1000" spc="-10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decisions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risk-based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Less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external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oversight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audits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because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controls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standardized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5A86"/>
                </a:solidFill>
                <a:latin typeface="Trebuchet MS"/>
                <a:cs typeface="Trebuchet MS"/>
              </a:rPr>
              <a:t>IMPLEMENTING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5A86"/>
                </a:solidFill>
                <a:latin typeface="Trebuchet MS"/>
                <a:cs typeface="Trebuchet MS"/>
              </a:rPr>
              <a:t>A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005A86"/>
                </a:solidFill>
                <a:latin typeface="Trebuchet MS"/>
                <a:cs typeface="Trebuchet MS"/>
              </a:rPr>
              <a:t>CONSISTENT,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5A86"/>
                </a:solidFill>
                <a:latin typeface="Trebuchet MS"/>
                <a:cs typeface="Trebuchet MS"/>
              </a:rPr>
              <a:t>RELIABLE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05A86"/>
                </a:solidFill>
                <a:latin typeface="Trebuchet MS"/>
                <a:cs typeface="Trebuchet MS"/>
              </a:rPr>
              <a:t>METHODOLOGY</a:t>
            </a:r>
            <a:endParaRPr sz="1200">
              <a:latin typeface="Trebuchet MS"/>
              <a:cs typeface="Trebuchet MS"/>
            </a:endParaRPr>
          </a:p>
          <a:p>
            <a:pPr marL="12700" marR="76200">
              <a:lnSpc>
                <a:spcPct val="93800"/>
              </a:lnSpc>
              <a:spcBef>
                <a:spcPts val="600"/>
              </a:spcBef>
            </a:pP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Connected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requires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 methodology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guides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what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must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captured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how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it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gathered.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Successful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projects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define: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which material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regulations 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need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tracked,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what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clients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vendors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screen,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thresholds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beyond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which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would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require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mitigation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additional management,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definitions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what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controls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require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testing,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rules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governing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creation of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issues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resolution. The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intent 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 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methodology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ensure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internal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groups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address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policies,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risks,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controls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associated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activities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same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way.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dirty="0" spc="25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44500" y="425449"/>
            <a:ext cx="3204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BUSINESS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800" spc="-5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333333"/>
                </a:solidFill>
                <a:latin typeface="Trebuchet MS"/>
                <a:cs typeface="Trebuchet MS"/>
              </a:rPr>
              <a:t>GOVERNANCE,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800" spc="-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800" spc="-6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333333"/>
                </a:solidFill>
                <a:latin typeface="Trebuchet MS"/>
                <a:cs typeface="Trebuchet MS"/>
              </a:rPr>
              <a:t>COMPLIANCE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845613"/>
            <a:ext cx="5039360" cy="8347709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Examples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where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agreement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needs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happen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groups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include: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5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Regulations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need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dirty="0" sz="1000" spc="-2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tracked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Top-down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criteria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should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used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59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Policies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require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identification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Risks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must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assessed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(type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level)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Risk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responses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require</a:t>
            </a:r>
            <a:r>
              <a:rPr dirty="0" sz="1000" spc="-22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remediation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Screening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criteria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1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frequency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Management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board</a:t>
            </a:r>
            <a:r>
              <a:rPr dirty="0" sz="1000" spc="-1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Disclosure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processes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1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disciplines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56565"/>
              </a:buClr>
              <a:buFont typeface="Arial"/>
              <a:buChar char="▪"/>
            </a:pPr>
            <a:endParaRPr sz="1250">
              <a:latin typeface="Times New Roman"/>
              <a:cs typeface="Times New Roman"/>
            </a:endParaRPr>
          </a:p>
          <a:p>
            <a:pPr marL="12700" marR="366395">
              <a:lnSpc>
                <a:spcPts val="1120"/>
              </a:lnSpc>
            </a:pP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By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adopting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common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consistent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methodology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towards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compliance,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control, 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organizations can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benefit</a:t>
            </a:r>
            <a:r>
              <a:rPr dirty="0" sz="1000" spc="-1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from: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54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Aligned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management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groups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Reduced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regulatory</a:t>
            </a:r>
            <a:r>
              <a:rPr dirty="0" sz="1000" spc="-13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Improved</a:t>
            </a:r>
            <a:r>
              <a:rPr dirty="0" sz="10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external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risk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ratings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190">
                <a:solidFill>
                  <a:srgbClr val="333333"/>
                </a:solidFill>
                <a:latin typeface="Trebuchet MS"/>
                <a:cs typeface="Trebuchet MS"/>
              </a:rPr>
              <a:t>–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lower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cost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capital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59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Efficient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resource</a:t>
            </a:r>
            <a:r>
              <a:rPr dirty="0" sz="1000" spc="-10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allocation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Increased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management</a:t>
            </a:r>
            <a:r>
              <a:rPr dirty="0" sz="1000" spc="-12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ownership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Reduced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conflict between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1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groups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Increased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management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self</a:t>
            </a:r>
            <a:r>
              <a:rPr dirty="0" sz="1000" spc="-16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assessment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Reduced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reliance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audits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inspections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Earnings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stability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190">
                <a:solidFill>
                  <a:srgbClr val="333333"/>
                </a:solidFill>
                <a:latin typeface="Trebuchet MS"/>
                <a:cs typeface="Trebuchet MS"/>
              </a:rPr>
              <a:t>–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no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shock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events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656565"/>
              </a:buClr>
              <a:buFont typeface="Arial"/>
              <a:buChar char="▪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200">
                <a:solidFill>
                  <a:srgbClr val="005A86"/>
                </a:solidFill>
                <a:latin typeface="Trebuchet MS"/>
                <a:cs typeface="Trebuchet MS"/>
              </a:rPr>
              <a:t>DEVELOPING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05A86"/>
                </a:solidFill>
                <a:latin typeface="Trebuchet MS"/>
                <a:cs typeface="Trebuchet MS"/>
              </a:rPr>
              <a:t>TRANSPARENCY,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005A86"/>
                </a:solidFill>
                <a:latin typeface="Trebuchet MS"/>
                <a:cs typeface="Trebuchet MS"/>
              </a:rPr>
              <a:t>MONITORING,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05A86"/>
                </a:solidFill>
                <a:latin typeface="Trebuchet MS"/>
                <a:cs typeface="Trebuchet MS"/>
              </a:rPr>
              <a:t>REPORTING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005A86"/>
                </a:solidFill>
                <a:latin typeface="Trebuchet MS"/>
                <a:cs typeface="Trebuchet MS"/>
              </a:rPr>
              <a:t>AND</a:t>
            </a:r>
            <a:r>
              <a:rPr dirty="0" sz="1200" spc="-100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005A86"/>
                </a:solidFill>
                <a:latin typeface="Trebuchet MS"/>
                <a:cs typeface="Trebuchet MS"/>
              </a:rPr>
              <a:t>DISCLOSURE</a:t>
            </a:r>
            <a:endParaRPr sz="1200">
              <a:latin typeface="Trebuchet MS"/>
              <a:cs typeface="Trebuchet MS"/>
            </a:endParaRPr>
          </a:p>
          <a:p>
            <a:pPr marL="12700" marR="86995">
              <a:lnSpc>
                <a:spcPct val="93800"/>
              </a:lnSpc>
              <a:spcBef>
                <a:spcPts val="600"/>
              </a:spcBef>
            </a:pP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Effective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dictates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management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staff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primary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responsibility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assessing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 significant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objectives.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More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importantly,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assess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continued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effectiveness of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efforts,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status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controls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should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be  available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continuous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reporting.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If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implemented 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effectively,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connected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projects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provide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common scoring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rating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communication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between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management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board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directors 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both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relevant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fulfill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their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roles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respect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objectives.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25095">
              <a:lnSpc>
                <a:spcPct val="93700"/>
              </a:lnSpc>
            </a:pP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Also,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matters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affecting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achievement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objectives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are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communicated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internal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external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parties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who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need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information,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including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boards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their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committee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members,  shareholders,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creditors,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suppliers,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customers, communities,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governments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2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regulators.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benefits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consistent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disciplined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reporting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structure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include: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56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Availability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accurate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consistent</a:t>
            </a:r>
            <a:r>
              <a:rPr dirty="0" sz="1000" spc="-229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reports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Positive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knowledge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reporting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risks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controls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participants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Integration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24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functions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through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information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5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Timely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accurate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disclosures</a:t>
            </a:r>
            <a:r>
              <a:rPr dirty="0" sz="1000" spc="-22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regulators</a:t>
            </a:r>
            <a:endParaRPr sz="1000">
              <a:latin typeface="Trebuchet MS"/>
              <a:cs typeface="Trebuchet MS"/>
            </a:endParaRPr>
          </a:p>
          <a:p>
            <a:pPr marL="281940" indent="-269240">
              <a:lnSpc>
                <a:spcPct val="100000"/>
              </a:lnSpc>
              <a:spcBef>
                <a:spcPts val="260"/>
              </a:spcBef>
              <a:buClr>
                <a:srgbClr val="656565"/>
              </a:buClr>
              <a:buFont typeface="Arial"/>
              <a:buChar char="▪"/>
              <a:tabLst>
                <a:tab pos="281940" algn="l"/>
                <a:tab pos="282575" algn="l"/>
              </a:tabLst>
            </a:pP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Higher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share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multiple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190">
                <a:solidFill>
                  <a:srgbClr val="333333"/>
                </a:solidFill>
                <a:latin typeface="Trebuchet MS"/>
                <a:cs typeface="Trebuchet MS"/>
              </a:rPr>
              <a:t>–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rewards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better</a:t>
            </a:r>
            <a:r>
              <a:rPr dirty="0" sz="10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governance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5A86"/>
                </a:solidFill>
                <a:latin typeface="Trebuchet MS"/>
                <a:cs typeface="Trebuchet MS"/>
              </a:rPr>
              <a:t>LEVERAGING</a:t>
            </a:r>
            <a:r>
              <a:rPr dirty="0" sz="1200" spc="-105">
                <a:solidFill>
                  <a:srgbClr val="005A86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005A86"/>
                </a:solidFill>
                <a:latin typeface="Trebuchet MS"/>
                <a:cs typeface="Trebuchet MS"/>
              </a:rPr>
              <a:t>TECHNOLOGY</a:t>
            </a:r>
            <a:endParaRPr sz="1200">
              <a:latin typeface="Trebuchet MS"/>
              <a:cs typeface="Trebuchet MS"/>
            </a:endParaRPr>
          </a:p>
          <a:p>
            <a:pPr marL="12700" marR="154940">
              <a:lnSpc>
                <a:spcPct val="93700"/>
              </a:lnSpc>
              <a:spcBef>
                <a:spcPts val="600"/>
              </a:spcBef>
            </a:pP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pursuit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connected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only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part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technology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or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IT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initiative.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However,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organizations 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leading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edge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connected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rely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on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comprehensive information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technology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that 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addresses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</a:t>
            </a:r>
            <a:r>
              <a:rPr dirty="0" sz="10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stakeholders.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natural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outcome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potential</a:t>
            </a:r>
            <a:r>
              <a:rPr dirty="0" sz="10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driver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siloed</a:t>
            </a:r>
            <a:r>
              <a:rPr dirty="0" sz="1000" spc="-7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333333"/>
                </a:solidFill>
                <a:latin typeface="Trebuchet MS"/>
                <a:cs typeface="Trebuchet MS"/>
              </a:rPr>
              <a:t>approach 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managing </a:t>
            </a:r>
            <a:r>
              <a:rPr dirty="0" sz="1000">
                <a:solidFill>
                  <a:srgbClr val="333333"/>
                </a:solidFill>
                <a:latin typeface="Trebuchet MS"/>
                <a:cs typeface="Trebuchet MS"/>
              </a:rPr>
              <a:t>GRC </a:t>
            </a:r>
            <a:r>
              <a:rPr dirty="0" sz="1000" spc="-25">
                <a:solidFill>
                  <a:srgbClr val="333333"/>
                </a:solidFill>
                <a:latin typeface="Trebuchet MS"/>
                <a:cs typeface="Trebuchet MS"/>
              </a:rPr>
              <a:t>business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processes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1000" spc="-15">
                <a:solidFill>
                  <a:srgbClr val="333333"/>
                </a:solidFill>
                <a:latin typeface="Trebuchet MS"/>
                <a:cs typeface="Trebuchet MS"/>
              </a:rPr>
              <a:t>using </a:t>
            </a:r>
            <a:r>
              <a:rPr dirty="0" sz="1000" spc="-65">
                <a:solidFill>
                  <a:srgbClr val="333333"/>
                </a:solidFill>
                <a:latin typeface="Trebuchet MS"/>
                <a:cs typeface="Trebuchet MS"/>
              </a:rPr>
              <a:t>different </a:t>
            </a:r>
            <a:r>
              <a:rPr dirty="0" sz="1000" spc="-45">
                <a:solidFill>
                  <a:srgbClr val="333333"/>
                </a:solidFill>
                <a:latin typeface="Trebuchet MS"/>
                <a:cs typeface="Trebuchet MS"/>
              </a:rPr>
              <a:t>technology </a:t>
            </a:r>
            <a:r>
              <a:rPr dirty="0" sz="1000" spc="-30">
                <a:solidFill>
                  <a:srgbClr val="333333"/>
                </a:solidFill>
                <a:latin typeface="Trebuchet MS"/>
                <a:cs typeface="Trebuchet MS"/>
              </a:rPr>
              <a:t>solutions </a:t>
            </a:r>
            <a:r>
              <a:rPr dirty="0" sz="1000" spc="-55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dirty="0" sz="1000" spc="-20">
                <a:solidFill>
                  <a:srgbClr val="333333"/>
                </a:solidFill>
                <a:latin typeface="Trebuchet MS"/>
                <a:cs typeface="Trebuchet MS"/>
              </a:rPr>
              <a:t>manage </a:t>
            </a:r>
            <a:r>
              <a:rPr dirty="0" sz="1000" spc="-50">
                <a:solidFill>
                  <a:srgbClr val="333333"/>
                </a:solidFill>
                <a:latin typeface="Trebuchet MS"/>
                <a:cs typeface="Trebuchet MS"/>
              </a:rPr>
              <a:t>each  </a:t>
            </a:r>
            <a:r>
              <a:rPr dirty="0" sz="1000" spc="-60">
                <a:solidFill>
                  <a:srgbClr val="333333"/>
                </a:solidFill>
                <a:latin typeface="Trebuchet MS"/>
                <a:cs typeface="Trebuchet MS"/>
              </a:rPr>
              <a:t>discrete </a:t>
            </a:r>
            <a:r>
              <a:rPr dirty="0" sz="1000" spc="-35">
                <a:solidFill>
                  <a:srgbClr val="333333"/>
                </a:solidFill>
                <a:latin typeface="Trebuchet MS"/>
                <a:cs typeface="Trebuchet MS"/>
              </a:rPr>
              <a:t>assurance</a:t>
            </a:r>
            <a:r>
              <a:rPr dirty="0" sz="1000" spc="-10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000" spc="-70">
                <a:solidFill>
                  <a:srgbClr val="333333"/>
                </a:solidFill>
                <a:latin typeface="Trebuchet MS"/>
                <a:cs typeface="Trebuchet MS"/>
              </a:rPr>
              <a:t>area.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A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Gergana.Kambitova</dc:creator>
  <dc:title>Microsoft Word - 2011-07 BuildingABusinessCaseforGRC.docx</dc:title>
  <dcterms:created xsi:type="dcterms:W3CDTF">2018-02-07T09:34:25Z</dcterms:created>
  <dcterms:modified xsi:type="dcterms:W3CDTF">2018-02-07T09:34:25Z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2011-07-25T00:00:00Z</vt:filetime>
  </property>
  <property fmtid="{D5CDD505-2E9C-101B-9397-08002B2CF9AE}" pid="3" name="Creator">
    <vt:lpwstr>RAD PDF</vt:lpwstr>
  </property>
  <property fmtid="{D5CDD505-2E9C-101B-9397-08002B2CF9AE}" pid="4" name="LastSaved">
    <vt:filetime>2018-02-07T00:00:00Z</vt:filetime>
  </property>
</Properties>
</file>