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embeddedFontLst>
    <p:embeddedFont>
      <p:font typeface="Constantia"/>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nstantia-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Constantia-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onstantia-bold.fntdata"/><Relationship Id="rId6" Type="http://schemas.openxmlformats.org/officeDocument/2006/relationships/slide" Target="slides/slide1.xml"/><Relationship Id="rId18" Type="http://schemas.openxmlformats.org/officeDocument/2006/relationships/font" Target="fonts/Constantia-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6.png"/><Relationship Id="rId6" Type="http://schemas.openxmlformats.org/officeDocument/2006/relationships/image" Target="../media/image8.png"/><Relationship Id="rId7"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gif"/><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5.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2130425"/>
            <a:ext cx="7772400" cy="25177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8800"/>
              <a:buFont typeface="Calibri"/>
              <a:buNone/>
            </a:pPr>
            <a:r>
              <a:t/>
            </a:r>
            <a:endParaRPr b="1" sz="8800"/>
          </a:p>
        </p:txBody>
      </p:sp>
      <p:pic>
        <p:nvPicPr>
          <p:cNvPr descr="m2.jpg" id="85" name="Google Shape;85;p13"/>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86" name="Google Shape;86;p13"/>
          <p:cNvSpPr/>
          <p:nvPr/>
        </p:nvSpPr>
        <p:spPr>
          <a:xfrm>
            <a:off x="1447800" y="1752600"/>
            <a:ext cx="6400800" cy="13234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8000" u="none" cap="none" strike="noStrike">
                <a:solidFill>
                  <a:srgbClr val="333300"/>
                </a:solidFill>
                <a:latin typeface="Arial Rounded"/>
                <a:ea typeface="Arial Rounded"/>
                <a:cs typeface="Arial Rounded"/>
                <a:sym typeface="Arial Rounded"/>
              </a:rPr>
              <a:t>MEDIC - EYE</a:t>
            </a:r>
            <a:endParaRPr b="1" sz="8000">
              <a:solidFill>
                <a:srgbClr val="333300"/>
              </a:solidFill>
              <a:latin typeface="Arial Rounded"/>
              <a:ea typeface="Arial Rounded"/>
              <a:cs typeface="Arial Rounded"/>
              <a:sym typeface="Arial Rounde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b="1" lang="en-US"/>
              <a:t>CONCLUSION</a:t>
            </a:r>
            <a:endParaRPr/>
          </a:p>
        </p:txBody>
      </p:sp>
      <p:sp>
        <p:nvSpPr>
          <p:cNvPr id="175" name="Google Shape;175;p22"/>
          <p:cNvSpPr txBox="1"/>
          <p:nvPr>
            <p:ph idx="1" type="body"/>
          </p:nvPr>
        </p:nvSpPr>
        <p:spPr>
          <a:xfrm>
            <a:off x="381000" y="1905000"/>
            <a:ext cx="8229600" cy="3810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latin typeface="Constantia"/>
                <a:ea typeface="Constantia"/>
                <a:cs typeface="Constantia"/>
                <a:sym typeface="Constantia"/>
              </a:rPr>
              <a:t>The device is designed and will be implemented in pharmaceuticals and it will be a contribution to the  medical and health care with the  help of  modern technology</a:t>
            </a:r>
            <a:endParaRPr/>
          </a:p>
        </p:txBody>
      </p:sp>
      <p:pic>
        <p:nvPicPr>
          <p:cNvPr descr="K.jpg" id="176" name="Google Shape;176;p22"/>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77" name="Google Shape;177;p22"/>
          <p:cNvSpPr txBox="1"/>
          <p:nvPr/>
        </p:nvSpPr>
        <p:spPr>
          <a:xfrm>
            <a:off x="1828800" y="427038"/>
            <a:ext cx="7010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CONCLUSION</a:t>
            </a:r>
            <a:endParaRPr b="0" i="0" sz="4400" u="none" cap="none" strike="noStrike">
              <a:solidFill>
                <a:schemeClr val="dk1"/>
              </a:solidFill>
              <a:latin typeface="Calibri"/>
              <a:ea typeface="Calibri"/>
              <a:cs typeface="Calibri"/>
              <a:sym typeface="Calibri"/>
            </a:endParaRPr>
          </a:p>
        </p:txBody>
      </p:sp>
      <p:sp>
        <p:nvSpPr>
          <p:cNvPr id="178" name="Google Shape;178;p22"/>
          <p:cNvSpPr txBox="1"/>
          <p:nvPr/>
        </p:nvSpPr>
        <p:spPr>
          <a:xfrm>
            <a:off x="1752600" y="2057400"/>
            <a:ext cx="7010400" cy="3810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onstantia"/>
                <a:ea typeface="Constantia"/>
                <a:cs typeface="Constantia"/>
                <a:sym typeface="Constantia"/>
              </a:rPr>
              <a:t>The device is designed and will be implemented in pharmaceuticals and it will be a contribution to the  medical and health care with the  help of  modern technology.</a:t>
            </a:r>
            <a:endParaRPr b="0" i="0" sz="32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3"/>
          <p:cNvSpPr txBox="1"/>
          <p:nvPr>
            <p:ph type="title"/>
          </p:nvPr>
        </p:nvSpPr>
        <p:spPr>
          <a:xfrm>
            <a:off x="488731" y="1981200"/>
            <a:ext cx="8229600" cy="205477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Aharoni"/>
              <a:buNone/>
            </a:pPr>
            <a:r>
              <a:rPr lang="en-US" sz="3959">
                <a:latin typeface="Aharoni"/>
                <a:ea typeface="Aharoni"/>
                <a:cs typeface="Aharoni"/>
                <a:sym typeface="Aharoni"/>
              </a:rPr>
              <a:t>There is a revolution in movement…Yes, The movement is </a:t>
            </a:r>
            <a:r>
              <a:rPr b="1" lang="en-US" sz="4410" u="sng">
                <a:latin typeface="Arial"/>
                <a:ea typeface="Arial"/>
                <a:cs typeface="Arial"/>
                <a:sym typeface="Arial"/>
              </a:rPr>
              <a:t>Medicine</a:t>
            </a:r>
            <a:r>
              <a:rPr b="1" i="1" lang="en-US" sz="3959" u="sng">
                <a:latin typeface="Aharoni"/>
                <a:ea typeface="Aharoni"/>
                <a:cs typeface="Aharoni"/>
                <a:sym typeface="Aharoni"/>
              </a:rPr>
              <a:t> </a:t>
            </a:r>
            <a:r>
              <a:rPr lang="en-US" sz="3959">
                <a:latin typeface="Aharoni"/>
                <a:ea typeface="Aharoni"/>
                <a:cs typeface="Aharoni"/>
                <a:sym typeface="Aharoni"/>
              </a:rPr>
              <a:t>!!</a:t>
            </a:r>
            <a:endParaRPr sz="3959">
              <a:latin typeface="Aharoni"/>
              <a:ea typeface="Aharoni"/>
              <a:cs typeface="Aharoni"/>
              <a:sym typeface="Aharoni"/>
            </a:endParaRPr>
          </a:p>
        </p:txBody>
      </p:sp>
      <p:pic>
        <p:nvPicPr>
          <p:cNvPr descr="K.jpg" id="184" name="Google Shape;184;p23"/>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85" name="Google Shape;185;p23"/>
          <p:cNvSpPr/>
          <p:nvPr/>
        </p:nvSpPr>
        <p:spPr>
          <a:xfrm>
            <a:off x="2286000" y="1905000"/>
            <a:ext cx="6019800" cy="280076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4400">
                <a:solidFill>
                  <a:schemeClr val="dk1"/>
                </a:solidFill>
                <a:latin typeface="Arial Rounded"/>
                <a:ea typeface="Arial Rounded"/>
                <a:cs typeface="Arial Rounded"/>
                <a:sym typeface="Arial Rounded"/>
              </a:rPr>
              <a:t>There is a revolution in movement…Yes, The movement is </a:t>
            </a:r>
            <a:r>
              <a:rPr i="1" lang="en-US" sz="4400" u="sng">
                <a:solidFill>
                  <a:schemeClr val="dk1"/>
                </a:solidFill>
                <a:latin typeface="Arial"/>
                <a:ea typeface="Arial"/>
                <a:cs typeface="Arial"/>
                <a:sym typeface="Arial"/>
              </a:rPr>
              <a:t>Medicine</a:t>
            </a:r>
            <a:r>
              <a:rPr i="1" lang="en-US" sz="4400" u="sng">
                <a:solidFill>
                  <a:schemeClr val="dk1"/>
                </a:solidFill>
                <a:latin typeface="Aharoni"/>
                <a:ea typeface="Aharoni"/>
                <a:cs typeface="Aharoni"/>
                <a:sym typeface="Aharoni"/>
              </a:rPr>
              <a:t> </a:t>
            </a:r>
            <a:r>
              <a:rPr i="1" lang="en-US" sz="4400">
                <a:solidFill>
                  <a:schemeClr val="dk1"/>
                </a:solidFill>
                <a:latin typeface="Aharoni"/>
                <a:ea typeface="Aharoni"/>
                <a:cs typeface="Aharoni"/>
                <a:sym typeface="Aharoni"/>
              </a:rPr>
              <a:t>!!</a:t>
            </a:r>
            <a:endParaRPr i="1" sz="44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4"/>
          <p:cNvSpPr txBox="1"/>
          <p:nvPr>
            <p:ph type="title"/>
          </p:nvPr>
        </p:nvSpPr>
        <p:spPr>
          <a:xfrm>
            <a:off x="457200" y="274638"/>
            <a:ext cx="8229600" cy="65833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8800"/>
              <a:buFont typeface="Calibri"/>
              <a:buNone/>
            </a:pPr>
            <a:r>
              <a:rPr b="1" lang="en-US" sz="8800"/>
              <a:t>THE END </a:t>
            </a:r>
            <a:endParaRPr b="1" sz="8800"/>
          </a:p>
        </p:txBody>
      </p:sp>
      <p:pic>
        <p:nvPicPr>
          <p:cNvPr descr="l.jpg" id="191" name="Google Shape;191;p24"/>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92" name="Google Shape;192;p24"/>
          <p:cNvSpPr txBox="1"/>
          <p:nvPr/>
        </p:nvSpPr>
        <p:spPr>
          <a:xfrm>
            <a:off x="1905000" y="2438400"/>
            <a:ext cx="5715000" cy="1446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8800">
                <a:solidFill>
                  <a:schemeClr val="lt1"/>
                </a:solidFill>
                <a:latin typeface="Arial Rounded"/>
                <a:ea typeface="Arial Rounded"/>
                <a:cs typeface="Arial Rounded"/>
                <a:sym typeface="Arial Rounded"/>
              </a:rPr>
              <a:t>THE END</a:t>
            </a:r>
            <a:endParaRPr b="1" sz="8800">
              <a:solidFill>
                <a:schemeClr val="lt1"/>
              </a:solidFill>
              <a:latin typeface="Arial Rounded"/>
              <a:ea typeface="Arial Rounded"/>
              <a:cs typeface="Arial Rounded"/>
              <a:sym typeface="Arial Rounde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b="1" lang="en-US"/>
              <a:t>ABSTRACT</a:t>
            </a:r>
            <a:endParaRPr b="1"/>
          </a:p>
        </p:txBody>
      </p:sp>
      <p:sp>
        <p:nvSpPr>
          <p:cNvPr id="92" name="Google Shape;92;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800"/>
              <a:buChar char="•"/>
            </a:pPr>
            <a:r>
              <a:rPr lang="en-US" sz="2800">
                <a:latin typeface="Constantia"/>
                <a:ea typeface="Constantia"/>
                <a:cs typeface="Constantia"/>
                <a:sym typeface="Constantia"/>
              </a:rPr>
              <a:t>Implementation of modern technology in healthcare is hardly seen in cities and in rural areas it is still a question.</a:t>
            </a:r>
            <a:endParaRPr/>
          </a:p>
          <a:p>
            <a:pPr indent="-342900" lvl="0" marL="342900" rtl="0" algn="l">
              <a:lnSpc>
                <a:spcPct val="90000"/>
              </a:lnSpc>
              <a:spcBef>
                <a:spcPts val="560"/>
              </a:spcBef>
              <a:spcAft>
                <a:spcPts val="0"/>
              </a:spcAft>
              <a:buClr>
                <a:schemeClr val="dk1"/>
              </a:buClr>
              <a:buSzPts val="2800"/>
              <a:buNone/>
            </a:pPr>
            <a:r>
              <a:t/>
            </a:r>
            <a:endParaRPr sz="2800">
              <a:latin typeface="Constantia"/>
              <a:ea typeface="Constantia"/>
              <a:cs typeface="Constantia"/>
              <a:sym typeface="Constantia"/>
            </a:endParaRPr>
          </a:p>
          <a:p>
            <a:pPr indent="-342900" lvl="0" marL="342900" rtl="0" algn="l">
              <a:lnSpc>
                <a:spcPct val="90000"/>
              </a:lnSpc>
              <a:spcBef>
                <a:spcPts val="560"/>
              </a:spcBef>
              <a:spcAft>
                <a:spcPts val="0"/>
              </a:spcAft>
              <a:buClr>
                <a:schemeClr val="dk1"/>
              </a:buClr>
              <a:buSzPts val="2800"/>
              <a:buChar char="•"/>
            </a:pPr>
            <a:r>
              <a:rPr lang="en-US" sz="2800">
                <a:latin typeface="Constantia"/>
                <a:ea typeface="Constantia"/>
                <a:cs typeface="Constantia"/>
                <a:sym typeface="Constantia"/>
              </a:rPr>
              <a:t>To make the situation convenient in both cities and rural areas and to make work simpler and efficient for the chemist and the consumer we have developed an idea where the medicine is placed in a conveyor belt which is combined with data matrix code scanner that scans the required specifications</a:t>
            </a:r>
            <a:r>
              <a:rPr lang="en-US" sz="2800"/>
              <a:t>.</a:t>
            </a:r>
            <a:endParaRPr/>
          </a:p>
        </p:txBody>
      </p:sp>
      <p:pic>
        <p:nvPicPr>
          <p:cNvPr descr="K.jpg" id="93" name="Google Shape;93;p14"/>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94" name="Google Shape;94;p14"/>
          <p:cNvSpPr txBox="1"/>
          <p:nvPr/>
        </p:nvSpPr>
        <p:spPr>
          <a:xfrm>
            <a:off x="914400" y="3048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ABSTRACT</a:t>
            </a:r>
            <a:endParaRPr/>
          </a:p>
        </p:txBody>
      </p:sp>
      <p:sp>
        <p:nvSpPr>
          <p:cNvPr id="95" name="Google Shape;95;p14"/>
          <p:cNvSpPr txBox="1"/>
          <p:nvPr/>
        </p:nvSpPr>
        <p:spPr>
          <a:xfrm>
            <a:off x="1447800" y="1752600"/>
            <a:ext cx="7696200" cy="4648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onstantia"/>
                <a:ea typeface="Constantia"/>
                <a:cs typeface="Constantia"/>
                <a:sym typeface="Constantia"/>
              </a:rPr>
              <a:t>Implementation of modern technology in healthcare is hardly seen in cities and in rural areas it is still a question.</a:t>
            </a:r>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onstantia"/>
              <a:ea typeface="Constantia"/>
              <a:cs typeface="Constantia"/>
              <a:sym typeface="Constantia"/>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onstantia"/>
                <a:ea typeface="Constantia"/>
                <a:cs typeface="Constantia"/>
                <a:sym typeface="Constantia"/>
              </a:rPr>
              <a:t>To make the situation convenient in both cities and rural areas and to make work simpler and efficient for the chemist and the consumer we have developed an idea.</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b="1" lang="en-US"/>
              <a:t>OBJECTIVE</a:t>
            </a:r>
            <a:endParaRPr b="1"/>
          </a:p>
        </p:txBody>
      </p:sp>
      <p:sp>
        <p:nvSpPr>
          <p:cNvPr id="101" name="Google Shape;101;p15"/>
          <p:cNvSpPr txBox="1"/>
          <p:nvPr>
            <p:ph idx="1" type="body"/>
          </p:nvPr>
        </p:nvSpPr>
        <p:spPr>
          <a:xfrm>
            <a:off x="457200" y="1676400"/>
            <a:ext cx="8229600" cy="44497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Char char="•"/>
            </a:pPr>
            <a:r>
              <a:rPr lang="en-US" sz="2800">
                <a:latin typeface="Constantia"/>
                <a:ea typeface="Constantia"/>
                <a:cs typeface="Constantia"/>
                <a:sym typeface="Constantia"/>
              </a:rPr>
              <a:t>In this paper, We have developed an idea to make the situation convenient in both cities and rural areas and to make work simpler and efficient for the chemist and the consumer ,where the code scanner scans the required specifications especially for the expiry date and dosage.</a:t>
            </a:r>
            <a:endParaRPr sz="2800">
              <a:latin typeface="Constantia"/>
              <a:ea typeface="Constantia"/>
              <a:cs typeface="Constantia"/>
              <a:sym typeface="Constantia"/>
            </a:endParaRPr>
          </a:p>
        </p:txBody>
      </p:sp>
      <p:pic>
        <p:nvPicPr>
          <p:cNvPr descr="K.jpg" id="102" name="Google Shape;102;p15"/>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03" name="Google Shape;103;p15"/>
          <p:cNvSpPr txBox="1"/>
          <p:nvPr/>
        </p:nvSpPr>
        <p:spPr>
          <a:xfrm>
            <a:off x="1524000" y="427038"/>
            <a:ext cx="73152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OBJECTIVE</a:t>
            </a:r>
            <a:endParaRPr b="1" i="0" sz="4400" u="none" cap="none" strike="noStrike">
              <a:solidFill>
                <a:schemeClr val="dk1"/>
              </a:solidFill>
              <a:latin typeface="Calibri"/>
              <a:ea typeface="Calibri"/>
              <a:cs typeface="Calibri"/>
              <a:sym typeface="Calibri"/>
            </a:endParaRPr>
          </a:p>
        </p:txBody>
      </p:sp>
      <p:sp>
        <p:nvSpPr>
          <p:cNvPr id="104" name="Google Shape;104;p15"/>
          <p:cNvSpPr txBox="1"/>
          <p:nvPr/>
        </p:nvSpPr>
        <p:spPr>
          <a:xfrm>
            <a:off x="1524000" y="1828800"/>
            <a:ext cx="7315200" cy="44497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onstantia"/>
                <a:ea typeface="Constantia"/>
                <a:cs typeface="Constantia"/>
                <a:sym typeface="Constantia"/>
              </a:rPr>
              <a:t>In this paper, We have developed an idea to make the situation convenient in both cities and rural areas and to make work simpler and efficient for the chemist and the consumer ,where the code scanner scans the required specifications especially for the expiry date and dosage.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b="1" lang="en-US"/>
              <a:t>METHODOLOGY</a:t>
            </a:r>
            <a:endParaRPr b="1"/>
          </a:p>
        </p:txBody>
      </p:sp>
      <p:sp>
        <p:nvSpPr>
          <p:cNvPr id="110" name="Google Shape;110;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Char char="•"/>
            </a:pPr>
            <a:r>
              <a:rPr lang="en-US" sz="2800">
                <a:latin typeface="Constantia"/>
                <a:ea typeface="Constantia"/>
                <a:cs typeface="Constantia"/>
                <a:sym typeface="Constantia"/>
              </a:rPr>
              <a:t>The preliminary stage of our project idea is to reduce the manual time taken to verify the drug specifications .</a:t>
            </a:r>
            <a:endParaRPr/>
          </a:p>
          <a:p>
            <a:pPr indent="-342900" lvl="0" marL="342900" rtl="0" algn="l">
              <a:spcBef>
                <a:spcPts val="560"/>
              </a:spcBef>
              <a:spcAft>
                <a:spcPts val="0"/>
              </a:spcAft>
              <a:buClr>
                <a:schemeClr val="dk1"/>
              </a:buClr>
              <a:buSzPts val="2800"/>
              <a:buChar char="•"/>
            </a:pPr>
            <a:r>
              <a:rPr lang="en-US" sz="2800">
                <a:latin typeface="Constantia"/>
                <a:ea typeface="Constantia"/>
                <a:cs typeface="Constantia"/>
                <a:sym typeface="Constantia"/>
              </a:rPr>
              <a:t>The chemist places the medicine in a conveyor belt which is combined with a data matrix code scanner that scans the required specifications and a screen displays the same.</a:t>
            </a:r>
            <a:endParaRPr sz="2800">
              <a:latin typeface="Constantia"/>
              <a:ea typeface="Constantia"/>
              <a:cs typeface="Constantia"/>
              <a:sym typeface="Constantia"/>
            </a:endParaRPr>
          </a:p>
        </p:txBody>
      </p:sp>
      <p:pic>
        <p:nvPicPr>
          <p:cNvPr descr="K.jpg" id="111" name="Google Shape;111;p16"/>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12" name="Google Shape;112;p16"/>
          <p:cNvSpPr txBox="1"/>
          <p:nvPr/>
        </p:nvSpPr>
        <p:spPr>
          <a:xfrm>
            <a:off x="1524000" y="427038"/>
            <a:ext cx="73152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METHODOLOGY</a:t>
            </a:r>
            <a:endParaRPr b="1" i="0" sz="4400" u="none" cap="none" strike="noStrike">
              <a:solidFill>
                <a:schemeClr val="dk1"/>
              </a:solidFill>
              <a:latin typeface="Calibri"/>
              <a:ea typeface="Calibri"/>
              <a:cs typeface="Calibri"/>
              <a:sym typeface="Calibri"/>
            </a:endParaRPr>
          </a:p>
        </p:txBody>
      </p:sp>
      <p:sp>
        <p:nvSpPr>
          <p:cNvPr id="113" name="Google Shape;113;p16"/>
          <p:cNvSpPr txBox="1"/>
          <p:nvPr/>
        </p:nvSpPr>
        <p:spPr>
          <a:xfrm>
            <a:off x="1524000" y="1752600"/>
            <a:ext cx="73152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onstantia"/>
                <a:ea typeface="Constantia"/>
                <a:cs typeface="Constantia"/>
                <a:sym typeface="Constantia"/>
              </a:rPr>
              <a:t>The preliminary stage of our project idea is to reduce the manual time taken to verify the drug specifications .</a:t>
            </a:r>
            <a:endParaRPr/>
          </a:p>
          <a:p>
            <a:pPr indent="-342900" lvl="0" marL="342900" marR="0" rtl="0" algn="l">
              <a:lnSpc>
                <a:spcPct val="100000"/>
              </a:lnSpc>
              <a:spcBef>
                <a:spcPts val="560"/>
              </a:spcBef>
              <a:spcAft>
                <a:spcPts val="0"/>
              </a:spcAft>
              <a:buNone/>
            </a:pPr>
            <a:r>
              <a:t/>
            </a:r>
            <a:endParaRPr b="0" i="0" sz="2800" u="none" cap="none" strike="noStrike">
              <a:solidFill>
                <a:schemeClr val="dk1"/>
              </a:solidFill>
              <a:latin typeface="Constantia"/>
              <a:ea typeface="Constantia"/>
              <a:cs typeface="Constantia"/>
              <a:sym typeface="Constantia"/>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onstantia"/>
                <a:ea typeface="Constantia"/>
                <a:cs typeface="Constantia"/>
                <a:sym typeface="Constantia"/>
              </a:rPr>
              <a:t>The chemist places the medicine in a conveyor belt which is combined with a data matrix code scanner that scans the required specifications and a screen displays the same.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b="1" lang="en-US"/>
              <a:t>SURVEY</a:t>
            </a:r>
            <a:endParaRPr b="1"/>
          </a:p>
        </p:txBody>
      </p:sp>
      <p:pic>
        <p:nvPicPr>
          <p:cNvPr descr="encephalitis-tgtkyTdijicdj.jpg" id="119" name="Google Shape;119;p17"/>
          <p:cNvPicPr preferRelativeResize="0"/>
          <p:nvPr>
            <p:ph idx="1" type="body"/>
          </p:nvPr>
        </p:nvPicPr>
        <p:blipFill rotWithShape="1">
          <a:blip r:embed="rId3">
            <a:alphaModFix/>
          </a:blip>
          <a:srcRect b="0" l="0" r="0" t="0"/>
          <a:stretch/>
        </p:blipFill>
        <p:spPr>
          <a:xfrm>
            <a:off x="228599" y="1600200"/>
            <a:ext cx="4343401" cy="3200400"/>
          </a:xfrm>
          <a:prstGeom prst="rect">
            <a:avLst/>
          </a:prstGeom>
          <a:noFill/>
          <a:ln>
            <a:noFill/>
          </a:ln>
        </p:spPr>
      </p:pic>
      <p:pic>
        <p:nvPicPr>
          <p:cNvPr descr="download.jpg" id="120" name="Google Shape;120;p17"/>
          <p:cNvPicPr preferRelativeResize="0"/>
          <p:nvPr/>
        </p:nvPicPr>
        <p:blipFill rotWithShape="1">
          <a:blip r:embed="rId4">
            <a:alphaModFix/>
          </a:blip>
          <a:srcRect b="0" l="0" r="0" t="0"/>
          <a:stretch/>
        </p:blipFill>
        <p:spPr>
          <a:xfrm>
            <a:off x="4953000" y="3124200"/>
            <a:ext cx="3969637" cy="3505200"/>
          </a:xfrm>
          <a:prstGeom prst="rect">
            <a:avLst/>
          </a:prstGeom>
          <a:noFill/>
          <a:ln>
            <a:noFill/>
          </a:ln>
        </p:spPr>
      </p:pic>
      <p:pic>
        <p:nvPicPr>
          <p:cNvPr descr="K.jpg" id="121" name="Google Shape;121;p17"/>
          <p:cNvPicPr preferRelativeResize="0"/>
          <p:nvPr/>
        </p:nvPicPr>
        <p:blipFill rotWithShape="1">
          <a:blip r:embed="rId5">
            <a:alphaModFix/>
          </a:blip>
          <a:srcRect b="0" l="0" r="0" t="0"/>
          <a:stretch/>
        </p:blipFill>
        <p:spPr>
          <a:xfrm>
            <a:off x="0" y="0"/>
            <a:ext cx="9144000" cy="6858000"/>
          </a:xfrm>
          <a:prstGeom prst="rect">
            <a:avLst/>
          </a:prstGeom>
          <a:noFill/>
          <a:ln>
            <a:noFill/>
          </a:ln>
        </p:spPr>
      </p:pic>
      <p:sp>
        <p:nvSpPr>
          <p:cNvPr id="122" name="Google Shape;122;p17"/>
          <p:cNvSpPr txBox="1"/>
          <p:nvPr/>
        </p:nvSpPr>
        <p:spPr>
          <a:xfrm>
            <a:off x="1909012" y="427038"/>
            <a:ext cx="6930188"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SURVEY</a:t>
            </a:r>
            <a:endParaRPr b="1" i="0" sz="4400" u="none" cap="none" strike="noStrike">
              <a:solidFill>
                <a:schemeClr val="dk1"/>
              </a:solidFill>
              <a:latin typeface="Calibri"/>
              <a:ea typeface="Calibri"/>
              <a:cs typeface="Calibri"/>
              <a:sym typeface="Calibri"/>
            </a:endParaRPr>
          </a:p>
        </p:txBody>
      </p:sp>
      <p:pic>
        <p:nvPicPr>
          <p:cNvPr descr="encephalitis-tgtkyTdijicdj.jpg" id="123" name="Google Shape;123;p17"/>
          <p:cNvPicPr preferRelativeResize="0"/>
          <p:nvPr/>
        </p:nvPicPr>
        <p:blipFill rotWithShape="1">
          <a:blip r:embed="rId6">
            <a:alphaModFix/>
          </a:blip>
          <a:srcRect b="0" l="0" r="0" t="0"/>
          <a:stretch/>
        </p:blipFill>
        <p:spPr>
          <a:xfrm>
            <a:off x="1828800" y="1676400"/>
            <a:ext cx="3352800" cy="3200400"/>
          </a:xfrm>
          <a:prstGeom prst="rect">
            <a:avLst/>
          </a:prstGeom>
          <a:noFill/>
          <a:ln>
            <a:noFill/>
          </a:ln>
        </p:spPr>
      </p:pic>
      <p:pic>
        <p:nvPicPr>
          <p:cNvPr descr="download.jpg" id="124" name="Google Shape;124;p17"/>
          <p:cNvPicPr preferRelativeResize="0"/>
          <p:nvPr/>
        </p:nvPicPr>
        <p:blipFill rotWithShape="1">
          <a:blip r:embed="rId7">
            <a:alphaModFix/>
          </a:blip>
          <a:srcRect b="0" l="0" r="0" t="0"/>
          <a:stretch/>
        </p:blipFill>
        <p:spPr>
          <a:xfrm>
            <a:off x="5410200" y="3276600"/>
            <a:ext cx="3495251" cy="3352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pic>
        <p:nvPicPr>
          <p:cNvPr descr="K.jpg" id="130" name="Google Shape;130;p18"/>
          <p:cNvPicPr preferRelativeResize="0"/>
          <p:nvPr>
            <p:ph idx="1" type="body"/>
          </p:nvPr>
        </p:nvPicPr>
        <p:blipFill rotWithShape="1">
          <a:blip r:embed="rId3">
            <a:alphaModFix/>
          </a:blip>
          <a:srcRect b="0" l="0" r="0" t="0"/>
          <a:stretch/>
        </p:blipFill>
        <p:spPr>
          <a:xfrm>
            <a:off x="0" y="0"/>
            <a:ext cx="9143999" cy="6858000"/>
          </a:xfrm>
          <a:prstGeom prst="rect">
            <a:avLst/>
          </a:prstGeom>
          <a:noFill/>
          <a:ln>
            <a:noFill/>
          </a:ln>
        </p:spPr>
      </p:pic>
      <p:sp>
        <p:nvSpPr>
          <p:cNvPr id="131" name="Google Shape;131;p18"/>
          <p:cNvSpPr/>
          <p:nvPr/>
        </p:nvSpPr>
        <p:spPr>
          <a:xfrm>
            <a:off x="1752600" y="762000"/>
            <a:ext cx="6809936" cy="733044"/>
          </a:xfrm>
          <a:prstGeom prst="rect">
            <a:avLst/>
          </a:prstGeom>
          <a:noFill/>
          <a:ln>
            <a:noFill/>
          </a:ln>
        </p:spPr>
        <p:txBody>
          <a:bodyPr anchorCtr="0" anchor="b" bIns="0" lIns="0" spcFirstLastPara="1" rIns="0" wrap="square" tIns="45700">
            <a:noAutofit/>
          </a:bodyPr>
          <a:lstStyle/>
          <a:p>
            <a:pPr indent="0" lvl="0" marL="0" marR="0" rtl="0" algn="l">
              <a:lnSpc>
                <a:spcPct val="90000"/>
              </a:lnSpc>
              <a:spcBef>
                <a:spcPts val="0"/>
              </a:spcBef>
              <a:spcAft>
                <a:spcPts val="0"/>
              </a:spcAft>
              <a:buClr>
                <a:srgbClr val="1D1B10"/>
              </a:buClr>
              <a:buSzPts val="5000"/>
              <a:buFont typeface="Calibri"/>
              <a:buNone/>
            </a:pPr>
            <a:r>
              <a:rPr b="1" lang="en-US" sz="5000">
                <a:solidFill>
                  <a:srgbClr val="1D1B10"/>
                </a:solidFill>
                <a:latin typeface="Calibri"/>
                <a:ea typeface="Calibri"/>
                <a:cs typeface="Calibri"/>
                <a:sym typeface="Calibri"/>
              </a:rPr>
              <a:t>BLOCK DIAGRAM</a:t>
            </a:r>
            <a:endParaRPr/>
          </a:p>
        </p:txBody>
      </p:sp>
      <p:sp>
        <p:nvSpPr>
          <p:cNvPr id="132" name="Google Shape;132;p18"/>
          <p:cNvSpPr/>
          <p:nvPr/>
        </p:nvSpPr>
        <p:spPr>
          <a:xfrm>
            <a:off x="7512783" y="3945213"/>
            <a:ext cx="1374482" cy="879653"/>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Calibri"/>
                <a:ea typeface="Calibri"/>
                <a:cs typeface="Calibri"/>
                <a:sym typeface="Calibri"/>
              </a:rPr>
              <a:t>TRASH</a:t>
            </a:r>
            <a:endParaRPr b="1" sz="2400">
              <a:solidFill>
                <a:schemeClr val="lt1"/>
              </a:solidFill>
              <a:latin typeface="Calibri"/>
              <a:ea typeface="Calibri"/>
              <a:cs typeface="Calibri"/>
              <a:sym typeface="Calibri"/>
            </a:endParaRPr>
          </a:p>
        </p:txBody>
      </p:sp>
      <p:sp>
        <p:nvSpPr>
          <p:cNvPr id="133" name="Google Shape;133;p18"/>
          <p:cNvSpPr/>
          <p:nvPr/>
        </p:nvSpPr>
        <p:spPr>
          <a:xfrm>
            <a:off x="2895600" y="3949902"/>
            <a:ext cx="1399736" cy="879653"/>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Calibri"/>
                <a:ea typeface="Calibri"/>
                <a:cs typeface="Calibri"/>
                <a:sym typeface="Calibri"/>
              </a:rPr>
              <a:t>CONVEYOR  BELT    </a:t>
            </a:r>
            <a:endParaRPr b="1" sz="2000">
              <a:solidFill>
                <a:schemeClr val="lt1"/>
              </a:solidFill>
              <a:latin typeface="Calibri"/>
              <a:ea typeface="Calibri"/>
              <a:cs typeface="Calibri"/>
              <a:sym typeface="Calibri"/>
            </a:endParaRPr>
          </a:p>
        </p:txBody>
      </p:sp>
      <p:sp>
        <p:nvSpPr>
          <p:cNvPr id="134" name="Google Shape;134;p18"/>
          <p:cNvSpPr/>
          <p:nvPr/>
        </p:nvSpPr>
        <p:spPr>
          <a:xfrm>
            <a:off x="5181600" y="5638800"/>
            <a:ext cx="1524000" cy="879653"/>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Calibri"/>
                <a:ea typeface="Calibri"/>
                <a:cs typeface="Calibri"/>
                <a:sym typeface="Calibri"/>
              </a:rPr>
              <a:t>CONSUMER</a:t>
            </a:r>
            <a:endParaRPr b="1" sz="2000">
              <a:solidFill>
                <a:schemeClr val="lt1"/>
              </a:solidFill>
              <a:latin typeface="Calibri"/>
              <a:ea typeface="Calibri"/>
              <a:cs typeface="Calibri"/>
              <a:sym typeface="Calibri"/>
            </a:endParaRPr>
          </a:p>
        </p:txBody>
      </p:sp>
      <p:sp>
        <p:nvSpPr>
          <p:cNvPr id="135" name="Google Shape;135;p18"/>
          <p:cNvSpPr/>
          <p:nvPr/>
        </p:nvSpPr>
        <p:spPr>
          <a:xfrm>
            <a:off x="2286000" y="2209800"/>
            <a:ext cx="2624012" cy="738835"/>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Calibri"/>
                <a:ea typeface="Calibri"/>
                <a:cs typeface="Calibri"/>
                <a:sym typeface="Calibri"/>
              </a:rPr>
              <a:t>MEDICINE</a:t>
            </a:r>
            <a:endParaRPr b="1" sz="3200">
              <a:solidFill>
                <a:schemeClr val="lt1"/>
              </a:solidFill>
              <a:latin typeface="Calibri"/>
              <a:ea typeface="Calibri"/>
              <a:cs typeface="Calibri"/>
              <a:sym typeface="Calibri"/>
            </a:endParaRPr>
          </a:p>
        </p:txBody>
      </p:sp>
      <p:sp>
        <p:nvSpPr>
          <p:cNvPr id="136" name="Google Shape;136;p18"/>
          <p:cNvSpPr/>
          <p:nvPr/>
        </p:nvSpPr>
        <p:spPr>
          <a:xfrm>
            <a:off x="5160423" y="3657600"/>
            <a:ext cx="1510008" cy="1447800"/>
          </a:xfrm>
          <a:prstGeom prst="diamond">
            <a:avLst/>
          </a:prstGeom>
          <a:solidFill>
            <a:schemeClr val="accent3"/>
          </a:solidFill>
          <a:ln cap="flat" cmpd="sng" w="25400">
            <a:solidFill>
              <a:srgbClr val="7188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CODE SCANNER</a:t>
            </a:r>
            <a:endParaRPr b="1" sz="1800">
              <a:solidFill>
                <a:schemeClr val="lt1"/>
              </a:solidFill>
              <a:latin typeface="Calibri"/>
              <a:ea typeface="Calibri"/>
              <a:cs typeface="Calibri"/>
              <a:sym typeface="Calibri"/>
            </a:endParaRPr>
          </a:p>
        </p:txBody>
      </p:sp>
      <p:cxnSp>
        <p:nvCxnSpPr>
          <p:cNvPr id="137" name="Google Shape;137;p18"/>
          <p:cNvCxnSpPr>
            <a:stCxn id="136" idx="3"/>
            <a:endCxn id="132" idx="1"/>
          </p:cNvCxnSpPr>
          <p:nvPr/>
        </p:nvCxnSpPr>
        <p:spPr>
          <a:xfrm>
            <a:off x="6670431" y="4381500"/>
            <a:ext cx="842400" cy="3600"/>
          </a:xfrm>
          <a:prstGeom prst="straightConnector1">
            <a:avLst/>
          </a:prstGeom>
          <a:noFill/>
          <a:ln cap="flat" cmpd="sng" w="9525">
            <a:solidFill>
              <a:srgbClr val="4A7DBA"/>
            </a:solidFill>
            <a:prstDash val="solid"/>
            <a:round/>
            <a:headEnd len="sm" w="sm" type="none"/>
            <a:tailEnd len="med" w="med" type="stealth"/>
          </a:ln>
        </p:spPr>
      </p:cxnSp>
      <p:cxnSp>
        <p:nvCxnSpPr>
          <p:cNvPr id="138" name="Google Shape;138;p18"/>
          <p:cNvCxnSpPr>
            <a:stCxn id="136" idx="2"/>
            <a:endCxn id="134" idx="0"/>
          </p:cNvCxnSpPr>
          <p:nvPr/>
        </p:nvCxnSpPr>
        <p:spPr>
          <a:xfrm>
            <a:off x="5915427" y="5105400"/>
            <a:ext cx="28200" cy="533400"/>
          </a:xfrm>
          <a:prstGeom prst="straightConnector1">
            <a:avLst/>
          </a:prstGeom>
          <a:noFill/>
          <a:ln cap="flat" cmpd="sng" w="9525">
            <a:solidFill>
              <a:srgbClr val="4A7DBA"/>
            </a:solidFill>
            <a:prstDash val="solid"/>
            <a:round/>
            <a:headEnd len="sm" w="sm" type="none"/>
            <a:tailEnd len="med" w="med" type="stealth"/>
          </a:ln>
        </p:spPr>
      </p:cxnSp>
      <p:cxnSp>
        <p:nvCxnSpPr>
          <p:cNvPr id="139" name="Google Shape;139;p18"/>
          <p:cNvCxnSpPr>
            <a:stCxn id="133" idx="3"/>
            <a:endCxn id="136" idx="1"/>
          </p:cNvCxnSpPr>
          <p:nvPr/>
        </p:nvCxnSpPr>
        <p:spPr>
          <a:xfrm flipH="1" rot="10800000">
            <a:off x="4295336" y="4381628"/>
            <a:ext cx="865200" cy="8100"/>
          </a:xfrm>
          <a:prstGeom prst="straightConnector1">
            <a:avLst/>
          </a:prstGeom>
          <a:noFill/>
          <a:ln cap="flat" cmpd="sng" w="9525">
            <a:solidFill>
              <a:srgbClr val="4A7DBA"/>
            </a:solidFill>
            <a:prstDash val="solid"/>
            <a:round/>
            <a:headEnd len="sm" w="sm" type="none"/>
            <a:tailEnd len="med" w="med" type="stealth"/>
          </a:ln>
        </p:spPr>
      </p:cxnSp>
      <p:cxnSp>
        <p:nvCxnSpPr>
          <p:cNvPr id="140" name="Google Shape;140;p18"/>
          <p:cNvCxnSpPr>
            <a:stCxn id="135" idx="2"/>
            <a:endCxn id="133" idx="0"/>
          </p:cNvCxnSpPr>
          <p:nvPr/>
        </p:nvCxnSpPr>
        <p:spPr>
          <a:xfrm flipH="1">
            <a:off x="3595606" y="2948635"/>
            <a:ext cx="2400" cy="1001400"/>
          </a:xfrm>
          <a:prstGeom prst="straightConnector1">
            <a:avLst/>
          </a:prstGeom>
          <a:noFill/>
          <a:ln cap="flat" cmpd="sng" w="9525">
            <a:solidFill>
              <a:srgbClr val="4A7DBA"/>
            </a:solidFill>
            <a:prstDash val="solid"/>
            <a:round/>
            <a:headEnd len="sm" w="sm" type="none"/>
            <a:tailEnd len="med" w="med" type="stealth"/>
          </a:ln>
        </p:spPr>
      </p:cxnSp>
      <p:sp>
        <p:nvSpPr>
          <p:cNvPr id="141" name="Google Shape;141;p18"/>
          <p:cNvSpPr txBox="1"/>
          <p:nvPr/>
        </p:nvSpPr>
        <p:spPr>
          <a:xfrm>
            <a:off x="6781800" y="3810000"/>
            <a:ext cx="49244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NO</a:t>
            </a:r>
            <a:endParaRPr b="1" sz="1800">
              <a:solidFill>
                <a:schemeClr val="dk1"/>
              </a:solidFill>
              <a:latin typeface="Calibri"/>
              <a:ea typeface="Calibri"/>
              <a:cs typeface="Calibri"/>
              <a:sym typeface="Calibri"/>
            </a:endParaRPr>
          </a:p>
        </p:txBody>
      </p:sp>
      <p:sp>
        <p:nvSpPr>
          <p:cNvPr id="142" name="Google Shape;142;p18"/>
          <p:cNvSpPr txBox="1"/>
          <p:nvPr/>
        </p:nvSpPr>
        <p:spPr>
          <a:xfrm>
            <a:off x="6019800" y="5181600"/>
            <a:ext cx="6858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YES</a:t>
            </a:r>
            <a:endParaRPr b="1"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b="1" lang="en-US"/>
              <a:t>WORKING</a:t>
            </a:r>
            <a:endParaRPr b="1"/>
          </a:p>
        </p:txBody>
      </p:sp>
      <p:pic>
        <p:nvPicPr>
          <p:cNvPr descr="a_conv_speed (1).gif" id="148" name="Google Shape;148;p19"/>
          <p:cNvPicPr preferRelativeResize="0"/>
          <p:nvPr/>
        </p:nvPicPr>
        <p:blipFill rotWithShape="1">
          <a:blip r:embed="rId3">
            <a:alphaModFix/>
          </a:blip>
          <a:srcRect b="0" l="0" r="0" t="0"/>
          <a:stretch/>
        </p:blipFill>
        <p:spPr>
          <a:xfrm>
            <a:off x="5943600" y="1600200"/>
            <a:ext cx="2943225" cy="2943225"/>
          </a:xfrm>
          <a:prstGeom prst="rect">
            <a:avLst/>
          </a:prstGeom>
          <a:noFill/>
          <a:ln>
            <a:noFill/>
          </a:ln>
        </p:spPr>
      </p:pic>
      <p:pic>
        <p:nvPicPr>
          <p:cNvPr descr="K.jpg" id="149" name="Google Shape;149;p19"/>
          <p:cNvPicPr preferRelativeResize="0"/>
          <p:nvPr/>
        </p:nvPicPr>
        <p:blipFill rotWithShape="1">
          <a:blip r:embed="rId4">
            <a:alphaModFix/>
          </a:blip>
          <a:srcRect b="0" l="0" r="0" t="0"/>
          <a:stretch/>
        </p:blipFill>
        <p:spPr>
          <a:xfrm>
            <a:off x="0" y="0"/>
            <a:ext cx="9144000" cy="6858000"/>
          </a:xfrm>
          <a:prstGeom prst="rect">
            <a:avLst/>
          </a:prstGeom>
          <a:noFill/>
          <a:ln>
            <a:noFill/>
          </a:ln>
        </p:spPr>
      </p:pic>
      <p:sp>
        <p:nvSpPr>
          <p:cNvPr id="150" name="Google Shape;150;p19"/>
          <p:cNvSpPr txBox="1"/>
          <p:nvPr/>
        </p:nvSpPr>
        <p:spPr>
          <a:xfrm>
            <a:off x="609600" y="4270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WORKING</a:t>
            </a:r>
            <a:endParaRPr/>
          </a:p>
        </p:txBody>
      </p:sp>
      <p:pic>
        <p:nvPicPr>
          <p:cNvPr descr="a_conv_speed (1).gif" id="151" name="Google Shape;151;p19"/>
          <p:cNvPicPr preferRelativeResize="0"/>
          <p:nvPr/>
        </p:nvPicPr>
        <p:blipFill rotWithShape="1">
          <a:blip r:embed="rId3">
            <a:alphaModFix/>
          </a:blip>
          <a:srcRect b="0" l="0" r="0" t="0"/>
          <a:stretch/>
        </p:blipFill>
        <p:spPr>
          <a:xfrm>
            <a:off x="6019800" y="1828800"/>
            <a:ext cx="2943225" cy="2943225"/>
          </a:xfrm>
          <a:prstGeom prst="rect">
            <a:avLst/>
          </a:prstGeom>
          <a:noFill/>
          <a:ln>
            <a:noFill/>
          </a:ln>
        </p:spPr>
      </p:pic>
      <p:sp>
        <p:nvSpPr>
          <p:cNvPr id="152" name="Google Shape;152;p19"/>
          <p:cNvSpPr txBox="1"/>
          <p:nvPr/>
        </p:nvSpPr>
        <p:spPr>
          <a:xfrm>
            <a:off x="2286000" y="1752600"/>
            <a:ext cx="3505200" cy="4247317"/>
          </a:xfrm>
          <a:prstGeom prst="rect">
            <a:avLst/>
          </a:prstGeom>
          <a:noFill/>
          <a:ln>
            <a:noFill/>
          </a:ln>
        </p:spPr>
        <p:txBody>
          <a:bodyPr anchorCtr="0" anchor="t" bIns="45700" lIns="91425" spcFirstLastPara="1" rIns="91425" wrap="square" tIns="45700">
            <a:noAutofit/>
          </a:bodyPr>
          <a:lstStyle/>
          <a:p>
            <a:pPr indent="-177800" lvl="0" marL="0" marR="0" rtl="0" algn="l">
              <a:spcBef>
                <a:spcPts val="0"/>
              </a:spcBef>
              <a:spcAft>
                <a:spcPts val="0"/>
              </a:spcAft>
              <a:buClr>
                <a:schemeClr val="dk1"/>
              </a:buClr>
              <a:buSzPts val="2800"/>
              <a:buFont typeface="Noto Sans Symbols"/>
              <a:buChar char="▪"/>
            </a:pPr>
            <a:r>
              <a:rPr lang="en-US" sz="2800">
                <a:solidFill>
                  <a:schemeClr val="dk1"/>
                </a:solidFill>
                <a:latin typeface="Constantia"/>
                <a:ea typeface="Constantia"/>
                <a:cs typeface="Constantia"/>
                <a:sym typeface="Constantia"/>
              </a:rPr>
              <a:t> The functioning of our prototype is based on image processing</a:t>
            </a: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177800" lvl="0" marL="0" marR="0" rtl="0" algn="l">
              <a:spcBef>
                <a:spcPts val="0"/>
              </a:spcBef>
              <a:spcAft>
                <a:spcPts val="0"/>
              </a:spcAft>
              <a:buClr>
                <a:schemeClr val="dk1"/>
              </a:buClr>
              <a:buSzPts val="2800"/>
              <a:buFont typeface="Noto Sans Symbols"/>
              <a:buChar char="▪"/>
            </a:pPr>
            <a:r>
              <a:rPr lang="en-US" sz="2800">
                <a:solidFill>
                  <a:schemeClr val="dk1"/>
                </a:solidFill>
                <a:latin typeface="Constantia"/>
                <a:ea typeface="Constantia"/>
                <a:cs typeface="Constantia"/>
                <a:sym typeface="Constantia"/>
              </a:rPr>
              <a:t> Image compression or coding is carried out when the scanner scans the data matrix code.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pic>
        <p:nvPicPr>
          <p:cNvPr descr="K.jpg" id="158" name="Google Shape;158;p20"/>
          <p:cNvPicPr preferRelativeResize="0"/>
          <p:nvPr>
            <p:ph idx="1" type="body"/>
          </p:nvPr>
        </p:nvPicPr>
        <p:blipFill rotWithShape="1">
          <a:blip r:embed="rId3">
            <a:alphaModFix/>
          </a:blip>
          <a:srcRect b="0" l="0" r="0" t="0"/>
          <a:stretch/>
        </p:blipFill>
        <p:spPr>
          <a:xfrm>
            <a:off x="0" y="0"/>
            <a:ext cx="9143999" cy="6858000"/>
          </a:xfrm>
          <a:prstGeom prst="rect">
            <a:avLst/>
          </a:prstGeom>
          <a:noFill/>
          <a:ln>
            <a:noFill/>
          </a:ln>
        </p:spPr>
      </p:pic>
      <p:pic>
        <p:nvPicPr>
          <p:cNvPr descr="S2.gif" id="159" name="Google Shape;159;p20"/>
          <p:cNvPicPr preferRelativeResize="0"/>
          <p:nvPr/>
        </p:nvPicPr>
        <p:blipFill rotWithShape="1">
          <a:blip r:embed="rId4">
            <a:alphaModFix/>
          </a:blip>
          <a:srcRect b="0" l="0" r="0" t="0"/>
          <a:stretch/>
        </p:blipFill>
        <p:spPr>
          <a:xfrm>
            <a:off x="6477000" y="2133600"/>
            <a:ext cx="2514600" cy="3048000"/>
          </a:xfrm>
          <a:prstGeom prst="rect">
            <a:avLst/>
          </a:prstGeom>
          <a:noFill/>
          <a:ln>
            <a:noFill/>
          </a:ln>
        </p:spPr>
      </p:pic>
      <p:sp>
        <p:nvSpPr>
          <p:cNvPr id="160" name="Google Shape;160;p20"/>
          <p:cNvSpPr txBox="1"/>
          <p:nvPr/>
        </p:nvSpPr>
        <p:spPr>
          <a:xfrm>
            <a:off x="1905000" y="1066800"/>
            <a:ext cx="4495800" cy="440120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2800">
              <a:solidFill>
                <a:schemeClr val="dk1"/>
              </a:solidFill>
              <a:latin typeface="Constantia"/>
              <a:ea typeface="Constantia"/>
              <a:cs typeface="Constantia"/>
              <a:sym typeface="Constantia"/>
            </a:endParaRPr>
          </a:p>
          <a:p>
            <a:pPr indent="-177800" lvl="0" marL="0" marR="0" rtl="0" algn="l">
              <a:spcBef>
                <a:spcPts val="0"/>
              </a:spcBef>
              <a:spcAft>
                <a:spcPts val="0"/>
              </a:spcAft>
              <a:buClr>
                <a:schemeClr val="dk1"/>
              </a:buClr>
              <a:buSzPts val="2800"/>
              <a:buFont typeface="Noto Sans Symbols"/>
              <a:buChar char="▪"/>
            </a:pPr>
            <a:r>
              <a:rPr lang="en-US" sz="2800">
                <a:solidFill>
                  <a:schemeClr val="dk1"/>
                </a:solidFill>
                <a:latin typeface="Constantia"/>
                <a:ea typeface="Constantia"/>
                <a:cs typeface="Constantia"/>
                <a:sym typeface="Constantia"/>
              </a:rPr>
              <a:t> The drug specifications will be manipulated with the image processing by image compression technique.</a:t>
            </a:r>
            <a:endParaRPr/>
          </a:p>
          <a:p>
            <a:pPr indent="0" lvl="0" marL="0" marR="0" rtl="0" algn="l">
              <a:spcBef>
                <a:spcPts val="0"/>
              </a:spcBef>
              <a:spcAft>
                <a:spcPts val="0"/>
              </a:spcAft>
              <a:buNone/>
            </a:pPr>
            <a:r>
              <a:t/>
            </a:r>
            <a:endParaRPr sz="28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28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2800">
              <a:solidFill>
                <a:schemeClr val="dk1"/>
              </a:solidFill>
              <a:latin typeface="Constantia"/>
              <a:ea typeface="Constantia"/>
              <a:cs typeface="Constantia"/>
              <a:sym typeface="Constant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b="1" lang="en-US"/>
              <a:t>FUTURE DEVELOPMENTS…</a:t>
            </a:r>
            <a:endParaRPr b="1"/>
          </a:p>
        </p:txBody>
      </p:sp>
      <p:sp>
        <p:nvSpPr>
          <p:cNvPr id="166" name="Google Shape;166;p21"/>
          <p:cNvSpPr txBox="1"/>
          <p:nvPr>
            <p:ph idx="1" type="body"/>
          </p:nvPr>
        </p:nvSpPr>
        <p:spPr>
          <a:xfrm>
            <a:off x="457200" y="1981200"/>
            <a:ext cx="8229600" cy="4144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latin typeface="Constantia"/>
                <a:ea typeface="Constantia"/>
                <a:cs typeface="Constantia"/>
                <a:sym typeface="Constantia"/>
              </a:rPr>
              <a:t>In future we intend to imply the same in grocery stores to check the expiry date of packed food products even before taking the products to the billing counter. </a:t>
            </a:r>
            <a:endParaRPr/>
          </a:p>
          <a:p>
            <a:pPr indent="-139700" lvl="0" marL="342900" rtl="0" algn="l">
              <a:spcBef>
                <a:spcPts val="640"/>
              </a:spcBef>
              <a:spcAft>
                <a:spcPts val="0"/>
              </a:spcAft>
              <a:buClr>
                <a:schemeClr val="dk1"/>
              </a:buClr>
              <a:buSzPts val="3200"/>
              <a:buNone/>
            </a:pPr>
            <a:r>
              <a:t/>
            </a:r>
            <a:endParaRPr>
              <a:latin typeface="Constantia"/>
              <a:ea typeface="Constantia"/>
              <a:cs typeface="Constantia"/>
              <a:sym typeface="Constantia"/>
            </a:endParaRPr>
          </a:p>
        </p:txBody>
      </p:sp>
      <p:pic>
        <p:nvPicPr>
          <p:cNvPr descr="K.jpg" id="167" name="Google Shape;167;p21"/>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68" name="Google Shape;168;p21"/>
          <p:cNvSpPr txBox="1"/>
          <p:nvPr/>
        </p:nvSpPr>
        <p:spPr>
          <a:xfrm>
            <a:off x="609600" y="4270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     FUTURE DEVELOPMENTS…</a:t>
            </a:r>
            <a:endParaRPr b="1" i="0" sz="4400" u="none" cap="none" strike="noStrike">
              <a:solidFill>
                <a:schemeClr val="dk1"/>
              </a:solidFill>
              <a:latin typeface="Calibri"/>
              <a:ea typeface="Calibri"/>
              <a:cs typeface="Calibri"/>
              <a:sym typeface="Calibri"/>
            </a:endParaRPr>
          </a:p>
        </p:txBody>
      </p:sp>
      <p:sp>
        <p:nvSpPr>
          <p:cNvPr id="169" name="Google Shape;169;p21"/>
          <p:cNvSpPr txBox="1"/>
          <p:nvPr/>
        </p:nvSpPr>
        <p:spPr>
          <a:xfrm>
            <a:off x="1676400" y="2133600"/>
            <a:ext cx="7162800" cy="4144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None/>
            </a:pPr>
            <a:r>
              <a:rPr b="0" i="0" lang="en-US" sz="3200" u="none" cap="none" strike="noStrike">
                <a:solidFill>
                  <a:schemeClr val="dk1"/>
                </a:solidFill>
                <a:latin typeface="Constantia"/>
                <a:ea typeface="Constantia"/>
                <a:cs typeface="Constantia"/>
                <a:sym typeface="Constantia"/>
              </a:rPr>
              <a:t>   In future we intend to imply the same in grocery stores to check the expiry date of packed food products even before taking the products to the billing counter. </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cap="none" strike="noStrike">
              <a:solidFill>
                <a:schemeClr val="dk1"/>
              </a:solidFill>
              <a:latin typeface="Constantia"/>
              <a:ea typeface="Constantia"/>
              <a:cs typeface="Constantia"/>
              <a:sym typeface="Constanti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