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veat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2034666e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2034666e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aa950cfc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aa950cfc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aa950cfc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aa950cfc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9fba5a12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9fba5a1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a950cfc6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a950cfc6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f7cdcf9e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9f7cdcf9e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9fba5a12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9fba5a12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9fba5a12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9fba5a12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9fba5a12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9fba5a12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x_d91wqY24AZ8Na4NGNBnUfdbDd2Nh-M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PictoCaption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PictoCaption in APK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/>
          </a:p>
        </p:txBody>
      </p:sp>
      <p:pic>
        <p:nvPicPr>
          <p:cNvPr id="273" name="Google Shape;273;p22" title="obj_detect_mit ap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9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452425" y="1640625"/>
            <a:ext cx="34053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Open Image caption Generator APK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Chose a file with .jpg extension to generate caption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submit.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Click on Play after navigation.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Voice description as output is generated. 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see in this picture..?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Description 1:  Children are playing football.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Description 2:  Children are chasing the ball.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Description 3: Group of kids are playing on  the green grass.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Predicted Description : </a:t>
            </a:r>
            <a:r>
              <a:rPr i="1" lang="en"/>
              <a:t>Children are playing football on the green grass.  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0600" y="1339050"/>
            <a:ext cx="3581650" cy="30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7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of Image Captioning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68650" y="889400"/>
            <a:ext cx="8178900" cy="395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 rot="-5400000">
            <a:off x="633450" y="2326425"/>
            <a:ext cx="3576900" cy="82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Caption Generator</a:t>
            </a:r>
            <a:endParaRPr sz="1700"/>
          </a:p>
        </p:txBody>
      </p:sp>
      <p:cxnSp>
        <p:nvCxnSpPr>
          <p:cNvPr id="71" name="Google Shape;71;p15"/>
          <p:cNvCxnSpPr>
            <a:stCxn id="70" idx="2"/>
          </p:cNvCxnSpPr>
          <p:nvPr/>
        </p:nvCxnSpPr>
        <p:spPr>
          <a:xfrm>
            <a:off x="2836200" y="2740725"/>
            <a:ext cx="1133700" cy="1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4924300" y="1304600"/>
            <a:ext cx="2416800" cy="68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a Product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924300" y="2388975"/>
            <a:ext cx="2416800" cy="68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Companion to the Blind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4924300" y="3473350"/>
            <a:ext cx="2416800" cy="68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on to Self-driving cars</a:t>
            </a:r>
            <a:endParaRPr/>
          </a:p>
        </p:txBody>
      </p:sp>
      <p:cxnSp>
        <p:nvCxnSpPr>
          <p:cNvPr id="75" name="Google Shape;75;p15"/>
          <p:cNvCxnSpPr>
            <a:endCxn id="72" idx="1"/>
          </p:cNvCxnSpPr>
          <p:nvPr/>
        </p:nvCxnSpPr>
        <p:spPr>
          <a:xfrm rot="-5400000">
            <a:off x="3848350" y="1768400"/>
            <a:ext cx="1197600" cy="954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>
            <a:endCxn id="73" idx="1"/>
          </p:cNvCxnSpPr>
          <p:nvPr/>
        </p:nvCxnSpPr>
        <p:spPr>
          <a:xfrm flipH="1" rot="10800000">
            <a:off x="3991300" y="2731125"/>
            <a:ext cx="933000" cy="19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5"/>
          <p:cNvCxnSpPr>
            <a:endCxn id="74" idx="1"/>
          </p:cNvCxnSpPr>
          <p:nvPr/>
        </p:nvCxnSpPr>
        <p:spPr>
          <a:xfrm flipH="1" rot="-5400000">
            <a:off x="3952450" y="2843650"/>
            <a:ext cx="999900" cy="943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89325"/>
            <a:ext cx="8520600" cy="642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71450" y="1275125"/>
            <a:ext cx="8730900" cy="3729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-5400000">
            <a:off x="12215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1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-5400000">
            <a:off x="23792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-5401234">
            <a:off x="1607497" y="2378856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 rot="-5400000">
            <a:off x="19934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2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75050" y="2309175"/>
            <a:ext cx="728700" cy="50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-5400000">
            <a:off x="2668900" y="2368125"/>
            <a:ext cx="1028700" cy="385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MAX  Pool</a:t>
            </a:r>
            <a:endParaRPr sz="1300"/>
          </a:p>
        </p:txBody>
      </p:sp>
      <p:sp>
        <p:nvSpPr>
          <p:cNvPr id="90" name="Google Shape;90;p16"/>
          <p:cNvSpPr/>
          <p:nvPr/>
        </p:nvSpPr>
        <p:spPr>
          <a:xfrm rot="-5400000">
            <a:off x="31508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3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5400000">
            <a:off x="35372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5400000">
            <a:off x="39236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4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5400000">
            <a:off x="43100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5400000">
            <a:off x="4600000" y="2368125"/>
            <a:ext cx="1028700" cy="385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MAX Pool</a:t>
            </a:r>
            <a:endParaRPr sz="1300"/>
          </a:p>
        </p:txBody>
      </p:sp>
      <p:sp>
        <p:nvSpPr>
          <p:cNvPr id="95" name="Google Shape;95;p16"/>
          <p:cNvSpPr/>
          <p:nvPr/>
        </p:nvSpPr>
        <p:spPr>
          <a:xfrm rot="-5400000">
            <a:off x="62420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5400000">
            <a:off x="58556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6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-5400000">
            <a:off x="54692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 rot="-5400000">
            <a:off x="5082850" y="2378850"/>
            <a:ext cx="8358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 5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-5400000">
            <a:off x="6532000" y="2389575"/>
            <a:ext cx="1028700" cy="3858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MAX Pool</a:t>
            </a:r>
            <a:endParaRPr sz="1300"/>
          </a:p>
        </p:txBody>
      </p:sp>
      <p:sp>
        <p:nvSpPr>
          <p:cNvPr id="100" name="Google Shape;100;p16"/>
          <p:cNvSpPr/>
          <p:nvPr/>
        </p:nvSpPr>
        <p:spPr>
          <a:xfrm>
            <a:off x="1446550" y="3225425"/>
            <a:ext cx="1816000" cy="453250"/>
          </a:xfrm>
          <a:custGeom>
            <a:rect b="b" l="l" r="r" t="t"/>
            <a:pathLst>
              <a:path extrusionOk="0" h="18130" w="72640">
                <a:moveTo>
                  <a:pt x="0" y="3000"/>
                </a:moveTo>
                <a:cubicBezTo>
                  <a:pt x="2840" y="11514"/>
                  <a:pt x="17401" y="7411"/>
                  <a:pt x="26146" y="9429"/>
                </a:cubicBezTo>
                <a:cubicBezTo>
                  <a:pt x="30162" y="10356"/>
                  <a:pt x="33519" y="13373"/>
                  <a:pt x="36433" y="16287"/>
                </a:cubicBezTo>
                <a:cubicBezTo>
                  <a:pt x="36837" y="16691"/>
                  <a:pt x="36945" y="18257"/>
                  <a:pt x="36433" y="18002"/>
                </a:cubicBezTo>
                <a:cubicBezTo>
                  <a:pt x="35227" y="17400"/>
                  <a:pt x="37421" y="15267"/>
                  <a:pt x="38577" y="14573"/>
                </a:cubicBezTo>
                <a:cubicBezTo>
                  <a:pt x="41489" y="12826"/>
                  <a:pt x="45069" y="12450"/>
                  <a:pt x="48435" y="12001"/>
                </a:cubicBezTo>
                <a:cubicBezTo>
                  <a:pt x="56378" y="10941"/>
                  <a:pt x="67565" y="13955"/>
                  <a:pt x="72009" y="7286"/>
                </a:cubicBezTo>
                <a:cubicBezTo>
                  <a:pt x="73356" y="5265"/>
                  <a:pt x="72009" y="2429"/>
                  <a:pt x="72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Google Shape;101;p16"/>
          <p:cNvSpPr/>
          <p:nvPr/>
        </p:nvSpPr>
        <p:spPr>
          <a:xfrm>
            <a:off x="3428975" y="3225425"/>
            <a:ext cx="1816000" cy="453250"/>
          </a:xfrm>
          <a:custGeom>
            <a:rect b="b" l="l" r="r" t="t"/>
            <a:pathLst>
              <a:path extrusionOk="0" h="18130" w="72640">
                <a:moveTo>
                  <a:pt x="0" y="3000"/>
                </a:moveTo>
                <a:cubicBezTo>
                  <a:pt x="2840" y="11514"/>
                  <a:pt x="17401" y="7411"/>
                  <a:pt x="26146" y="9429"/>
                </a:cubicBezTo>
                <a:cubicBezTo>
                  <a:pt x="30162" y="10356"/>
                  <a:pt x="33519" y="13373"/>
                  <a:pt x="36433" y="16287"/>
                </a:cubicBezTo>
                <a:cubicBezTo>
                  <a:pt x="36837" y="16691"/>
                  <a:pt x="36945" y="18257"/>
                  <a:pt x="36433" y="18002"/>
                </a:cubicBezTo>
                <a:cubicBezTo>
                  <a:pt x="35227" y="17400"/>
                  <a:pt x="37421" y="15267"/>
                  <a:pt x="38577" y="14573"/>
                </a:cubicBezTo>
                <a:cubicBezTo>
                  <a:pt x="41489" y="12826"/>
                  <a:pt x="45069" y="12450"/>
                  <a:pt x="48435" y="12001"/>
                </a:cubicBezTo>
                <a:cubicBezTo>
                  <a:pt x="56378" y="10941"/>
                  <a:pt x="67565" y="13955"/>
                  <a:pt x="72009" y="7286"/>
                </a:cubicBezTo>
                <a:cubicBezTo>
                  <a:pt x="73356" y="5265"/>
                  <a:pt x="72009" y="2429"/>
                  <a:pt x="72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Google Shape;102;p16"/>
          <p:cNvSpPr/>
          <p:nvPr/>
        </p:nvSpPr>
        <p:spPr>
          <a:xfrm>
            <a:off x="5307850" y="3225425"/>
            <a:ext cx="1816000" cy="453250"/>
          </a:xfrm>
          <a:custGeom>
            <a:rect b="b" l="l" r="r" t="t"/>
            <a:pathLst>
              <a:path extrusionOk="0" h="18130" w="72640">
                <a:moveTo>
                  <a:pt x="0" y="3000"/>
                </a:moveTo>
                <a:cubicBezTo>
                  <a:pt x="2840" y="11514"/>
                  <a:pt x="17401" y="7411"/>
                  <a:pt x="26146" y="9429"/>
                </a:cubicBezTo>
                <a:cubicBezTo>
                  <a:pt x="30162" y="10356"/>
                  <a:pt x="33519" y="13373"/>
                  <a:pt x="36433" y="16287"/>
                </a:cubicBezTo>
                <a:cubicBezTo>
                  <a:pt x="36837" y="16691"/>
                  <a:pt x="36945" y="18257"/>
                  <a:pt x="36433" y="18002"/>
                </a:cubicBezTo>
                <a:cubicBezTo>
                  <a:pt x="35227" y="17400"/>
                  <a:pt x="37421" y="15267"/>
                  <a:pt x="38577" y="14573"/>
                </a:cubicBezTo>
                <a:cubicBezTo>
                  <a:pt x="41489" y="12826"/>
                  <a:pt x="45069" y="12450"/>
                  <a:pt x="48435" y="12001"/>
                </a:cubicBezTo>
                <a:cubicBezTo>
                  <a:pt x="56378" y="10941"/>
                  <a:pt x="67565" y="13955"/>
                  <a:pt x="72009" y="7286"/>
                </a:cubicBezTo>
                <a:cubicBezTo>
                  <a:pt x="73356" y="5265"/>
                  <a:pt x="72009" y="2429"/>
                  <a:pt x="72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Google Shape;103;p16"/>
          <p:cNvSpPr/>
          <p:nvPr/>
        </p:nvSpPr>
        <p:spPr>
          <a:xfrm rot="-5400000">
            <a:off x="6932950" y="2296125"/>
            <a:ext cx="2261100" cy="572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Fully Connected</a:t>
            </a:r>
            <a:endParaRPr/>
          </a:p>
        </p:txBody>
      </p:sp>
      <p:cxnSp>
        <p:nvCxnSpPr>
          <p:cNvPr id="104" name="Google Shape;104;p16"/>
          <p:cNvCxnSpPr>
            <a:stCxn id="88" idx="3"/>
            <a:endCxn id="84" idx="0"/>
          </p:cNvCxnSpPr>
          <p:nvPr/>
        </p:nvCxnSpPr>
        <p:spPr>
          <a:xfrm>
            <a:off x="1103750" y="2561025"/>
            <a:ext cx="3429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>
            <a:stCxn id="99" idx="2"/>
            <a:endCxn id="103" idx="0"/>
          </p:cNvCxnSpPr>
          <p:nvPr/>
        </p:nvCxnSpPr>
        <p:spPr>
          <a:xfrm>
            <a:off x="7239250" y="2582475"/>
            <a:ext cx="53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1732650" y="3592950"/>
            <a:ext cx="1243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Text and Blob 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106050" y="3651900"/>
            <a:ext cx="1243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veat"/>
                <a:ea typeface="Caveat"/>
                <a:cs typeface="Caveat"/>
                <a:sym typeface="Caveat"/>
              </a:rPr>
              <a:t>Texture</a:t>
            </a:r>
            <a:endParaRPr b="1" sz="15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006250" y="3625050"/>
            <a:ext cx="11145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Object parts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672450" y="4021725"/>
            <a:ext cx="7821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Object Classes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110" name="Google Shape;110;p16"/>
          <p:cNvCxnSpPr>
            <a:stCxn id="103" idx="1"/>
            <a:endCxn id="109" idx="0"/>
          </p:cNvCxnSpPr>
          <p:nvPr/>
        </p:nvCxnSpPr>
        <p:spPr>
          <a:xfrm>
            <a:off x="8063500" y="371302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6"/>
          <p:cNvSpPr/>
          <p:nvPr/>
        </p:nvSpPr>
        <p:spPr>
          <a:xfrm>
            <a:off x="1459791" y="4021725"/>
            <a:ext cx="5754359" cy="453250"/>
          </a:xfrm>
          <a:custGeom>
            <a:rect b="b" l="l" r="r" t="t"/>
            <a:pathLst>
              <a:path extrusionOk="0" h="18130" w="72640">
                <a:moveTo>
                  <a:pt x="0" y="3000"/>
                </a:moveTo>
                <a:cubicBezTo>
                  <a:pt x="2840" y="11514"/>
                  <a:pt x="17401" y="7411"/>
                  <a:pt x="26146" y="9429"/>
                </a:cubicBezTo>
                <a:cubicBezTo>
                  <a:pt x="30162" y="10356"/>
                  <a:pt x="33519" y="13373"/>
                  <a:pt x="36433" y="16287"/>
                </a:cubicBezTo>
                <a:cubicBezTo>
                  <a:pt x="36837" y="16691"/>
                  <a:pt x="36945" y="18257"/>
                  <a:pt x="36433" y="18002"/>
                </a:cubicBezTo>
                <a:cubicBezTo>
                  <a:pt x="35227" y="17400"/>
                  <a:pt x="37421" y="15267"/>
                  <a:pt x="38577" y="14573"/>
                </a:cubicBezTo>
                <a:cubicBezTo>
                  <a:pt x="41489" y="12826"/>
                  <a:pt x="45069" y="12450"/>
                  <a:pt x="48435" y="12001"/>
                </a:cubicBezTo>
                <a:cubicBezTo>
                  <a:pt x="56378" y="10941"/>
                  <a:pt x="67565" y="13955"/>
                  <a:pt x="72009" y="7286"/>
                </a:cubicBezTo>
                <a:cubicBezTo>
                  <a:pt x="73356" y="5265"/>
                  <a:pt x="72009" y="2429"/>
                  <a:pt x="72009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Google Shape;112;p16"/>
          <p:cNvSpPr txBox="1"/>
          <p:nvPr/>
        </p:nvSpPr>
        <p:spPr>
          <a:xfrm>
            <a:off x="4063450" y="4453425"/>
            <a:ext cx="1243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VGG16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25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Modeling of Image 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11700" y="900125"/>
            <a:ext cx="8520600" cy="4104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588175" y="2679650"/>
            <a:ext cx="780600" cy="6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 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-5400000">
            <a:off x="1431687" y="2781863"/>
            <a:ext cx="956000" cy="57402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1635450" y="2882888"/>
            <a:ext cx="5508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CNN</a:t>
            </a:r>
            <a:endParaRPr sz="1300"/>
          </a:p>
        </p:txBody>
      </p:sp>
      <p:sp>
        <p:nvSpPr>
          <p:cNvPr id="122" name="Google Shape;122;p17"/>
          <p:cNvSpPr/>
          <p:nvPr/>
        </p:nvSpPr>
        <p:spPr>
          <a:xfrm>
            <a:off x="2452925" y="2443238"/>
            <a:ext cx="321300" cy="116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075375" y="2775350"/>
            <a:ext cx="7179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254100" y="2325300"/>
            <a:ext cx="4386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332975" y="2325300"/>
            <a:ext cx="4386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637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320425" y="2325300"/>
            <a:ext cx="4386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GRU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915275" y="2325300"/>
            <a:ext cx="438600" cy="12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GRU</a:t>
            </a:r>
            <a:endParaRPr/>
          </a:p>
        </p:txBody>
      </p:sp>
      <p:cxnSp>
        <p:nvCxnSpPr>
          <p:cNvPr id="128" name="Google Shape;128;p17"/>
          <p:cNvCxnSpPr>
            <a:stCxn id="126" idx="3"/>
            <a:endCxn id="127" idx="1"/>
          </p:cNvCxnSpPr>
          <p:nvPr/>
        </p:nvCxnSpPr>
        <p:spPr>
          <a:xfrm>
            <a:off x="6759025" y="2925750"/>
            <a:ext cx="1156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>
            <a:stCxn id="124" idx="3"/>
            <a:endCxn id="125" idx="1"/>
          </p:cNvCxnSpPr>
          <p:nvPr/>
        </p:nvCxnSpPr>
        <p:spPr>
          <a:xfrm>
            <a:off x="4692700" y="2925750"/>
            <a:ext cx="64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>
            <a:stCxn id="126" idx="1"/>
            <a:endCxn id="125" idx="3"/>
          </p:cNvCxnSpPr>
          <p:nvPr/>
        </p:nvCxnSpPr>
        <p:spPr>
          <a:xfrm rot="10800000">
            <a:off x="5771725" y="2925750"/>
            <a:ext cx="54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119" idx="3"/>
            <a:endCxn id="121" idx="1"/>
          </p:cNvCxnSpPr>
          <p:nvPr/>
        </p:nvCxnSpPr>
        <p:spPr>
          <a:xfrm>
            <a:off x="1368775" y="3027200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21" idx="3"/>
            <a:endCxn id="122" idx="1"/>
          </p:cNvCxnSpPr>
          <p:nvPr/>
        </p:nvCxnSpPr>
        <p:spPr>
          <a:xfrm>
            <a:off x="2186250" y="3027188"/>
            <a:ext cx="26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7"/>
          <p:cNvCxnSpPr>
            <a:stCxn id="123" idx="3"/>
            <a:endCxn id="124" idx="2"/>
          </p:cNvCxnSpPr>
          <p:nvPr/>
        </p:nvCxnSpPr>
        <p:spPr>
          <a:xfrm>
            <a:off x="3793275" y="3027200"/>
            <a:ext cx="680100" cy="498900"/>
          </a:xfrm>
          <a:prstGeom prst="curvedConnector4">
            <a:avLst>
              <a:gd fmla="val 33879" name="adj1"/>
              <a:gd fmla="val 14775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7"/>
          <p:cNvCxnSpPr>
            <a:stCxn id="122" idx="3"/>
            <a:endCxn id="123" idx="1"/>
          </p:cNvCxnSpPr>
          <p:nvPr/>
        </p:nvCxnSpPr>
        <p:spPr>
          <a:xfrm>
            <a:off x="2774225" y="3027188"/>
            <a:ext cx="301200" cy="600"/>
          </a:xfrm>
          <a:prstGeom prst="curved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>
            <a:off x="4142200" y="1531550"/>
            <a:ext cx="68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softmax</a:t>
            </a:r>
            <a:endParaRPr sz="1100"/>
          </a:p>
        </p:txBody>
      </p:sp>
      <p:sp>
        <p:nvSpPr>
          <p:cNvPr id="136" name="Google Shape;136;p17"/>
          <p:cNvSpPr/>
          <p:nvPr/>
        </p:nvSpPr>
        <p:spPr>
          <a:xfrm>
            <a:off x="5212225" y="1531550"/>
            <a:ext cx="68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6199675" y="1515900"/>
            <a:ext cx="6801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7775625" y="1523700"/>
            <a:ext cx="717900" cy="48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softmax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7775625" y="3877150"/>
            <a:ext cx="7179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6199675" y="3877150"/>
            <a:ext cx="7920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The</a:t>
            </a:r>
            <a:endParaRPr/>
          </a:p>
        </p:txBody>
      </p:sp>
      <p:cxnSp>
        <p:nvCxnSpPr>
          <p:cNvPr id="141" name="Google Shape;141;p17"/>
          <p:cNvCxnSpPr>
            <a:endCxn id="135" idx="2"/>
          </p:cNvCxnSpPr>
          <p:nvPr/>
        </p:nvCxnSpPr>
        <p:spPr>
          <a:xfrm rot="10800000">
            <a:off x="4482250" y="2035250"/>
            <a:ext cx="177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>
            <a:stCxn id="125" idx="0"/>
            <a:endCxn id="136" idx="2"/>
          </p:cNvCxnSpPr>
          <p:nvPr/>
        </p:nvCxnSpPr>
        <p:spPr>
          <a:xfrm rot="10800000">
            <a:off x="5552275" y="2035200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7"/>
          <p:cNvCxnSpPr>
            <a:stCxn id="126" idx="0"/>
            <a:endCxn id="137" idx="2"/>
          </p:cNvCxnSpPr>
          <p:nvPr/>
        </p:nvCxnSpPr>
        <p:spPr>
          <a:xfrm rot="10800000">
            <a:off x="6539725" y="2019600"/>
            <a:ext cx="0" cy="3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>
            <a:stCxn id="127" idx="0"/>
            <a:endCxn id="138" idx="2"/>
          </p:cNvCxnSpPr>
          <p:nvPr/>
        </p:nvCxnSpPr>
        <p:spPr>
          <a:xfrm rot="10800000">
            <a:off x="8134575" y="2011800"/>
            <a:ext cx="0" cy="3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7"/>
          <p:cNvSpPr/>
          <p:nvPr/>
        </p:nvSpPr>
        <p:spPr>
          <a:xfrm>
            <a:off x="5156275" y="3877150"/>
            <a:ext cx="792000" cy="50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&lt;</a:t>
            </a:r>
            <a:r>
              <a:rPr lang="en" sz="1200">
                <a:solidFill>
                  <a:schemeClr val="dk1"/>
                </a:solidFill>
              </a:rPr>
              <a:t>start&gt;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146" name="Google Shape;146;p17"/>
          <p:cNvCxnSpPr>
            <a:stCxn id="145" idx="0"/>
            <a:endCxn id="125" idx="2"/>
          </p:cNvCxnSpPr>
          <p:nvPr/>
        </p:nvCxnSpPr>
        <p:spPr>
          <a:xfrm rot="10800000">
            <a:off x="5552275" y="3526150"/>
            <a:ext cx="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rot="10800000">
            <a:off x="8134575" y="3526150"/>
            <a:ext cx="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 rot="10800000">
            <a:off x="6595675" y="3526150"/>
            <a:ext cx="0" cy="3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7"/>
          <p:cNvSpPr txBox="1"/>
          <p:nvPr/>
        </p:nvSpPr>
        <p:spPr>
          <a:xfrm>
            <a:off x="4132150" y="1021450"/>
            <a:ext cx="717900" cy="3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&lt;</a:t>
            </a:r>
            <a:r>
              <a:rPr lang="en" sz="1200"/>
              <a:t>start&gt;</a:t>
            </a:r>
            <a:endParaRPr sz="1200"/>
          </a:p>
        </p:txBody>
      </p:sp>
      <p:sp>
        <p:nvSpPr>
          <p:cNvPr id="150" name="Google Shape;150;p17"/>
          <p:cNvSpPr txBox="1"/>
          <p:nvPr/>
        </p:nvSpPr>
        <p:spPr>
          <a:xfrm>
            <a:off x="5214738" y="1033900"/>
            <a:ext cx="640200" cy="2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</a:t>
            </a:r>
            <a:endParaRPr sz="1200"/>
          </a:p>
        </p:txBody>
      </p:sp>
      <p:sp>
        <p:nvSpPr>
          <p:cNvPr id="151" name="Google Shape;151;p17"/>
          <p:cNvSpPr txBox="1"/>
          <p:nvPr/>
        </p:nvSpPr>
        <p:spPr>
          <a:xfrm>
            <a:off x="6219650" y="1026075"/>
            <a:ext cx="640200" cy="2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Person</a:t>
            </a:r>
            <a:endParaRPr sz="1100"/>
          </a:p>
        </p:txBody>
      </p:sp>
      <p:sp>
        <p:nvSpPr>
          <p:cNvPr id="152" name="Google Shape;152;p17"/>
          <p:cNvSpPr txBox="1"/>
          <p:nvPr/>
        </p:nvSpPr>
        <p:spPr>
          <a:xfrm>
            <a:off x="7814475" y="1029975"/>
            <a:ext cx="640200" cy="2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&lt;end&gt;</a:t>
            </a:r>
            <a:endParaRPr sz="1200"/>
          </a:p>
        </p:txBody>
      </p:sp>
      <p:cxnSp>
        <p:nvCxnSpPr>
          <p:cNvPr id="153" name="Google Shape;153;p17"/>
          <p:cNvCxnSpPr>
            <a:stCxn id="151" idx="3"/>
            <a:endCxn id="152" idx="1"/>
          </p:cNvCxnSpPr>
          <p:nvPr/>
        </p:nvCxnSpPr>
        <p:spPr>
          <a:xfrm>
            <a:off x="6859850" y="1170375"/>
            <a:ext cx="9546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54" name="Google Shape;154;p17"/>
          <p:cNvSpPr txBox="1"/>
          <p:nvPr/>
        </p:nvSpPr>
        <p:spPr>
          <a:xfrm rot="-5400000">
            <a:off x="2003963" y="2840000"/>
            <a:ext cx="12537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Feature Vector</a:t>
            </a:r>
            <a:endParaRPr sz="1200"/>
          </a:p>
        </p:txBody>
      </p:sp>
      <p:cxnSp>
        <p:nvCxnSpPr>
          <p:cNvPr id="155" name="Google Shape;155;p17"/>
          <p:cNvCxnSpPr>
            <a:stCxn id="135" idx="0"/>
            <a:endCxn id="149" idx="2"/>
          </p:cNvCxnSpPr>
          <p:nvPr/>
        </p:nvCxnSpPr>
        <p:spPr>
          <a:xfrm flipH="1" rot="10800000">
            <a:off x="4482250" y="1335050"/>
            <a:ext cx="9000" cy="1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>
            <a:endCxn id="150" idx="2"/>
          </p:cNvCxnSpPr>
          <p:nvPr/>
        </p:nvCxnSpPr>
        <p:spPr>
          <a:xfrm flipH="1" rot="10800000">
            <a:off x="5530338" y="1322500"/>
            <a:ext cx="45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>
            <a:stCxn id="138" idx="0"/>
            <a:endCxn id="152" idx="2"/>
          </p:cNvCxnSpPr>
          <p:nvPr/>
        </p:nvCxnSpPr>
        <p:spPr>
          <a:xfrm rot="10800000">
            <a:off x="8134575" y="1318500"/>
            <a:ext cx="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7"/>
          <p:cNvCxnSpPr>
            <a:stCxn id="137" idx="0"/>
            <a:endCxn id="151" idx="2"/>
          </p:cNvCxnSpPr>
          <p:nvPr/>
        </p:nvCxnSpPr>
        <p:spPr>
          <a:xfrm rot="10800000">
            <a:off x="6539725" y="131460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7"/>
          <p:cNvSpPr/>
          <p:nvPr/>
        </p:nvSpPr>
        <p:spPr>
          <a:xfrm>
            <a:off x="3289700" y="1232300"/>
            <a:ext cx="664375" cy="249450"/>
          </a:xfrm>
          <a:custGeom>
            <a:rect b="b" l="l" r="r" t="t"/>
            <a:pathLst>
              <a:path extrusionOk="0" h="9978" w="26575">
                <a:moveTo>
                  <a:pt x="0" y="6858"/>
                </a:moveTo>
                <a:cubicBezTo>
                  <a:pt x="888" y="8633"/>
                  <a:pt x="3217" y="10339"/>
                  <a:pt x="5143" y="9858"/>
                </a:cubicBezTo>
                <a:cubicBezTo>
                  <a:pt x="7504" y="9269"/>
                  <a:pt x="8137" y="6006"/>
                  <a:pt x="9858" y="4286"/>
                </a:cubicBezTo>
                <a:cubicBezTo>
                  <a:pt x="11983" y="2163"/>
                  <a:pt x="15945" y="4587"/>
                  <a:pt x="18859" y="3858"/>
                </a:cubicBezTo>
                <a:cubicBezTo>
                  <a:pt x="21649" y="3160"/>
                  <a:pt x="23699" y="0"/>
                  <a:pt x="265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7"/>
          <p:cNvSpPr/>
          <p:nvPr/>
        </p:nvSpPr>
        <p:spPr>
          <a:xfrm>
            <a:off x="3900500" y="1200150"/>
            <a:ext cx="139300" cy="139300"/>
          </a:xfrm>
          <a:custGeom>
            <a:rect b="b" l="l" r="r" t="t"/>
            <a:pathLst>
              <a:path extrusionOk="0" h="5572" w="5572">
                <a:moveTo>
                  <a:pt x="0" y="0"/>
                </a:moveTo>
                <a:cubicBezTo>
                  <a:pt x="1843" y="615"/>
                  <a:pt x="5572" y="-228"/>
                  <a:pt x="5572" y="1715"/>
                </a:cubicBezTo>
                <a:cubicBezTo>
                  <a:pt x="5572" y="3344"/>
                  <a:pt x="2571" y="3943"/>
                  <a:pt x="2571" y="55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17"/>
          <p:cNvSpPr txBox="1"/>
          <p:nvPr/>
        </p:nvSpPr>
        <p:spPr>
          <a:xfrm>
            <a:off x="2717775" y="1075600"/>
            <a:ext cx="9546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veat"/>
                <a:ea typeface="Caveat"/>
                <a:cs typeface="Caveat"/>
                <a:sym typeface="Caveat"/>
              </a:rPr>
              <a:t>example</a:t>
            </a:r>
            <a:endParaRPr b="1" sz="15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425550" y="3553186"/>
            <a:ext cx="96450" cy="100850"/>
          </a:xfrm>
          <a:custGeom>
            <a:rect b="b" l="l" r="r" t="t"/>
            <a:pathLst>
              <a:path extrusionOk="0" h="4034" w="3858">
                <a:moveTo>
                  <a:pt x="0" y="2320"/>
                </a:moveTo>
                <a:cubicBezTo>
                  <a:pt x="619" y="1391"/>
                  <a:pt x="1513" y="-176"/>
                  <a:pt x="2572" y="177"/>
                </a:cubicBezTo>
                <a:cubicBezTo>
                  <a:pt x="3858" y="606"/>
                  <a:pt x="3858" y="2679"/>
                  <a:pt x="3858" y="403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3" name="Google Shape;163;p17"/>
          <p:cNvSpPr/>
          <p:nvPr/>
        </p:nvSpPr>
        <p:spPr>
          <a:xfrm>
            <a:off x="1456288" y="3765825"/>
            <a:ext cx="2314575" cy="385788"/>
          </a:xfrm>
          <a:custGeom>
            <a:rect b="b" l="l" r="r" t="t"/>
            <a:pathLst>
              <a:path extrusionOk="0" h="13287" w="82296">
                <a:moveTo>
                  <a:pt x="0" y="857"/>
                </a:moveTo>
                <a:cubicBezTo>
                  <a:pt x="3271" y="10661"/>
                  <a:pt x="20630" y="2394"/>
                  <a:pt x="30861" y="3857"/>
                </a:cubicBezTo>
                <a:cubicBezTo>
                  <a:pt x="34340" y="4354"/>
                  <a:pt x="37480" y="6463"/>
                  <a:pt x="40291" y="8572"/>
                </a:cubicBezTo>
                <a:cubicBezTo>
                  <a:pt x="41629" y="9576"/>
                  <a:pt x="43678" y="13287"/>
                  <a:pt x="42006" y="13287"/>
                </a:cubicBezTo>
                <a:cubicBezTo>
                  <a:pt x="40570" y="13287"/>
                  <a:pt x="41203" y="9740"/>
                  <a:pt x="42434" y="9001"/>
                </a:cubicBezTo>
                <a:cubicBezTo>
                  <a:pt x="45536" y="7140"/>
                  <a:pt x="49551" y="7646"/>
                  <a:pt x="53150" y="7286"/>
                </a:cubicBezTo>
                <a:cubicBezTo>
                  <a:pt x="59745" y="6626"/>
                  <a:pt x="66305" y="5651"/>
                  <a:pt x="72867" y="4715"/>
                </a:cubicBezTo>
                <a:cubicBezTo>
                  <a:pt x="76346" y="4219"/>
                  <a:pt x="82296" y="3514"/>
                  <a:pt x="822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4" name="Google Shape;164;p17"/>
          <p:cNvSpPr txBox="1"/>
          <p:nvPr/>
        </p:nvSpPr>
        <p:spPr>
          <a:xfrm>
            <a:off x="2452950" y="4151625"/>
            <a:ext cx="12429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VGG16</a:t>
            </a:r>
            <a:endParaRPr b="1" sz="13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49250" y="160800"/>
            <a:ext cx="8520600" cy="48219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6525"/>
            <a:ext cx="1734996" cy="147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388" y="894250"/>
            <a:ext cx="1622650" cy="137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050" y="894263"/>
            <a:ext cx="1622625" cy="137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42425"/>
            <a:ext cx="162262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50" y="942000"/>
            <a:ext cx="1622625" cy="137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557225" y="846525"/>
            <a:ext cx="139200" cy="171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18"/>
          <p:cNvCxnSpPr/>
          <p:nvPr/>
        </p:nvCxnSpPr>
        <p:spPr>
          <a:xfrm flipH="1" rot="10800000">
            <a:off x="621425" y="401225"/>
            <a:ext cx="1824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18"/>
          <p:cNvSpPr txBox="1"/>
          <p:nvPr/>
        </p:nvSpPr>
        <p:spPr>
          <a:xfrm>
            <a:off x="696425" y="182175"/>
            <a:ext cx="6966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400" y="2842425"/>
            <a:ext cx="162262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25" y="2842425"/>
            <a:ext cx="1622625" cy="13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050" y="2782900"/>
            <a:ext cx="1622625" cy="13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3095163" y="1017825"/>
            <a:ext cx="257100" cy="2679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18"/>
          <p:cNvCxnSpPr>
            <a:stCxn id="181" idx="7"/>
          </p:cNvCxnSpPr>
          <p:nvPr/>
        </p:nvCxnSpPr>
        <p:spPr>
          <a:xfrm flipH="1" rot="10800000">
            <a:off x="3314611" y="653558"/>
            <a:ext cx="71400" cy="40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>
            <a:off x="3011100" y="321475"/>
            <a:ext cx="9753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5143500" y="460800"/>
            <a:ext cx="653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</a:t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4489950" y="1618050"/>
            <a:ext cx="139200" cy="22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8"/>
          <p:cNvCxnSpPr>
            <a:stCxn id="185" idx="1"/>
            <a:endCxn id="184" idx="1"/>
          </p:cNvCxnSpPr>
          <p:nvPr/>
        </p:nvCxnSpPr>
        <p:spPr>
          <a:xfrm flipH="1" rot="10800000">
            <a:off x="4510335" y="594700"/>
            <a:ext cx="633300" cy="10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8"/>
          <p:cNvSpPr/>
          <p:nvPr/>
        </p:nvSpPr>
        <p:spPr>
          <a:xfrm>
            <a:off x="7608100" y="1703775"/>
            <a:ext cx="257100" cy="26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994463" y="3771900"/>
            <a:ext cx="257100" cy="225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2689625" y="3954075"/>
            <a:ext cx="182400" cy="171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850" y="4018350"/>
            <a:ext cx="182400" cy="171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7072325" y="3986225"/>
            <a:ext cx="471600" cy="1392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18"/>
          <p:cNvCxnSpPr>
            <a:stCxn id="187" idx="7"/>
          </p:cNvCxnSpPr>
          <p:nvPr/>
        </p:nvCxnSpPr>
        <p:spPr>
          <a:xfrm flipH="1" rot="10800000">
            <a:off x="7827549" y="728708"/>
            <a:ext cx="59100" cy="10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18"/>
          <p:cNvCxnSpPr>
            <a:stCxn id="188" idx="4"/>
          </p:cNvCxnSpPr>
          <p:nvPr/>
        </p:nvCxnSpPr>
        <p:spPr>
          <a:xfrm>
            <a:off x="1123013" y="3996900"/>
            <a:ext cx="987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8"/>
          <p:cNvCxnSpPr>
            <a:stCxn id="189" idx="6"/>
          </p:cNvCxnSpPr>
          <p:nvPr/>
        </p:nvCxnSpPr>
        <p:spPr>
          <a:xfrm>
            <a:off x="2872025" y="4039725"/>
            <a:ext cx="2034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8"/>
          <p:cNvCxnSpPr>
            <a:stCxn id="190" idx="5"/>
          </p:cNvCxnSpPr>
          <p:nvPr/>
        </p:nvCxnSpPr>
        <p:spPr>
          <a:xfrm flipH="1">
            <a:off x="5432838" y="4164564"/>
            <a:ext cx="3807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18"/>
          <p:cNvCxnSpPr>
            <a:stCxn id="191" idx="5"/>
          </p:cNvCxnSpPr>
          <p:nvPr/>
        </p:nvCxnSpPr>
        <p:spPr>
          <a:xfrm>
            <a:off x="7474861" y="4105040"/>
            <a:ext cx="90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18"/>
          <p:cNvSpPr txBox="1"/>
          <p:nvPr/>
        </p:nvSpPr>
        <p:spPr>
          <a:xfrm>
            <a:off x="7393800" y="482250"/>
            <a:ext cx="106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994475" y="4447050"/>
            <a:ext cx="9753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football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2894900" y="4468500"/>
            <a:ext cx="91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</a:t>
            </a:r>
            <a:endParaRPr/>
          </a:p>
        </p:txBody>
      </p:sp>
      <p:sp>
        <p:nvSpPr>
          <p:cNvPr id="200" name="Google Shape;200;p18"/>
          <p:cNvSpPr txBox="1"/>
          <p:nvPr/>
        </p:nvSpPr>
        <p:spPr>
          <a:xfrm>
            <a:off x="4730825" y="4447050"/>
            <a:ext cx="1178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</a:t>
            </a:r>
            <a:endParaRPr/>
          </a:p>
        </p:txBody>
      </p:sp>
      <p:sp>
        <p:nvSpPr>
          <p:cNvPr id="201" name="Google Shape;201;p18"/>
          <p:cNvSpPr txBox="1"/>
          <p:nvPr/>
        </p:nvSpPr>
        <p:spPr>
          <a:xfrm>
            <a:off x="7440700" y="4468500"/>
            <a:ext cx="9108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Generation of Caption</a:t>
            </a:r>
            <a:endParaRPr sz="2700"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214300" y="1216750"/>
            <a:ext cx="86181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446625" y="2389625"/>
            <a:ext cx="1328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3049788" y="2389625"/>
            <a:ext cx="1328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image 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4301875" y="2467625"/>
            <a:ext cx="92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⇒ 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2675375" y="2443200"/>
            <a:ext cx="5571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⇒ 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717263" y="2389625"/>
            <a:ext cx="1328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5934125" y="2443275"/>
            <a:ext cx="698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666666"/>
                </a:solidFill>
              </a:rPr>
              <a:t>⇒ </a:t>
            </a:r>
            <a:endParaRPr sz="3300">
              <a:solidFill>
                <a:srgbClr val="666666"/>
              </a:solidFill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6365075" y="2389625"/>
            <a:ext cx="1328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output</a:t>
            </a:r>
            <a:endParaRPr/>
          </a:p>
        </p:txBody>
      </p:sp>
      <p:cxnSp>
        <p:nvCxnSpPr>
          <p:cNvPr id="215" name="Google Shape;215;p19"/>
          <p:cNvCxnSpPr>
            <a:stCxn id="208" idx="2"/>
          </p:cNvCxnSpPr>
          <p:nvPr/>
        </p:nvCxnSpPr>
        <p:spPr>
          <a:xfrm>
            <a:off x="2110975" y="3118325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/>
          <p:nvPr/>
        </p:nvCxnSpPr>
        <p:spPr>
          <a:xfrm>
            <a:off x="6924675" y="3118325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/>
          <p:nvPr/>
        </p:nvCxnSpPr>
        <p:spPr>
          <a:xfrm>
            <a:off x="5381625" y="3118325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9"/>
          <p:cNvCxnSpPr/>
          <p:nvPr/>
        </p:nvCxnSpPr>
        <p:spPr>
          <a:xfrm>
            <a:off x="3650450" y="3118325"/>
            <a:ext cx="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19"/>
          <p:cNvSpPr txBox="1"/>
          <p:nvPr/>
        </p:nvSpPr>
        <p:spPr>
          <a:xfrm>
            <a:off x="1896625" y="3461250"/>
            <a:ext cx="878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Object classes</a:t>
            </a:r>
            <a:r>
              <a:rPr b="1" lang="en" sz="1300"/>
              <a:t> </a:t>
            </a:r>
            <a:endParaRPr b="1" sz="1300"/>
          </a:p>
        </p:txBody>
      </p:sp>
      <p:sp>
        <p:nvSpPr>
          <p:cNvPr id="220" name="Google Shape;220;p19"/>
          <p:cNvSpPr txBox="1"/>
          <p:nvPr/>
        </p:nvSpPr>
        <p:spPr>
          <a:xfrm>
            <a:off x="6710350" y="3418350"/>
            <a:ext cx="878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Text to Speech</a:t>
            </a:r>
            <a:endParaRPr b="1" sz="1300"/>
          </a:p>
        </p:txBody>
      </p:sp>
      <p:sp>
        <p:nvSpPr>
          <p:cNvPr id="221" name="Google Shape;221;p19"/>
          <p:cNvSpPr txBox="1"/>
          <p:nvPr/>
        </p:nvSpPr>
        <p:spPr>
          <a:xfrm>
            <a:off x="5167275" y="3461250"/>
            <a:ext cx="878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Feature vector to Text </a:t>
            </a:r>
            <a:endParaRPr b="1" sz="1300"/>
          </a:p>
        </p:txBody>
      </p:sp>
      <p:sp>
        <p:nvSpPr>
          <p:cNvPr id="222" name="Google Shape;222;p19"/>
          <p:cNvSpPr txBox="1"/>
          <p:nvPr/>
        </p:nvSpPr>
        <p:spPr>
          <a:xfrm>
            <a:off x="3306950" y="3461250"/>
            <a:ext cx="878700" cy="2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Feature vector</a:t>
            </a:r>
            <a:endParaRPr b="1"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311700" y="295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PictoCaption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405600" y="1060850"/>
            <a:ext cx="8520600" cy="3889800"/>
          </a:xfrm>
          <a:prstGeom prst="rect">
            <a:avLst/>
          </a:prstGeom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>
            <a:off x="760775" y="3251325"/>
            <a:ext cx="717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>
            <a:off x="3785550" y="1673888"/>
            <a:ext cx="1478700" cy="10884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- end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6847200" y="3251325"/>
            <a:ext cx="1318200" cy="83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cxnSp>
        <p:nvCxnSpPr>
          <p:cNvPr id="232" name="Google Shape;232;p20"/>
          <p:cNvCxnSpPr>
            <a:stCxn id="229" idx="0"/>
            <a:endCxn id="230" idx="1"/>
          </p:cNvCxnSpPr>
          <p:nvPr/>
        </p:nvCxnSpPr>
        <p:spPr>
          <a:xfrm rot="-5400000">
            <a:off x="1936025" y="1401825"/>
            <a:ext cx="1033200" cy="2665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0"/>
          <p:cNvCxnSpPr>
            <a:stCxn id="230" idx="2"/>
            <a:endCxn id="231" idx="1"/>
          </p:cNvCxnSpPr>
          <p:nvPr/>
        </p:nvCxnSpPr>
        <p:spPr>
          <a:xfrm flipH="1" rot="-5400000">
            <a:off x="5233650" y="2053538"/>
            <a:ext cx="904800" cy="2322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30" idx="3"/>
            <a:endCxn id="231" idx="3"/>
          </p:cNvCxnSpPr>
          <p:nvPr/>
        </p:nvCxnSpPr>
        <p:spPr>
          <a:xfrm>
            <a:off x="5264250" y="2218088"/>
            <a:ext cx="2901300" cy="1449000"/>
          </a:xfrm>
          <a:prstGeom prst="curvedConnector3">
            <a:avLst>
              <a:gd fmla="val 1082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0"/>
          <p:cNvCxnSpPr>
            <a:stCxn id="230" idx="2"/>
            <a:endCxn id="229" idx="2"/>
          </p:cNvCxnSpPr>
          <p:nvPr/>
        </p:nvCxnSpPr>
        <p:spPr>
          <a:xfrm rot="5400000">
            <a:off x="2291400" y="1590488"/>
            <a:ext cx="1061700" cy="3405300"/>
          </a:xfrm>
          <a:prstGeom prst="curvedConnector3">
            <a:avLst>
              <a:gd fmla="val 1224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0"/>
          <p:cNvSpPr/>
          <p:nvPr/>
        </p:nvSpPr>
        <p:spPr>
          <a:xfrm>
            <a:off x="2152509" y="1822763"/>
            <a:ext cx="97500" cy="482200"/>
          </a:xfrm>
          <a:custGeom>
            <a:rect b="b" l="l" r="r" t="t"/>
            <a:pathLst>
              <a:path extrusionOk="0" h="19288" w="3900">
                <a:moveTo>
                  <a:pt x="3900" y="19288"/>
                </a:moveTo>
                <a:cubicBezTo>
                  <a:pt x="334" y="13937"/>
                  <a:pt x="-2283" y="2871"/>
                  <a:pt x="34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7" name="Google Shape;237;p20"/>
          <p:cNvSpPr/>
          <p:nvPr/>
        </p:nvSpPr>
        <p:spPr>
          <a:xfrm>
            <a:off x="2152488" y="1758105"/>
            <a:ext cx="139325" cy="150375"/>
          </a:xfrm>
          <a:custGeom>
            <a:rect b="b" l="l" r="r" t="t"/>
            <a:pathLst>
              <a:path extrusionOk="0" h="6015" w="5573">
                <a:moveTo>
                  <a:pt x="0" y="871"/>
                </a:moveTo>
                <a:cubicBezTo>
                  <a:pt x="1858" y="871"/>
                  <a:pt x="5573" y="-987"/>
                  <a:pt x="5573" y="871"/>
                </a:cubicBezTo>
                <a:cubicBezTo>
                  <a:pt x="5573" y="2678"/>
                  <a:pt x="3858" y="4208"/>
                  <a:pt x="3858" y="60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20"/>
          <p:cNvSpPr txBox="1"/>
          <p:nvPr/>
        </p:nvSpPr>
        <p:spPr>
          <a:xfrm>
            <a:off x="2318675" y="1468600"/>
            <a:ext cx="8250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veat"/>
                <a:ea typeface="Caveat"/>
                <a:cs typeface="Caveat"/>
                <a:sym typeface="Caveat"/>
              </a:rPr>
              <a:t>Image input</a:t>
            </a:r>
            <a:endParaRPr b="1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3694675" y="2116300"/>
            <a:ext cx="90850" cy="203600"/>
          </a:xfrm>
          <a:custGeom>
            <a:rect b="b" l="l" r="r" t="t"/>
            <a:pathLst>
              <a:path extrusionOk="0" h="8144" w="3634">
                <a:moveTo>
                  <a:pt x="0" y="0"/>
                </a:moveTo>
                <a:cubicBezTo>
                  <a:pt x="1637" y="818"/>
                  <a:pt x="4247" y="2650"/>
                  <a:pt x="3429" y="4286"/>
                </a:cubicBezTo>
                <a:cubicBezTo>
                  <a:pt x="2660" y="5825"/>
                  <a:pt x="769" y="6605"/>
                  <a:pt x="0" y="814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Google Shape;240;p20"/>
          <p:cNvSpPr/>
          <p:nvPr/>
        </p:nvSpPr>
        <p:spPr>
          <a:xfrm>
            <a:off x="8245090" y="3520875"/>
            <a:ext cx="140475" cy="192875"/>
          </a:xfrm>
          <a:custGeom>
            <a:rect b="b" l="l" r="r" t="t"/>
            <a:pathLst>
              <a:path extrusionOk="0" h="7715" w="5619">
                <a:moveTo>
                  <a:pt x="2190" y="0"/>
                </a:moveTo>
                <a:cubicBezTo>
                  <a:pt x="1686" y="2018"/>
                  <a:pt x="-995" y="4529"/>
                  <a:pt x="476" y="6000"/>
                </a:cubicBezTo>
                <a:cubicBezTo>
                  <a:pt x="1754" y="7278"/>
                  <a:pt x="4003" y="6906"/>
                  <a:pt x="5619" y="77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1" name="Google Shape;241;p20"/>
          <p:cNvSpPr/>
          <p:nvPr/>
        </p:nvSpPr>
        <p:spPr>
          <a:xfrm>
            <a:off x="4891823" y="3152695"/>
            <a:ext cx="227250" cy="255600"/>
          </a:xfrm>
          <a:custGeom>
            <a:rect b="b" l="l" r="r" t="t"/>
            <a:pathLst>
              <a:path extrusionOk="0" h="10224" w="9090">
                <a:moveTo>
                  <a:pt x="3518" y="10224"/>
                </a:moveTo>
                <a:cubicBezTo>
                  <a:pt x="2752" y="7156"/>
                  <a:pt x="-1236" y="3855"/>
                  <a:pt x="518" y="1223"/>
                </a:cubicBezTo>
                <a:cubicBezTo>
                  <a:pt x="2105" y="-1158"/>
                  <a:pt x="6229" y="794"/>
                  <a:pt x="9090" y="79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2" name="Google Shape;242;p20"/>
          <p:cNvSpPr/>
          <p:nvPr/>
        </p:nvSpPr>
        <p:spPr>
          <a:xfrm rot="-9205229">
            <a:off x="1639752" y="3938002"/>
            <a:ext cx="189747" cy="160876"/>
          </a:xfrm>
          <a:custGeom>
            <a:rect b="b" l="l" r="r" t="t"/>
            <a:pathLst>
              <a:path extrusionOk="0" h="8272" w="7145">
                <a:moveTo>
                  <a:pt x="0" y="557"/>
                </a:moveTo>
                <a:cubicBezTo>
                  <a:pt x="2143" y="557"/>
                  <a:pt x="4647" y="-632"/>
                  <a:pt x="6430" y="557"/>
                </a:cubicBezTo>
                <a:cubicBezTo>
                  <a:pt x="8622" y="2019"/>
                  <a:pt x="4715" y="5638"/>
                  <a:pt x="4715" y="8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3" name="Google Shape;243;p20"/>
          <p:cNvSpPr/>
          <p:nvPr/>
        </p:nvSpPr>
        <p:spPr>
          <a:xfrm rot="2700000">
            <a:off x="7374930" y="1773166"/>
            <a:ext cx="90853" cy="572688"/>
          </a:xfrm>
          <a:custGeom>
            <a:rect b="b" l="l" r="r" t="t"/>
            <a:pathLst>
              <a:path extrusionOk="0" h="19288" w="3900">
                <a:moveTo>
                  <a:pt x="3900" y="19288"/>
                </a:moveTo>
                <a:cubicBezTo>
                  <a:pt x="334" y="13937"/>
                  <a:pt x="-2283" y="2871"/>
                  <a:pt x="34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Google Shape;244;p20"/>
          <p:cNvSpPr/>
          <p:nvPr/>
        </p:nvSpPr>
        <p:spPr>
          <a:xfrm rot="646302">
            <a:off x="7552363" y="1834480"/>
            <a:ext cx="139328" cy="150378"/>
          </a:xfrm>
          <a:custGeom>
            <a:rect b="b" l="l" r="r" t="t"/>
            <a:pathLst>
              <a:path extrusionOk="0" h="6015" w="5573">
                <a:moveTo>
                  <a:pt x="0" y="871"/>
                </a:moveTo>
                <a:cubicBezTo>
                  <a:pt x="1858" y="871"/>
                  <a:pt x="5573" y="-987"/>
                  <a:pt x="5573" y="871"/>
                </a:cubicBezTo>
                <a:cubicBezTo>
                  <a:pt x="5573" y="2678"/>
                  <a:pt x="3858" y="4208"/>
                  <a:pt x="3858" y="60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Google Shape;245;p20"/>
          <p:cNvSpPr txBox="1"/>
          <p:nvPr/>
        </p:nvSpPr>
        <p:spPr>
          <a:xfrm>
            <a:off x="7704525" y="1598688"/>
            <a:ext cx="12216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aveat"/>
                <a:ea typeface="Caveat"/>
                <a:cs typeface="Caveat"/>
                <a:sym typeface="Caveat"/>
              </a:rPr>
              <a:t>Image with .jpg extension</a:t>
            </a:r>
            <a:endParaRPr b="1" sz="13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3170525" y="1781850"/>
            <a:ext cx="321600" cy="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3170525" y="1787425"/>
            <a:ext cx="321600" cy="36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/>
          <p:nvPr/>
        </p:nvSpPr>
        <p:spPr>
          <a:xfrm>
            <a:off x="6114050" y="3873700"/>
            <a:ext cx="321600" cy="36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2291825" y="4232675"/>
            <a:ext cx="321600" cy="36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6515688" y="1787425"/>
            <a:ext cx="321600" cy="364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 txBox="1"/>
          <p:nvPr/>
        </p:nvSpPr>
        <p:spPr>
          <a:xfrm>
            <a:off x="6515700" y="1764913"/>
            <a:ext cx="417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2318675" y="4232675"/>
            <a:ext cx="417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3" name="Google Shape;253;p20"/>
          <p:cNvSpPr txBox="1"/>
          <p:nvPr/>
        </p:nvSpPr>
        <p:spPr>
          <a:xfrm>
            <a:off x="6097800" y="3873700"/>
            <a:ext cx="417900" cy="2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rot="-10099694">
            <a:off x="3691343" y="3878574"/>
            <a:ext cx="97498" cy="482189"/>
          </a:xfrm>
          <a:custGeom>
            <a:rect b="b" l="l" r="r" t="t"/>
            <a:pathLst>
              <a:path extrusionOk="0" h="19288" w="3900">
                <a:moveTo>
                  <a:pt x="3900" y="19288"/>
                </a:moveTo>
                <a:cubicBezTo>
                  <a:pt x="334" y="13937"/>
                  <a:pt x="-2283" y="2871"/>
                  <a:pt x="34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5" name="Google Shape;255;p20"/>
          <p:cNvSpPr/>
          <p:nvPr/>
        </p:nvSpPr>
        <p:spPr>
          <a:xfrm rot="10333264">
            <a:off x="3573335" y="4266914"/>
            <a:ext cx="187531" cy="145811"/>
          </a:xfrm>
          <a:custGeom>
            <a:rect b="b" l="l" r="r" t="t"/>
            <a:pathLst>
              <a:path extrusionOk="0" h="8272" w="7145">
                <a:moveTo>
                  <a:pt x="0" y="557"/>
                </a:moveTo>
                <a:cubicBezTo>
                  <a:pt x="2143" y="557"/>
                  <a:pt x="4647" y="-632"/>
                  <a:pt x="6430" y="557"/>
                </a:cubicBezTo>
                <a:cubicBezTo>
                  <a:pt x="8622" y="2019"/>
                  <a:pt x="4715" y="5638"/>
                  <a:pt x="4715" y="8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20"/>
          <p:cNvSpPr txBox="1"/>
          <p:nvPr/>
        </p:nvSpPr>
        <p:spPr>
          <a:xfrm>
            <a:off x="2959850" y="4365650"/>
            <a:ext cx="1221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veat"/>
                <a:ea typeface="Caveat"/>
                <a:cs typeface="Caveat"/>
                <a:sym typeface="Caveat"/>
              </a:rPr>
              <a:t>Image and Caption in speech form</a:t>
            </a:r>
            <a:endParaRPr b="1" sz="12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57" name="Google Shape;257;p20"/>
          <p:cNvSpPr/>
          <p:nvPr/>
        </p:nvSpPr>
        <p:spPr>
          <a:xfrm>
            <a:off x="5517205" y="3600724"/>
            <a:ext cx="97500" cy="482200"/>
          </a:xfrm>
          <a:custGeom>
            <a:rect b="b" l="l" r="r" t="t"/>
            <a:pathLst>
              <a:path extrusionOk="0" h="19288" w="3900">
                <a:moveTo>
                  <a:pt x="3900" y="19288"/>
                </a:moveTo>
                <a:cubicBezTo>
                  <a:pt x="334" y="13937"/>
                  <a:pt x="-2283" y="2871"/>
                  <a:pt x="347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8" name="Google Shape;258;p20"/>
          <p:cNvSpPr/>
          <p:nvPr/>
        </p:nvSpPr>
        <p:spPr>
          <a:xfrm rot="4817996">
            <a:off x="5472172" y="3981360"/>
            <a:ext cx="187540" cy="149187"/>
          </a:xfrm>
          <a:custGeom>
            <a:rect b="b" l="l" r="r" t="t"/>
            <a:pathLst>
              <a:path extrusionOk="0" h="8272" w="7145">
                <a:moveTo>
                  <a:pt x="0" y="557"/>
                </a:moveTo>
                <a:cubicBezTo>
                  <a:pt x="2143" y="557"/>
                  <a:pt x="4647" y="-632"/>
                  <a:pt x="6430" y="557"/>
                </a:cubicBezTo>
                <a:cubicBezTo>
                  <a:pt x="8622" y="2019"/>
                  <a:pt x="4715" y="5638"/>
                  <a:pt x="4715" y="827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9" name="Google Shape;259;p20"/>
          <p:cNvSpPr txBox="1"/>
          <p:nvPr/>
        </p:nvSpPr>
        <p:spPr>
          <a:xfrm>
            <a:off x="4955150" y="4157575"/>
            <a:ext cx="1221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veat"/>
                <a:ea typeface="Caveat"/>
                <a:cs typeface="Caveat"/>
                <a:sym typeface="Caveat"/>
              </a:rPr>
              <a:t>Caption in speech form</a:t>
            </a:r>
            <a:endParaRPr b="1" sz="1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305550" y="23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PictoCaption in API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517214" y="1152476"/>
            <a:ext cx="80973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5300"/>
          </a:p>
        </p:txBody>
      </p:sp>
      <p:pic>
        <p:nvPicPr>
          <p:cNvPr id="266" name="Google Shape;2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000" y="1014625"/>
            <a:ext cx="8689700" cy="399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