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68" r:id="rId1"/>
  </p:sldMasterIdLst>
  <p:notesMasterIdLst>
    <p:notesMasterId r:id="rId53"/>
  </p:notesMasterIdLst>
  <p:handoutMasterIdLst>
    <p:handoutMasterId r:id="rId54"/>
  </p:handoutMasterIdLst>
  <p:sldIdLst>
    <p:sldId id="305" r:id="rId2"/>
    <p:sldId id="316" r:id="rId3"/>
    <p:sldId id="428" r:id="rId4"/>
    <p:sldId id="314" r:id="rId5"/>
    <p:sldId id="315" r:id="rId6"/>
    <p:sldId id="352" r:id="rId7"/>
    <p:sldId id="310" r:id="rId8"/>
    <p:sldId id="353" r:id="rId9"/>
    <p:sldId id="259" r:id="rId10"/>
    <p:sldId id="355" r:id="rId11"/>
    <p:sldId id="362" r:id="rId12"/>
    <p:sldId id="363" r:id="rId13"/>
    <p:sldId id="347" r:id="rId14"/>
    <p:sldId id="364" r:id="rId15"/>
    <p:sldId id="365" r:id="rId16"/>
    <p:sldId id="366" r:id="rId17"/>
    <p:sldId id="368" r:id="rId18"/>
    <p:sldId id="395" r:id="rId19"/>
    <p:sldId id="405" r:id="rId20"/>
    <p:sldId id="369" r:id="rId21"/>
    <p:sldId id="398" r:id="rId22"/>
    <p:sldId id="407" r:id="rId23"/>
    <p:sldId id="408" r:id="rId24"/>
    <p:sldId id="396" r:id="rId25"/>
    <p:sldId id="397" r:id="rId26"/>
    <p:sldId id="429" r:id="rId27"/>
    <p:sldId id="354" r:id="rId28"/>
    <p:sldId id="350" r:id="rId29"/>
    <p:sldId id="351" r:id="rId30"/>
    <p:sldId id="356" r:id="rId31"/>
    <p:sldId id="409" r:id="rId32"/>
    <p:sldId id="357" r:id="rId33"/>
    <p:sldId id="413" r:id="rId34"/>
    <p:sldId id="414" r:id="rId35"/>
    <p:sldId id="411" r:id="rId36"/>
    <p:sldId id="376" r:id="rId37"/>
    <p:sldId id="377" r:id="rId38"/>
    <p:sldId id="331" r:id="rId39"/>
    <p:sldId id="332" r:id="rId40"/>
    <p:sldId id="328" r:id="rId41"/>
    <p:sldId id="333" r:id="rId42"/>
    <p:sldId id="336" r:id="rId43"/>
    <p:sldId id="301" r:id="rId44"/>
    <p:sldId id="302" r:id="rId45"/>
    <p:sldId id="334" r:id="rId46"/>
    <p:sldId id="335" r:id="rId47"/>
    <p:sldId id="339" r:id="rId48"/>
    <p:sldId id="338" r:id="rId49"/>
    <p:sldId id="342" r:id="rId50"/>
    <p:sldId id="340" r:id="rId51"/>
    <p:sldId id="341" r:id="rId5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97" charset="0"/>
        <a:ea typeface="ＭＳ Ｐゴシック" pitchFamily="-9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97" charset="0"/>
        <a:ea typeface="ＭＳ Ｐゴシック" pitchFamily="-9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97" charset="0"/>
        <a:ea typeface="ＭＳ Ｐゴシック" pitchFamily="-9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97" charset="0"/>
        <a:ea typeface="ＭＳ Ｐゴシック" pitchFamily="-9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97" charset="0"/>
        <a:ea typeface="ＭＳ Ｐゴシック" pitchFamily="-97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-97" charset="0"/>
        <a:ea typeface="ＭＳ Ｐゴシック" pitchFamily="-97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-97" charset="0"/>
        <a:ea typeface="ＭＳ Ｐゴシック" pitchFamily="-97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-97" charset="0"/>
        <a:ea typeface="ＭＳ Ｐゴシック" pitchFamily="-97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-97" charset="0"/>
        <a:ea typeface="ＭＳ Ｐゴシック" pitchFamily="-9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0427BC"/>
    <a:srgbClr val="D60093"/>
    <a:srgbClr val="F4F4F4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43886" autoAdjust="0"/>
  </p:normalViewPr>
  <p:slideViewPr>
    <p:cSldViewPr>
      <p:cViewPr>
        <p:scale>
          <a:sx n="81" d="100"/>
          <a:sy n="81" d="100"/>
        </p:scale>
        <p:origin x="-1592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09FCD33-6E08-4E04-9D55-5A46CDA1D972}" type="datetime1">
              <a:rPr lang="en-US"/>
              <a:pPr>
                <a:defRPr/>
              </a:pPr>
              <a:t>4/19/17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47ADA9-9594-4A96-ADC8-351F0D0611F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224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165DE94-329E-4B6A-A8AC-024C150120F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0576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Let me start by asking a quick question</a:t>
            </a:r>
            <a:r>
              <a:rPr lang="en-AU" baseline="0" dirty="0" smtClean="0"/>
              <a:t>: raise your hand is you used a least one of the services depicted here.</a:t>
            </a:r>
          </a:p>
          <a:p>
            <a:r>
              <a:rPr lang="en-AU" baseline="0" dirty="0" smtClean="0"/>
              <a:t>Well this is only a small segment of services that use the cloud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5F29D-5D59-3E43-852F-055F229A1F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5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latin typeface="+mn-lt"/>
                <a:ea typeface="+mn-ea"/>
                <a:cs typeface="+mn-cs"/>
              </a:rPr>
              <a:t>IaaSdelivers</a:t>
            </a:r>
            <a:r>
              <a:rPr lang="en-US" dirty="0" smtClean="0">
                <a:latin typeface="+mn-lt"/>
                <a:ea typeface="+mn-ea"/>
                <a:cs typeface="+mn-cs"/>
              </a:rPr>
              <a:t> computer infrastructure, typically a platform virtualization environment, as a service. Rather than purchasing servers, software, data center space or network equipment, clients instead buy those resources as a fully outsourced service. </a:t>
            </a:r>
          </a:p>
          <a:p>
            <a:pPr>
              <a:defRPr/>
            </a:pPr>
            <a:r>
              <a:rPr lang="en-US" dirty="0" err="1" smtClean="0">
                <a:latin typeface="+mn-lt"/>
                <a:ea typeface="+mn-ea"/>
                <a:cs typeface="+mn-cs"/>
              </a:rPr>
              <a:t>PaaSdeliver</a:t>
            </a:r>
            <a:r>
              <a:rPr lang="en-US" dirty="0" smtClean="0">
                <a:latin typeface="+mn-lt"/>
                <a:ea typeface="+mn-ea"/>
                <a:cs typeface="+mn-cs"/>
              </a:rPr>
              <a:t> a computing platform where the developers can develop their own applications.</a:t>
            </a:r>
          </a:p>
          <a:p>
            <a:pPr>
              <a:defRPr/>
            </a:pPr>
            <a:r>
              <a:rPr lang="en-US" dirty="0" err="1" smtClean="0">
                <a:latin typeface="+mn-lt"/>
                <a:ea typeface="+mn-ea"/>
                <a:cs typeface="+mn-cs"/>
              </a:rPr>
              <a:t>SaaSis</a:t>
            </a:r>
            <a:r>
              <a:rPr lang="en-US" dirty="0" smtClean="0">
                <a:latin typeface="+mn-lt"/>
                <a:ea typeface="+mn-ea"/>
                <a:cs typeface="+mn-cs"/>
              </a:rPr>
              <a:t> a model of software deployment where the software applications are provided to the customers as a service.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pPr eaLnBrk="1" hangingPunct="1"/>
            <a:fld id="{C0E99E5F-0577-4E36-B0BA-D19D1D928E8E}" type="slidenum">
              <a:rPr lang="en-US" sz="1200" smtClean="0">
                <a:latin typeface="Times New Roman" pitchFamily="18" charset="0"/>
              </a:rPr>
              <a:pPr eaLnBrk="1" hangingPunct="1"/>
              <a:t>24</a:t>
            </a:fld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pPr eaLnBrk="1" hangingPunct="1"/>
            <a:fld id="{74835E33-41D0-465A-A347-22759BD55E76}" type="slidenum">
              <a:rPr lang="en-US" sz="1200" smtClean="0">
                <a:latin typeface="Times New Roman" pitchFamily="18" charset="0"/>
              </a:rPr>
              <a:pPr eaLnBrk="1" hangingPunct="1"/>
              <a:t>25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386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9156" name="Text Box 2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75288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  <a:ea typeface="ＭＳ Ｐゴシック" pitchFamily="-97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  <a:ea typeface="ＭＳ Ｐゴシック" pitchFamily="-97" charset="-128"/>
              </a:rPr>
              <a:t>http://www.opencrowd.com/assets/images/views/views_cloud-tax-lrg.png</a:t>
            </a:r>
            <a:endParaRPr lang="en-GB" smtClean="0">
              <a:latin typeface="Times New Roman" pitchFamily="18" charset="0"/>
              <a:ea typeface="ＭＳ Ｐゴシック" pitchFamily="-97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pPr eaLnBrk="1" hangingPunct="1"/>
            <a:fld id="{43EEECD6-DDB8-4BBD-9752-90F7C099B42C}" type="slidenum">
              <a:rPr lang="en-GB" sz="1200" smtClean="0">
                <a:latin typeface="Times New Roman" pitchFamily="18" charset="0"/>
              </a:rPr>
              <a:pPr eaLnBrk="1" hangingPunct="1"/>
              <a:t>26</a:t>
            </a:fld>
            <a:endParaRPr lang="en-GB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  <a:ea typeface="ＭＳ Ｐゴシック" pitchFamily="-97" charset="-128"/>
              </a:rPr>
              <a:t>Freedom of Information == FOI</a:t>
            </a:r>
            <a:endParaRPr lang="en-GB" smtClean="0">
              <a:latin typeface="Times New Roman" pitchFamily="18" charset="0"/>
              <a:ea typeface="ＭＳ Ｐゴシック" pitchFamily="-97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pPr eaLnBrk="1" hangingPunct="1"/>
            <a:fld id="{36C0E664-2BAA-4860-83DB-CC857FFEF12E}" type="slidenum">
              <a:rPr lang="en-GB" sz="1200" smtClean="0">
                <a:latin typeface="Times New Roman" pitchFamily="18" charset="0"/>
              </a:rPr>
              <a:pPr eaLnBrk="1" hangingPunct="1"/>
              <a:t>34</a:t>
            </a:fld>
            <a:endParaRPr lang="en-GB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pPr eaLnBrk="1" hangingPunct="1"/>
            <a:fld id="{572F9205-6FE7-4BE9-94D9-C4A8CB8ADB54}" type="slidenum">
              <a:rPr lang="en-US" sz="1200" smtClean="0">
                <a:latin typeface="Times New Roman" pitchFamily="18" charset="0"/>
              </a:rPr>
              <a:pPr eaLnBrk="1" hangingPunct="1"/>
              <a:t>35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386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2228" name="Text Box 2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38775" cy="4065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  <a:ea typeface="ＭＳ Ｐゴシック" pitchFamily="-97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pPr eaLnBrk="1" hangingPunct="1"/>
            <a:fld id="{23CB6D86-EBA2-41D6-B599-BC8ACD43DC68}" type="slidenum">
              <a:rPr lang="en-GB" sz="1200" smtClean="0">
                <a:latin typeface="Times New Roman" pitchFamily="18" charset="0"/>
              </a:rPr>
              <a:pPr eaLnBrk="1" hangingPunct="1"/>
              <a:t>43</a:t>
            </a:fld>
            <a:endParaRPr lang="en-GB" sz="1200" smtClean="0">
              <a:latin typeface="Times New Roman" pitchFamily="18" charset="0"/>
            </a:endParaRPr>
          </a:p>
        </p:txBody>
      </p:sp>
      <p:sp>
        <p:nvSpPr>
          <p:cNvPr id="512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solidFill>
            <a:srgbClr val="FFFFFF"/>
          </a:solidFill>
          <a:ln/>
        </p:spPr>
      </p:sp>
      <p:sp>
        <p:nvSpPr>
          <p:cNvPr id="512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230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  <a:ea typeface="ＭＳ Ｐゴシック" pitchFamily="-97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en-US" smtClean="0"/>
              <a:t>1/25/2013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51AF2-4159-48A7-B38F-841B838FC04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51AF2-4159-48A7-B38F-841B838FC04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/>
              <a:t>1/25/2013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r>
              <a:rPr lang="en-US" smtClean="0"/>
              <a:t>1/25/2013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51AF2-4159-48A7-B38F-841B838FC04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1/25/2013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51AF2-4159-48A7-B38F-841B838FC04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1/25/2013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53851AF2-4159-48A7-B38F-841B838FC04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51AF2-4159-48A7-B38F-841B838FC04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/>
              <a:t>1/25/2013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53851AF2-4159-48A7-B38F-841B838FC04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1/25/2013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53851AF2-4159-48A7-B38F-841B838FC04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1/25/2013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3851AF2-4159-48A7-B38F-841B838FC04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hyperlink" Target="http://aws.amazon.com/" TargetMode="External"/><Relationship Id="rId7" Type="http://schemas.openxmlformats.org/officeDocument/2006/relationships/image" Target="../media/image41.png"/><Relationship Id="rId8" Type="http://schemas.openxmlformats.org/officeDocument/2006/relationships/hyperlink" Target="http://www.rackspace.com/index.php" TargetMode="External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9.jpeg"/><Relationship Id="rId21" Type="http://schemas.openxmlformats.org/officeDocument/2006/relationships/image" Target="../media/image20.jpeg"/><Relationship Id="rId22" Type="http://schemas.openxmlformats.org/officeDocument/2006/relationships/image" Target="../media/image21.jpeg"/><Relationship Id="rId23" Type="http://schemas.openxmlformats.org/officeDocument/2006/relationships/image" Target="../media/image22.jpeg"/><Relationship Id="rId24" Type="http://schemas.openxmlformats.org/officeDocument/2006/relationships/image" Target="../media/image23.jpeg"/><Relationship Id="rId25" Type="http://schemas.openxmlformats.org/officeDocument/2006/relationships/image" Target="../media/image24.jpeg"/><Relationship Id="rId26" Type="http://schemas.openxmlformats.org/officeDocument/2006/relationships/image" Target="../media/image25.jpeg"/><Relationship Id="rId27" Type="http://schemas.openxmlformats.org/officeDocument/2006/relationships/image" Target="../media/image26.jpeg"/><Relationship Id="rId28" Type="http://schemas.openxmlformats.org/officeDocument/2006/relationships/image" Target="../media/image27.jpeg"/><Relationship Id="rId29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30" Type="http://schemas.openxmlformats.org/officeDocument/2006/relationships/image" Target="../media/image29.jpeg"/><Relationship Id="rId31" Type="http://schemas.openxmlformats.org/officeDocument/2006/relationships/image" Target="../media/image30.jpeg"/><Relationship Id="rId32" Type="http://schemas.openxmlformats.org/officeDocument/2006/relationships/image" Target="../media/image31.jpeg"/><Relationship Id="rId9" Type="http://schemas.openxmlformats.org/officeDocument/2006/relationships/image" Target="../media/image8.jpe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jpeg"/><Relationship Id="rId33" Type="http://schemas.openxmlformats.org/officeDocument/2006/relationships/image" Target="../media/image32.jpeg"/><Relationship Id="rId34" Type="http://schemas.openxmlformats.org/officeDocument/2006/relationships/image" Target="../media/image33.jpeg"/><Relationship Id="rId35" Type="http://schemas.openxmlformats.org/officeDocument/2006/relationships/image" Target="../media/image34.jpeg"/><Relationship Id="rId36" Type="http://schemas.openxmlformats.org/officeDocument/2006/relationships/image" Target="../media/image35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jpeg"/><Relationship Id="rId15" Type="http://schemas.openxmlformats.org/officeDocument/2006/relationships/image" Target="../media/image14.jpeg"/><Relationship Id="rId16" Type="http://schemas.openxmlformats.org/officeDocument/2006/relationships/image" Target="../media/image15.jpeg"/><Relationship Id="rId17" Type="http://schemas.openxmlformats.org/officeDocument/2006/relationships/image" Target="../media/image16.jpeg"/><Relationship Id="rId18" Type="http://schemas.openxmlformats.org/officeDocument/2006/relationships/image" Target="../media/image17.jpeg"/><Relationship Id="rId19" Type="http://schemas.openxmlformats.org/officeDocument/2006/relationships/image" Target="../media/image18.jpeg"/><Relationship Id="rId37" Type="http://schemas.openxmlformats.org/officeDocument/2006/relationships/image" Target="../media/image3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736" y="1412776"/>
            <a:ext cx="6172200" cy="1894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Chapter 11</a:t>
            </a:r>
            <a:br>
              <a:rPr lang="en-US" sz="4000" dirty="0" smtClean="0"/>
            </a:br>
            <a:r>
              <a:rPr lang="en-US" sz="4000" dirty="0" smtClean="0"/>
              <a:t>Introduction to</a:t>
            </a:r>
            <a:br>
              <a:rPr lang="en-US" sz="4000" dirty="0" smtClean="0"/>
            </a:br>
            <a:r>
              <a:rPr lang="en-US" sz="4000" dirty="0" smtClean="0"/>
              <a:t> </a:t>
            </a:r>
            <a:r>
              <a:rPr lang="en-US" sz="4000" dirty="0" smtClean="0">
                <a:ea typeface="ＭＳ Ｐゴシック" pitchFamily="-97" charset="-128"/>
              </a:rPr>
              <a:t>Cloud Computing</a:t>
            </a:r>
            <a:endParaRPr lang="en-US" sz="4000" dirty="0" smtClean="0"/>
          </a:p>
        </p:txBody>
      </p:sp>
      <p:sp>
        <p:nvSpPr>
          <p:cNvPr id="5123" name="TextBox 1"/>
          <p:cNvSpPr txBox="1">
            <a:spLocks noChangeArrowheads="1"/>
          </p:cNvSpPr>
          <p:nvPr/>
        </p:nvSpPr>
        <p:spPr bwMode="auto">
          <a:xfrm>
            <a:off x="990600" y="6407150"/>
            <a:ext cx="3709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pPr eaLnBrk="1" hangingPunct="1"/>
            <a:r>
              <a:rPr lang="en-US" dirty="0">
                <a:solidFill>
                  <a:srgbClr val="F4F4F4"/>
                </a:solidFill>
                <a:latin typeface="Arial" charset="0"/>
              </a:rPr>
              <a:t>Modified from Mark Baker</a:t>
            </a:r>
            <a:endParaRPr lang="en-GB" dirty="0">
              <a:solidFill>
                <a:srgbClr val="F4F4F4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Cloud?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82577"/>
            <a:ext cx="6016523" cy="4782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2060848"/>
            <a:ext cx="2818656" cy="161277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datacenter hardware and software </a:t>
            </a:r>
            <a:r>
              <a:rPr lang="en-US" sz="2000" dirty="0"/>
              <a:t>is what we will call </a:t>
            </a:r>
            <a:r>
              <a:rPr lang="en-US" sz="2000" b="1" u="sng" dirty="0">
                <a:solidFill>
                  <a:srgbClr val="FF0000"/>
                </a:solidFill>
              </a:rPr>
              <a:t>a Cloud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899592" y="6390638"/>
            <a:ext cx="7092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Operating Systems Concepts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Silberschatz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</a:p>
        </p:txBody>
      </p:sp>
    </p:spTree>
    <p:extLst>
      <p:ext uri="{BB962C8B-B14F-4D97-AF65-F5344CB8AC3E}">
        <p14:creationId xmlns:p14="http://schemas.microsoft.com/office/powerpoint/2010/main" val="3688833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NIST Definition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rmAutofit/>
          </a:bodyPr>
          <a:lstStyle/>
          <a:p>
            <a:r>
              <a:rPr lang="en-US" sz="3200" dirty="0"/>
              <a:t>Cloud computing is a </a:t>
            </a:r>
            <a:r>
              <a:rPr lang="en-US" sz="3200" dirty="0">
                <a:solidFill>
                  <a:srgbClr val="FF0000"/>
                </a:solidFill>
              </a:rPr>
              <a:t>model for enabling ubiquitous, convenient, on-demand network access to a </a:t>
            </a:r>
            <a:r>
              <a:rPr lang="en-US" sz="3200" dirty="0" smtClean="0">
                <a:solidFill>
                  <a:srgbClr val="FF0000"/>
                </a:solidFill>
              </a:rPr>
              <a:t>shared pool </a:t>
            </a:r>
            <a:r>
              <a:rPr lang="en-US" sz="3200" dirty="0">
                <a:solidFill>
                  <a:srgbClr val="FF0000"/>
                </a:solidFill>
              </a:rPr>
              <a:t>of configurable computing resources </a:t>
            </a:r>
            <a:r>
              <a:rPr lang="en-US" sz="3200" dirty="0"/>
              <a:t>(e.g., networks, servers, storage, applications, and services) </a:t>
            </a:r>
            <a:r>
              <a:rPr lang="en-US" sz="3200" dirty="0" smtClean="0"/>
              <a:t>that can </a:t>
            </a:r>
            <a:r>
              <a:rPr lang="en-US" sz="3200" dirty="0"/>
              <a:t>be rapidly provisioned and released with minimal management effort or service provider interaction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32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5 Characteristics of CC (NIST)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25" y="1609725"/>
            <a:ext cx="8151813" cy="45164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  <a:defRPr/>
            </a:pPr>
            <a:endParaRPr lang="en-US" sz="28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On-demand self-service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Broad network access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Resource pooling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Rapid elasticity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Measured service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 smtClean="0"/>
          </a:p>
          <a:p>
            <a:pPr marL="0" indent="0">
              <a:buFont typeface="Arial" charset="0"/>
              <a:buNone/>
              <a:defRPr/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087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5 Characteristics of CC (NIST)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25" y="1609725"/>
            <a:ext cx="7976815" cy="45164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On-demand </a:t>
            </a:r>
            <a:r>
              <a:rPr lang="en-US" dirty="0" smtClean="0">
                <a:solidFill>
                  <a:srgbClr val="FF0000"/>
                </a:solidFill>
              </a:rPr>
              <a:t>self-service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A </a:t>
            </a:r>
            <a:r>
              <a:rPr lang="en-US" dirty="0">
                <a:solidFill>
                  <a:srgbClr val="FF0000"/>
                </a:solidFill>
              </a:rPr>
              <a:t>consumer can unilaterally provision computing capabilities</a:t>
            </a:r>
            <a:r>
              <a:rPr lang="en-US" dirty="0"/>
              <a:t>, such </a:t>
            </a:r>
            <a:r>
              <a:rPr lang="en-US" dirty="0" smtClean="0"/>
              <a:t>as server </a:t>
            </a:r>
            <a:r>
              <a:rPr lang="en-US" dirty="0"/>
              <a:t>time and network storage, as needed </a:t>
            </a:r>
            <a:r>
              <a:rPr lang="en-US" dirty="0">
                <a:solidFill>
                  <a:srgbClr val="FF0000"/>
                </a:solidFill>
              </a:rPr>
              <a:t>automatically</a:t>
            </a:r>
            <a:r>
              <a:rPr lang="en-US" dirty="0"/>
              <a:t> without requiring </a:t>
            </a:r>
            <a:r>
              <a:rPr lang="en-US" dirty="0" smtClean="0"/>
              <a:t>human interaction </a:t>
            </a:r>
            <a:r>
              <a:rPr lang="en-US" dirty="0"/>
              <a:t>with each service provider.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339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5 Characteristics of CC (NIST)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25" y="1609725"/>
            <a:ext cx="7976815" cy="45164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Broad network access.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dirty="0" smtClean="0"/>
              <a:t>Capabilities </a:t>
            </a:r>
            <a:r>
              <a:rPr lang="en-US" dirty="0"/>
              <a:t>are available over the network and accessed through </a:t>
            </a:r>
            <a:r>
              <a:rPr lang="en-US" dirty="0" smtClean="0"/>
              <a:t>standard mechanisms </a:t>
            </a:r>
            <a:r>
              <a:rPr lang="en-US" dirty="0"/>
              <a:t>that promote use by heterogeneous </a:t>
            </a:r>
            <a:r>
              <a:rPr lang="en-US" dirty="0">
                <a:solidFill>
                  <a:srgbClr val="FF0000"/>
                </a:solidFill>
              </a:rPr>
              <a:t>thin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thick</a:t>
            </a:r>
            <a:r>
              <a:rPr lang="en-US" dirty="0"/>
              <a:t> client platforms (e.g</a:t>
            </a:r>
            <a:r>
              <a:rPr lang="en-US" dirty="0" smtClean="0"/>
              <a:t>., mobile </a:t>
            </a:r>
            <a:r>
              <a:rPr lang="en-US" dirty="0"/>
              <a:t>phones, tablets, laptops, and workstations</a:t>
            </a:r>
            <a:r>
              <a:rPr lang="en-US" dirty="0" smtClean="0"/>
              <a:t>).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74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5 Characteristics of CC (NIST)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25" y="1609725"/>
            <a:ext cx="7976815" cy="45164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000" dirty="0">
                <a:solidFill>
                  <a:srgbClr val="FF0000"/>
                </a:solidFill>
              </a:rPr>
              <a:t>Resource </a:t>
            </a:r>
            <a:r>
              <a:rPr lang="en-US" sz="3000" dirty="0" smtClean="0">
                <a:solidFill>
                  <a:srgbClr val="FF0000"/>
                </a:solidFill>
              </a:rPr>
              <a:t>pooling</a:t>
            </a:r>
          </a:p>
          <a:p>
            <a:pPr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dirty="0" smtClean="0"/>
              <a:t>The </a:t>
            </a:r>
            <a:r>
              <a:rPr lang="en-US" dirty="0"/>
              <a:t>provider’s computing resources are pooled to serve multiple </a:t>
            </a:r>
            <a:r>
              <a:rPr lang="en-US" dirty="0" smtClean="0"/>
              <a:t>consumers using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multi-tenant </a:t>
            </a:r>
            <a:r>
              <a:rPr lang="en-US" dirty="0" smtClean="0">
                <a:solidFill>
                  <a:srgbClr val="FF0000"/>
                </a:solidFill>
              </a:rPr>
              <a:t>model</a:t>
            </a:r>
          </a:p>
          <a:p>
            <a:pPr>
              <a:defRPr/>
            </a:pPr>
            <a:endParaRPr lang="en-US" dirty="0"/>
          </a:p>
          <a:p>
            <a:pPr lvl="1">
              <a:defRPr/>
            </a:pPr>
            <a:r>
              <a:rPr lang="en-US" dirty="0" smtClean="0"/>
              <a:t>Dynamic reassignment of resources</a:t>
            </a:r>
          </a:p>
          <a:p>
            <a:pPr lvl="1">
              <a:defRPr/>
            </a:pPr>
            <a:r>
              <a:rPr lang="en-US" dirty="0" smtClean="0"/>
              <a:t>Location independence</a:t>
            </a:r>
          </a:p>
          <a:p>
            <a:pPr lvl="2">
              <a:defRPr/>
            </a:pPr>
            <a:r>
              <a:rPr lang="en-US" dirty="0" smtClean="0"/>
              <a:t>customer </a:t>
            </a:r>
            <a:r>
              <a:rPr lang="en-US" dirty="0"/>
              <a:t>generally has no control or knowledge over the </a:t>
            </a:r>
            <a:r>
              <a:rPr lang="en-US" dirty="0" smtClean="0"/>
              <a:t>exact location </a:t>
            </a:r>
            <a:r>
              <a:rPr lang="en-US" dirty="0"/>
              <a:t>of the provided resources</a:t>
            </a:r>
            <a:endParaRPr lang="en-US" dirty="0" smtClean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962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5 Characteristics of CC (NIST)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25" y="1609725"/>
            <a:ext cx="7976815" cy="45164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Rapid </a:t>
            </a:r>
            <a:r>
              <a:rPr lang="en-US" dirty="0" smtClean="0">
                <a:solidFill>
                  <a:srgbClr val="FF0000"/>
                </a:solidFill>
              </a:rPr>
              <a:t>elasticity</a:t>
            </a:r>
          </a:p>
          <a:p>
            <a:pPr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dirty="0" smtClean="0"/>
              <a:t>Capabilities </a:t>
            </a:r>
            <a:r>
              <a:rPr lang="en-US" dirty="0"/>
              <a:t>can be elastically provisioned and released, in some </a:t>
            </a:r>
            <a:r>
              <a:rPr lang="en-US" dirty="0" smtClean="0"/>
              <a:t>cases automatically</a:t>
            </a:r>
            <a:r>
              <a:rPr lang="en-US" dirty="0"/>
              <a:t>, to </a:t>
            </a:r>
            <a:r>
              <a:rPr lang="en-US" dirty="0">
                <a:solidFill>
                  <a:srgbClr val="FF0000"/>
                </a:solidFill>
              </a:rPr>
              <a:t>scale rapidly outward and inward commensurate with demand</a:t>
            </a:r>
            <a:r>
              <a:rPr lang="en-US" dirty="0"/>
              <a:t>. To </a:t>
            </a:r>
            <a:r>
              <a:rPr lang="en-US" dirty="0" smtClean="0"/>
              <a:t>the consumer</a:t>
            </a:r>
            <a:r>
              <a:rPr lang="en-US" dirty="0"/>
              <a:t>, the capabilities available for provisioning often </a:t>
            </a:r>
            <a:r>
              <a:rPr lang="en-US" dirty="0">
                <a:solidFill>
                  <a:srgbClr val="FF0000"/>
                </a:solidFill>
              </a:rPr>
              <a:t>appear to be unlimited</a:t>
            </a:r>
            <a:r>
              <a:rPr lang="en-US" dirty="0"/>
              <a:t> and </a:t>
            </a:r>
            <a:r>
              <a:rPr lang="en-US" dirty="0" smtClean="0"/>
              <a:t>can be </a:t>
            </a:r>
            <a:r>
              <a:rPr lang="en-US" dirty="0"/>
              <a:t>appropriated in any quantity at any </a:t>
            </a:r>
            <a:r>
              <a:rPr lang="en-US" dirty="0" smtClean="0"/>
              <a:t>time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17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5 Characteristics of CC (NIST)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25" y="1609725"/>
            <a:ext cx="7976815" cy="45164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Measured </a:t>
            </a:r>
            <a:r>
              <a:rPr lang="en-US" dirty="0" smtClean="0">
                <a:solidFill>
                  <a:srgbClr val="FF0000"/>
                </a:solidFill>
              </a:rPr>
              <a:t>service</a:t>
            </a:r>
          </a:p>
          <a:p>
            <a:pPr marL="0" indent="0">
              <a:buNone/>
              <a:defRPr/>
            </a:pPr>
            <a:r>
              <a:rPr lang="en-US" dirty="0" smtClean="0"/>
              <a:t>Cloud </a:t>
            </a:r>
            <a:r>
              <a:rPr lang="en-US" dirty="0"/>
              <a:t>systems automatically control and optimize resource use by </a:t>
            </a:r>
            <a:r>
              <a:rPr lang="en-US" dirty="0" smtClean="0"/>
              <a:t>leveraging a </a:t>
            </a:r>
            <a:r>
              <a:rPr lang="en-US" dirty="0"/>
              <a:t>metering </a:t>
            </a:r>
            <a:r>
              <a:rPr lang="en-US" dirty="0" smtClean="0"/>
              <a:t>capability </a:t>
            </a:r>
            <a:r>
              <a:rPr lang="en-US" dirty="0"/>
              <a:t>at some level of abstraction appropriate to the type of service (e.g</a:t>
            </a:r>
            <a:r>
              <a:rPr lang="en-US" dirty="0" smtClean="0"/>
              <a:t>., storage</a:t>
            </a:r>
            <a:r>
              <a:rPr lang="en-US" dirty="0"/>
              <a:t>, processing, bandwidth, and active user accounts). </a:t>
            </a: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Resource </a:t>
            </a:r>
            <a:r>
              <a:rPr lang="en-US" dirty="0"/>
              <a:t>usage can </a:t>
            </a:r>
            <a:r>
              <a:rPr lang="en-US" dirty="0" smtClean="0"/>
              <a:t>be monitored</a:t>
            </a:r>
            <a:r>
              <a:rPr lang="en-US" dirty="0"/>
              <a:t>, controlled, and reported, providing transparency for both the provider </a:t>
            </a:r>
            <a:r>
              <a:rPr lang="en-US" dirty="0" smtClean="0"/>
              <a:t>and consumer </a:t>
            </a:r>
            <a:r>
              <a:rPr lang="en-US" dirty="0"/>
              <a:t>of the utilized service.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359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Elastic </a:t>
            </a:r>
            <a:r>
              <a:rPr lang="en-US" dirty="0"/>
              <a:t>Compute Cloud (EC2) from Amazon Web Services (AWS) </a:t>
            </a:r>
            <a:r>
              <a:rPr lang="en-US" dirty="0" smtClean="0"/>
              <a:t>sells:</a:t>
            </a:r>
          </a:p>
          <a:p>
            <a:r>
              <a:rPr lang="en-US" dirty="0" smtClean="0"/>
              <a:t>1.0-GHz x86 ISA </a:t>
            </a:r>
            <a:r>
              <a:rPr lang="en-US" dirty="0"/>
              <a:t>“slices” for 10 cents per hour, </a:t>
            </a:r>
            <a:r>
              <a:rPr lang="en-US" dirty="0" smtClean="0"/>
              <a:t>and </a:t>
            </a:r>
            <a:r>
              <a:rPr lang="en-US" dirty="0"/>
              <a:t>a new “slice”, or </a:t>
            </a:r>
            <a:r>
              <a:rPr lang="en-US" dirty="0">
                <a:solidFill>
                  <a:srgbClr val="FF0000"/>
                </a:solidFill>
              </a:rPr>
              <a:t>instance</a:t>
            </a:r>
            <a:r>
              <a:rPr lang="en-US" dirty="0"/>
              <a:t>, can be added in 2 to 5 minutes.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Amazon’s Scalable Storage </a:t>
            </a:r>
            <a:r>
              <a:rPr lang="en-US" dirty="0"/>
              <a:t>Service (S3) charges $0.12 to $0.15 per gigabyte-month,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>
                <a:solidFill>
                  <a:srgbClr val="FF0000"/>
                </a:solidFill>
              </a:rPr>
              <a:t>additional bandwidth charges </a:t>
            </a:r>
            <a:r>
              <a:rPr lang="en-US" dirty="0"/>
              <a:t>of $0.10 to $</a:t>
            </a:r>
            <a:r>
              <a:rPr lang="en-US" dirty="0" smtClean="0"/>
              <a:t>0.15 per </a:t>
            </a:r>
            <a:r>
              <a:rPr lang="en-US" dirty="0"/>
              <a:t>gigabyte to move data </a:t>
            </a:r>
            <a:r>
              <a:rPr lang="en-US" dirty="0" smtClean="0"/>
              <a:t>into </a:t>
            </a:r>
            <a:r>
              <a:rPr lang="en-US" dirty="0"/>
              <a:t>and out of AWS over the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59832" y="6237312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427BC"/>
                </a:solidFill>
                <a:latin typeface="+mj-lt"/>
              </a:rPr>
              <a:t>These rates may have changed!</a:t>
            </a:r>
            <a:endParaRPr lang="en-US" dirty="0">
              <a:solidFill>
                <a:srgbClr val="0427B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7810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characteristics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280920" cy="4989168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Pay for use as needed</a:t>
            </a:r>
          </a:p>
          <a:p>
            <a:pPr lvl="1"/>
            <a:r>
              <a:rPr lang="en-US" sz="2600" dirty="0" smtClean="0"/>
              <a:t>e.g</a:t>
            </a:r>
            <a:r>
              <a:rPr lang="en-US" sz="2600" dirty="0"/>
              <a:t>., processors by the hour and storage by the </a:t>
            </a:r>
            <a:r>
              <a:rPr lang="en-US" sz="2600" dirty="0" smtClean="0"/>
              <a:t>day</a:t>
            </a:r>
            <a:endParaRPr lang="en-US" sz="2600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No up-front </a:t>
            </a:r>
            <a:r>
              <a:rPr lang="en-US" b="1" dirty="0">
                <a:solidFill>
                  <a:srgbClr val="FF0000"/>
                </a:solidFill>
              </a:rPr>
              <a:t>commitment by </a:t>
            </a:r>
            <a:r>
              <a:rPr lang="en-US" b="1" dirty="0" smtClean="0">
                <a:solidFill>
                  <a:srgbClr val="FF0000"/>
                </a:solidFill>
              </a:rPr>
              <a:t>cloud users</a:t>
            </a:r>
          </a:p>
          <a:p>
            <a:pPr lvl="1"/>
            <a:r>
              <a:rPr lang="en-US" sz="2900" dirty="0"/>
              <a:t>C</a:t>
            </a:r>
            <a:r>
              <a:rPr lang="en-US" sz="2900" dirty="0" smtClean="0"/>
              <a:t>ompanies can start </a:t>
            </a:r>
            <a:r>
              <a:rPr lang="en-US" sz="2900" dirty="0"/>
              <a:t>small </a:t>
            </a:r>
            <a:r>
              <a:rPr lang="en-US" sz="2900" dirty="0" smtClean="0"/>
              <a:t>and increase </a:t>
            </a:r>
            <a:r>
              <a:rPr lang="en-US" sz="2900" dirty="0"/>
              <a:t>hardware resources only when there is an increase in </a:t>
            </a:r>
            <a:r>
              <a:rPr lang="en-US" sz="2900" dirty="0" smtClean="0"/>
              <a:t>their needs</a:t>
            </a:r>
            <a:endParaRPr lang="en-US" sz="2900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1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slides based </a:t>
            </a:r>
            <a:r>
              <a:rPr lang="en-US" dirty="0"/>
              <a:t>on slides by Mehmet H. </a:t>
            </a:r>
            <a:r>
              <a:rPr lang="en-US" dirty="0" err="1"/>
              <a:t>Gunes</a:t>
            </a:r>
            <a:endParaRPr lang="en-US" dirty="0"/>
          </a:p>
          <a:p>
            <a:r>
              <a:rPr lang="en-US" i="1" dirty="0" smtClean="0">
                <a:solidFill>
                  <a:srgbClr val="FF0000"/>
                </a:solidFill>
              </a:rPr>
              <a:t>Above </a:t>
            </a:r>
            <a:r>
              <a:rPr lang="en-US" i="1" dirty="0">
                <a:solidFill>
                  <a:srgbClr val="FF0000"/>
                </a:solidFill>
              </a:rPr>
              <a:t>the Clouds: A Berkeley View of </a:t>
            </a:r>
            <a:r>
              <a:rPr lang="en-US" i="1" dirty="0" smtClean="0">
                <a:solidFill>
                  <a:srgbClr val="FF0000"/>
                </a:solidFill>
              </a:rPr>
              <a:t>Cloud Computing</a:t>
            </a:r>
            <a:r>
              <a:rPr lang="en-US" dirty="0"/>
              <a:t>, Michael </a:t>
            </a:r>
            <a:r>
              <a:rPr lang="en-US" dirty="0" err="1" smtClean="0"/>
              <a:t>Armbrust</a:t>
            </a:r>
            <a:r>
              <a:rPr lang="en-US" dirty="0" smtClean="0"/>
              <a:t>, Armando Fox, </a:t>
            </a:r>
            <a:r>
              <a:rPr lang="en-US" dirty="0" err="1" smtClean="0"/>
              <a:t>Rean</a:t>
            </a:r>
            <a:r>
              <a:rPr lang="en-US" dirty="0" smtClean="0"/>
              <a:t> Griffith, Anthony </a:t>
            </a:r>
            <a:r>
              <a:rPr lang="en-US" dirty="0"/>
              <a:t>D. </a:t>
            </a:r>
            <a:r>
              <a:rPr lang="en-US" dirty="0" smtClean="0"/>
              <a:t>Joseph, Randy </a:t>
            </a:r>
            <a:r>
              <a:rPr lang="en-US" dirty="0"/>
              <a:t>H. </a:t>
            </a:r>
            <a:r>
              <a:rPr lang="en-US" dirty="0" smtClean="0"/>
              <a:t>Katz, Andrew </a:t>
            </a:r>
            <a:r>
              <a:rPr lang="en-US" dirty="0" err="1" smtClean="0"/>
              <a:t>Konwinski</a:t>
            </a:r>
            <a:r>
              <a:rPr lang="en-US" dirty="0" smtClean="0"/>
              <a:t>, </a:t>
            </a:r>
            <a:r>
              <a:rPr lang="en-US" dirty="0" err="1" smtClean="0"/>
              <a:t>Gunho</a:t>
            </a:r>
            <a:r>
              <a:rPr lang="en-US" dirty="0" smtClean="0"/>
              <a:t> Lee, David </a:t>
            </a:r>
            <a:r>
              <a:rPr lang="en-US" dirty="0"/>
              <a:t>A. </a:t>
            </a:r>
            <a:r>
              <a:rPr lang="en-US" dirty="0" smtClean="0"/>
              <a:t>Patterson, Ariel </a:t>
            </a:r>
            <a:r>
              <a:rPr lang="en-US" dirty="0" err="1" smtClean="0"/>
              <a:t>Rabkin</a:t>
            </a:r>
            <a:r>
              <a:rPr lang="en-US" dirty="0" smtClean="0"/>
              <a:t>, Ion </a:t>
            </a:r>
            <a:r>
              <a:rPr lang="en-US" dirty="0" err="1" smtClean="0"/>
              <a:t>Stoica</a:t>
            </a:r>
            <a:r>
              <a:rPr lang="en-US" dirty="0" smtClean="0"/>
              <a:t>, </a:t>
            </a:r>
            <a:r>
              <a:rPr lang="en-US" dirty="0" err="1" smtClean="0"/>
              <a:t>Matei</a:t>
            </a:r>
            <a:r>
              <a:rPr lang="en-US" dirty="0" smtClean="0"/>
              <a:t> </a:t>
            </a:r>
            <a:r>
              <a:rPr lang="en-US" dirty="0" err="1" smtClean="0"/>
              <a:t>Zaharia</a:t>
            </a:r>
            <a:r>
              <a:rPr lang="en-US" dirty="0" smtClean="0"/>
              <a:t>, 2009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An </a:t>
            </a:r>
            <a:r>
              <a:rPr lang="en-US" i="1" dirty="0">
                <a:solidFill>
                  <a:srgbClr val="FF0000"/>
                </a:solidFill>
              </a:rPr>
              <a:t>Introduction to Virtualization</a:t>
            </a:r>
            <a:r>
              <a:rPr lang="en-US" dirty="0"/>
              <a:t>, Sean Campbell and Michael </a:t>
            </a:r>
            <a:r>
              <a:rPr lang="en-US" dirty="0" err="1" smtClean="0"/>
              <a:t>Jeronimo</a:t>
            </a:r>
            <a:r>
              <a:rPr lang="en-US" dirty="0" smtClean="0"/>
              <a:t>, Intel, 2006</a:t>
            </a:r>
          </a:p>
          <a:p>
            <a:r>
              <a:rPr lang="en-US" i="1" dirty="0">
                <a:solidFill>
                  <a:srgbClr val="FF0000"/>
                </a:solidFill>
              </a:rPr>
              <a:t>Virtual Machine Monitors</a:t>
            </a:r>
            <a:r>
              <a:rPr lang="en-US" dirty="0"/>
              <a:t>, Marc E. </a:t>
            </a:r>
            <a:r>
              <a:rPr lang="en-US" dirty="0" err="1" smtClean="0"/>
              <a:t>Fiuczynski</a:t>
            </a:r>
            <a:r>
              <a:rPr lang="en-US" dirty="0" smtClean="0"/>
              <a:t>, Princeton University, 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665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4873752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Software </a:t>
            </a:r>
            <a:r>
              <a:rPr lang="en-US" sz="2800" dirty="0"/>
              <a:t>as a Service (SaaS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r>
              <a:rPr lang="en-US" sz="2800" dirty="0" smtClean="0"/>
              <a:t>Platform </a:t>
            </a:r>
            <a:r>
              <a:rPr lang="en-US" sz="2800" dirty="0"/>
              <a:t>as a Service (</a:t>
            </a:r>
            <a:r>
              <a:rPr lang="en-US" sz="2800" dirty="0" err="1"/>
              <a:t>PaaS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r>
              <a:rPr lang="en-US" sz="2800" dirty="0" smtClean="0"/>
              <a:t>Infrastructure </a:t>
            </a:r>
            <a:r>
              <a:rPr lang="en-US" sz="2800" dirty="0"/>
              <a:t>as a Service (</a:t>
            </a:r>
            <a:r>
              <a:rPr lang="en-US" sz="2800" dirty="0" err="1"/>
              <a:t>IaaS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296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as a Service (SaaS)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sz="2800" dirty="0" smtClean="0"/>
          </a:p>
          <a:p>
            <a:r>
              <a:rPr lang="en-GB" sz="2800" b="1" dirty="0" err="1" smtClean="0">
                <a:solidFill>
                  <a:srgbClr val="FF0000"/>
                </a:solidFill>
              </a:rPr>
              <a:t>SaaS</a:t>
            </a:r>
            <a:r>
              <a:rPr lang="en-GB" sz="2800" dirty="0" smtClean="0"/>
              <a:t> is a model of software deployment where an application is hosted as a service provided to customers across the Internet. </a:t>
            </a:r>
            <a:endParaRPr lang="en-GB" sz="2800" dirty="0" smtClean="0"/>
          </a:p>
          <a:p>
            <a:endParaRPr lang="en-GB" sz="2800" dirty="0"/>
          </a:p>
          <a:p>
            <a:r>
              <a:rPr lang="en-US" sz="2800" dirty="0"/>
              <a:t>Consumer uses the provider’s applications running on a cloud infrastructure</a:t>
            </a:r>
          </a:p>
          <a:p>
            <a:pPr marL="0" indent="0">
              <a:buNone/>
            </a:pPr>
            <a:endParaRPr lang="en-GB" sz="2800" dirty="0" smtClean="0"/>
          </a:p>
          <a:p>
            <a:r>
              <a:rPr lang="en-GB" sz="2800" dirty="0" err="1" smtClean="0"/>
              <a:t>Saas</a:t>
            </a:r>
            <a:r>
              <a:rPr lang="en-GB" sz="2800" dirty="0" smtClean="0"/>
              <a:t> alleviates the burden of software maintenance/support</a:t>
            </a:r>
          </a:p>
          <a:p>
            <a:pPr lvl="1"/>
            <a:r>
              <a:rPr lang="en-GB" sz="2400" dirty="0" smtClean="0"/>
              <a:t>but users relinquish control over software versions and requirements.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fld id="{4062C8A4-3C05-48C0-919C-5337611AAE78}" type="slidenum">
              <a:rPr lang="en-GB" sz="1200">
                <a:solidFill>
                  <a:schemeClr val="bg1"/>
                </a:solidFill>
              </a:rPr>
              <a:pPr/>
              <a:t>21</a:t>
            </a:fld>
            <a:endParaRPr lang="en-GB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916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as a Service (</a:t>
            </a:r>
            <a:r>
              <a:rPr lang="en-US" dirty="0" err="1"/>
              <a:t>PaaS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Consumer deploys onto </a:t>
            </a:r>
            <a:r>
              <a:rPr lang="en-US" dirty="0"/>
              <a:t>the </a:t>
            </a:r>
            <a:r>
              <a:rPr lang="en-US" dirty="0" smtClean="0"/>
              <a:t>cloud infrastructure </a:t>
            </a:r>
            <a:r>
              <a:rPr lang="en-US" dirty="0"/>
              <a:t>consumer-created or acquired applications </a:t>
            </a:r>
            <a:r>
              <a:rPr lang="en-US" dirty="0" smtClean="0"/>
              <a:t>may be developed using </a:t>
            </a:r>
            <a:r>
              <a:rPr lang="en-US" dirty="0"/>
              <a:t>programming languages, libraries, services, and tools supported by the </a:t>
            </a:r>
            <a:r>
              <a:rPr lang="en-US" dirty="0" smtClean="0"/>
              <a:t>provider.</a:t>
            </a:r>
          </a:p>
          <a:p>
            <a:endParaRPr lang="en-US" dirty="0"/>
          </a:p>
          <a:p>
            <a:r>
              <a:rPr lang="en-US" dirty="0" smtClean="0"/>
              <a:t>Consumer has </a:t>
            </a:r>
            <a:r>
              <a:rPr lang="en-US" dirty="0"/>
              <a:t>control over the deployed applications and </a:t>
            </a:r>
            <a:r>
              <a:rPr lang="en-US" dirty="0" smtClean="0"/>
              <a:t>possibly configuration </a:t>
            </a:r>
            <a:r>
              <a:rPr lang="en-US" dirty="0"/>
              <a:t>settings for the application-hosting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670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a Service (</a:t>
            </a:r>
            <a:r>
              <a:rPr lang="en-US" dirty="0" err="1"/>
              <a:t>IaaS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Consumer has access to processing</a:t>
            </a:r>
            <a:r>
              <a:rPr lang="en-US" dirty="0"/>
              <a:t>, storage, networks, and other fundamental computing </a:t>
            </a:r>
            <a:r>
              <a:rPr lang="en-US" dirty="0" smtClean="0"/>
              <a:t>resources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Consumer </a:t>
            </a:r>
            <a:r>
              <a:rPr lang="en-US" dirty="0"/>
              <a:t>is able to deploy and run arbitrary software, which can include </a:t>
            </a:r>
            <a:r>
              <a:rPr lang="en-US" dirty="0" smtClean="0"/>
              <a:t>operating systems </a:t>
            </a:r>
            <a:r>
              <a:rPr lang="en-US" dirty="0"/>
              <a:t>and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88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dirty="0" smtClean="0"/>
              <a:t>Service Models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fld id="{328F9A6C-1371-4D4C-9C0F-306B59F407C5}" type="slidenum">
              <a:rPr lang="en-US" sz="1200">
                <a:solidFill>
                  <a:schemeClr val="bg1"/>
                </a:solidFill>
              </a:rPr>
              <a:pPr/>
              <a:t>24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447800" y="1066800"/>
            <a:ext cx="2162175" cy="609600"/>
          </a:xfrm>
          <a:prstGeom prst="round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FFFFFF"/>
                </a:solidFill>
                <a:latin typeface="Arial"/>
                <a:ea typeface="+mn-ea"/>
              </a:rPr>
              <a:t>Software as a Service (</a:t>
            </a:r>
            <a:r>
              <a:rPr lang="en-US" sz="1800" kern="0" dirty="0" err="1">
                <a:solidFill>
                  <a:srgbClr val="FFFFFF"/>
                </a:solidFill>
                <a:latin typeface="Arial"/>
                <a:ea typeface="+mn-ea"/>
              </a:rPr>
              <a:t>SaaS</a:t>
            </a:r>
            <a:r>
              <a:rPr lang="en-US" sz="1800" kern="0" dirty="0">
                <a:solidFill>
                  <a:srgbClr val="FFFFFF"/>
                </a:solidFill>
                <a:latin typeface="Arial"/>
                <a:ea typeface="+mn-ea"/>
              </a:rPr>
              <a:t>)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4117975" y="1066800"/>
            <a:ext cx="2162175" cy="609600"/>
          </a:xfrm>
          <a:prstGeom prst="round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FFFFFF"/>
                </a:solidFill>
                <a:latin typeface="Arial"/>
                <a:ea typeface="+mn-ea"/>
              </a:rPr>
              <a:t>Platform as a Service (</a:t>
            </a:r>
            <a:r>
              <a:rPr lang="en-US" sz="1800" kern="0" dirty="0" err="1">
                <a:solidFill>
                  <a:srgbClr val="FFFFFF"/>
                </a:solidFill>
                <a:latin typeface="Arial"/>
                <a:ea typeface="+mn-ea"/>
              </a:rPr>
              <a:t>PaaS</a:t>
            </a:r>
            <a:r>
              <a:rPr lang="en-US" sz="1800" kern="0" dirty="0">
                <a:solidFill>
                  <a:srgbClr val="FFFFFF"/>
                </a:solidFill>
                <a:latin typeface="Arial"/>
                <a:ea typeface="+mn-ea"/>
              </a:rPr>
              <a:t>)</a:t>
            </a:r>
          </a:p>
        </p:txBody>
      </p:sp>
      <p:sp>
        <p:nvSpPr>
          <p:cNvPr id="45" name="Rounded Rectangle 44"/>
          <p:cNvSpPr/>
          <p:nvPr/>
        </p:nvSpPr>
        <p:spPr bwMode="auto">
          <a:xfrm>
            <a:off x="6705600" y="1066800"/>
            <a:ext cx="2162175" cy="609600"/>
          </a:xfrm>
          <a:prstGeom prst="round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FFFFFF"/>
                </a:solidFill>
                <a:latin typeface="Arial"/>
                <a:ea typeface="+mn-ea"/>
              </a:rPr>
              <a:t>Infrastructure as a Service (</a:t>
            </a:r>
            <a:r>
              <a:rPr lang="en-US" sz="1800" kern="0" dirty="0" err="1">
                <a:solidFill>
                  <a:srgbClr val="FFFFFF"/>
                </a:solidFill>
                <a:latin typeface="Arial"/>
                <a:ea typeface="+mn-ea"/>
              </a:rPr>
              <a:t>IaaS</a:t>
            </a:r>
            <a:r>
              <a:rPr lang="en-US" sz="1800" kern="0" dirty="0">
                <a:solidFill>
                  <a:srgbClr val="FFFFFF"/>
                </a:solidFill>
                <a:latin typeface="Arial"/>
                <a:ea typeface="+mn-ea"/>
              </a:rPr>
              <a:t>)</a:t>
            </a: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7888" y="4876800"/>
            <a:ext cx="6157912" cy="145732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6775" y="3200400"/>
            <a:ext cx="6157913" cy="14478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7888" y="1828800"/>
            <a:ext cx="6157912" cy="1219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2061" name="Picture 13" descr="Amazon Web Services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5033963"/>
            <a:ext cx="15621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9" name="Picture 21" descr="Dedicated Server, Managed Hosting &amp; Web Hosting from Rackspace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5762625"/>
            <a:ext cx="15049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55563" y="3200400"/>
            <a:ext cx="2092325" cy="646113"/>
            <a:chOff x="55539" y="3200400"/>
            <a:chExt cx="2092347" cy="646331"/>
          </a:xfrm>
        </p:grpSpPr>
        <p:pic>
          <p:nvPicPr>
            <p:cNvPr id="12305" name="Picture 23" descr="App Engine icon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39" y="3200401"/>
              <a:ext cx="554061" cy="567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6" name="TextBox 48"/>
            <p:cNvSpPr txBox="1">
              <a:spLocks noChangeArrowheads="1"/>
            </p:cNvSpPr>
            <p:nvPr/>
          </p:nvSpPr>
          <p:spPr bwMode="auto">
            <a:xfrm>
              <a:off x="761999" y="3200400"/>
              <a:ext cx="138588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9pPr>
            </a:lstStyle>
            <a:p>
              <a:pPr eaLnBrk="1" hangingPunct="1"/>
              <a:r>
                <a:rPr lang="en-US" b="1" dirty="0"/>
                <a:t>Google App Engine</a:t>
              </a:r>
            </a:p>
          </p:txBody>
        </p:sp>
      </p:grpSp>
      <p:pic>
        <p:nvPicPr>
          <p:cNvPr id="2073" name="Picture 25" descr="Windows Azure Platform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3932238"/>
            <a:ext cx="17256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63513" y="2079625"/>
            <a:ext cx="1778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/>
              <a:t>SalesForce CRM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168275" y="2520950"/>
            <a:ext cx="17764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/>
              <a:t>LotusLive</a:t>
            </a:r>
          </a:p>
        </p:txBody>
      </p:sp>
      <p:sp>
        <p:nvSpPr>
          <p:cNvPr id="12304" name="TextBox 18"/>
          <p:cNvSpPr txBox="1">
            <a:spLocks noChangeArrowheads="1"/>
          </p:cNvSpPr>
          <p:nvPr/>
        </p:nvSpPr>
        <p:spPr bwMode="auto">
          <a:xfrm>
            <a:off x="457200" y="6400800"/>
            <a:ext cx="57086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pPr algn="ctr" eaLnBrk="1" hangingPunct="1"/>
            <a:r>
              <a:rPr lang="en-US" sz="900">
                <a:solidFill>
                  <a:schemeClr val="bg1"/>
                </a:solidFill>
              </a:rPr>
              <a:t>Adopted from: Effectively and Securely Using the Cloud Computing Paradigm by peter Mell, Tim Grance</a:t>
            </a:r>
          </a:p>
        </p:txBody>
      </p:sp>
    </p:spTree>
    <p:extLst>
      <p:ext uri="{BB962C8B-B14F-4D97-AF65-F5344CB8AC3E}">
        <p14:creationId xmlns:p14="http://schemas.microsoft.com/office/powerpoint/2010/main" val="597644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51" grpId="0"/>
      <p:bldP spid="7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Different Cloud Computing Layers</a:t>
            </a:r>
            <a:r>
              <a:rPr lang="x-none" sz="4000" dirty="0" smtClean="0"/>
              <a:t>‏</a:t>
            </a:r>
            <a:endParaRPr lang="en-US" sz="4000" dirty="0" smtClean="0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fld id="{E3BBFCB5-7F85-4590-B7F3-4BCA7DB37F67}" type="slidenum">
              <a:rPr lang="en-GB" sz="1200">
                <a:solidFill>
                  <a:schemeClr val="bg1"/>
                </a:solidFill>
              </a:rPr>
              <a:pPr/>
              <a:t>25</a:t>
            </a:fld>
            <a:endParaRPr lang="en-GB" sz="1200">
              <a:solidFill>
                <a:schemeClr val="bg1"/>
              </a:solidFill>
            </a:endParaRPr>
          </a:p>
        </p:txBody>
      </p:sp>
      <p:grpSp>
        <p:nvGrpSpPr>
          <p:cNvPr id="14339" name="Group 19"/>
          <p:cNvGrpSpPr>
            <a:grpSpLocks/>
          </p:cNvGrpSpPr>
          <p:nvPr/>
        </p:nvGrpSpPr>
        <p:grpSpPr bwMode="auto">
          <a:xfrm>
            <a:off x="533400" y="1457984"/>
            <a:ext cx="7350968" cy="4290354"/>
            <a:chOff x="685800" y="1524000"/>
            <a:chExt cx="7775575" cy="4224337"/>
          </a:xfrm>
        </p:grpSpPr>
        <p:sp>
          <p:nvSpPr>
            <p:cNvPr id="14342" name="AutoShape 2"/>
            <p:cNvSpPr>
              <a:spLocks noChangeArrowheads="1"/>
            </p:cNvSpPr>
            <p:nvPr/>
          </p:nvSpPr>
          <p:spPr bwMode="auto">
            <a:xfrm>
              <a:off x="685800" y="1524000"/>
              <a:ext cx="7775575" cy="4176713"/>
            </a:xfrm>
            <a:prstGeom prst="roundRect">
              <a:avLst>
                <a:gd name="adj" fmla="val 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14343" name="Line 3"/>
            <p:cNvSpPr>
              <a:spLocks noChangeShapeType="1"/>
            </p:cNvSpPr>
            <p:nvPr/>
          </p:nvSpPr>
          <p:spPr bwMode="auto">
            <a:xfrm flipH="1">
              <a:off x="4457700" y="1539875"/>
              <a:ext cx="38100" cy="420846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14344" name="Line 4"/>
            <p:cNvSpPr>
              <a:spLocks noChangeShapeType="1"/>
            </p:cNvSpPr>
            <p:nvPr/>
          </p:nvSpPr>
          <p:spPr bwMode="auto">
            <a:xfrm>
              <a:off x="931862" y="2757487"/>
              <a:ext cx="7312025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14345" name="Line 5"/>
            <p:cNvSpPr>
              <a:spLocks noChangeShapeType="1"/>
            </p:cNvSpPr>
            <p:nvPr/>
          </p:nvSpPr>
          <p:spPr bwMode="auto">
            <a:xfrm>
              <a:off x="996950" y="3910012"/>
              <a:ext cx="7312025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14346" name="Text Box 6"/>
            <p:cNvSpPr txBox="1">
              <a:spLocks noChangeArrowheads="1"/>
            </p:cNvSpPr>
            <p:nvPr/>
          </p:nvSpPr>
          <p:spPr bwMode="auto">
            <a:xfrm>
              <a:off x="1733550" y="1812925"/>
              <a:ext cx="1917700" cy="81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9" tIns="40820" rIns="81639" bIns="40820"/>
            <a:lstStyle>
              <a:lvl1pPr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1pPr>
              <a:lvl2pPr marL="742950" indent="-285750"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2pPr>
              <a:lvl3pPr marL="1143000" indent="-228600"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3pPr>
              <a:lvl4pPr marL="1600200" indent="-228600"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4pPr>
              <a:lvl5pPr marL="2057400" indent="-228600"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rgbClr val="000000"/>
                  </a:solidFill>
                  <a:latin typeface="+mj-lt"/>
                </a:rPr>
                <a:t>Application Service</a:t>
              </a:r>
            </a:p>
            <a:p>
              <a:pPr algn="ctr" eaLnBrk="1" hangingPunct="1"/>
              <a:r>
                <a:rPr lang="en-US" sz="2000" b="1">
                  <a:solidFill>
                    <a:srgbClr val="000000"/>
                  </a:solidFill>
                  <a:latin typeface="+mj-lt"/>
                </a:rPr>
                <a:t>(SaaS)</a:t>
              </a:r>
              <a:r>
                <a:rPr lang="x-none" sz="2000" b="1">
                  <a:solidFill>
                    <a:srgbClr val="000000"/>
                  </a:solidFill>
                  <a:latin typeface="+mj-lt"/>
                </a:rPr>
                <a:t>‏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4347" name="Text Box 7"/>
            <p:cNvSpPr txBox="1">
              <a:spLocks noChangeArrowheads="1"/>
            </p:cNvSpPr>
            <p:nvPr/>
          </p:nvSpPr>
          <p:spPr bwMode="auto">
            <a:xfrm>
              <a:off x="984250" y="3119437"/>
              <a:ext cx="3290887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9" tIns="40820" rIns="81639" bIns="40820"/>
            <a:lstStyle>
              <a:lvl1pPr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1pPr>
              <a:lvl2pPr marL="742950" indent="-285750"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2pPr>
              <a:lvl3pPr marL="1143000" indent="-228600"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3pPr>
              <a:lvl4pPr marL="1600200" indent="-228600"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4pPr>
              <a:lvl5pPr marL="2057400" indent="-228600"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rgbClr val="000000"/>
                  </a:solidFill>
                  <a:latin typeface="+mj-lt"/>
                </a:rPr>
                <a:t>Application Platform</a:t>
              </a:r>
            </a:p>
          </p:txBody>
        </p:sp>
        <p:sp>
          <p:nvSpPr>
            <p:cNvPr id="14348" name="Line 8"/>
            <p:cNvSpPr>
              <a:spLocks noChangeShapeType="1"/>
            </p:cNvSpPr>
            <p:nvPr/>
          </p:nvSpPr>
          <p:spPr bwMode="auto">
            <a:xfrm>
              <a:off x="915987" y="4789487"/>
              <a:ext cx="7312025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14349" name="Text Box 9"/>
            <p:cNvSpPr txBox="1">
              <a:spLocks noChangeArrowheads="1"/>
            </p:cNvSpPr>
            <p:nvPr/>
          </p:nvSpPr>
          <p:spPr bwMode="auto">
            <a:xfrm>
              <a:off x="1268412" y="4067175"/>
              <a:ext cx="2322513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9" tIns="40820" rIns="81639" bIns="40820"/>
            <a:lstStyle>
              <a:lvl1pPr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1pPr>
              <a:lvl2pPr marL="742950" indent="-285750"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2pPr>
              <a:lvl3pPr marL="1143000" indent="-228600"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3pPr>
              <a:lvl4pPr marL="1600200" indent="-228600"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4pPr>
              <a:lvl5pPr marL="2057400" indent="-228600"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rgbClr val="000000"/>
                  </a:solidFill>
                  <a:latin typeface="+mj-lt"/>
                </a:rPr>
                <a:t>Server Platform</a:t>
              </a:r>
            </a:p>
          </p:txBody>
        </p:sp>
        <p:sp>
          <p:nvSpPr>
            <p:cNvPr id="14350" name="Text Box 10"/>
            <p:cNvSpPr txBox="1">
              <a:spLocks noChangeArrowheads="1"/>
            </p:cNvSpPr>
            <p:nvPr/>
          </p:nvSpPr>
          <p:spPr bwMode="auto">
            <a:xfrm>
              <a:off x="1195387" y="4975225"/>
              <a:ext cx="2563813" cy="503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9" tIns="40820" rIns="81639" bIns="40820"/>
            <a:lstStyle>
              <a:lvl1pPr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1pPr>
              <a:lvl2pPr marL="742950" indent="-285750"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2pPr>
              <a:lvl3pPr marL="1143000" indent="-228600"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3pPr>
              <a:lvl4pPr marL="1600200" indent="-228600"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4pPr>
              <a:lvl5pPr marL="2057400" indent="-228600"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rgbClr val="000000"/>
                  </a:solidFill>
                  <a:latin typeface="+mj-lt"/>
                </a:rPr>
                <a:t>Storage Platform</a:t>
              </a:r>
            </a:p>
          </p:txBody>
        </p:sp>
        <p:sp>
          <p:nvSpPr>
            <p:cNvPr id="14351" name="Text Box 11"/>
            <p:cNvSpPr txBox="1">
              <a:spLocks noChangeArrowheads="1"/>
            </p:cNvSpPr>
            <p:nvPr/>
          </p:nvSpPr>
          <p:spPr bwMode="auto">
            <a:xfrm>
              <a:off x="4692650" y="5060950"/>
              <a:ext cx="3452812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9" tIns="40820" rIns="81639" bIns="40820"/>
            <a:lstStyle>
              <a:lvl1pPr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1pPr>
              <a:lvl2pPr marL="742950" indent="-285750"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2pPr>
              <a:lvl3pPr marL="1143000" indent="-228600"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3pPr>
              <a:lvl4pPr marL="1600200" indent="-228600"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4pPr>
              <a:lvl5pPr marL="2057400" indent="-228600"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00"/>
                  </a:solidFill>
                  <a:latin typeface="+mj-lt"/>
                </a:rPr>
                <a:t>Amazon S3, Dell, Apple, ...</a:t>
              </a:r>
            </a:p>
          </p:txBody>
        </p:sp>
        <p:sp>
          <p:nvSpPr>
            <p:cNvPr id="14352" name="Text Box 12"/>
            <p:cNvSpPr txBox="1">
              <a:spLocks noChangeArrowheads="1"/>
            </p:cNvSpPr>
            <p:nvPr/>
          </p:nvSpPr>
          <p:spPr bwMode="auto">
            <a:xfrm>
              <a:off x="4645025" y="4003675"/>
              <a:ext cx="3527425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9" tIns="40820" rIns="81639" bIns="40820"/>
            <a:lstStyle>
              <a:lvl1pPr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1pPr>
              <a:lvl2pPr marL="742950" indent="-285750"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2pPr>
              <a:lvl3pPr marL="1143000" indent="-228600"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3pPr>
              <a:lvl4pPr marL="1600200" indent="-228600"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4pPr>
              <a:lvl5pPr marL="2057400" indent="-228600"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00"/>
                  </a:solidFill>
                  <a:latin typeface="+mj-lt"/>
                </a:rPr>
                <a:t>3Tera, EC2, SliceHost, </a:t>
              </a:r>
            </a:p>
            <a:p>
              <a:pPr eaLnBrk="1" hangingPunct="1"/>
              <a:r>
                <a:rPr lang="en-US" sz="2000">
                  <a:solidFill>
                    <a:srgbClr val="000000"/>
                  </a:solidFill>
                  <a:latin typeface="+mj-lt"/>
                </a:rPr>
                <a:t>GoGrid, RightScale, Linode</a:t>
              </a:r>
            </a:p>
          </p:txBody>
        </p:sp>
        <p:sp>
          <p:nvSpPr>
            <p:cNvPr id="14353" name="Text Box 13"/>
            <p:cNvSpPr txBox="1">
              <a:spLocks noChangeArrowheads="1"/>
            </p:cNvSpPr>
            <p:nvPr/>
          </p:nvSpPr>
          <p:spPr bwMode="auto">
            <a:xfrm>
              <a:off x="4629150" y="2852737"/>
              <a:ext cx="3589337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9" tIns="40820" rIns="81639" bIns="40820"/>
            <a:lstStyle>
              <a:lvl1pPr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1pPr>
              <a:lvl2pPr marL="742950" indent="-285750"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2pPr>
              <a:lvl3pPr marL="1143000" indent="-228600"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3pPr>
              <a:lvl4pPr marL="1600200" indent="-228600"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4pPr>
              <a:lvl5pPr marL="2057400" indent="-228600"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00"/>
                  </a:solidFill>
                  <a:latin typeface="+mj-lt"/>
                </a:rPr>
                <a:t>Google App Engine, Mosso,</a:t>
              </a:r>
            </a:p>
            <a:p>
              <a:pPr eaLnBrk="1" hangingPunct="1"/>
              <a:r>
                <a:rPr lang="en-US" sz="2000">
                  <a:solidFill>
                    <a:srgbClr val="000000"/>
                  </a:solidFill>
                  <a:latin typeface="+mj-lt"/>
                </a:rPr>
                <a:t>Force.com, Engine Yard,</a:t>
              </a:r>
            </a:p>
            <a:p>
              <a:pPr eaLnBrk="1" hangingPunct="1"/>
              <a:r>
                <a:rPr lang="en-US" sz="2000">
                  <a:solidFill>
                    <a:srgbClr val="000000"/>
                  </a:solidFill>
                  <a:latin typeface="+mj-lt"/>
                </a:rPr>
                <a:t>Facebook, Heroku,  AWS</a:t>
              </a:r>
            </a:p>
          </p:txBody>
        </p:sp>
        <p:sp>
          <p:nvSpPr>
            <p:cNvPr id="14354" name="Text Box 14"/>
            <p:cNvSpPr txBox="1">
              <a:spLocks noChangeArrowheads="1"/>
            </p:cNvSpPr>
            <p:nvPr/>
          </p:nvSpPr>
          <p:spPr bwMode="auto">
            <a:xfrm>
              <a:off x="4565650" y="1684337"/>
              <a:ext cx="3805237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9" tIns="40820" rIns="81639" bIns="40820"/>
            <a:lstStyle>
              <a:lvl1pPr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1pPr>
              <a:lvl2pPr marL="742950" indent="-285750"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2pPr>
              <a:lvl3pPr marL="1143000" indent="-228600"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3pPr>
              <a:lvl4pPr marL="1600200" indent="-228600"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4pPr>
              <a:lvl5pPr marL="2057400" indent="-228600" eaLnBrk="0" hangingPunct="0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000000"/>
                  </a:solidFill>
                  <a:latin typeface="+mj-lt"/>
                </a:rPr>
                <a:t>MS Live/ExchangeLabs, IBM, </a:t>
              </a:r>
            </a:p>
            <a:p>
              <a:pPr eaLnBrk="1" hangingPunct="1"/>
              <a:r>
                <a:rPr lang="en-US" sz="2000">
                  <a:solidFill>
                    <a:srgbClr val="000000"/>
                  </a:solidFill>
                  <a:latin typeface="+mj-lt"/>
                </a:rPr>
                <a:t>Google Apps; Salesforce.com</a:t>
              </a:r>
            </a:p>
            <a:p>
              <a:pPr eaLnBrk="1" hangingPunct="1"/>
              <a:r>
                <a:rPr lang="en-US" sz="2000">
                  <a:solidFill>
                    <a:srgbClr val="000000"/>
                  </a:solidFill>
                  <a:latin typeface="+mj-lt"/>
                </a:rPr>
                <a:t>Quicken Online, Zoho, Cisco</a:t>
              </a:r>
            </a:p>
          </p:txBody>
        </p:sp>
      </p:grpSp>
      <p:sp>
        <p:nvSpPr>
          <p:cNvPr id="14340" name="Text Box 15"/>
          <p:cNvSpPr txBox="1">
            <a:spLocks noChangeArrowheads="1"/>
          </p:cNvSpPr>
          <p:nvPr/>
        </p:nvSpPr>
        <p:spPr bwMode="auto">
          <a:xfrm>
            <a:off x="2097088" y="6353175"/>
            <a:ext cx="46323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2945" tIns="41473" rIns="82945" bIns="41473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37866"/>
      </p:ext>
    </p:extLst>
  </p:cSld>
  <p:clrMapOvr>
    <a:masterClrMapping/>
  </p:clrMapOvr>
  <p:transition xmlns:p14="http://schemas.microsoft.com/office/powerpoint/2010/main" spd="med">
    <p:pull dir="r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Cloud Taxonomy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fld id="{169C76EE-761F-4035-8DAC-6B7BBDDA08A8}" type="slidenum">
              <a:rPr lang="en-GB" sz="1200">
                <a:solidFill>
                  <a:schemeClr val="bg1"/>
                </a:solidFill>
              </a:rPr>
              <a:pPr/>
              <a:t>26</a:t>
            </a:fld>
            <a:endParaRPr lang="en-GB" sz="1200">
              <a:solidFill>
                <a:schemeClr val="bg1"/>
              </a:solidFill>
            </a:endParaRPr>
          </a:p>
        </p:txBody>
      </p:sp>
      <p:pic>
        <p:nvPicPr>
          <p:cNvPr id="2560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20688"/>
            <a:ext cx="70993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7008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>
            <a:normAutofit/>
          </a:bodyPr>
          <a:lstStyle/>
          <a:p>
            <a:pPr lvl="1"/>
            <a:r>
              <a:rPr lang="en-US" sz="3700" dirty="0" smtClean="0"/>
              <a:t>Public </a:t>
            </a:r>
          </a:p>
          <a:p>
            <a:pPr lvl="1"/>
            <a:endParaRPr lang="en-US" sz="3700" dirty="0" smtClean="0"/>
          </a:p>
          <a:p>
            <a:pPr lvl="1"/>
            <a:r>
              <a:rPr lang="en-US" sz="3700" dirty="0" smtClean="0"/>
              <a:t>Private</a:t>
            </a:r>
          </a:p>
          <a:p>
            <a:pPr lvl="1"/>
            <a:endParaRPr lang="en-US" sz="3700" dirty="0" smtClean="0"/>
          </a:p>
          <a:p>
            <a:pPr lvl="1"/>
            <a:r>
              <a:rPr lang="en-US" sz="3700" dirty="0" smtClean="0"/>
              <a:t>Community</a:t>
            </a:r>
          </a:p>
          <a:p>
            <a:pPr lvl="1"/>
            <a:endParaRPr lang="en-US" sz="3700" dirty="0" smtClean="0"/>
          </a:p>
          <a:p>
            <a:pPr lvl="1"/>
            <a:r>
              <a:rPr lang="en-US" sz="3700" dirty="0" smtClean="0"/>
              <a:t>Hybrid</a:t>
            </a:r>
            <a:endParaRPr lang="en-US" sz="3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214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Public Clouds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endParaRPr lang="en-US" dirty="0" smtClean="0"/>
          </a:p>
          <a:p>
            <a:pPr>
              <a:buFont typeface="Arial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</a:rPr>
              <a:t>Public cloud</a:t>
            </a:r>
            <a:r>
              <a:rPr lang="en-US" dirty="0" smtClean="0"/>
              <a:t>: a </a:t>
            </a:r>
            <a:r>
              <a:rPr lang="en-US" dirty="0"/>
              <a:t>cloud available via the Internet to </a:t>
            </a:r>
            <a:r>
              <a:rPr lang="en-US" u="sng" dirty="0">
                <a:solidFill>
                  <a:srgbClr val="FF0000"/>
                </a:solidFill>
              </a:rPr>
              <a:t>anyone</a:t>
            </a:r>
            <a:r>
              <a:rPr lang="en-US" dirty="0"/>
              <a:t> willing to pay for the </a:t>
            </a:r>
            <a:r>
              <a:rPr lang="en-US" dirty="0" smtClean="0"/>
              <a:t>services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Service being </a:t>
            </a:r>
            <a:r>
              <a:rPr lang="en-US" dirty="0"/>
              <a:t>sold is </a:t>
            </a:r>
            <a:r>
              <a:rPr lang="en-US" dirty="0">
                <a:solidFill>
                  <a:srgbClr val="FF0000"/>
                </a:solidFill>
              </a:rPr>
              <a:t>Utility Computing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A public cloud </a:t>
            </a:r>
            <a:r>
              <a:rPr lang="en-US" dirty="0"/>
              <a:t>is a computing service that charges </a:t>
            </a:r>
            <a:r>
              <a:rPr lang="en-US" dirty="0" smtClean="0"/>
              <a:t>you based </a:t>
            </a:r>
            <a:r>
              <a:rPr lang="en-US" dirty="0"/>
              <a:t>only on the amount of computing resources </a:t>
            </a:r>
            <a:r>
              <a:rPr lang="en-US" dirty="0" smtClean="0"/>
              <a:t>you use (</a:t>
            </a:r>
            <a:r>
              <a:rPr lang="en-US" dirty="0" smtClean="0">
                <a:solidFill>
                  <a:srgbClr val="FF0000"/>
                </a:solidFill>
              </a:rPr>
              <a:t>pay-as-you-go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Arial" charset="0"/>
              <a:buChar char="•"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81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Public Clouds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35088"/>
            <a:ext cx="8229600" cy="4791075"/>
          </a:xfrm>
        </p:spPr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Examples of public Utility Computing </a:t>
            </a:r>
          </a:p>
          <a:p>
            <a:pPr lvl="1"/>
            <a:r>
              <a:rPr lang="en-US" altLang="en-US" dirty="0" smtClean="0"/>
              <a:t>Amazon Web Services, </a:t>
            </a:r>
          </a:p>
          <a:p>
            <a:pPr lvl="1"/>
            <a:r>
              <a:rPr lang="en-US" altLang="en-US" dirty="0" smtClean="0"/>
              <a:t>Google </a:t>
            </a:r>
            <a:r>
              <a:rPr lang="en-US" altLang="en-US" dirty="0" err="1" smtClean="0"/>
              <a:t>AppEngine</a:t>
            </a:r>
            <a:r>
              <a:rPr lang="en-US" altLang="en-US" dirty="0" smtClean="0"/>
              <a:t>, </a:t>
            </a:r>
          </a:p>
          <a:p>
            <a:pPr lvl="1"/>
            <a:r>
              <a:rPr lang="en-US" altLang="en-US" dirty="0" smtClean="0"/>
              <a:t>Microsoft Azure.</a:t>
            </a:r>
          </a:p>
          <a:p>
            <a:endParaRPr lang="en-US" altLang="en-US" dirty="0" smtClean="0">
              <a:solidFill>
                <a:srgbClr val="FF0000"/>
              </a:solidFill>
            </a:endParaRPr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70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96690"/>
            <a:ext cx="8042276" cy="883026"/>
          </a:xfrm>
        </p:spPr>
        <p:txBody>
          <a:bodyPr/>
          <a:lstStyle/>
          <a:p>
            <a:r>
              <a:rPr lang="en-AU" dirty="0" smtClean="0"/>
              <a:t>Do you use the Cloud?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3</a:t>
            </a:fld>
            <a:endParaRPr kumimoji="0"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38" y="5583238"/>
            <a:ext cx="990600" cy="990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5653088"/>
            <a:ext cx="1074737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4443413"/>
            <a:ext cx="1674813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5757863"/>
            <a:ext cx="10223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s://ssl.gstatic.com/accounts/services/drive/drive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4432300"/>
            <a:ext cx="15875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http://ts3.mm.bing.net/th?id=H.4835786127312046&amp;pid=1.7&amp;w=147&amp;h=149&amp;c=7&amp;rs=1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9906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http://ts2.mm.bing.net/th?id=H.4937671293534957&amp;pid=15.1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1752600"/>
            <a:ext cx="9810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http://ts3.mm.bing.net/th?id=H.4931452190262246&amp;pid=15.1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765300"/>
            <a:ext cx="9461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http://ts4.mm.bing.net/th?id=H.4987703377660239&amp;pid=15.1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1639888"/>
            <a:ext cx="1412875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8" descr="http://ts4.mm.bing.net/th?id=H.4719538559454383&amp;pid=15.1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113" y="3621088"/>
            <a:ext cx="1055687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0" descr="http://ts4.mm.bing.net/th?id=H.4595963742390019&amp;pid=15.1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1731963"/>
            <a:ext cx="842963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2" descr="http://ts2.mm.bing.net/th?id=H.4770837636712173&amp;pid=15.1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1747838"/>
            <a:ext cx="88741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4" descr="http://ts1.mm.bing.net/th?id=H.4550630397445168&amp;pid=15.1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550" y="3889375"/>
            <a:ext cx="889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0" descr="http://ts4.mm.bing.net/th?id=H.4975192176918539&amp;pid=15.1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4878388"/>
            <a:ext cx="10477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2" descr="http://ts1.mm.bing.net/th?id=H.4818138106430376&amp;pid=15.1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63" y="5241925"/>
            <a:ext cx="7889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4" descr="http://ts1.mm.bing.net/th?id=H.4984220139522772&amp;pid=15.1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75" y="5969000"/>
            <a:ext cx="271145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6" descr="http://ts4.mm.bing.net/th?id=H.4852815636662611&amp;pid=15.1"/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3468688"/>
            <a:ext cx="120015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8" descr="http://ts4.mm.bing.net/th?id=H.4928883809519027&amp;pid=15.1"/>
          <p:cNvPicPr>
            <a:picLocks noChangeAspect="1" noChangeArrowheads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3" y="2671763"/>
            <a:ext cx="8604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0" descr="http://ts3.mm.bing.net/th?id=H.4959927832218142&amp;pid=15.1"/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2836863"/>
            <a:ext cx="10191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4" descr="http://ts3.mm.bing.net/th?id=H.4636568371529830&amp;pid=15.1"/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1747838"/>
            <a:ext cx="842963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8" descr="http://ts2.mm.bing.net/th?id=H.4817154546533997&amp;pid=15.1"/>
          <p:cNvPicPr>
            <a:picLocks noChangeAspect="1" noChangeArrowheads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550" y="3895725"/>
            <a:ext cx="877888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0" descr="http://ts1.mm.bing.net/th?id=H.4668956688516112&amp;pid=15.1"/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4773613"/>
            <a:ext cx="1296988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4" descr="http://ts1.mm.bing.net/th?id=H.4765516138218672&amp;pid=15.1"/>
          <p:cNvPicPr>
            <a:picLocks noChangeAspect="1" noChangeArrowheads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967038"/>
            <a:ext cx="1144588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8" descr="http://ts1.mm.bing.net/th?id=I.4603209355561872&amp;pid=15.1"/>
          <p:cNvPicPr>
            <a:picLocks noChangeAspect="1" noChangeArrowheads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963" y="3881438"/>
            <a:ext cx="102711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60" descr="http://ts4.mm.bing.net/th?id=H.5040419787112943&amp;pid=15.1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747963"/>
            <a:ext cx="823912" cy="118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62" descr="http://ts3.mm.bing.net/th?id=H.4802766445347662&amp;pid=15.1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38" y="4643438"/>
            <a:ext cx="118427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64" descr="http://ts1.mm.bing.net/th?id=H.4623825215621104&amp;pid=15.1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463" y="4870450"/>
            <a:ext cx="1360487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8" descr="http://ts1.mm.bing.net/th?id=H.4582279988708676&amp;pid=15.1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8" y="2659063"/>
            <a:ext cx="882650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70" descr="http://ts2.mm.bing.net/th?id=H.4974410465411649&amp;pid=15.1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2714625"/>
            <a:ext cx="1025525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72" descr="http://ts1.mm.bing.net/th?id=H.4910935159014544&amp;pid=15.1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913" y="1666875"/>
            <a:ext cx="979487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74" descr="http://ts1.mm.bing.net/th?id=H.4976484921968724&amp;pid=15.1"/>
          <p:cNvPicPr>
            <a:picLocks noChangeAspect="1" noChangeArrowheads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3660775"/>
            <a:ext cx="1112837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6" descr="http://ts4.mm.bing.net/th?id=H.4682494440637407&amp;pid=15.1"/>
          <p:cNvPicPr>
            <a:picLocks noChangeAspect="1" noChangeArrowheads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3014663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6" descr="http://ts4.mm.bing.net/th?id=H.4669042632425963&amp;pid=15.1"/>
          <p:cNvPicPr>
            <a:picLocks noChangeAspect="1" noChangeArrowheads="1"/>
          </p:cNvPicPr>
          <p:nvPr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63" y="5711825"/>
            <a:ext cx="892175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2" descr="http://ts4.mm.bing.net/th?id=H.4833784686641755&amp;pid=15.1"/>
          <p:cNvPicPr>
            <a:picLocks noChangeAspect="1" noChangeArrowheads="1"/>
          </p:cNvPicPr>
          <p:nvPr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5703888"/>
            <a:ext cx="876300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"/>
          <p:cNvPicPr>
            <a:picLocks noChangeAspect="1"/>
          </p:cNvPicPr>
          <p:nvPr/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2901950"/>
            <a:ext cx="13271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79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Clouds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Private Cloud: </a:t>
            </a:r>
          </a:p>
          <a:p>
            <a:pPr lvl="1"/>
            <a:r>
              <a:rPr lang="en-US" sz="2400" dirty="0"/>
              <a:t>An internal datacenters of a business or other organization that are 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made available to the public</a:t>
            </a:r>
            <a:r>
              <a:rPr lang="en-US" sz="2400" dirty="0" smtClean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50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C</a:t>
            </a:r>
            <a:r>
              <a:rPr lang="en-US" dirty="0" smtClean="0"/>
              <a:t>louds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cloud infrastructure is provisioned for exclusive use by a </a:t>
            </a:r>
            <a:r>
              <a:rPr lang="en-US" dirty="0" smtClean="0"/>
              <a:t>specific community </a:t>
            </a:r>
            <a:r>
              <a:rPr lang="en-US" dirty="0"/>
              <a:t>of consumers from organizations that have shared concerns (e.g., mission</a:t>
            </a:r>
            <a:r>
              <a:rPr lang="en-US" dirty="0" smtClean="0"/>
              <a:t>, security </a:t>
            </a:r>
            <a:r>
              <a:rPr lang="en-US" dirty="0"/>
              <a:t>requirements, policy, and compliance considerations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98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Clouds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cloud that includes </a:t>
            </a:r>
            <a:r>
              <a:rPr lang="en-US" dirty="0" smtClean="0"/>
              <a:t>two </a:t>
            </a:r>
            <a:r>
              <a:rPr lang="en-US" dirty="0"/>
              <a:t>or more distinct </a:t>
            </a:r>
            <a:r>
              <a:rPr lang="en-US" dirty="0" smtClean="0"/>
              <a:t>cloud infrastructures </a:t>
            </a:r>
            <a:r>
              <a:rPr lang="en-US" dirty="0"/>
              <a:t>(private, community, or public) that remain unique entities, but are </a:t>
            </a:r>
            <a:r>
              <a:rPr lang="en-US" dirty="0" smtClean="0"/>
              <a:t>bound together </a:t>
            </a:r>
            <a:r>
              <a:rPr lang="en-US" dirty="0"/>
              <a:t>by standardized or proprietary technology that enables data and </a:t>
            </a:r>
            <a:r>
              <a:rPr lang="en-US" dirty="0" smtClean="0"/>
              <a:t>application portability 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., cloud bursting for load balancing between clouds).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921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Opportunities and Challenges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GB" sz="2800" smtClean="0"/>
              <a:t>The use of the cloud provides a number of opportunities: </a:t>
            </a:r>
          </a:p>
          <a:p>
            <a:pPr lvl="1"/>
            <a:r>
              <a:rPr lang="en-GB" sz="2400" smtClean="0"/>
              <a:t>It enables services to be used without any understanding of their infrastructure.</a:t>
            </a:r>
          </a:p>
          <a:p>
            <a:pPr lvl="1"/>
            <a:r>
              <a:rPr lang="en-GB" sz="2400" smtClean="0"/>
              <a:t>Cloud computing works using economies of scale:</a:t>
            </a:r>
          </a:p>
          <a:p>
            <a:pPr lvl="2"/>
            <a:r>
              <a:rPr lang="en-GB" sz="2000" smtClean="0"/>
              <a:t>It potentially lowers the outlay expense for start up companies, as they would no longer need to buy their own software or servers. </a:t>
            </a:r>
          </a:p>
          <a:p>
            <a:pPr lvl="2"/>
            <a:r>
              <a:rPr lang="en-GB" sz="2000" smtClean="0"/>
              <a:t>Cost would be by on-demand pricing. </a:t>
            </a:r>
          </a:p>
          <a:p>
            <a:pPr lvl="2"/>
            <a:r>
              <a:rPr lang="en-GB" sz="2000" smtClean="0"/>
              <a:t>Vendors and Service providers claim costs by establishing an ongoing revenue stream.</a:t>
            </a:r>
          </a:p>
          <a:p>
            <a:pPr lvl="1"/>
            <a:r>
              <a:rPr lang="en-GB" sz="2400" smtClean="0"/>
              <a:t>Data and services are stored remotely but accessible from “anywhere”. 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fld id="{49CF1278-5406-460C-8925-D38660F72E1F}" type="slidenum">
              <a:rPr lang="en-GB" sz="1200">
                <a:solidFill>
                  <a:schemeClr val="bg1"/>
                </a:solidFill>
              </a:rPr>
              <a:pPr/>
              <a:t>33</a:t>
            </a:fld>
            <a:endParaRPr lang="en-GB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886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Opportunities and Challenges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94582"/>
            <a:ext cx="8229600" cy="483076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In parallel there has been backlash against cloud computing:</a:t>
            </a:r>
          </a:p>
          <a:p>
            <a:pPr lvl="1"/>
            <a:r>
              <a:rPr lang="en-GB" sz="2000" dirty="0" smtClean="0"/>
              <a:t>Use of cloud computing means </a:t>
            </a:r>
            <a:r>
              <a:rPr lang="en-GB" sz="2000" dirty="0" smtClean="0">
                <a:solidFill>
                  <a:srgbClr val="FF0000"/>
                </a:solidFill>
              </a:rPr>
              <a:t>dependence</a:t>
            </a:r>
            <a:r>
              <a:rPr lang="en-GB" sz="2000" dirty="0" smtClean="0"/>
              <a:t> on others and that could possibly limit flexibility and innovation:</a:t>
            </a:r>
          </a:p>
          <a:p>
            <a:pPr lvl="2"/>
            <a:r>
              <a:rPr lang="en-GB" sz="1800" dirty="0" smtClean="0"/>
              <a:t>The others are likely the bigger Internet companies like Google and IBM, who may monopolise the market. </a:t>
            </a:r>
          </a:p>
          <a:p>
            <a:pPr lvl="1"/>
            <a:r>
              <a:rPr lang="en-GB" sz="2000" dirty="0" smtClean="0">
                <a:solidFill>
                  <a:srgbClr val="FF0000"/>
                </a:solidFill>
              </a:rPr>
              <a:t>Security </a:t>
            </a:r>
            <a:r>
              <a:rPr lang="en-GB" sz="2000" dirty="0" smtClean="0"/>
              <a:t>could prove to be a big issue</a:t>
            </a:r>
          </a:p>
          <a:p>
            <a:pPr lvl="1"/>
            <a:r>
              <a:rPr lang="en-GB" sz="2000" dirty="0" smtClean="0"/>
              <a:t>There are also issues relating to policy and access: </a:t>
            </a:r>
          </a:p>
          <a:p>
            <a:pPr lvl="2"/>
            <a:r>
              <a:rPr lang="en-GB" sz="1800" dirty="0" smtClean="0"/>
              <a:t>If your data is stored </a:t>
            </a:r>
            <a:r>
              <a:rPr lang="en-GB" sz="1800" dirty="0" smtClean="0">
                <a:solidFill>
                  <a:srgbClr val="FF0000"/>
                </a:solidFill>
              </a:rPr>
              <a:t>abroad whose policy </a:t>
            </a:r>
            <a:r>
              <a:rPr lang="en-GB" sz="1800" dirty="0" smtClean="0"/>
              <a:t>do you adhere to? </a:t>
            </a:r>
          </a:p>
          <a:p>
            <a:pPr lvl="2"/>
            <a:r>
              <a:rPr lang="en-GB" sz="1800" dirty="0" smtClean="0"/>
              <a:t>What happens if the remote server goes down? </a:t>
            </a:r>
          </a:p>
          <a:p>
            <a:pPr lvl="2"/>
            <a:r>
              <a:rPr lang="en-GB" sz="1800" dirty="0" smtClean="0"/>
              <a:t>How will you then access files? </a:t>
            </a:r>
          </a:p>
          <a:p>
            <a:pPr lvl="2"/>
            <a:r>
              <a:rPr lang="en-GB" sz="1800" dirty="0" smtClean="0"/>
              <a:t>There have been cases of users being locked out of accounts and losing access to data.</a:t>
            </a:r>
          </a:p>
          <a:p>
            <a:endParaRPr lang="en-GB" sz="2400" dirty="0" smtClean="0"/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fld id="{16E23FE3-B82B-434A-B5DB-D8C75436DA84}" type="slidenum">
              <a:rPr lang="en-GB" sz="1200">
                <a:solidFill>
                  <a:schemeClr val="bg1"/>
                </a:solidFill>
              </a:rPr>
              <a:pPr/>
              <a:t>34</a:t>
            </a:fld>
            <a:endParaRPr lang="en-GB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517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Cloud-Sourcing - Concerns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23528" y="1478557"/>
            <a:ext cx="8229600" cy="5118795"/>
          </a:xfrm>
        </p:spPr>
        <p:txBody>
          <a:bodyPr>
            <a:normAutofit/>
          </a:bodyPr>
          <a:lstStyle/>
          <a:p>
            <a:pPr lvl="1">
              <a:lnSpc>
                <a:spcPct val="95000"/>
              </a:lnSpc>
              <a:spcBef>
                <a:spcPts val="600"/>
              </a:spcBef>
            </a:pPr>
            <a:endParaRPr lang="en-US" sz="2800" dirty="0" smtClean="0"/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sz="2800" dirty="0" smtClean="0"/>
              <a:t>Performance, reliability, and SLAs,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sz="2800" dirty="0" smtClean="0"/>
              <a:t>Control of data, and service parameters,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sz="2800" dirty="0" smtClean="0"/>
              <a:t>Application features and choices,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sz="2800" dirty="0" smtClean="0"/>
              <a:t>Interaction between Cloud providers,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sz="2800" dirty="0" smtClean="0"/>
              <a:t>No standard API – mix of SOAP and REST!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sz="2800" dirty="0" smtClean="0"/>
              <a:t>Privacy, security, compliance, trust…</a:t>
            </a:r>
          </a:p>
          <a:p>
            <a:pPr lvl="2"/>
            <a:r>
              <a:rPr lang="en-US" altLang="en-US" sz="2000" dirty="0"/>
              <a:t>Do you trust the cloud provider?</a:t>
            </a:r>
          </a:p>
          <a:p>
            <a:pPr lvl="2"/>
            <a:r>
              <a:rPr lang="en-US" altLang="en-US" sz="2000" dirty="0" smtClean="0"/>
              <a:t>Which </a:t>
            </a:r>
            <a:r>
              <a:rPr lang="en-US" altLang="en-US" sz="2000" dirty="0"/>
              <a:t>laws apply?</a:t>
            </a:r>
          </a:p>
          <a:p>
            <a:pPr lvl="1"/>
            <a:r>
              <a:rPr lang="en-US" altLang="en-US" sz="2800" dirty="0" smtClean="0"/>
              <a:t>Vendor </a:t>
            </a:r>
            <a:r>
              <a:rPr lang="en-US" altLang="en-US" sz="2800" dirty="0"/>
              <a:t>lock-in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endParaRPr lang="en-US" sz="2400" dirty="0" smtClean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fld id="{9E22AE6B-D598-4456-9101-72A5A2F30231}" type="slidenum">
              <a:rPr lang="en-GB" sz="1200">
                <a:solidFill>
                  <a:schemeClr val="bg1"/>
                </a:solidFill>
              </a:rPr>
              <a:pPr/>
              <a:t>35</a:t>
            </a:fld>
            <a:endParaRPr lang="en-GB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689893"/>
      </p:ext>
    </p:extLst>
  </p:cSld>
  <p:clrMapOvr>
    <a:masterClrMapping/>
  </p:clrMapOvr>
  <p:transition xmlns:p14="http://schemas.microsoft.com/office/powerpoint/2010/main" spd="med">
    <p:pull dir="r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Cloud Storage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Several large Web companies are now exploiting the fact that they have data storage capacity that can be hired out to others. </a:t>
            </a:r>
          </a:p>
          <a:p>
            <a:pPr lvl="1"/>
            <a:r>
              <a:rPr lang="en-GB" sz="2400" dirty="0" smtClean="0"/>
              <a:t>allows data stored remotely to be temporarily cached on desktop computers, mobile phones or other Internet-linked devices. </a:t>
            </a:r>
          </a:p>
          <a:p>
            <a:pPr lvl="1"/>
            <a:endParaRPr lang="en-GB" sz="2400" dirty="0" smtClean="0"/>
          </a:p>
          <a:p>
            <a:r>
              <a:rPr lang="en-GB" sz="2800" dirty="0" smtClean="0"/>
              <a:t>Amazon’s Elastic Compute Cloud (EC2) and Simple Storage Solution (S3) are well known examples</a:t>
            </a:r>
            <a:endParaRPr lang="en-US" sz="2400" dirty="0" smtClean="0">
              <a:ea typeface="ＭＳ Ｐゴシック" pitchFamily="-97" charset="-128"/>
            </a:endParaRPr>
          </a:p>
          <a:p>
            <a:pPr lvl="1" hangingPunct="0"/>
            <a:r>
              <a:rPr lang="en-US" sz="2400" dirty="0" smtClean="0">
                <a:ea typeface="ＭＳ Ｐゴシック" pitchFamily="-97" charset="-128"/>
              </a:rPr>
              <a:t>Mechanical Turk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fld id="{6C641CFB-B1F4-4A44-B4D8-905A7DA4054A}" type="slidenum">
              <a:rPr lang="en-GB" sz="1200">
                <a:solidFill>
                  <a:schemeClr val="bg1"/>
                </a:solidFill>
              </a:rPr>
              <a:pPr/>
              <a:t>36</a:t>
            </a:fld>
            <a:endParaRPr lang="en-GB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313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Utility Computing – EC2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400" smtClean="0"/>
              <a:t>Amazon Elastic Compute Cloud (EC2):</a:t>
            </a:r>
          </a:p>
          <a:p>
            <a:pPr lvl="1"/>
            <a:r>
              <a:rPr lang="en-AU" sz="2200" smtClean="0"/>
              <a:t>Elastic, marshal 1 to 100+ PCs via WS,</a:t>
            </a:r>
          </a:p>
          <a:p>
            <a:pPr lvl="1"/>
            <a:r>
              <a:rPr lang="en-AU" sz="2200" smtClean="0"/>
              <a:t>Machine Specs</a:t>
            </a:r>
            <a:r>
              <a:rPr lang="en-US" sz="2200" smtClean="0"/>
              <a:t>…,</a:t>
            </a:r>
            <a:endParaRPr lang="en-AU" sz="2200" smtClean="0"/>
          </a:p>
          <a:p>
            <a:pPr lvl="1"/>
            <a:r>
              <a:rPr lang="en-AU" sz="2200" smtClean="0"/>
              <a:t>Fairly cheap!</a:t>
            </a:r>
          </a:p>
          <a:p>
            <a:r>
              <a:rPr lang="en-AU" sz="2400" smtClean="0"/>
              <a:t>Powered by Xen – a Virtual Machine:</a:t>
            </a:r>
          </a:p>
          <a:p>
            <a:pPr lvl="1"/>
            <a:r>
              <a:rPr lang="en-AU" sz="2000" smtClean="0"/>
              <a:t>Different from Vmware and VPC as uses “para-virtualization” where the guest OS is modified to use special hyper-calls:</a:t>
            </a:r>
          </a:p>
          <a:p>
            <a:pPr lvl="1"/>
            <a:r>
              <a:rPr lang="en-AU" sz="2000" smtClean="0"/>
              <a:t>Hardware contributions by Intel (VT-x/Vanderpool) and AMD (AMD-V).</a:t>
            </a:r>
          </a:p>
          <a:p>
            <a:pPr lvl="1"/>
            <a:r>
              <a:rPr lang="en-AU" sz="2000" smtClean="0"/>
              <a:t>Supports “Live Migration” of a virtual machine between hosts.</a:t>
            </a:r>
          </a:p>
          <a:p>
            <a:r>
              <a:rPr lang="en-US" sz="2400" smtClean="0"/>
              <a:t>Linux, Windows, OpenSolaris</a:t>
            </a:r>
          </a:p>
          <a:p>
            <a:r>
              <a:rPr lang="en-US" sz="2400" smtClean="0"/>
              <a:t>Management Console/AP</a:t>
            </a:r>
            <a:endParaRPr lang="en-AU" sz="2400" smtClean="0"/>
          </a:p>
          <a:p>
            <a:pPr lvl="2"/>
            <a:endParaRPr lang="en-AU" sz="1800" smtClean="0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fld id="{54F8E22F-3CD1-4BC3-9DFC-DD92AAEC0107}" type="slidenum">
              <a:rPr lang="en-GB" sz="1200">
                <a:solidFill>
                  <a:schemeClr val="bg1"/>
                </a:solidFill>
              </a:rPr>
              <a:pPr/>
              <a:t>37</a:t>
            </a:fld>
            <a:endParaRPr lang="en-GB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3030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1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2063"/>
            <a:ext cx="8229600" cy="4830762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Virtualization:</a:t>
            </a:r>
            <a:r>
              <a:rPr lang="en-US" sz="2400" dirty="0" smtClean="0"/>
              <a:t> An emulation of an environment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Virtualization: </a:t>
            </a:r>
            <a:r>
              <a:rPr lang="en-US" dirty="0" smtClean="0"/>
              <a:t>process </a:t>
            </a:r>
            <a:r>
              <a:rPr lang="en-US" dirty="0"/>
              <a:t>of decoupling the </a:t>
            </a:r>
            <a:r>
              <a:rPr lang="en-US" dirty="0" smtClean="0"/>
              <a:t>hardware from </a:t>
            </a:r>
            <a:r>
              <a:rPr lang="en-US" dirty="0"/>
              <a:t>the operating system on a physical machine. </a:t>
            </a:r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Virtualization: </a:t>
            </a:r>
            <a:r>
              <a:rPr lang="en-US" dirty="0" smtClean="0"/>
              <a:t>a </a:t>
            </a:r>
            <a:r>
              <a:rPr lang="en-US" dirty="0"/>
              <a:t>computer within a computer, implemented in </a:t>
            </a:r>
            <a:r>
              <a:rPr lang="en-US" dirty="0" smtClean="0"/>
              <a:t>software</a:t>
            </a:r>
          </a:p>
          <a:p>
            <a:endParaRPr lang="en-US" sz="2400" dirty="0"/>
          </a:p>
          <a:p>
            <a:r>
              <a:rPr lang="en-US" dirty="0" smtClean="0">
                <a:solidFill>
                  <a:srgbClr val="FF0000"/>
                </a:solidFill>
              </a:rPr>
              <a:t>Virtual Machine: </a:t>
            </a:r>
            <a:r>
              <a:rPr lang="en-US" dirty="0" smtClean="0"/>
              <a:t>An instance </a:t>
            </a:r>
            <a:r>
              <a:rPr lang="en-US" dirty="0"/>
              <a:t>of an operating system running in a </a:t>
            </a:r>
            <a:r>
              <a:rPr lang="en-US" dirty="0" smtClean="0"/>
              <a:t>virtualized environment</a:t>
            </a: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466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Virtualization </a:t>
            </a:r>
            <a:r>
              <a:rPr lang="en-US" dirty="0" smtClean="0">
                <a:solidFill>
                  <a:srgbClr val="FF0000"/>
                </a:solidFill>
              </a:rPr>
              <a:t>technologies </a:t>
            </a:r>
            <a:r>
              <a:rPr lang="en-US" dirty="0"/>
              <a:t>allow multiple </a:t>
            </a:r>
            <a:r>
              <a:rPr lang="en-US" dirty="0" smtClean="0"/>
              <a:t>virtual machines</a:t>
            </a:r>
            <a:r>
              <a:rPr lang="en-US" dirty="0"/>
              <a:t>, with </a:t>
            </a:r>
            <a:r>
              <a:rPr lang="en-US" dirty="0">
                <a:solidFill>
                  <a:srgbClr val="FF0000"/>
                </a:solidFill>
              </a:rPr>
              <a:t>heterogeneous operating systems </a:t>
            </a:r>
            <a:r>
              <a:rPr lang="en-US" dirty="0"/>
              <a:t>to run side by side and </a:t>
            </a:r>
            <a:r>
              <a:rPr lang="en-US" dirty="0" smtClean="0"/>
              <a:t>in isolation </a:t>
            </a:r>
            <a:r>
              <a:rPr lang="en-US" dirty="0"/>
              <a:t>on the same physical machine.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429000"/>
            <a:ext cx="3895725" cy="267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367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Computing: The 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>
            <a:normAutofit/>
          </a:bodyPr>
          <a:lstStyle/>
          <a:p>
            <a:r>
              <a:rPr lang="en-US" dirty="0"/>
              <a:t>Cloud Computing is a new term for </a:t>
            </a:r>
            <a:r>
              <a:rPr lang="en-US" dirty="0" smtClean="0"/>
              <a:t>the </a:t>
            </a:r>
            <a:r>
              <a:rPr lang="en-US" u="sng" dirty="0" smtClean="0">
                <a:solidFill>
                  <a:srgbClr val="FF0000"/>
                </a:solidFill>
              </a:rPr>
              <a:t>old dream </a:t>
            </a:r>
            <a:r>
              <a:rPr lang="en-US" dirty="0" smtClean="0"/>
              <a:t>of:</a:t>
            </a:r>
          </a:p>
          <a:p>
            <a:pPr marL="1554480" lvl="5" indent="0">
              <a:buNone/>
            </a:pPr>
            <a:r>
              <a:rPr lang="en-US" dirty="0" smtClean="0"/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Utility Computing</a:t>
            </a:r>
          </a:p>
          <a:p>
            <a:pPr marL="1554480" lvl="5" indent="0">
              <a:buNone/>
            </a:pPr>
            <a:endParaRPr lang="en-US" dirty="0"/>
          </a:p>
          <a:p>
            <a:pPr marL="1554480" lvl="5" indent="0">
              <a:buNone/>
            </a:pPr>
            <a:endParaRPr lang="en-US" dirty="0" smtClean="0"/>
          </a:p>
          <a:p>
            <a:r>
              <a:rPr lang="en-US" dirty="0" smtClean="0"/>
              <a:t>“Computation </a:t>
            </a:r>
            <a:r>
              <a:rPr lang="en-US" dirty="0"/>
              <a:t>may someday be organized as a public utility</a:t>
            </a:r>
            <a:r>
              <a:rPr lang="en-US" dirty="0" smtClean="0"/>
              <a:t>.”, John McCarthy, 1960s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The </a:t>
            </a:r>
            <a:r>
              <a:rPr lang="en-US" i="1" dirty="0"/>
              <a:t>Challenge of the Computer Utility</a:t>
            </a:r>
            <a:r>
              <a:rPr lang="en-US" dirty="0"/>
              <a:t>. </a:t>
            </a:r>
            <a:r>
              <a:rPr lang="en-US" dirty="0" smtClean="0"/>
              <a:t>Douglas </a:t>
            </a:r>
            <a:r>
              <a:rPr lang="en-US" dirty="0" err="1" smtClean="0"/>
              <a:t>Parkhill</a:t>
            </a:r>
            <a:r>
              <a:rPr lang="en-US" dirty="0" smtClean="0"/>
              <a:t>, 1966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96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3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2063"/>
            <a:ext cx="8229600" cy="4830762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Implement on Virtual Machines (VMs): </a:t>
            </a:r>
          </a:p>
          <a:p>
            <a:pPr lvl="1"/>
            <a:r>
              <a:rPr lang="en-US" sz="2000" dirty="0" smtClean="0"/>
              <a:t>Abstraction of a physical host machine,</a:t>
            </a:r>
          </a:p>
          <a:p>
            <a:pPr lvl="1"/>
            <a:r>
              <a:rPr lang="en-US" sz="2000" dirty="0" smtClean="0"/>
              <a:t>Hypervisor intercepts and emulates instructions from VMs, and allows management of VMs,</a:t>
            </a:r>
          </a:p>
          <a:p>
            <a:pPr lvl="1"/>
            <a:r>
              <a:rPr lang="en-US" sz="2000" dirty="0" err="1" smtClean="0"/>
              <a:t>VMWare</a:t>
            </a:r>
            <a:r>
              <a:rPr lang="en-US" sz="2000" dirty="0" smtClean="0"/>
              <a:t>, </a:t>
            </a:r>
            <a:r>
              <a:rPr lang="en-US" sz="2000" dirty="0" err="1" smtClean="0"/>
              <a:t>Xen</a:t>
            </a:r>
            <a:r>
              <a:rPr lang="en-US" sz="2000" dirty="0" smtClean="0"/>
              <a:t>, etc.</a:t>
            </a:r>
          </a:p>
          <a:p>
            <a:endParaRPr lang="en-US" sz="2400" dirty="0" smtClean="0"/>
          </a:p>
          <a:p>
            <a:r>
              <a:rPr lang="en-US" sz="2400" dirty="0" smtClean="0"/>
              <a:t>Provide infrastructure API:</a:t>
            </a:r>
          </a:p>
          <a:p>
            <a:pPr lvl="1"/>
            <a:r>
              <a:rPr lang="en-US" sz="2000" dirty="0" smtClean="0"/>
              <a:t>Plug-ins to hardware/support 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229213" y="3900742"/>
            <a:ext cx="1879600" cy="1671637"/>
            <a:chOff x="5638800" y="1676400"/>
            <a:chExt cx="2975327" cy="2615193"/>
          </a:xfrm>
        </p:grpSpPr>
        <p:sp>
          <p:nvSpPr>
            <p:cNvPr id="19461" name="Rounded Rectangle 12"/>
            <p:cNvSpPr>
              <a:spLocks noChangeArrowheads="1"/>
            </p:cNvSpPr>
            <p:nvPr/>
          </p:nvSpPr>
          <p:spPr bwMode="auto">
            <a:xfrm>
              <a:off x="5638800" y="3276600"/>
              <a:ext cx="2895600" cy="45720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>
                  <a:solidFill>
                    <a:srgbClr val="C00000"/>
                  </a:solidFill>
                </a:rPr>
                <a:t>Hardware</a:t>
              </a:r>
            </a:p>
          </p:txBody>
        </p:sp>
        <p:sp>
          <p:nvSpPr>
            <p:cNvPr id="19462" name="Rounded Rectangle 13"/>
            <p:cNvSpPr>
              <a:spLocks noChangeArrowheads="1"/>
            </p:cNvSpPr>
            <p:nvPr/>
          </p:nvSpPr>
          <p:spPr bwMode="auto">
            <a:xfrm>
              <a:off x="5638800" y="22098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>
                  <a:solidFill>
                    <a:srgbClr val="C00000"/>
                  </a:solidFill>
                </a:rPr>
                <a:t>OS</a:t>
              </a:r>
            </a:p>
          </p:txBody>
        </p:sp>
        <p:sp>
          <p:nvSpPr>
            <p:cNvPr id="19463" name="Rounded Rectangle 14"/>
            <p:cNvSpPr>
              <a:spLocks noChangeArrowheads="1"/>
            </p:cNvSpPr>
            <p:nvPr/>
          </p:nvSpPr>
          <p:spPr bwMode="auto">
            <a:xfrm>
              <a:off x="5638800" y="1676400"/>
              <a:ext cx="914400" cy="4572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>
                  <a:solidFill>
                    <a:srgbClr val="C00000"/>
                  </a:solidFill>
                </a:rPr>
                <a:t>App</a:t>
              </a:r>
            </a:p>
          </p:txBody>
        </p:sp>
        <p:sp>
          <p:nvSpPr>
            <p:cNvPr id="19464" name="Rounded Rectangle 15"/>
            <p:cNvSpPr>
              <a:spLocks noChangeArrowheads="1"/>
            </p:cNvSpPr>
            <p:nvPr/>
          </p:nvSpPr>
          <p:spPr bwMode="auto">
            <a:xfrm>
              <a:off x="6629400" y="16764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App</a:t>
              </a:r>
            </a:p>
          </p:txBody>
        </p:sp>
        <p:sp>
          <p:nvSpPr>
            <p:cNvPr id="19465" name="Rounded Rectangle 16"/>
            <p:cNvSpPr>
              <a:spLocks noChangeArrowheads="1"/>
            </p:cNvSpPr>
            <p:nvPr/>
          </p:nvSpPr>
          <p:spPr bwMode="auto">
            <a:xfrm>
              <a:off x="7620000" y="16764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>
                  <a:solidFill>
                    <a:srgbClr val="C00000"/>
                  </a:solidFill>
                </a:rPr>
                <a:t>App</a:t>
              </a:r>
            </a:p>
          </p:txBody>
        </p:sp>
        <p:sp>
          <p:nvSpPr>
            <p:cNvPr id="19466" name="Rounded Rectangle 17"/>
            <p:cNvSpPr>
              <a:spLocks noChangeArrowheads="1"/>
            </p:cNvSpPr>
            <p:nvPr/>
          </p:nvSpPr>
          <p:spPr bwMode="auto">
            <a:xfrm>
              <a:off x="5638800" y="2743200"/>
              <a:ext cx="2895600" cy="457200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>
                  <a:solidFill>
                    <a:srgbClr val="C00000"/>
                  </a:solidFill>
                </a:rPr>
                <a:t>Hypervisor</a:t>
              </a:r>
            </a:p>
          </p:txBody>
        </p:sp>
        <p:sp>
          <p:nvSpPr>
            <p:cNvPr id="19467" name="Rounded Rectangle 18"/>
            <p:cNvSpPr>
              <a:spLocks noChangeArrowheads="1"/>
            </p:cNvSpPr>
            <p:nvPr/>
          </p:nvSpPr>
          <p:spPr bwMode="auto">
            <a:xfrm>
              <a:off x="6629400" y="22098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>
                  <a:solidFill>
                    <a:srgbClr val="C00000"/>
                  </a:solidFill>
                </a:rPr>
                <a:t>OS</a:t>
              </a:r>
            </a:p>
          </p:txBody>
        </p:sp>
        <p:sp>
          <p:nvSpPr>
            <p:cNvPr id="19468" name="Rounded Rectangle 19"/>
            <p:cNvSpPr>
              <a:spLocks noChangeArrowheads="1"/>
            </p:cNvSpPr>
            <p:nvPr/>
          </p:nvSpPr>
          <p:spPr bwMode="auto">
            <a:xfrm>
              <a:off x="7620000" y="22098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>
                  <a:solidFill>
                    <a:srgbClr val="C00000"/>
                  </a:solidFill>
                </a:rPr>
                <a:t>OS</a:t>
              </a:r>
            </a:p>
          </p:txBody>
        </p:sp>
        <p:sp>
          <p:nvSpPr>
            <p:cNvPr id="19469" name="TextBox 21"/>
            <p:cNvSpPr txBox="1">
              <a:spLocks noChangeArrowheads="1"/>
            </p:cNvSpPr>
            <p:nvPr/>
          </p:nvSpPr>
          <p:spPr bwMode="auto">
            <a:xfrm>
              <a:off x="5999309" y="3810001"/>
              <a:ext cx="2614818" cy="481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C00000"/>
                  </a:solidFill>
                </a:rPr>
                <a:t>Virtualized 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934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Machine Monitor (</a:t>
            </a:r>
            <a:r>
              <a:rPr lang="en-US" dirty="0" smtClean="0"/>
              <a:t>Hypervisor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2062"/>
            <a:ext cx="8229600" cy="5407297"/>
          </a:xfrm>
        </p:spPr>
        <p:txBody>
          <a:bodyPr>
            <a:normAutofit lnSpcReduction="10000"/>
          </a:bodyPr>
          <a:lstStyle/>
          <a:p>
            <a:endParaRPr lang="en-US" sz="2400" dirty="0" smtClean="0"/>
          </a:p>
          <a:p>
            <a:r>
              <a:rPr lang="en-US" dirty="0" smtClean="0"/>
              <a:t>VMM virtualizes </a:t>
            </a:r>
            <a:r>
              <a:rPr lang="en-US" dirty="0"/>
              <a:t>certain hardware resources, such as the CPU, </a:t>
            </a:r>
            <a:r>
              <a:rPr lang="en-US" dirty="0" smtClean="0"/>
              <a:t>memory</a:t>
            </a:r>
            <a:r>
              <a:rPr lang="en-US" dirty="0"/>
              <a:t>, and physical disk, and creates emulated devices for virtual machines running on the </a:t>
            </a:r>
            <a:r>
              <a:rPr lang="en-US" dirty="0" smtClean="0"/>
              <a:t>host </a:t>
            </a:r>
            <a:r>
              <a:rPr lang="en-US" dirty="0"/>
              <a:t>machine</a:t>
            </a:r>
            <a:r>
              <a:rPr lang="en-US" dirty="0" smtClean="0"/>
              <a:t>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A VMM:</a:t>
            </a:r>
          </a:p>
          <a:p>
            <a:pPr lvl="1"/>
            <a:r>
              <a:rPr lang="en-US" sz="2400" dirty="0" smtClean="0"/>
              <a:t>Resides </a:t>
            </a:r>
            <a:r>
              <a:rPr lang="en-US" sz="2400" dirty="0"/>
              <a:t>as a layer below the operating system </a:t>
            </a:r>
          </a:p>
          <a:p>
            <a:pPr lvl="1"/>
            <a:r>
              <a:rPr lang="en-US" sz="2400" dirty="0" smtClean="0"/>
              <a:t>Presents </a:t>
            </a:r>
            <a:r>
              <a:rPr lang="en-US" sz="2400" dirty="0"/>
              <a:t>a hardware interface to an OS </a:t>
            </a:r>
          </a:p>
          <a:p>
            <a:pPr lvl="1"/>
            <a:r>
              <a:rPr lang="en-US" sz="2400" dirty="0" smtClean="0"/>
              <a:t>Multiplexes </a:t>
            </a:r>
            <a:r>
              <a:rPr lang="en-US" sz="2400" dirty="0"/>
              <a:t>resources between several virtual </a:t>
            </a:r>
            <a:r>
              <a:rPr lang="en-US" sz="2400" dirty="0" smtClean="0"/>
              <a:t>machines </a:t>
            </a:r>
            <a:r>
              <a:rPr lang="en-US" sz="2400" dirty="0"/>
              <a:t>(VMs) </a:t>
            </a:r>
          </a:p>
          <a:p>
            <a:pPr lvl="1"/>
            <a:r>
              <a:rPr lang="en-US" sz="2400" dirty="0" smtClean="0"/>
              <a:t>Performance </a:t>
            </a:r>
            <a:r>
              <a:rPr lang="en-US" sz="2400" dirty="0"/>
              <a:t>Isolates VMs from each other</a:t>
            </a: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780928"/>
            <a:ext cx="189071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30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VMM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6" y="1390334"/>
            <a:ext cx="7570930" cy="311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99592" y="6309320"/>
            <a:ext cx="70567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j-lt"/>
              </a:rPr>
              <a:t>From: Virtual </a:t>
            </a:r>
            <a:r>
              <a:rPr lang="en-US" sz="1400" dirty="0">
                <a:latin typeface="+mj-lt"/>
              </a:rPr>
              <a:t>Machine Monitors, Marc E. </a:t>
            </a:r>
            <a:r>
              <a:rPr lang="en-US" sz="1400" dirty="0" err="1">
                <a:latin typeface="+mj-lt"/>
              </a:rPr>
              <a:t>Fiuczynski</a:t>
            </a:r>
            <a:r>
              <a:rPr lang="en-US" sz="1400" dirty="0">
                <a:latin typeface="+mj-lt"/>
              </a:rPr>
              <a:t>, Princeton University, 2009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0305" y="4505349"/>
            <a:ext cx="27815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b-NO" sz="2000" dirty="0">
                <a:solidFill>
                  <a:srgbClr val="FF0000"/>
                </a:solidFill>
                <a:latin typeface="+mj-lt"/>
              </a:rPr>
              <a:t>N</a:t>
            </a:r>
            <a:r>
              <a:rPr lang="nb-NO" sz="2000" dirty="0" smtClean="0">
                <a:solidFill>
                  <a:srgbClr val="FF0000"/>
                </a:solidFill>
                <a:latin typeface="+mj-lt"/>
              </a:rPr>
              <a:t>ative</a:t>
            </a:r>
            <a:r>
              <a:rPr lang="nb-NO" sz="2000" dirty="0">
                <a:solidFill>
                  <a:srgbClr val="FF0000"/>
                </a:solidFill>
                <a:latin typeface="+mj-lt"/>
              </a:rPr>
              <a:t>, </a:t>
            </a:r>
            <a:r>
              <a:rPr lang="nb-NO" sz="2000" dirty="0" smtClean="0">
                <a:solidFill>
                  <a:srgbClr val="FF0000"/>
                </a:solidFill>
                <a:latin typeface="+mj-lt"/>
              </a:rPr>
              <a:t>or bare metal </a:t>
            </a:r>
            <a:br>
              <a:rPr lang="nb-NO" sz="2000" dirty="0" smtClean="0">
                <a:solidFill>
                  <a:srgbClr val="FF0000"/>
                </a:solidFill>
                <a:latin typeface="+mj-lt"/>
              </a:rPr>
            </a:br>
            <a:r>
              <a:rPr lang="nb-NO" sz="2000" dirty="0" smtClean="0">
                <a:solidFill>
                  <a:srgbClr val="FF0000"/>
                </a:solidFill>
                <a:latin typeface="+mj-lt"/>
              </a:rPr>
              <a:t>hypervisors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086" y="5157192"/>
            <a:ext cx="39193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j-lt"/>
              </a:rPr>
              <a:t>Oracle </a:t>
            </a:r>
            <a:r>
              <a:rPr lang="en-US" sz="1600" dirty="0">
                <a:latin typeface="+mj-lt"/>
              </a:rPr>
              <a:t>VM Server for x86, </a:t>
            </a:r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Citrix</a:t>
            </a:r>
            <a:r>
              <a:rPr lang="en-US" sz="1600" dirty="0">
                <a:latin typeface="+mj-lt"/>
              </a:rPr>
              <a:t> </a:t>
            </a:r>
            <a:r>
              <a:rPr lang="en-US" sz="1600" dirty="0" err="1" smtClean="0">
                <a:latin typeface="+mj-lt"/>
              </a:rPr>
              <a:t>XenServer</a:t>
            </a:r>
            <a:r>
              <a:rPr lang="en-US" sz="1600" dirty="0" smtClean="0">
                <a:latin typeface="+mj-lt"/>
              </a:rPr>
              <a:t>,</a:t>
            </a:r>
            <a:r>
              <a:rPr lang="en-US" sz="1600" dirty="0">
                <a:latin typeface="+mj-lt"/>
              </a:rPr>
              <a:t> </a:t>
            </a:r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VMware </a:t>
            </a:r>
            <a:r>
              <a:rPr lang="en-US" sz="1600" dirty="0">
                <a:latin typeface="+mj-lt"/>
              </a:rPr>
              <a:t>ESX/</a:t>
            </a:r>
            <a:r>
              <a:rPr lang="en-US" sz="1600" dirty="0" err="1">
                <a:latin typeface="+mj-lt"/>
              </a:rPr>
              <a:t>ESXi</a:t>
            </a:r>
            <a:r>
              <a:rPr lang="en-US" sz="1600" dirty="0">
                <a:latin typeface="+mj-lt"/>
              </a:rPr>
              <a:t>, </a:t>
            </a:r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Microsoft</a:t>
            </a:r>
            <a:r>
              <a:rPr lang="en-US" sz="1600" dirty="0">
                <a:latin typeface="+mj-lt"/>
              </a:rPr>
              <a:t> Hyper-V hypervisor.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3968" y="4613070"/>
            <a:ext cx="3754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Hosted hypervisors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6016" y="5301208"/>
            <a:ext cx="3466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KVM, </a:t>
            </a:r>
            <a:br>
              <a:rPr lang="en-US" sz="1600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>VMware </a:t>
            </a:r>
            <a:r>
              <a:rPr lang="en-US" sz="1600" dirty="0">
                <a:latin typeface="+mj-lt"/>
              </a:rPr>
              <a:t>Workstation </a:t>
            </a:r>
          </a:p>
        </p:txBody>
      </p:sp>
    </p:spTree>
    <p:extLst>
      <p:ext uri="{BB962C8B-B14F-4D97-AF65-F5344CB8AC3E}">
        <p14:creationId xmlns:p14="http://schemas.microsoft.com/office/powerpoint/2010/main" val="2264698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Virtual Machines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mtClean="0"/>
              <a:t>VM technology allows multiple virtual machines to run on a single physical machine.</a:t>
            </a:r>
          </a:p>
        </p:txBody>
      </p:sp>
      <p:sp>
        <p:nvSpPr>
          <p:cNvPr id="20508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fld id="{A3821531-7D7E-4CCE-B45A-F784649FCCCA}" type="slidenum">
              <a:rPr lang="en-GB" sz="1200">
                <a:solidFill>
                  <a:schemeClr val="bg1"/>
                </a:solidFill>
              </a:rPr>
              <a:pPr/>
              <a:t>43</a:t>
            </a:fld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828675" y="4764088"/>
            <a:ext cx="5029200" cy="381000"/>
          </a:xfrm>
          <a:prstGeom prst="rect">
            <a:avLst/>
          </a:prstGeom>
          <a:solidFill>
            <a:srgbClr val="00CC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>
                <a:solidFill>
                  <a:srgbClr val="000000"/>
                </a:solidFill>
                <a:cs typeface="Arial" charset="0"/>
              </a:rPr>
              <a:t>Hardware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828675" y="4154488"/>
            <a:ext cx="5029200" cy="45720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>
                <a:solidFill>
                  <a:srgbClr val="000000"/>
                </a:solidFill>
                <a:cs typeface="Arial" charset="0"/>
              </a:rPr>
              <a:t>Virtual Machine Monitor (VMM) / Hypervisor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981075" y="3087688"/>
            <a:ext cx="1295400" cy="609600"/>
          </a:xfrm>
          <a:prstGeom prst="rect">
            <a:avLst/>
          </a:prstGeom>
          <a:solidFill>
            <a:srgbClr val="00FF00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Guest OS</a:t>
            </a:r>
          </a:p>
          <a:p>
            <a:pPr algn="ctr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(Linux)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2657475" y="3087688"/>
            <a:ext cx="1295400" cy="609600"/>
          </a:xfrm>
          <a:prstGeom prst="rect">
            <a:avLst/>
          </a:prstGeom>
          <a:solidFill>
            <a:srgbClr val="FF00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Guest OS</a:t>
            </a:r>
          </a:p>
          <a:p>
            <a:pPr algn="ctr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(NetBSD)</a:t>
            </a: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4410075" y="3087688"/>
            <a:ext cx="1295400" cy="609600"/>
          </a:xfrm>
          <a:prstGeom prst="rect">
            <a:avLst/>
          </a:prstGeom>
          <a:solidFill>
            <a:srgbClr val="C0C0C0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Guest OS</a:t>
            </a:r>
          </a:p>
          <a:p>
            <a:pPr algn="ctr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(Windows)</a:t>
            </a:r>
          </a:p>
        </p:txBody>
      </p:sp>
      <p:grpSp>
        <p:nvGrpSpPr>
          <p:cNvPr id="20489" name="Group 8"/>
          <p:cNvGrpSpPr>
            <a:grpSpLocks/>
          </p:cNvGrpSpPr>
          <p:nvPr/>
        </p:nvGrpSpPr>
        <p:grpSpPr bwMode="auto">
          <a:xfrm>
            <a:off x="904875" y="2706688"/>
            <a:ext cx="1446213" cy="1293812"/>
            <a:chOff x="570" y="1779"/>
            <a:chExt cx="911" cy="815"/>
          </a:xfrm>
        </p:grpSpPr>
        <p:sp>
          <p:nvSpPr>
            <p:cNvPr id="53286" name="Line 9"/>
            <p:cNvSpPr>
              <a:spLocks noChangeShapeType="1"/>
            </p:cNvSpPr>
            <p:nvPr/>
          </p:nvSpPr>
          <p:spPr bwMode="auto">
            <a:xfrm>
              <a:off x="570" y="1779"/>
              <a:ext cx="1" cy="81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latin typeface="+mn-lt"/>
                <a:cs typeface="ＭＳ Ｐゴシック" pitchFamily="-97" charset="-128"/>
              </a:endParaRPr>
            </a:p>
          </p:txBody>
        </p:sp>
        <p:sp>
          <p:nvSpPr>
            <p:cNvPr id="53287" name="Line 10"/>
            <p:cNvSpPr>
              <a:spLocks noChangeShapeType="1"/>
            </p:cNvSpPr>
            <p:nvPr/>
          </p:nvSpPr>
          <p:spPr bwMode="auto">
            <a:xfrm>
              <a:off x="1482" y="1779"/>
              <a:ext cx="1" cy="81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latin typeface="+mn-lt"/>
                <a:cs typeface="ＭＳ Ｐゴシック" pitchFamily="-97" charset="-128"/>
              </a:endParaRPr>
            </a:p>
          </p:txBody>
        </p:sp>
        <p:sp>
          <p:nvSpPr>
            <p:cNvPr id="53288" name="Line 11"/>
            <p:cNvSpPr>
              <a:spLocks noChangeShapeType="1"/>
            </p:cNvSpPr>
            <p:nvPr/>
          </p:nvSpPr>
          <p:spPr bwMode="auto">
            <a:xfrm>
              <a:off x="570" y="2595"/>
              <a:ext cx="91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latin typeface="+mn-lt"/>
                <a:cs typeface="ＭＳ Ｐゴシック" pitchFamily="-97" charset="-128"/>
              </a:endParaRPr>
            </a:p>
          </p:txBody>
        </p:sp>
        <p:sp>
          <p:nvSpPr>
            <p:cNvPr id="20520" name="Rectangle 12"/>
            <p:cNvSpPr>
              <a:spLocks noChangeArrowheads="1"/>
            </p:cNvSpPr>
            <p:nvPr/>
          </p:nvSpPr>
          <p:spPr bwMode="auto">
            <a:xfrm>
              <a:off x="570" y="2451"/>
              <a:ext cx="912" cy="144"/>
            </a:xfrm>
            <a:prstGeom prst="rect">
              <a:avLst/>
            </a:prstGeom>
            <a:solidFill>
              <a:srgbClr val="00CCFF">
                <a:alpha val="32156"/>
              </a:srgbClr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2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>
                  <a:solidFill>
                    <a:srgbClr val="000000"/>
                  </a:solidFill>
                  <a:cs typeface="Arial" charset="0"/>
                </a:rPr>
                <a:t>VM</a:t>
              </a:r>
            </a:p>
          </p:txBody>
        </p:sp>
      </p:grpSp>
      <p:grpSp>
        <p:nvGrpSpPr>
          <p:cNvPr id="20490" name="Group 13"/>
          <p:cNvGrpSpPr>
            <a:grpSpLocks/>
          </p:cNvGrpSpPr>
          <p:nvPr/>
        </p:nvGrpSpPr>
        <p:grpSpPr bwMode="auto">
          <a:xfrm>
            <a:off x="2581275" y="2706688"/>
            <a:ext cx="1446213" cy="1293812"/>
            <a:chOff x="1626" y="1779"/>
            <a:chExt cx="911" cy="815"/>
          </a:xfrm>
        </p:grpSpPr>
        <p:sp>
          <p:nvSpPr>
            <p:cNvPr id="53282" name="Line 14"/>
            <p:cNvSpPr>
              <a:spLocks noChangeShapeType="1"/>
            </p:cNvSpPr>
            <p:nvPr/>
          </p:nvSpPr>
          <p:spPr bwMode="auto">
            <a:xfrm>
              <a:off x="1626" y="1779"/>
              <a:ext cx="1" cy="81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latin typeface="+mn-lt"/>
                <a:cs typeface="ＭＳ Ｐゴシック" pitchFamily="-97" charset="-128"/>
              </a:endParaRPr>
            </a:p>
          </p:txBody>
        </p:sp>
        <p:sp>
          <p:nvSpPr>
            <p:cNvPr id="53283" name="Line 15"/>
            <p:cNvSpPr>
              <a:spLocks noChangeShapeType="1"/>
            </p:cNvSpPr>
            <p:nvPr/>
          </p:nvSpPr>
          <p:spPr bwMode="auto">
            <a:xfrm>
              <a:off x="2538" y="1779"/>
              <a:ext cx="1" cy="81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latin typeface="+mn-lt"/>
                <a:cs typeface="ＭＳ Ｐゴシック" pitchFamily="-97" charset="-128"/>
              </a:endParaRPr>
            </a:p>
          </p:txBody>
        </p:sp>
        <p:sp>
          <p:nvSpPr>
            <p:cNvPr id="53284" name="Line 16"/>
            <p:cNvSpPr>
              <a:spLocks noChangeShapeType="1"/>
            </p:cNvSpPr>
            <p:nvPr/>
          </p:nvSpPr>
          <p:spPr bwMode="auto">
            <a:xfrm>
              <a:off x="1626" y="2595"/>
              <a:ext cx="91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latin typeface="+mn-lt"/>
                <a:cs typeface="ＭＳ Ｐゴシック" pitchFamily="-97" charset="-128"/>
              </a:endParaRPr>
            </a:p>
          </p:txBody>
        </p:sp>
        <p:sp>
          <p:nvSpPr>
            <p:cNvPr id="20516" name="Rectangle 17"/>
            <p:cNvSpPr>
              <a:spLocks noChangeArrowheads="1"/>
            </p:cNvSpPr>
            <p:nvPr/>
          </p:nvSpPr>
          <p:spPr bwMode="auto">
            <a:xfrm>
              <a:off x="1626" y="2451"/>
              <a:ext cx="912" cy="144"/>
            </a:xfrm>
            <a:prstGeom prst="rect">
              <a:avLst/>
            </a:prstGeom>
            <a:solidFill>
              <a:srgbClr val="00CCFF">
                <a:alpha val="32156"/>
              </a:srgbClr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2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>
                  <a:solidFill>
                    <a:srgbClr val="000000"/>
                  </a:solidFill>
                  <a:cs typeface="Arial" charset="0"/>
                </a:rPr>
                <a:t>VM</a:t>
              </a:r>
            </a:p>
          </p:txBody>
        </p:sp>
      </p:grpSp>
      <p:grpSp>
        <p:nvGrpSpPr>
          <p:cNvPr id="20491" name="Group 18"/>
          <p:cNvGrpSpPr>
            <a:grpSpLocks/>
          </p:cNvGrpSpPr>
          <p:nvPr/>
        </p:nvGrpSpPr>
        <p:grpSpPr bwMode="auto">
          <a:xfrm>
            <a:off x="4333875" y="2706688"/>
            <a:ext cx="1446213" cy="1293812"/>
            <a:chOff x="2730" y="1779"/>
            <a:chExt cx="911" cy="815"/>
          </a:xfrm>
        </p:grpSpPr>
        <p:sp>
          <p:nvSpPr>
            <p:cNvPr id="53278" name="Line 19"/>
            <p:cNvSpPr>
              <a:spLocks noChangeShapeType="1"/>
            </p:cNvSpPr>
            <p:nvPr/>
          </p:nvSpPr>
          <p:spPr bwMode="auto">
            <a:xfrm>
              <a:off x="2730" y="1779"/>
              <a:ext cx="1" cy="81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latin typeface="+mn-lt"/>
                <a:cs typeface="ＭＳ Ｐゴシック" pitchFamily="-97" charset="-128"/>
              </a:endParaRPr>
            </a:p>
          </p:txBody>
        </p:sp>
        <p:sp>
          <p:nvSpPr>
            <p:cNvPr id="53279" name="Line 20"/>
            <p:cNvSpPr>
              <a:spLocks noChangeShapeType="1"/>
            </p:cNvSpPr>
            <p:nvPr/>
          </p:nvSpPr>
          <p:spPr bwMode="auto">
            <a:xfrm>
              <a:off x="3642" y="1779"/>
              <a:ext cx="1" cy="81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latin typeface="+mn-lt"/>
                <a:cs typeface="ＭＳ Ｐゴシック" pitchFamily="-97" charset="-128"/>
              </a:endParaRPr>
            </a:p>
          </p:txBody>
        </p:sp>
        <p:sp>
          <p:nvSpPr>
            <p:cNvPr id="53280" name="Line 21"/>
            <p:cNvSpPr>
              <a:spLocks noChangeShapeType="1"/>
            </p:cNvSpPr>
            <p:nvPr/>
          </p:nvSpPr>
          <p:spPr bwMode="auto">
            <a:xfrm>
              <a:off x="2730" y="2595"/>
              <a:ext cx="91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latin typeface="+mn-lt"/>
                <a:cs typeface="ＭＳ Ｐゴシック" pitchFamily="-97" charset="-128"/>
              </a:endParaRPr>
            </a:p>
          </p:txBody>
        </p:sp>
        <p:sp>
          <p:nvSpPr>
            <p:cNvPr id="20512" name="Rectangle 22"/>
            <p:cNvSpPr>
              <a:spLocks noChangeArrowheads="1"/>
            </p:cNvSpPr>
            <p:nvPr/>
          </p:nvSpPr>
          <p:spPr bwMode="auto">
            <a:xfrm>
              <a:off x="2730" y="2451"/>
              <a:ext cx="912" cy="144"/>
            </a:xfrm>
            <a:prstGeom prst="rect">
              <a:avLst/>
            </a:prstGeom>
            <a:solidFill>
              <a:srgbClr val="00CCFF">
                <a:alpha val="32156"/>
              </a:srgbClr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2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>
                  <a:solidFill>
                    <a:srgbClr val="000000"/>
                  </a:solidFill>
                  <a:cs typeface="Arial" charset="0"/>
                </a:rPr>
                <a:t>VM</a:t>
              </a:r>
            </a:p>
          </p:txBody>
        </p:sp>
      </p:grpSp>
      <p:sp>
        <p:nvSpPr>
          <p:cNvPr id="20492" name="Text Box 23"/>
          <p:cNvSpPr txBox="1">
            <a:spLocks noChangeArrowheads="1"/>
          </p:cNvSpPr>
          <p:nvPr/>
        </p:nvSpPr>
        <p:spPr bwMode="auto">
          <a:xfrm>
            <a:off x="4410075" y="2630488"/>
            <a:ext cx="550863" cy="344487"/>
          </a:xfrm>
          <a:prstGeom prst="rect">
            <a:avLst/>
          </a:prstGeom>
          <a:solidFill>
            <a:srgbClr val="99CC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pPr eaLnBrk="1" hangingPunct="1">
              <a:lnSpc>
                <a:spcPct val="102000"/>
              </a:lnSpc>
            </a:pPr>
            <a:r>
              <a:rPr lang="en-GB" sz="1600">
                <a:solidFill>
                  <a:srgbClr val="000000"/>
                </a:solidFill>
                <a:cs typeface="Arial" charset="0"/>
              </a:rPr>
              <a:t>App</a:t>
            </a:r>
          </a:p>
        </p:txBody>
      </p:sp>
      <p:sp>
        <p:nvSpPr>
          <p:cNvPr id="20493" name="Text Box 24"/>
          <p:cNvSpPr txBox="1">
            <a:spLocks noChangeArrowheads="1"/>
          </p:cNvSpPr>
          <p:nvPr/>
        </p:nvSpPr>
        <p:spPr bwMode="auto">
          <a:xfrm>
            <a:off x="1666875" y="2630488"/>
            <a:ext cx="550863" cy="344487"/>
          </a:xfrm>
          <a:prstGeom prst="rect">
            <a:avLst/>
          </a:prstGeom>
          <a:solidFill>
            <a:srgbClr val="FFFF99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pPr eaLnBrk="1" hangingPunct="1">
              <a:lnSpc>
                <a:spcPct val="102000"/>
              </a:lnSpc>
            </a:pPr>
            <a:r>
              <a:rPr lang="en-GB" sz="1600">
                <a:solidFill>
                  <a:srgbClr val="000000"/>
                </a:solidFill>
                <a:cs typeface="Arial" charset="0"/>
              </a:rPr>
              <a:t>App</a:t>
            </a:r>
          </a:p>
        </p:txBody>
      </p:sp>
      <p:sp>
        <p:nvSpPr>
          <p:cNvPr id="20494" name="Text Box 25"/>
          <p:cNvSpPr txBox="1">
            <a:spLocks noChangeArrowheads="1"/>
          </p:cNvSpPr>
          <p:nvPr/>
        </p:nvSpPr>
        <p:spPr bwMode="auto">
          <a:xfrm>
            <a:off x="5095875" y="2630488"/>
            <a:ext cx="550863" cy="344487"/>
          </a:xfrm>
          <a:prstGeom prst="rect">
            <a:avLst/>
          </a:prstGeom>
          <a:solidFill>
            <a:srgbClr val="FF99CC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pPr eaLnBrk="1" hangingPunct="1">
              <a:lnSpc>
                <a:spcPct val="102000"/>
              </a:lnSpc>
            </a:pPr>
            <a:r>
              <a:rPr lang="en-GB" sz="1600">
                <a:solidFill>
                  <a:srgbClr val="000000"/>
                </a:solidFill>
                <a:cs typeface="Arial" charset="0"/>
              </a:rPr>
              <a:t>App</a:t>
            </a:r>
          </a:p>
        </p:txBody>
      </p:sp>
      <p:sp>
        <p:nvSpPr>
          <p:cNvPr id="20495" name="Text Box 26"/>
          <p:cNvSpPr txBox="1">
            <a:spLocks noChangeArrowheads="1"/>
          </p:cNvSpPr>
          <p:nvPr/>
        </p:nvSpPr>
        <p:spPr bwMode="auto">
          <a:xfrm>
            <a:off x="2657475" y="2630488"/>
            <a:ext cx="550863" cy="344487"/>
          </a:xfrm>
          <a:prstGeom prst="rect">
            <a:avLst/>
          </a:prstGeom>
          <a:solidFill>
            <a:srgbClr val="CC99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pPr eaLnBrk="1" hangingPunct="1">
              <a:lnSpc>
                <a:spcPct val="102000"/>
              </a:lnSpc>
            </a:pPr>
            <a:r>
              <a:rPr lang="en-GB" sz="1600">
                <a:solidFill>
                  <a:srgbClr val="000000"/>
                </a:solidFill>
                <a:cs typeface="Arial" charset="0"/>
              </a:rPr>
              <a:t>App</a:t>
            </a:r>
          </a:p>
        </p:txBody>
      </p:sp>
      <p:sp>
        <p:nvSpPr>
          <p:cNvPr id="20496" name="Text Box 27"/>
          <p:cNvSpPr txBox="1">
            <a:spLocks noChangeArrowheads="1"/>
          </p:cNvSpPr>
          <p:nvPr/>
        </p:nvSpPr>
        <p:spPr bwMode="auto">
          <a:xfrm>
            <a:off x="981075" y="2630488"/>
            <a:ext cx="550863" cy="344487"/>
          </a:xfrm>
          <a:prstGeom prst="rect">
            <a:avLst/>
          </a:prstGeom>
          <a:solidFill>
            <a:srgbClr val="CCFFCC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pPr eaLnBrk="1" hangingPunct="1">
              <a:lnSpc>
                <a:spcPct val="102000"/>
              </a:lnSpc>
            </a:pPr>
            <a:r>
              <a:rPr lang="en-GB" sz="1600">
                <a:solidFill>
                  <a:srgbClr val="000000"/>
                </a:solidFill>
                <a:cs typeface="Arial" charset="0"/>
              </a:rPr>
              <a:t>App</a:t>
            </a:r>
          </a:p>
        </p:txBody>
      </p:sp>
      <p:sp>
        <p:nvSpPr>
          <p:cNvPr id="20497" name="Text Box 28"/>
          <p:cNvSpPr txBox="1">
            <a:spLocks noChangeArrowheads="1"/>
          </p:cNvSpPr>
          <p:nvPr/>
        </p:nvSpPr>
        <p:spPr bwMode="auto">
          <a:xfrm>
            <a:off x="6689725" y="2847975"/>
            <a:ext cx="752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>
                <a:solidFill>
                  <a:srgbClr val="000000"/>
                </a:solidFill>
                <a:ea typeface="MS Gothic" charset="-128"/>
              </a:rPr>
              <a:t>Xen</a:t>
            </a:r>
          </a:p>
        </p:txBody>
      </p:sp>
      <p:sp>
        <p:nvSpPr>
          <p:cNvPr id="20498" name="Text Box 29"/>
          <p:cNvSpPr txBox="1">
            <a:spLocks noChangeArrowheads="1"/>
          </p:cNvSpPr>
          <p:nvPr/>
        </p:nvSpPr>
        <p:spPr bwMode="auto">
          <a:xfrm>
            <a:off x="6691313" y="3448050"/>
            <a:ext cx="2403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>
                <a:solidFill>
                  <a:srgbClr val="000000"/>
                </a:solidFill>
                <a:ea typeface="MS Gothic" charset="-128"/>
              </a:rPr>
              <a:t>VMWare</a:t>
            </a:r>
          </a:p>
        </p:txBody>
      </p:sp>
      <p:sp>
        <p:nvSpPr>
          <p:cNvPr id="20499" name="Text Box 30"/>
          <p:cNvSpPr txBox="1">
            <a:spLocks noChangeArrowheads="1"/>
          </p:cNvSpPr>
          <p:nvPr/>
        </p:nvSpPr>
        <p:spPr bwMode="auto">
          <a:xfrm>
            <a:off x="6691313" y="4046538"/>
            <a:ext cx="2403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>
                <a:solidFill>
                  <a:srgbClr val="000000"/>
                </a:solidFill>
                <a:ea typeface="MS Gothic" charset="-128"/>
              </a:rPr>
              <a:t>UML</a:t>
            </a:r>
          </a:p>
        </p:txBody>
      </p:sp>
      <p:sp>
        <p:nvSpPr>
          <p:cNvPr id="20500" name="Text Box 31"/>
          <p:cNvSpPr txBox="1">
            <a:spLocks noChangeArrowheads="1"/>
          </p:cNvSpPr>
          <p:nvPr/>
        </p:nvSpPr>
        <p:spPr bwMode="auto">
          <a:xfrm>
            <a:off x="6692900" y="4622800"/>
            <a:ext cx="2403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>
                <a:solidFill>
                  <a:srgbClr val="000000"/>
                </a:solidFill>
                <a:ea typeface="MS Gothic" charset="-128"/>
              </a:rPr>
              <a:t>Denali</a:t>
            </a:r>
          </a:p>
        </p:txBody>
      </p:sp>
      <p:sp>
        <p:nvSpPr>
          <p:cNvPr id="20501" name="Text Box 32"/>
          <p:cNvSpPr txBox="1">
            <a:spLocks noChangeArrowheads="1"/>
          </p:cNvSpPr>
          <p:nvPr/>
        </p:nvSpPr>
        <p:spPr bwMode="auto">
          <a:xfrm>
            <a:off x="6692900" y="5127625"/>
            <a:ext cx="2403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>
                <a:solidFill>
                  <a:srgbClr val="000000"/>
                </a:solidFill>
                <a:ea typeface="MS Gothic" charset="-128"/>
              </a:rPr>
              <a:t>etc.</a:t>
            </a:r>
          </a:p>
        </p:txBody>
      </p:sp>
      <p:cxnSp>
        <p:nvCxnSpPr>
          <p:cNvPr id="20502" name="AutoShape 33"/>
          <p:cNvCxnSpPr>
            <a:cxnSpLocks noChangeShapeType="1"/>
            <a:stCxn id="20485" idx="3"/>
            <a:endCxn id="20497" idx="1"/>
          </p:cNvCxnSpPr>
          <p:nvPr/>
        </p:nvCxnSpPr>
        <p:spPr bwMode="auto">
          <a:xfrm flipV="1">
            <a:off x="5857875" y="3078163"/>
            <a:ext cx="831850" cy="1304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AutoShape 34"/>
          <p:cNvCxnSpPr>
            <a:cxnSpLocks noChangeShapeType="1"/>
            <a:stCxn id="20485" idx="3"/>
          </p:cNvCxnSpPr>
          <p:nvPr/>
        </p:nvCxnSpPr>
        <p:spPr bwMode="auto">
          <a:xfrm flipV="1">
            <a:off x="5857875" y="3700463"/>
            <a:ext cx="833438" cy="6826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AutoShape 35"/>
          <p:cNvCxnSpPr>
            <a:cxnSpLocks noChangeShapeType="1"/>
            <a:stCxn id="20485" idx="3"/>
            <a:endCxn id="20499" idx="1"/>
          </p:cNvCxnSpPr>
          <p:nvPr/>
        </p:nvCxnSpPr>
        <p:spPr bwMode="auto">
          <a:xfrm flipV="1">
            <a:off x="5857875" y="4276725"/>
            <a:ext cx="833438" cy="1063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AutoShape 36"/>
          <p:cNvCxnSpPr>
            <a:cxnSpLocks noChangeShapeType="1"/>
            <a:stCxn id="20485" idx="3"/>
            <a:endCxn id="20500" idx="1"/>
          </p:cNvCxnSpPr>
          <p:nvPr/>
        </p:nvCxnSpPr>
        <p:spPr bwMode="auto">
          <a:xfrm>
            <a:off x="5857875" y="4383088"/>
            <a:ext cx="835025" cy="4699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AutoShape 37"/>
          <p:cNvCxnSpPr>
            <a:cxnSpLocks noChangeShapeType="1"/>
            <a:stCxn id="20485" idx="3"/>
            <a:endCxn id="20501" idx="1"/>
          </p:cNvCxnSpPr>
          <p:nvPr/>
        </p:nvCxnSpPr>
        <p:spPr bwMode="auto">
          <a:xfrm>
            <a:off x="5857875" y="4383088"/>
            <a:ext cx="835025" cy="974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7" name="Text Box 38"/>
          <p:cNvSpPr txBox="1">
            <a:spLocks noChangeArrowheads="1"/>
          </p:cNvSpPr>
          <p:nvPr/>
        </p:nvSpPr>
        <p:spPr bwMode="auto">
          <a:xfrm>
            <a:off x="304800" y="5767388"/>
            <a:ext cx="88392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sz="1800" i="1">
                <a:solidFill>
                  <a:srgbClr val="000000"/>
                </a:solidFill>
                <a:ea typeface="MS Gothic" charset="-128"/>
              </a:rPr>
              <a:t>Performance</a:t>
            </a:r>
            <a:r>
              <a:rPr lang="en-GB" sz="1800">
                <a:solidFill>
                  <a:srgbClr val="000000"/>
                </a:solidFill>
                <a:ea typeface="MS Gothic" charset="-128"/>
              </a:rPr>
              <a:t>: Para-virtualization (e.g. Xen) is very close to raw physical performance!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Advantages of virtual </a:t>
            </a:r>
            <a:r>
              <a:rPr lang="en-US" sz="3200" dirty="0" smtClean="0"/>
              <a:t>machines</a:t>
            </a:r>
            <a:endParaRPr 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84784"/>
            <a:ext cx="8075240" cy="4641379"/>
          </a:xfrm>
        </p:spPr>
        <p:txBody>
          <a:bodyPr>
            <a:normAutofit fontScale="92500"/>
          </a:bodyPr>
          <a:lstStyle/>
          <a:p>
            <a:pPr lvl="1"/>
            <a:r>
              <a:rPr lang="en-US" sz="2400" dirty="0" smtClean="0"/>
              <a:t>Run operating systems where the physical hardware is unavailable,</a:t>
            </a:r>
          </a:p>
          <a:p>
            <a:pPr lvl="1"/>
            <a:r>
              <a:rPr lang="en-US" sz="2400" dirty="0" smtClean="0"/>
              <a:t>Easier to create new machines, backup machines, etc.,</a:t>
            </a:r>
          </a:p>
          <a:p>
            <a:pPr lvl="1"/>
            <a:r>
              <a:rPr lang="en-US" sz="2400" dirty="0" smtClean="0"/>
              <a:t>Software testing using “clean” installs of operating systems and software,</a:t>
            </a:r>
          </a:p>
          <a:p>
            <a:pPr lvl="1"/>
            <a:r>
              <a:rPr lang="en-US" sz="2400" dirty="0" smtClean="0"/>
              <a:t>Emulate more machines than are physically available,</a:t>
            </a:r>
          </a:p>
          <a:p>
            <a:pPr lvl="1"/>
            <a:r>
              <a:rPr lang="en-US" sz="2400" dirty="0" smtClean="0"/>
              <a:t>Timeshare lightly loaded systems on one host,</a:t>
            </a:r>
          </a:p>
          <a:p>
            <a:pPr lvl="1"/>
            <a:r>
              <a:rPr lang="en-US" sz="2400" dirty="0" smtClean="0"/>
              <a:t>Debug problems (suspend and resume the problem machine),</a:t>
            </a:r>
          </a:p>
          <a:p>
            <a:pPr lvl="1"/>
            <a:r>
              <a:rPr lang="en-US" sz="2400" dirty="0" smtClean="0"/>
              <a:t>Easy migration of virtual machines (shutdown needed or not).</a:t>
            </a:r>
          </a:p>
          <a:p>
            <a:pPr lvl="1"/>
            <a:r>
              <a:rPr lang="en-US" sz="2400" dirty="0" smtClean="0"/>
              <a:t>Run legacy systems!</a:t>
            </a:r>
          </a:p>
          <a:p>
            <a:pPr lvl="1"/>
            <a:endParaRPr lang="en-US" sz="2400" dirty="0" smtClean="0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fld id="{47E3B457-1DEA-4918-A495-EDB502209306}" type="slidenum">
              <a:rPr lang="en-GB" sz="1200">
                <a:solidFill>
                  <a:schemeClr val="bg1"/>
                </a:solidFill>
              </a:rPr>
              <a:pPr/>
              <a:t>44</a:t>
            </a:fld>
            <a:endParaRPr lang="en-GB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262063"/>
            <a:ext cx="8424935" cy="4830762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sz="3100" dirty="0" smtClean="0"/>
              <a:t>A VMM is </a:t>
            </a:r>
            <a:r>
              <a:rPr lang="en-US" sz="3100" dirty="0"/>
              <a:t>the software 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solution that implements </a:t>
            </a:r>
            <a:br>
              <a:rPr lang="en-US" sz="3100" dirty="0" smtClean="0"/>
            </a:br>
            <a:r>
              <a:rPr lang="en-US" sz="3100" dirty="0" smtClean="0"/>
              <a:t>virtualization to </a:t>
            </a:r>
            <a:r>
              <a:rPr lang="en-US" sz="3100" dirty="0"/>
              <a:t>run </a:t>
            </a:r>
            <a:r>
              <a:rPr lang="en-US" sz="3100" u="sng" dirty="0">
                <a:solidFill>
                  <a:srgbClr val="FF0000"/>
                </a:solidFill>
              </a:rPr>
              <a:t>in </a:t>
            </a:r>
            <a:r>
              <a:rPr lang="en-US" sz="3100" u="sng" dirty="0" smtClean="0">
                <a:solidFill>
                  <a:srgbClr val="FF0000"/>
                </a:solidFill>
              </a:rPr>
              <a:t/>
            </a:r>
            <a:br>
              <a:rPr lang="en-US" sz="3100" u="sng" dirty="0" smtClean="0">
                <a:solidFill>
                  <a:srgbClr val="FF0000"/>
                </a:solidFill>
              </a:rPr>
            </a:br>
            <a:r>
              <a:rPr lang="en-US" sz="3100" u="sng" dirty="0" smtClean="0">
                <a:solidFill>
                  <a:srgbClr val="FF0000"/>
                </a:solidFill>
              </a:rPr>
              <a:t>conjunction </a:t>
            </a:r>
            <a:r>
              <a:rPr lang="en-US" sz="3100" u="sng" dirty="0">
                <a:solidFill>
                  <a:srgbClr val="FF0000"/>
                </a:solidFill>
              </a:rPr>
              <a:t>with the </a:t>
            </a:r>
            <a:r>
              <a:rPr lang="en-US" sz="3100" u="sng" dirty="0" smtClean="0">
                <a:solidFill>
                  <a:srgbClr val="FF0000"/>
                </a:solidFill>
              </a:rPr>
              <a:t/>
            </a:r>
            <a:br>
              <a:rPr lang="en-US" sz="3100" u="sng" dirty="0" smtClean="0">
                <a:solidFill>
                  <a:srgbClr val="FF0000"/>
                </a:solidFill>
              </a:rPr>
            </a:br>
            <a:r>
              <a:rPr lang="en-US" sz="3100" u="sng" dirty="0" smtClean="0">
                <a:solidFill>
                  <a:srgbClr val="FF0000"/>
                </a:solidFill>
              </a:rPr>
              <a:t>host </a:t>
            </a:r>
            <a:r>
              <a:rPr lang="en-US" sz="3100" u="sng" dirty="0">
                <a:solidFill>
                  <a:srgbClr val="FF0000"/>
                </a:solidFill>
              </a:rPr>
              <a:t>operating system</a:t>
            </a:r>
            <a:r>
              <a:rPr lang="en-US" sz="3100" dirty="0"/>
              <a:t>. </a:t>
            </a:r>
            <a:endParaRPr lang="en-US" sz="3100" dirty="0" smtClean="0"/>
          </a:p>
          <a:p>
            <a:endParaRPr lang="en-US" dirty="0" smtClean="0"/>
          </a:p>
          <a:p>
            <a:r>
              <a:rPr lang="en-US" sz="2900" dirty="0" smtClean="0"/>
              <a:t>VMM virtualizes </a:t>
            </a:r>
            <a:r>
              <a:rPr lang="en-US" sz="2900" dirty="0"/>
              <a:t>certain </a:t>
            </a:r>
            <a:r>
              <a:rPr lang="en-US" sz="2900" dirty="0" smtClean="0"/>
              <a:t/>
            </a:r>
            <a:br>
              <a:rPr lang="en-US" sz="2900" dirty="0" smtClean="0"/>
            </a:br>
            <a:r>
              <a:rPr lang="en-US" sz="2900" dirty="0" smtClean="0"/>
              <a:t>hardware </a:t>
            </a:r>
            <a:r>
              <a:rPr lang="en-US" sz="2900" dirty="0"/>
              <a:t>resources, such </a:t>
            </a:r>
            <a:r>
              <a:rPr lang="en-US" sz="2900" dirty="0" smtClean="0"/>
              <a:t/>
            </a:r>
            <a:br>
              <a:rPr lang="en-US" sz="2900" dirty="0" smtClean="0"/>
            </a:br>
            <a:r>
              <a:rPr lang="en-US" sz="2900" dirty="0" smtClean="0"/>
              <a:t>as </a:t>
            </a:r>
            <a:r>
              <a:rPr lang="en-US" sz="2900" dirty="0"/>
              <a:t>the CPU</a:t>
            </a:r>
            <a:r>
              <a:rPr lang="en-US" sz="2900" dirty="0" smtClean="0"/>
              <a:t>, memory</a:t>
            </a:r>
            <a:r>
              <a:rPr lang="en-US" sz="2900" dirty="0"/>
              <a:t>, and </a:t>
            </a:r>
            <a:r>
              <a:rPr lang="en-US" sz="2900" dirty="0" smtClean="0"/>
              <a:t/>
            </a:r>
            <a:br>
              <a:rPr lang="en-US" sz="2900" dirty="0" smtClean="0"/>
            </a:br>
            <a:r>
              <a:rPr lang="en-US" sz="2900" dirty="0" smtClean="0"/>
              <a:t>physical </a:t>
            </a:r>
            <a:r>
              <a:rPr lang="en-US" sz="2900" dirty="0"/>
              <a:t>disk, </a:t>
            </a:r>
            <a:r>
              <a:rPr lang="en-US" sz="2900" dirty="0" smtClean="0"/>
              <a:t> and </a:t>
            </a:r>
            <a:r>
              <a:rPr lang="en-US" sz="2900" dirty="0"/>
              <a:t>creates emulated devices </a:t>
            </a:r>
            <a:r>
              <a:rPr lang="en-US" sz="2900" dirty="0" smtClean="0"/>
              <a:t>for </a:t>
            </a:r>
            <a:r>
              <a:rPr lang="en-US" sz="2900" dirty="0"/>
              <a:t>virtual </a:t>
            </a:r>
            <a:r>
              <a:rPr lang="en-US" sz="2900" dirty="0" smtClean="0"/>
              <a:t>machines running </a:t>
            </a:r>
            <a:r>
              <a:rPr lang="en-US" sz="2900" dirty="0"/>
              <a:t>on </a:t>
            </a:r>
            <a:r>
              <a:rPr lang="en-US" sz="2900" dirty="0" smtClean="0"/>
              <a:t>the </a:t>
            </a:r>
            <a:r>
              <a:rPr lang="en-US" sz="2900" dirty="0"/>
              <a:t>host machine. </a:t>
            </a:r>
            <a:endParaRPr lang="en-US" sz="2900" dirty="0" smtClean="0"/>
          </a:p>
          <a:p>
            <a:endParaRPr lang="en-US" dirty="0" smtClean="0"/>
          </a:p>
          <a:p>
            <a:r>
              <a:rPr lang="en-US" sz="2600" dirty="0" smtClean="0"/>
              <a:t>VMM determines </a:t>
            </a:r>
            <a:r>
              <a:rPr lang="en-US" sz="2600" dirty="0"/>
              <a:t>how resources should be allocated, virtualized</a:t>
            </a:r>
            <a:r>
              <a:rPr lang="en-US" sz="2600" dirty="0" smtClean="0"/>
              <a:t>, and </a:t>
            </a:r>
            <a:r>
              <a:rPr lang="en-US" sz="2600" dirty="0"/>
              <a:t>presented to the virtual machines </a:t>
            </a:r>
            <a:r>
              <a:rPr lang="en-US" sz="2600" dirty="0" smtClean="0"/>
              <a:t>running </a:t>
            </a:r>
            <a:r>
              <a:rPr lang="en-US" sz="2600" dirty="0"/>
              <a:t>on the host computer. </a:t>
            </a:r>
            <a:endParaRPr lang="en-US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 Monitor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84784"/>
            <a:ext cx="4392488" cy="253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72624" y="6381328"/>
            <a:ext cx="7416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j-lt"/>
              </a:rPr>
              <a:t>From: An </a:t>
            </a:r>
            <a:r>
              <a:rPr lang="en-US" sz="1400" dirty="0">
                <a:latin typeface="+mj-lt"/>
              </a:rPr>
              <a:t>Introduction to Virtualization, Sean Campbell and Michael </a:t>
            </a:r>
            <a:r>
              <a:rPr lang="en-US" sz="1400" dirty="0" err="1">
                <a:latin typeface="+mj-lt"/>
              </a:rPr>
              <a:t>Jeronimo</a:t>
            </a:r>
            <a:r>
              <a:rPr lang="en-US" sz="1400" dirty="0">
                <a:latin typeface="+mj-lt"/>
              </a:rPr>
              <a:t>, Intel.</a:t>
            </a:r>
          </a:p>
        </p:txBody>
      </p:sp>
    </p:spTree>
    <p:extLst>
      <p:ext uri="{BB962C8B-B14F-4D97-AF65-F5344CB8AC3E}">
        <p14:creationId xmlns:p14="http://schemas.microsoft.com/office/powerpoint/2010/main" val="2033755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Hypervisors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46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72624" y="6381328"/>
            <a:ext cx="7416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j-lt"/>
              </a:rPr>
              <a:t>From: An </a:t>
            </a:r>
            <a:r>
              <a:rPr lang="en-US" sz="1400" dirty="0">
                <a:latin typeface="+mj-lt"/>
              </a:rPr>
              <a:t>Introduction to Virtualization, Sean Campbell and Michael </a:t>
            </a:r>
            <a:r>
              <a:rPr lang="en-US" sz="1400" dirty="0" err="1">
                <a:latin typeface="+mj-lt"/>
              </a:rPr>
              <a:t>Jeronimo</a:t>
            </a:r>
            <a:r>
              <a:rPr lang="en-US" sz="1400" dirty="0">
                <a:latin typeface="+mj-lt"/>
              </a:rPr>
              <a:t>, Intel.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838912"/>
            <a:ext cx="4487458" cy="2545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262063"/>
            <a:ext cx="8424935" cy="4830762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hypervisor </a:t>
            </a:r>
            <a:r>
              <a:rPr lang="en-US" u="sng" dirty="0">
                <a:solidFill>
                  <a:srgbClr val="FF0000"/>
                </a:solidFill>
              </a:rPr>
              <a:t>runs </a:t>
            </a:r>
            <a:r>
              <a:rPr lang="en-US" u="sng" dirty="0" smtClean="0">
                <a:solidFill>
                  <a:srgbClr val="FF0000"/>
                </a:solidFill>
              </a:rPr>
              <a:t/>
            </a:r>
            <a:br>
              <a:rPr lang="en-US" u="sng" dirty="0" smtClean="0">
                <a:solidFill>
                  <a:srgbClr val="FF0000"/>
                </a:solidFill>
              </a:rPr>
            </a:br>
            <a:r>
              <a:rPr lang="en-US" u="sng" dirty="0" smtClean="0">
                <a:solidFill>
                  <a:srgbClr val="FF0000"/>
                </a:solidFill>
              </a:rPr>
              <a:t>directly </a:t>
            </a:r>
            <a:r>
              <a:rPr lang="en-US" u="sng" dirty="0">
                <a:solidFill>
                  <a:srgbClr val="FF0000"/>
                </a:solidFill>
              </a:rPr>
              <a:t>on </a:t>
            </a:r>
            <a:r>
              <a:rPr lang="en-US" u="sng" dirty="0" smtClean="0">
                <a:solidFill>
                  <a:srgbClr val="FF0000"/>
                </a:solidFill>
              </a:rPr>
              <a:t>the physical </a:t>
            </a:r>
            <a:br>
              <a:rPr lang="en-US" u="sng" dirty="0" smtClean="0">
                <a:solidFill>
                  <a:srgbClr val="FF0000"/>
                </a:solidFill>
              </a:rPr>
            </a:br>
            <a:r>
              <a:rPr lang="en-US" u="sng" dirty="0" smtClean="0">
                <a:solidFill>
                  <a:srgbClr val="FF0000"/>
                </a:solidFill>
              </a:rPr>
              <a:t>hardware</a:t>
            </a:r>
            <a:r>
              <a:rPr lang="en-US" dirty="0" smtClean="0"/>
              <a:t> without any </a:t>
            </a:r>
            <a:br>
              <a:rPr lang="en-US" dirty="0" smtClean="0"/>
            </a:br>
            <a:r>
              <a:rPr lang="en-US" dirty="0" smtClean="0"/>
              <a:t>help </a:t>
            </a:r>
            <a:r>
              <a:rPr lang="en-US" dirty="0"/>
              <a:t>from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host </a:t>
            </a:r>
            <a:r>
              <a:rPr lang="en-US" dirty="0"/>
              <a:t>operating system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provide access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hardware resources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hypervisor is </a:t>
            </a:r>
            <a:r>
              <a:rPr lang="en-US" dirty="0" smtClean="0"/>
              <a:t>responsible </a:t>
            </a:r>
            <a:r>
              <a:rPr lang="en-US" dirty="0"/>
              <a:t>for hosting and </a:t>
            </a:r>
            <a:r>
              <a:rPr lang="en-US" dirty="0" smtClean="0"/>
              <a:t>managing</a:t>
            </a:r>
            <a:endParaRPr lang="en-US" dirty="0"/>
          </a:p>
          <a:p>
            <a:r>
              <a:rPr lang="en-US" dirty="0"/>
              <a:t>virtual machines running on the host machine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12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1680" y="2564904"/>
            <a:ext cx="6388224" cy="59821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(Some) Research Issues</a:t>
            </a:r>
          </a:p>
        </p:txBody>
      </p:sp>
      <p:sp>
        <p:nvSpPr>
          <p:cNvPr id="5123" name="TextBox 1"/>
          <p:cNvSpPr txBox="1">
            <a:spLocks noChangeArrowheads="1"/>
          </p:cNvSpPr>
          <p:nvPr/>
        </p:nvSpPr>
        <p:spPr bwMode="auto">
          <a:xfrm>
            <a:off x="990600" y="6407150"/>
            <a:ext cx="3709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pPr eaLnBrk="1" hangingPunct="1"/>
            <a:r>
              <a:rPr lang="en-US" dirty="0">
                <a:solidFill>
                  <a:srgbClr val="F4F4F4"/>
                </a:solidFill>
                <a:latin typeface="Arial" charset="0"/>
              </a:rPr>
              <a:t>Modified from Mark Baker</a:t>
            </a:r>
            <a:endParaRPr lang="en-GB" dirty="0">
              <a:solidFill>
                <a:srgbClr val="F4F4F4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25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Cloud Providers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Admission Control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sz="2400" dirty="0"/>
              <a:t>VM deployment  (Where to deploy a VM)</a:t>
            </a:r>
          </a:p>
          <a:p>
            <a:endParaRPr lang="en-US" sz="3200" dirty="0" smtClean="0"/>
          </a:p>
          <a:p>
            <a:r>
              <a:rPr lang="en-US" sz="3200" dirty="0" smtClean="0">
                <a:solidFill>
                  <a:srgbClr val="FF0000"/>
                </a:solidFill>
              </a:rPr>
              <a:t>Resource Management</a:t>
            </a:r>
          </a:p>
          <a:p>
            <a:pPr lvl="1"/>
            <a:r>
              <a:rPr lang="en-US" sz="2800" dirty="0" smtClean="0"/>
              <a:t>VM migration </a:t>
            </a:r>
          </a:p>
          <a:p>
            <a:pPr lvl="2"/>
            <a:r>
              <a:rPr lang="en-US" sz="2400" dirty="0" smtClean="0"/>
              <a:t>Determine </a:t>
            </a:r>
            <a:r>
              <a:rPr lang="en-US" sz="2400" dirty="0"/>
              <a:t>the best live migration strategy to minimize </a:t>
            </a:r>
            <a:r>
              <a:rPr lang="en-US" sz="2400" dirty="0" smtClean="0"/>
              <a:t>impact on performance</a:t>
            </a:r>
          </a:p>
          <a:p>
            <a:endParaRPr lang="en-US" sz="3200" dirty="0" smtClean="0"/>
          </a:p>
          <a:p>
            <a:r>
              <a:rPr lang="en-US" sz="3200" dirty="0" smtClean="0">
                <a:solidFill>
                  <a:srgbClr val="FF0000"/>
                </a:solidFill>
              </a:rPr>
              <a:t>Exploiting Workload </a:t>
            </a:r>
            <a:r>
              <a:rPr lang="en-US" sz="3200" dirty="0" smtClean="0">
                <a:solidFill>
                  <a:srgbClr val="FF0000"/>
                </a:solidFill>
              </a:rPr>
              <a:t>Dissimilarity</a:t>
            </a:r>
            <a:endParaRPr lang="en-US" sz="3200" dirty="0" smtClean="0">
              <a:solidFill>
                <a:srgbClr val="FF0000"/>
              </a:solidFill>
            </a:endParaRPr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42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Cloud Providers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2"/>
            <a:endParaRPr lang="en-US" sz="2000" dirty="0"/>
          </a:p>
          <a:p>
            <a:r>
              <a:rPr lang="en-US" sz="2800" dirty="0"/>
              <a:t>CPU Consumption Estimation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Performance Management</a:t>
            </a:r>
          </a:p>
          <a:p>
            <a:pPr lvl="1"/>
            <a:r>
              <a:rPr lang="en-US" sz="2400" dirty="0" smtClean="0"/>
              <a:t>Workload Consolidation 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Energy Management</a:t>
            </a:r>
          </a:p>
          <a:p>
            <a:pPr lvl="1"/>
            <a:r>
              <a:rPr lang="en-US" sz="2400" dirty="0"/>
              <a:t>Energy Efficient Geographical Load </a:t>
            </a:r>
            <a:r>
              <a:rPr lang="en-US" sz="2400" dirty="0" smtClean="0"/>
              <a:t>Balancing</a:t>
            </a:r>
          </a:p>
          <a:p>
            <a:pPr lvl="1"/>
            <a:r>
              <a:rPr lang="en-US" sz="2400" dirty="0" smtClean="0"/>
              <a:t>VM Consolidation</a:t>
            </a:r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44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Computing: The 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Amazon’s data </a:t>
            </a:r>
            <a:r>
              <a:rPr lang="en-US" dirty="0"/>
              <a:t>c</a:t>
            </a:r>
            <a:r>
              <a:rPr lang="en-US" dirty="0" smtClean="0"/>
              <a:t>enters were used at about </a:t>
            </a:r>
            <a:r>
              <a:rPr lang="en-US" dirty="0" smtClean="0">
                <a:solidFill>
                  <a:srgbClr val="FF0000"/>
                </a:solidFill>
              </a:rPr>
              <a:t>10%</a:t>
            </a:r>
            <a:r>
              <a:rPr lang="en-US" dirty="0" smtClean="0"/>
              <a:t> at any time</a:t>
            </a:r>
          </a:p>
          <a:p>
            <a:endParaRPr lang="en-US" dirty="0"/>
          </a:p>
          <a:p>
            <a:r>
              <a:rPr lang="en-US" dirty="0"/>
              <a:t> Amazon Web Service (AWS) </a:t>
            </a:r>
            <a:r>
              <a:rPr lang="en-US" dirty="0" smtClean="0"/>
              <a:t>launched on </a:t>
            </a:r>
            <a:r>
              <a:rPr lang="en-US" dirty="0"/>
              <a:t>a utility computing basis in 2006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864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Cloud Providers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Need for techniques to: </a:t>
            </a:r>
          </a:p>
          <a:p>
            <a:pPr lvl="1"/>
            <a:r>
              <a:rPr lang="en-US" dirty="0" smtClean="0"/>
              <a:t>Define realistic SLAs</a:t>
            </a:r>
          </a:p>
          <a:p>
            <a:pPr lvl="1"/>
            <a:r>
              <a:rPr lang="en-US" dirty="0" smtClean="0"/>
              <a:t>Optimal dimensioning </a:t>
            </a:r>
            <a:r>
              <a:rPr lang="en-US" dirty="0"/>
              <a:t>of data centers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Whether </a:t>
            </a:r>
            <a:r>
              <a:rPr lang="en-US" dirty="0"/>
              <a:t>to accept new </a:t>
            </a:r>
            <a:r>
              <a:rPr lang="en-US" dirty="0" smtClean="0"/>
              <a:t>clients</a:t>
            </a:r>
          </a:p>
          <a:p>
            <a:pPr lvl="1"/>
            <a:r>
              <a:rPr lang="en-US" dirty="0" smtClean="0"/>
              <a:t>Determine amount </a:t>
            </a:r>
            <a:r>
              <a:rPr lang="en-US" dirty="0"/>
              <a:t>of resources to be reserved for high priority </a:t>
            </a:r>
            <a:r>
              <a:rPr lang="en-US" dirty="0" smtClean="0"/>
              <a:t>clients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VM Offerings</a:t>
            </a:r>
          </a:p>
          <a:p>
            <a:pPr lvl="1"/>
            <a:r>
              <a:rPr lang="en-US" dirty="0" smtClean="0"/>
              <a:t>fixed </a:t>
            </a:r>
            <a:r>
              <a:rPr lang="en-US" dirty="0"/>
              <a:t>price-based </a:t>
            </a:r>
            <a:endParaRPr lang="en-US" dirty="0" smtClean="0"/>
          </a:p>
          <a:p>
            <a:pPr lvl="1"/>
            <a:r>
              <a:rPr lang="en-US" dirty="0" smtClean="0"/>
              <a:t>auction-based VMs (Amazon EC2 spot instances)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035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Cloud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7931224" cy="4873752"/>
          </a:xfrm>
        </p:spPr>
        <p:txBody>
          <a:bodyPr>
            <a:noAutofit/>
          </a:bodyPr>
          <a:lstStyle/>
          <a:p>
            <a:r>
              <a:rPr lang="en-US" dirty="0" smtClean="0"/>
              <a:t>Security</a:t>
            </a:r>
          </a:p>
          <a:p>
            <a:r>
              <a:rPr lang="en-US" dirty="0" smtClean="0"/>
              <a:t>Privacy</a:t>
            </a:r>
          </a:p>
          <a:p>
            <a:pPr lvl="1"/>
            <a:r>
              <a:rPr lang="en-US" sz="2000" dirty="0" smtClean="0"/>
              <a:t>Querying Encrypted Data on the Cloud</a:t>
            </a:r>
          </a:p>
          <a:p>
            <a:r>
              <a:rPr lang="en-US" dirty="0"/>
              <a:t>Economic Models</a:t>
            </a:r>
          </a:p>
          <a:p>
            <a:pPr lvl="1"/>
            <a:r>
              <a:rPr lang="en-US" sz="2000" dirty="0"/>
              <a:t>Spot instances: Optimal bidding strategy</a:t>
            </a:r>
          </a:p>
          <a:p>
            <a:pPr lvl="1"/>
            <a:endParaRPr lang="en-US" sz="2000" dirty="0"/>
          </a:p>
          <a:p>
            <a:r>
              <a:rPr lang="en-US" dirty="0">
                <a:solidFill>
                  <a:srgbClr val="FF0000"/>
                </a:solidFill>
              </a:rPr>
              <a:t>Energy-as-a-Service for smartphones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Offloading </a:t>
            </a:r>
            <a:r>
              <a:rPr lang="en-US" dirty="0"/>
              <a:t>heavy tasks to the </a:t>
            </a:r>
            <a:r>
              <a:rPr lang="en-US" dirty="0" smtClean="0"/>
              <a:t>cloud</a:t>
            </a:r>
            <a:endParaRPr lang="en-US" dirty="0"/>
          </a:p>
          <a:p>
            <a:endParaRPr lang="en-US" dirty="0"/>
          </a:p>
          <a:p>
            <a:r>
              <a:rPr lang="en-US" dirty="0"/>
              <a:t>Pay for more cloud resources or pay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penalties </a:t>
            </a:r>
            <a:r>
              <a:rPr lang="en-US" dirty="0"/>
              <a:t>for violated SLAs</a:t>
            </a:r>
            <a:r>
              <a:rPr lang="en-US" dirty="0" smtClean="0"/>
              <a:t>?</a:t>
            </a:r>
            <a:endParaRPr lang="en-US" dirty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46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What is Cloud Computing?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656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Cloud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487375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Nearly </a:t>
            </a:r>
            <a:r>
              <a:rPr lang="en-US" dirty="0" smtClean="0">
                <a:solidFill>
                  <a:srgbClr val="FF0000"/>
                </a:solidFill>
              </a:rPr>
              <a:t>1/3 of the 1,000 </a:t>
            </a:r>
            <a:r>
              <a:rPr lang="en-US" dirty="0" smtClean="0"/>
              <a:t>American adults surveyed believed that cloud computing was a "</a:t>
            </a:r>
            <a:r>
              <a:rPr lang="en-US" b="1" dirty="0" smtClean="0">
                <a:solidFill>
                  <a:srgbClr val="FF0000"/>
                </a:solidFill>
              </a:rPr>
              <a:t>thing of the future</a:t>
            </a:r>
            <a:r>
              <a:rPr lang="en-US" dirty="0" smtClean="0"/>
              <a:t>," </a:t>
            </a:r>
          </a:p>
          <a:p>
            <a:pPr marL="0" indent="0">
              <a:buNone/>
            </a:pPr>
            <a:r>
              <a:rPr lang="en-US" sz="1600" dirty="0" smtClean="0"/>
              <a:t>			Survey </a:t>
            </a:r>
            <a:r>
              <a:rPr lang="en-US" sz="1600" dirty="0"/>
              <a:t>commissioned by Citrix in August </a:t>
            </a:r>
            <a:r>
              <a:rPr lang="en-US" sz="1600" dirty="0" smtClean="0"/>
              <a:t>2012</a:t>
            </a:r>
            <a:endParaRPr lang="en-US" sz="1600" dirty="0"/>
          </a:p>
          <a:p>
            <a:endParaRPr lang="en-US" dirty="0" smtClean="0"/>
          </a:p>
          <a:p>
            <a:r>
              <a:rPr lang="en-US" dirty="0" smtClean="0"/>
              <a:t>Even though </a:t>
            </a:r>
            <a:r>
              <a:rPr lang="en-US" dirty="0" smtClean="0">
                <a:solidFill>
                  <a:srgbClr val="FF0000"/>
                </a:solidFill>
              </a:rPr>
              <a:t>97% </a:t>
            </a:r>
            <a:r>
              <a:rPr lang="en-US" dirty="0" smtClean="0"/>
              <a:t>of respondents, apparently unknowingly, used cloud computing to shop online, bank online, and to interact on social networks, such as Facebook, </a:t>
            </a:r>
            <a:r>
              <a:rPr lang="en-US" dirty="0" err="1" smtClean="0"/>
              <a:t>Instagram</a:t>
            </a:r>
            <a:r>
              <a:rPr lang="en-US" dirty="0" smtClean="0"/>
              <a:t>, </a:t>
            </a:r>
            <a:r>
              <a:rPr lang="en-US" dirty="0" err="1" smtClean="0"/>
              <a:t>Pinterest</a:t>
            </a:r>
            <a:r>
              <a:rPr lang="en-US" dirty="0" smtClean="0"/>
              <a:t> and Twitter.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57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/>
          <a:lstStyle/>
          <a:p>
            <a:r>
              <a:rPr lang="en-US" b="1" dirty="0"/>
              <a:t>Cloud computing </a:t>
            </a:r>
            <a:r>
              <a:rPr lang="en-US" dirty="0"/>
              <a:t>is a type of computing that </a:t>
            </a:r>
            <a:r>
              <a:rPr lang="en-US" dirty="0">
                <a:solidFill>
                  <a:srgbClr val="FF0000"/>
                </a:solidFill>
              </a:rPr>
              <a:t>delivers computing, </a:t>
            </a:r>
            <a:r>
              <a:rPr lang="en-US" dirty="0" smtClean="0">
                <a:solidFill>
                  <a:srgbClr val="FF0000"/>
                </a:solidFill>
              </a:rPr>
              <a:t>storage, and </a:t>
            </a:r>
            <a:r>
              <a:rPr lang="en-US" dirty="0">
                <a:solidFill>
                  <a:srgbClr val="FF0000"/>
                </a:solidFill>
              </a:rPr>
              <a:t>even applications as a service across a network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  <a:p>
            <a:pPr marL="0" indent="0" algn="r">
              <a:buNone/>
            </a:pPr>
            <a:r>
              <a:rPr lang="en-US" dirty="0" smtClean="0"/>
              <a:t>Operating Systems Concepts, </a:t>
            </a:r>
            <a:br>
              <a:rPr lang="en-US" dirty="0" smtClean="0"/>
            </a:br>
            <a:r>
              <a:rPr lang="en-US" dirty="0" err="1" smtClean="0"/>
              <a:t>Silberschatz</a:t>
            </a:r>
            <a:r>
              <a:rPr lang="en-US" dirty="0" smtClean="0"/>
              <a:t> et 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D2115E-8060-416E-878F-054F4CAA9304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/>
              <a:t>What is Cloud Computing?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58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is Cloud Computing?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Cloud Computing </a:t>
            </a:r>
            <a:r>
              <a:rPr lang="en-US" sz="2400" dirty="0" smtClean="0"/>
              <a:t>is a general term used to describe a </a:t>
            </a:r>
            <a:r>
              <a:rPr lang="en-US" sz="2400" b="1" u="sng" dirty="0" smtClean="0">
                <a:solidFill>
                  <a:srgbClr val="D60093"/>
                </a:solidFill>
              </a:rPr>
              <a:t>new class of network-based computing </a:t>
            </a:r>
            <a:r>
              <a:rPr lang="en-US" sz="2400" dirty="0" smtClean="0"/>
              <a:t>that takes place over the Internet,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A collection/group of integrated and networked hardware, software and Internet infrastructure (called a </a:t>
            </a:r>
            <a:r>
              <a:rPr lang="en-US" sz="2400" b="1" dirty="0" smtClean="0">
                <a:solidFill>
                  <a:srgbClr val="FF0000"/>
                </a:solidFill>
              </a:rPr>
              <a:t>platform</a:t>
            </a:r>
            <a:r>
              <a:rPr lang="en-US" sz="2400" dirty="0" smtClean="0"/>
              <a:t>).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Using the Internet for communication and transport provides hardware, software and networking services to clients</a:t>
            </a:r>
          </a:p>
        </p:txBody>
      </p:sp>
      <p:sp>
        <p:nvSpPr>
          <p:cNvPr id="6148" name="Slide Number Placeholder 7"/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97" charset="0"/>
                <a:ea typeface="ＭＳ Ｐゴシック" pitchFamily="-97" charset="-128"/>
              </a:defRPr>
            </a:lvl9pPr>
          </a:lstStyle>
          <a:p>
            <a:fld id="{711EBE39-BA80-46C3-A2E7-76960A9BCBDD}" type="slidenum">
              <a:rPr lang="en-GB" sz="1200">
                <a:solidFill>
                  <a:schemeClr val="bg1"/>
                </a:solidFill>
              </a:rPr>
              <a:pPr/>
              <a:t>9</a:t>
            </a:fld>
            <a:endParaRPr lang="en-GB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39874</TotalTime>
  <Words>2445</Words>
  <Application>Microsoft Macintosh PowerPoint</Application>
  <PresentationFormat>On-screen Show (4:3)</PresentationFormat>
  <Paragraphs>416</Paragraphs>
  <Slides>51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Oriel</vt:lpstr>
      <vt:lpstr>Chapter 11 Introduction to  Cloud Computing</vt:lpstr>
      <vt:lpstr>Sources</vt:lpstr>
      <vt:lpstr>Do you use the Cloud?</vt:lpstr>
      <vt:lpstr>Cloud Computing: The Origins</vt:lpstr>
      <vt:lpstr>Cloud Computing: The Origins</vt:lpstr>
      <vt:lpstr>PowerPoint Presentation</vt:lpstr>
      <vt:lpstr>What is Cloud Computing?</vt:lpstr>
      <vt:lpstr>What is Cloud Computing?</vt:lpstr>
      <vt:lpstr>What is Cloud Computing?</vt:lpstr>
      <vt:lpstr>What’s A Cloud?</vt:lpstr>
      <vt:lpstr>NIST Definition Of Cloud Computing</vt:lpstr>
      <vt:lpstr>5 Characteristics of CC (NIST)</vt:lpstr>
      <vt:lpstr>5 Characteristics of CC (NIST)</vt:lpstr>
      <vt:lpstr>5 Characteristics of CC (NIST)</vt:lpstr>
      <vt:lpstr>5 Characteristics of CC (NIST)</vt:lpstr>
      <vt:lpstr>5 Characteristics of CC (NIST)</vt:lpstr>
      <vt:lpstr>5 Characteristics of CC (NIST)</vt:lpstr>
      <vt:lpstr>Example </vt:lpstr>
      <vt:lpstr>More characteristics of Cloud Computing</vt:lpstr>
      <vt:lpstr>Service Models</vt:lpstr>
      <vt:lpstr>Software as a Service (SaaS)</vt:lpstr>
      <vt:lpstr>Platform as a Service (PaaS)</vt:lpstr>
      <vt:lpstr>Infrastructure as a Service (IaaS)</vt:lpstr>
      <vt:lpstr>Service Models</vt:lpstr>
      <vt:lpstr>Different Cloud Computing Layers‏</vt:lpstr>
      <vt:lpstr>Cloud Taxonomy</vt:lpstr>
      <vt:lpstr>Deployment Models</vt:lpstr>
      <vt:lpstr>Public Clouds</vt:lpstr>
      <vt:lpstr>Public Clouds</vt:lpstr>
      <vt:lpstr>Private Clouds</vt:lpstr>
      <vt:lpstr>Community Clouds</vt:lpstr>
      <vt:lpstr>Hybrid Clouds</vt:lpstr>
      <vt:lpstr>Opportunities and Challenges</vt:lpstr>
      <vt:lpstr>Opportunities and Challenges</vt:lpstr>
      <vt:lpstr>Cloud-Sourcing - Concerns</vt:lpstr>
      <vt:lpstr>Cloud Storage</vt:lpstr>
      <vt:lpstr>Utility Computing – EC2</vt:lpstr>
      <vt:lpstr>Virtualization 1</vt:lpstr>
      <vt:lpstr>Virtualization 2</vt:lpstr>
      <vt:lpstr>Virtualization 3</vt:lpstr>
      <vt:lpstr>Virtualization Machine Monitor (Hypervisor?)</vt:lpstr>
      <vt:lpstr>VMM Types</vt:lpstr>
      <vt:lpstr>Virtual Machines</vt:lpstr>
      <vt:lpstr>Advantages of virtual machines</vt:lpstr>
      <vt:lpstr>Virtual Machine Monitor - </vt:lpstr>
      <vt:lpstr>Hypervisors</vt:lpstr>
      <vt:lpstr>(Some) Research Issues</vt:lpstr>
      <vt:lpstr>For Cloud Providers 1 </vt:lpstr>
      <vt:lpstr>For Cloud Providers 2 </vt:lpstr>
      <vt:lpstr>For Cloud Providers 3 </vt:lpstr>
      <vt:lpstr>For Cloud Users</vt:lpstr>
    </vt:vector>
  </TitlesOfParts>
  <Company>UoP/UoR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rezgui</dc:creator>
  <cp:lastModifiedBy>Brahim Medjahed</cp:lastModifiedBy>
  <cp:revision>741</cp:revision>
  <cp:lastPrinted>2007-02-07T13:52:18Z</cp:lastPrinted>
  <dcterms:created xsi:type="dcterms:W3CDTF">2009-05-15T13:00:11Z</dcterms:created>
  <dcterms:modified xsi:type="dcterms:W3CDTF">2017-04-19T22:18:56Z</dcterms:modified>
</cp:coreProperties>
</file>