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8B13FAF-3B6D-4E90-AEFF-F9BAC62E9371}">
  <a:tblStyle styleId="{E8B13FAF-3B6D-4E90-AEFF-F9BAC62E93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6D5CC0C-B76C-4F0D-8C58-CE35FFEA65CF}" styleName="Table_1">
    <a:wholeTbl>
      <a:tcTxStyle>
        <a:font>
          <a:latin typeface="Cambria"/>
          <a:ea typeface="Cambria"/>
          <a:cs typeface="Cambria"/>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725702c5eb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25702c5eb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25702c5eb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25702c5eb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725702c5eb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25702c5eb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725702c5eb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25702c5eb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725702c5eb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25702c5eb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725702c5eb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25702c5eb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725702c5eb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725702c5eb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25702c5eb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25702c5eb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25702c5eb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25702c5eb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25702c5eb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25702c5eb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725702c5eb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25702c5eb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25702c5eb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25702c5eb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25702c5eb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25702c5eb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725702c5eb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25702c5eb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725702c5eb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25702c5eb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1" Type="http://schemas.openxmlformats.org/officeDocument/2006/relationships/hyperlink" Target="https://en.wikipedia.org/wiki/ZumoDrive" TargetMode="External"/><Relationship Id="rId10" Type="http://schemas.openxmlformats.org/officeDocument/2006/relationships/hyperlink" Target="http://www.parallels.com/products/desktop/pro/#compare" TargetMode="External"/><Relationship Id="rId13" Type="http://schemas.openxmlformats.org/officeDocument/2006/relationships/hyperlink" Target="https://github.com/" TargetMode="External"/><Relationship Id="rId12" Type="http://schemas.openxmlformats.org/officeDocument/2006/relationships/hyperlink" Target="https://www.google.com/drive/" TargetMode="External"/><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aws.amazon.com/ecommerce-applications/" TargetMode="External"/><Relationship Id="rId4" Type="http://schemas.openxmlformats.org/officeDocument/2006/relationships/hyperlink" Target="https://aws.amazon.com/getting-started/projects/build-modern-app-fargate-lambda-dynamodb-python/" TargetMode="External"/><Relationship Id="rId9" Type="http://schemas.openxmlformats.org/officeDocument/2006/relationships/hyperlink" Target="https://www.backblaze.com/business-pricing.html" TargetMode="External"/><Relationship Id="rId15" Type="http://schemas.openxmlformats.org/officeDocument/2006/relationships/hyperlink" Target="https://www.dropbox.com/?_hp=c" TargetMode="External"/><Relationship Id="rId14" Type="http://schemas.openxmlformats.org/officeDocument/2006/relationships/hyperlink" Target="https://www.dropbox.com/?_hp=c" TargetMode="External"/><Relationship Id="rId17" Type="http://schemas.openxmlformats.org/officeDocument/2006/relationships/hyperlink" Target="https://www.mcafee.com/en-us/antivirus/mcafee-total-protection.html" TargetMode="External"/><Relationship Id="rId16" Type="http://schemas.openxmlformats.org/officeDocument/2006/relationships/hyperlink" Target="https://www.washingtonpost.com/news/the-switch/wp/2016/09/07/hacked-dropbox-data-of-68-million-users-is-now-or-sale-on-the-dark-web/" TargetMode="External"/><Relationship Id="rId5" Type="http://schemas.openxmlformats.org/officeDocument/2006/relationships/hyperlink" Target="https://aws.amazon.com/economics/" TargetMode="External"/><Relationship Id="rId6" Type="http://schemas.openxmlformats.org/officeDocument/2006/relationships/hyperlink" Target="https://aws.amazon.com/about-aws/global-infrastructure/" TargetMode="External"/><Relationship Id="rId18" Type="http://schemas.openxmlformats.org/officeDocument/2006/relationships/hyperlink" Target="https://www.ringcentral.com/" TargetMode="External"/><Relationship Id="rId7" Type="http://schemas.openxmlformats.org/officeDocument/2006/relationships/hyperlink" Target="https://aws.amazon.com/cloudfront/" TargetMode="External"/><Relationship Id="rId8" Type="http://schemas.openxmlformats.org/officeDocument/2006/relationships/hyperlink" Target="https://aws.amazon.com/elasticbeanstal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578888"/>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Presentation</a:t>
            </a:r>
            <a:endParaRPr/>
          </a:p>
        </p:txBody>
      </p:sp>
      <p:sp>
        <p:nvSpPr>
          <p:cNvPr id="278" name="Google Shape;278;p13"/>
          <p:cNvSpPr txBox="1"/>
          <p:nvPr>
            <p:ph idx="1" type="subTitle"/>
          </p:nvPr>
        </p:nvSpPr>
        <p:spPr>
          <a:xfrm>
            <a:off x="311700" y="2834125"/>
            <a:ext cx="8520600" cy="168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u="sng">
                <a:solidFill>
                  <a:schemeClr val="lt2"/>
                </a:solidFill>
              </a:rPr>
              <a:t>Participants</a:t>
            </a:r>
            <a:r>
              <a:rPr lang="en" sz="1400">
                <a:solidFill>
                  <a:schemeClr val="lt2"/>
                </a:solidFill>
              </a:rPr>
              <a:t>:</a:t>
            </a:r>
            <a:endParaRPr sz="1400">
              <a:solidFill>
                <a:schemeClr val="lt2"/>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lt2"/>
                </a:solidFill>
              </a:rPr>
              <a:t>Baylea Williams</a:t>
            </a:r>
            <a:endParaRPr sz="1400">
              <a:solidFill>
                <a:schemeClr val="lt2"/>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lt2"/>
                </a:solidFill>
              </a:rPr>
              <a:t>Dillon Paulus</a:t>
            </a:r>
            <a:endParaRPr sz="1400">
              <a:solidFill>
                <a:schemeClr val="lt2"/>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lt2"/>
                </a:solidFill>
              </a:rPr>
              <a:t>Jeevitha Pandurangaiah</a:t>
            </a:r>
            <a:endParaRPr sz="1400">
              <a:solidFill>
                <a:schemeClr val="lt2"/>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lt2"/>
                </a:solidFill>
              </a:rPr>
              <a:t>Michael Peddycord</a:t>
            </a:r>
            <a:endParaRPr sz="1400">
              <a:solidFill>
                <a:schemeClr val="lt2"/>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lt2"/>
                </a:solidFill>
              </a:rPr>
              <a:t>Nathan Tarbox</a:t>
            </a:r>
            <a:endParaRPr>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2"/>
          <p:cNvSpPr txBox="1"/>
          <p:nvPr>
            <p:ph type="ctrTitle"/>
          </p:nvPr>
        </p:nvSpPr>
        <p:spPr>
          <a:xfrm>
            <a:off x="139250" y="1586925"/>
            <a:ext cx="4255500" cy="352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400"/>
              <a:t>Green Computing</a:t>
            </a:r>
            <a:endParaRPr b="0" sz="1400"/>
          </a:p>
          <a:p>
            <a:pPr indent="-317500" lvl="0" marL="457200" rtl="0" algn="l">
              <a:spcBef>
                <a:spcPts val="0"/>
              </a:spcBef>
              <a:spcAft>
                <a:spcPts val="0"/>
              </a:spcAft>
              <a:buSzPts val="1400"/>
              <a:buChar char="●"/>
            </a:pPr>
            <a:r>
              <a:rPr b="0" lang="en" sz="1400"/>
              <a:t>Originally we thought tech reduced carbon footprint but now we know that to be the opposite. Green computing hopes to right this wrong by reducing carbon footprint through encouraging the following:</a:t>
            </a:r>
            <a:endParaRPr b="0" sz="1400"/>
          </a:p>
          <a:p>
            <a:pPr indent="0" lvl="0" marL="914400" rtl="0" algn="l">
              <a:lnSpc>
                <a:spcPct val="115000"/>
              </a:lnSpc>
              <a:spcBef>
                <a:spcPts val="0"/>
              </a:spcBef>
              <a:spcAft>
                <a:spcPts val="0"/>
              </a:spcAft>
              <a:buNone/>
            </a:pPr>
            <a:r>
              <a:rPr b="0" lang="en" sz="1100">
                <a:solidFill>
                  <a:srgbClr val="FFFFFF"/>
                </a:solidFill>
                <a:latin typeface="Arial"/>
                <a:ea typeface="Arial"/>
                <a:cs typeface="Arial"/>
                <a:sym typeface="Arial"/>
              </a:rPr>
              <a:t>● Power off devices when they are not in use.</a:t>
            </a:r>
            <a:endParaRPr b="0" sz="1100">
              <a:solidFill>
                <a:srgbClr val="FFFFFF"/>
              </a:solidFill>
              <a:latin typeface="Arial"/>
              <a:ea typeface="Arial"/>
              <a:cs typeface="Arial"/>
              <a:sym typeface="Arial"/>
            </a:endParaRPr>
          </a:p>
          <a:p>
            <a:pPr indent="0" lvl="0" marL="914400" rtl="0" algn="l">
              <a:lnSpc>
                <a:spcPct val="115000"/>
              </a:lnSpc>
              <a:spcBef>
                <a:spcPts val="0"/>
              </a:spcBef>
              <a:spcAft>
                <a:spcPts val="0"/>
              </a:spcAft>
              <a:buNone/>
            </a:pPr>
            <a:r>
              <a:rPr b="0" lang="en" sz="1100">
                <a:solidFill>
                  <a:srgbClr val="FFFFFF"/>
                </a:solidFill>
                <a:latin typeface="Arial"/>
                <a:ea typeface="Arial"/>
                <a:cs typeface="Arial"/>
                <a:sym typeface="Arial"/>
              </a:rPr>
              <a:t>● Power up energy-intensive devices, such as laser printers, only when needed.</a:t>
            </a:r>
            <a:endParaRPr b="0" sz="1100">
              <a:solidFill>
                <a:srgbClr val="FFFFFF"/>
              </a:solidFill>
              <a:latin typeface="Arial"/>
              <a:ea typeface="Arial"/>
              <a:cs typeface="Arial"/>
              <a:sym typeface="Arial"/>
            </a:endParaRPr>
          </a:p>
          <a:p>
            <a:pPr indent="0" lvl="0" marL="914400" rtl="0" algn="l">
              <a:lnSpc>
                <a:spcPct val="115000"/>
              </a:lnSpc>
              <a:spcBef>
                <a:spcPts val="0"/>
              </a:spcBef>
              <a:spcAft>
                <a:spcPts val="0"/>
              </a:spcAft>
              <a:buNone/>
            </a:pPr>
            <a:r>
              <a:rPr b="0" lang="en" sz="1100">
                <a:solidFill>
                  <a:srgbClr val="FFFFFF"/>
                </a:solidFill>
                <a:latin typeface="Arial"/>
                <a:ea typeface="Arial"/>
                <a:cs typeface="Arial"/>
                <a:sym typeface="Arial"/>
              </a:rPr>
              <a:t>● Use notebooks when possible instead of desktop computers.</a:t>
            </a:r>
            <a:endParaRPr b="0" sz="1100">
              <a:solidFill>
                <a:srgbClr val="FFFFFF"/>
              </a:solidFill>
              <a:latin typeface="Arial"/>
              <a:ea typeface="Arial"/>
              <a:cs typeface="Arial"/>
              <a:sym typeface="Arial"/>
            </a:endParaRPr>
          </a:p>
          <a:p>
            <a:pPr indent="0" lvl="0" marL="914400" rtl="0" algn="l">
              <a:lnSpc>
                <a:spcPct val="115000"/>
              </a:lnSpc>
              <a:spcBef>
                <a:spcPts val="0"/>
              </a:spcBef>
              <a:spcAft>
                <a:spcPts val="0"/>
              </a:spcAft>
              <a:buNone/>
            </a:pPr>
            <a:r>
              <a:rPr b="0" lang="en" sz="1100">
                <a:solidFill>
                  <a:srgbClr val="FFFFFF"/>
                </a:solidFill>
                <a:latin typeface="Arial"/>
                <a:ea typeface="Arial"/>
                <a:cs typeface="Arial"/>
                <a:sym typeface="Arial"/>
              </a:rPr>
              <a:t>● Use the computer’s built-in power management features.</a:t>
            </a:r>
            <a:endParaRPr b="0" sz="1100">
              <a:solidFill>
                <a:srgbClr val="FFFFFF"/>
              </a:solidFill>
              <a:latin typeface="Arial"/>
              <a:ea typeface="Arial"/>
              <a:cs typeface="Arial"/>
              <a:sym typeface="Arial"/>
            </a:endParaRPr>
          </a:p>
          <a:p>
            <a:pPr indent="0" lvl="0" marL="914400" rtl="0" algn="l">
              <a:lnSpc>
                <a:spcPct val="115000"/>
              </a:lnSpc>
              <a:spcBef>
                <a:spcPts val="0"/>
              </a:spcBef>
              <a:spcAft>
                <a:spcPts val="0"/>
              </a:spcAft>
              <a:buNone/>
            </a:pPr>
            <a:r>
              <a:rPr b="0" lang="en" sz="1100">
                <a:solidFill>
                  <a:srgbClr val="FFFFFF"/>
                </a:solidFill>
                <a:latin typeface="Arial"/>
                <a:ea typeface="Arial"/>
                <a:cs typeface="Arial"/>
                <a:sym typeface="Arial"/>
              </a:rPr>
              <a:t>● Minimize unnecessary printing.</a:t>
            </a:r>
            <a:endParaRPr b="0" sz="1100">
              <a:solidFill>
                <a:srgbClr val="FFFFFF"/>
              </a:solidFill>
              <a:latin typeface="Arial"/>
              <a:ea typeface="Arial"/>
              <a:cs typeface="Arial"/>
              <a:sym typeface="Arial"/>
            </a:endParaRPr>
          </a:p>
          <a:p>
            <a:pPr indent="0" lvl="0" marL="914400" rtl="0" algn="l">
              <a:spcBef>
                <a:spcPts val="0"/>
              </a:spcBef>
              <a:spcAft>
                <a:spcPts val="0"/>
              </a:spcAft>
              <a:buNone/>
            </a:pPr>
            <a:r>
              <a:rPr b="0" lang="en" sz="1100">
                <a:solidFill>
                  <a:srgbClr val="FFFFFF"/>
                </a:solidFill>
                <a:latin typeface="Arial"/>
                <a:ea typeface="Arial"/>
                <a:cs typeface="Arial"/>
                <a:sym typeface="Arial"/>
              </a:rPr>
              <a:t>● Dispose of e-waste (devices, ink cartridges, monitors, and so on) in compliance with government regulations.</a:t>
            </a:r>
            <a:r>
              <a:rPr b="0" lang="en" sz="1400">
                <a:solidFill>
                  <a:srgbClr val="FFFFFF"/>
                </a:solidFill>
              </a:rPr>
              <a:t> </a:t>
            </a:r>
            <a:endParaRPr b="0" sz="1400">
              <a:solidFill>
                <a:srgbClr val="FFFFFF"/>
              </a:solidFill>
            </a:endParaRPr>
          </a:p>
        </p:txBody>
      </p:sp>
      <p:sp>
        <p:nvSpPr>
          <p:cNvPr id="345" name="Google Shape;345;p22"/>
          <p:cNvSpPr txBox="1"/>
          <p:nvPr>
            <p:ph idx="1" type="subTitle"/>
          </p:nvPr>
        </p:nvSpPr>
        <p:spPr>
          <a:xfrm>
            <a:off x="139250" y="304775"/>
            <a:ext cx="42555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Chapter 8 Case Study</a:t>
            </a:r>
            <a:endParaRPr b="1" sz="2400"/>
          </a:p>
        </p:txBody>
      </p:sp>
      <p:sp>
        <p:nvSpPr>
          <p:cNvPr id="346" name="Google Shape;346;p22"/>
          <p:cNvSpPr txBox="1"/>
          <p:nvPr>
            <p:ph idx="1" type="subTitle"/>
          </p:nvPr>
        </p:nvSpPr>
        <p:spPr>
          <a:xfrm>
            <a:off x="50425" y="72952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Virtual Memory, Green Computing, and  Hyper V</a:t>
            </a:r>
            <a:endParaRPr sz="2400"/>
          </a:p>
        </p:txBody>
      </p:sp>
      <p:sp>
        <p:nvSpPr>
          <p:cNvPr id="347" name="Google Shape;347;p22"/>
          <p:cNvSpPr txBox="1"/>
          <p:nvPr>
            <p:ph type="ctrTitle"/>
          </p:nvPr>
        </p:nvSpPr>
        <p:spPr>
          <a:xfrm>
            <a:off x="4703700" y="304775"/>
            <a:ext cx="4255500" cy="4675200"/>
          </a:xfrm>
          <a:prstGeom prst="rect">
            <a:avLst/>
          </a:prstGeom>
        </p:spPr>
        <p:txBody>
          <a:bodyPr anchorCtr="0" anchor="ctr" bIns="91425" lIns="91425" spcFirstLastPara="1" rIns="91425" wrap="square" tIns="91425">
            <a:noAutofit/>
          </a:bodyPr>
          <a:lstStyle/>
          <a:p>
            <a:pPr indent="0" lvl="0" marL="914400" rtl="0" algn="l">
              <a:spcBef>
                <a:spcPts val="0"/>
              </a:spcBef>
              <a:spcAft>
                <a:spcPts val="0"/>
              </a:spcAft>
              <a:buNone/>
            </a:pPr>
            <a:r>
              <a:t/>
            </a:r>
            <a:endParaRPr b="0" sz="1400"/>
          </a:p>
          <a:p>
            <a:pPr indent="0" lvl="0" marL="0" rtl="0" algn="l">
              <a:spcBef>
                <a:spcPts val="0"/>
              </a:spcBef>
              <a:spcAft>
                <a:spcPts val="0"/>
              </a:spcAft>
              <a:buNone/>
            </a:pPr>
            <a:r>
              <a:rPr b="0" lang="en" sz="1400"/>
              <a:t>Virtual Memory</a:t>
            </a:r>
            <a:endParaRPr b="0" sz="1400"/>
          </a:p>
          <a:p>
            <a:pPr indent="-317500" lvl="0" marL="457200" rtl="0" algn="l">
              <a:spcBef>
                <a:spcPts val="0"/>
              </a:spcBef>
              <a:spcAft>
                <a:spcPts val="0"/>
              </a:spcAft>
              <a:buSzPts val="1400"/>
              <a:buChar char="●"/>
            </a:pPr>
            <a:r>
              <a:rPr b="0" lang="en" sz="1400"/>
              <a:t>Combines RAM and space on a page file mamkingthe programs think there is more memory than exists</a:t>
            </a:r>
            <a:endParaRPr b="0" sz="1400"/>
          </a:p>
          <a:p>
            <a:pPr indent="-317500" lvl="0" marL="457200" rtl="0" algn="l">
              <a:spcBef>
                <a:spcPts val="0"/>
              </a:spcBef>
              <a:spcAft>
                <a:spcPts val="0"/>
              </a:spcAft>
              <a:buSzPts val="1400"/>
              <a:buChar char="●"/>
            </a:pPr>
            <a:r>
              <a:rPr b="0" lang="en" sz="1400"/>
              <a:t>When CPU finishes it moves the pages from RAM back to disk</a:t>
            </a:r>
            <a:endParaRPr b="0" sz="1400"/>
          </a:p>
          <a:p>
            <a:pPr indent="-317500" lvl="0" marL="457200" rtl="0" algn="l">
              <a:spcBef>
                <a:spcPts val="0"/>
              </a:spcBef>
              <a:spcAft>
                <a:spcPts val="0"/>
              </a:spcAft>
              <a:buSzPts val="1400"/>
              <a:buChar char="●"/>
            </a:pPr>
            <a:r>
              <a:rPr b="0" lang="en" sz="1400"/>
              <a:t>Positive is that it is less taxing than RAM</a:t>
            </a:r>
            <a:endParaRPr b="0" sz="1400"/>
          </a:p>
          <a:p>
            <a:pPr indent="-317500" lvl="0" marL="457200" rtl="0" algn="l">
              <a:spcBef>
                <a:spcPts val="0"/>
              </a:spcBef>
              <a:spcAft>
                <a:spcPts val="0"/>
              </a:spcAft>
              <a:buSzPts val="1400"/>
              <a:buChar char="●"/>
            </a:pPr>
            <a:r>
              <a:rPr b="0" lang="en" sz="1400"/>
              <a:t>A negative is that it creates a slower overhead than RAM</a:t>
            </a:r>
            <a:endParaRPr b="0" sz="1400"/>
          </a:p>
          <a:p>
            <a:pPr indent="0" lvl="0" marL="0" rtl="0" algn="l">
              <a:spcBef>
                <a:spcPts val="0"/>
              </a:spcBef>
              <a:spcAft>
                <a:spcPts val="0"/>
              </a:spcAft>
              <a:buNone/>
            </a:pPr>
            <a:r>
              <a:rPr b="0" lang="en" sz="1400"/>
              <a:t>Hyper V</a:t>
            </a:r>
            <a:endParaRPr b="0" sz="1400"/>
          </a:p>
          <a:p>
            <a:pPr indent="-317500" lvl="0" marL="457200" rtl="0" algn="l">
              <a:spcBef>
                <a:spcPts val="0"/>
              </a:spcBef>
              <a:spcAft>
                <a:spcPts val="0"/>
              </a:spcAft>
              <a:buSzPts val="1400"/>
              <a:buChar char="●"/>
            </a:pPr>
            <a:r>
              <a:rPr b="0" lang="en" sz="1400"/>
              <a:t>Virtual servers</a:t>
            </a:r>
            <a:endParaRPr b="0" sz="1400"/>
          </a:p>
          <a:p>
            <a:pPr indent="-317500" lvl="0" marL="457200" rtl="0" algn="l">
              <a:spcBef>
                <a:spcPts val="0"/>
              </a:spcBef>
              <a:spcAft>
                <a:spcPts val="0"/>
              </a:spcAft>
              <a:buSzPts val="1400"/>
              <a:buChar char="●"/>
            </a:pPr>
            <a:r>
              <a:rPr b="0" lang="en" sz="1400"/>
              <a:t>Pros:  The ability to consolidate servers and increase CPU utilization, Enhanced business continuity and disaster recovery, Ease of deploying testing and support environments, Enhanced support for Windows-based client virtualization, Improved load balancing, Ability to move live virtual machines from one physical server to another on the fly for load balancing and scalability</a:t>
            </a:r>
            <a:endParaRPr b="0" sz="1400"/>
          </a:p>
          <a:p>
            <a:pPr indent="-317500" lvl="0" marL="457200" rtl="0" algn="l">
              <a:spcBef>
                <a:spcPts val="0"/>
              </a:spcBef>
              <a:spcAft>
                <a:spcPts val="0"/>
              </a:spcAft>
              <a:buSzPts val="1400"/>
              <a:buChar char="●"/>
            </a:pPr>
            <a:r>
              <a:rPr b="0" lang="en" sz="1400"/>
              <a:t>The main con is hackability and security.</a:t>
            </a:r>
            <a:endParaRPr b="0" sz="1400"/>
          </a:p>
          <a:p>
            <a:pPr indent="0" lvl="0" marL="0" rtl="0" algn="l">
              <a:spcBef>
                <a:spcPts val="0"/>
              </a:spcBef>
              <a:spcAft>
                <a:spcPts val="0"/>
              </a:spcAft>
              <a:buNone/>
            </a:pPr>
            <a:r>
              <a:t/>
            </a:r>
            <a:endParaRPr b="0"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23"/>
          <p:cNvSpPr txBox="1"/>
          <p:nvPr>
            <p:ph idx="1" type="subTitle"/>
          </p:nvPr>
        </p:nvSpPr>
        <p:spPr>
          <a:xfrm>
            <a:off x="139250" y="30477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Chapter 9 Case Study</a:t>
            </a:r>
            <a:endParaRPr b="1" sz="2400"/>
          </a:p>
        </p:txBody>
      </p:sp>
      <p:sp>
        <p:nvSpPr>
          <p:cNvPr id="353" name="Google Shape;353;p23"/>
          <p:cNvSpPr txBox="1"/>
          <p:nvPr>
            <p:ph idx="1" type="subTitle"/>
          </p:nvPr>
        </p:nvSpPr>
        <p:spPr>
          <a:xfrm>
            <a:off x="256650" y="88855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Security and ENISA</a:t>
            </a:r>
            <a:endParaRPr sz="2400"/>
          </a:p>
        </p:txBody>
      </p:sp>
      <p:sp>
        <p:nvSpPr>
          <p:cNvPr id="354" name="Google Shape;354;p23"/>
          <p:cNvSpPr txBox="1"/>
          <p:nvPr/>
        </p:nvSpPr>
        <p:spPr>
          <a:xfrm>
            <a:off x="256650" y="1463275"/>
            <a:ext cx="6570300" cy="31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McAfee and Cloud Security Alliance</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McAfee </a:t>
            </a:r>
            <a:r>
              <a:rPr lang="en">
                <a:solidFill>
                  <a:schemeClr val="lt1"/>
                </a:solidFill>
                <a:latin typeface="Nunito"/>
                <a:ea typeface="Nunito"/>
                <a:cs typeface="Nunito"/>
                <a:sym typeface="Nunito"/>
              </a:rPr>
              <a:t>desktop </a:t>
            </a:r>
            <a:r>
              <a:rPr lang="en">
                <a:solidFill>
                  <a:schemeClr val="lt1"/>
                </a:solidFill>
                <a:latin typeface="Nunito"/>
                <a:ea typeface="Nunito"/>
                <a:cs typeface="Nunito"/>
                <a:sym typeface="Nunito"/>
              </a:rPr>
              <a:t>Antivirus support for 1000 desktop computers.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It includes features - Performance optimization, Home Network Security, Multi-device Compatibility, Password Manager, Safe Web Browsing, Encrypted Storage and Identity Theft Protection.</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McAfee Total Protection Family Plan - 45$/ year for 10 desktops.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Cloud Security Alliance with topics - Cloud </a:t>
            </a:r>
            <a:r>
              <a:rPr lang="en">
                <a:solidFill>
                  <a:schemeClr val="lt1"/>
                </a:solidFill>
                <a:latin typeface="Nunito"/>
                <a:ea typeface="Nunito"/>
                <a:cs typeface="Nunito"/>
                <a:sym typeface="Nunito"/>
              </a:rPr>
              <a:t>Architecture</a:t>
            </a:r>
            <a:r>
              <a:rPr lang="en">
                <a:solidFill>
                  <a:schemeClr val="lt1"/>
                </a:solidFill>
                <a:latin typeface="Nunito"/>
                <a:ea typeface="Nunito"/>
                <a:cs typeface="Nunito"/>
                <a:sym typeface="Nunito"/>
              </a:rPr>
              <a:t>, Characteristics, Deployment models, Network Security, Encryption etc</a:t>
            </a:r>
            <a:endParaRPr>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ENISA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provides safe internet usage and practices.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Recommendations for reducing risks.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Cloud Providers must offer level of assurance.</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Customers utilizes benefits from Cloud Providers and beware of risks.</a:t>
            </a:r>
            <a:endParaRPr>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24"/>
          <p:cNvSpPr txBox="1"/>
          <p:nvPr>
            <p:ph idx="1" type="subTitle"/>
          </p:nvPr>
        </p:nvSpPr>
        <p:spPr>
          <a:xfrm>
            <a:off x="139250" y="30477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Chapter 10 Case Study</a:t>
            </a:r>
            <a:endParaRPr b="1" sz="2400"/>
          </a:p>
        </p:txBody>
      </p:sp>
      <p:sp>
        <p:nvSpPr>
          <p:cNvPr id="360" name="Google Shape;360;p24"/>
          <p:cNvSpPr txBox="1"/>
          <p:nvPr>
            <p:ph idx="1" type="subTitle"/>
          </p:nvPr>
        </p:nvSpPr>
        <p:spPr>
          <a:xfrm>
            <a:off x="50425" y="9007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  RingCentral</a:t>
            </a:r>
            <a:endParaRPr sz="2400"/>
          </a:p>
        </p:txBody>
      </p:sp>
      <p:sp>
        <p:nvSpPr>
          <p:cNvPr id="361" name="Google Shape;361;p24"/>
          <p:cNvSpPr txBox="1"/>
          <p:nvPr/>
        </p:nvSpPr>
        <p:spPr>
          <a:xfrm>
            <a:off x="139250" y="1512800"/>
            <a:ext cx="5265600" cy="27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Pros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Offers phone calls, meetings, text and fax.</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A single number for any or all the devices.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Unlimited calls within US and includes Toll-Free number.</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Voicemail, voice recording and video conferencing.</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Cons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Network failure is client based risk when IP based phone is used.</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Maintenance</a:t>
            </a:r>
            <a:r>
              <a:rPr lang="en">
                <a:solidFill>
                  <a:schemeClr val="lt1"/>
                </a:solidFill>
                <a:latin typeface="Nunito"/>
                <a:ea typeface="Nunito"/>
                <a:cs typeface="Nunito"/>
                <a:sym typeface="Nunito"/>
              </a:rPr>
              <a:t> required.</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Expensive system.</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Not all Tiers contain services that are needed.</a:t>
            </a:r>
            <a:endParaRPr>
              <a:solidFill>
                <a:schemeClr val="lt1"/>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5"/>
          <p:cNvSpPr txBox="1"/>
          <p:nvPr>
            <p:ph idx="1" type="subTitle"/>
          </p:nvPr>
        </p:nvSpPr>
        <p:spPr>
          <a:xfrm>
            <a:off x="139250" y="30477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Chapter 12 Case Study</a:t>
            </a:r>
            <a:endParaRPr b="1" sz="2400"/>
          </a:p>
        </p:txBody>
      </p:sp>
      <p:sp>
        <p:nvSpPr>
          <p:cNvPr id="367" name="Google Shape;367;p25"/>
          <p:cNvSpPr txBox="1"/>
          <p:nvPr>
            <p:ph idx="1" type="subTitle"/>
          </p:nvPr>
        </p:nvSpPr>
        <p:spPr>
          <a:xfrm>
            <a:off x="50425" y="900700"/>
            <a:ext cx="52164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  Strange Loop Site Optimization</a:t>
            </a:r>
            <a:endParaRPr sz="2400"/>
          </a:p>
        </p:txBody>
      </p:sp>
      <p:graphicFrame>
        <p:nvGraphicFramePr>
          <p:cNvPr id="368" name="Google Shape;368;p25"/>
          <p:cNvGraphicFramePr/>
          <p:nvPr/>
        </p:nvGraphicFramePr>
        <p:xfrm>
          <a:off x="456125" y="1987950"/>
          <a:ext cx="3000000" cy="3000000"/>
        </p:xfrm>
        <a:graphic>
          <a:graphicData uri="http://schemas.openxmlformats.org/drawingml/2006/table">
            <a:tbl>
              <a:tblPr bandRow="1">
                <a:noFill/>
                <a:tableStyleId>{56D5CC0C-B76C-4F0D-8C58-CE35FFEA65CF}</a:tableStyleId>
              </a:tblPr>
              <a:tblGrid>
                <a:gridCol w="1187450"/>
                <a:gridCol w="1187450"/>
                <a:gridCol w="1187450"/>
                <a:gridCol w="1187450"/>
                <a:gridCol w="1187450"/>
              </a:tblGrid>
              <a:tr h="12700">
                <a:tc>
                  <a:txBody>
                    <a:bodyPr/>
                    <a:lstStyle/>
                    <a:p>
                      <a:pPr indent="0" lvl="0" marL="0" rtl="0" algn="l">
                        <a:spcBef>
                          <a:spcPts val="0"/>
                        </a:spcBef>
                        <a:spcAft>
                          <a:spcPts val="0"/>
                        </a:spcAft>
                        <a:buNone/>
                      </a:pPr>
                      <a:r>
                        <a:t/>
                      </a:r>
                      <a:endParaRPr sz="1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b="1" lang="en" sz="1200">
                          <a:solidFill>
                            <a:schemeClr val="lt1"/>
                          </a:solidFill>
                          <a:latin typeface="Cambria"/>
                          <a:ea typeface="Cambria"/>
                          <a:cs typeface="Cambria"/>
                          <a:sym typeface="Cambria"/>
                        </a:rPr>
                        <a:t>ecu.edu</a:t>
                      </a:r>
                      <a:endParaRPr b="1" sz="1200">
                        <a:solidFill>
                          <a:schemeClr val="lt1"/>
                        </a:solidFill>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b="1" lang="en" sz="1200">
                          <a:solidFill>
                            <a:schemeClr val="lt1"/>
                          </a:solidFill>
                          <a:latin typeface="Cambria"/>
                          <a:ea typeface="Cambria"/>
                          <a:cs typeface="Cambria"/>
                          <a:sym typeface="Cambria"/>
                        </a:rPr>
                        <a:t>ncsu.edu</a:t>
                      </a:r>
                      <a:endParaRPr b="1" sz="1200">
                        <a:solidFill>
                          <a:schemeClr val="lt1"/>
                        </a:solidFill>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b="1" lang="en" sz="1200">
                          <a:solidFill>
                            <a:srgbClr val="FFFFFF"/>
                          </a:solidFill>
                          <a:latin typeface="Cambria"/>
                          <a:ea typeface="Cambria"/>
                          <a:cs typeface="Cambria"/>
                          <a:sym typeface="Cambria"/>
                        </a:rPr>
                        <a:t>unc.edu</a:t>
                      </a:r>
                      <a:endParaRPr b="1" sz="1200">
                        <a:solidFill>
                          <a:srgbClr val="FFFFFF"/>
                        </a:solidFill>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b="1" lang="en" sz="1200">
                          <a:solidFill>
                            <a:schemeClr val="lt1"/>
                          </a:solidFill>
                          <a:latin typeface="Cambria"/>
                          <a:ea typeface="Cambria"/>
                          <a:cs typeface="Cambria"/>
                          <a:sym typeface="Cambria"/>
                        </a:rPr>
                        <a:t>uncc.edu</a:t>
                      </a:r>
                      <a:endParaRPr b="1" sz="1200">
                        <a:solidFill>
                          <a:schemeClr val="lt1"/>
                        </a:solidFill>
                        <a:latin typeface="Cambria"/>
                        <a:ea typeface="Cambria"/>
                        <a:cs typeface="Cambria"/>
                        <a:sym typeface="Cambria"/>
                      </a:endParaRPr>
                    </a:p>
                  </a:txBody>
                  <a:tcPr marT="63500" marB="63500" marR="63500" marL="63500"/>
                </a:tc>
              </a:tr>
              <a:tr h="12700">
                <a:tc>
                  <a:txBody>
                    <a:bodyPr/>
                    <a:lstStyle/>
                    <a:p>
                      <a:pPr indent="0" lvl="0" marL="0" rtl="0" algn="l">
                        <a:spcBef>
                          <a:spcPts val="0"/>
                        </a:spcBef>
                        <a:spcAft>
                          <a:spcPts val="0"/>
                        </a:spcAft>
                        <a:buNone/>
                      </a:pPr>
                      <a:r>
                        <a:rPr b="1" lang="en" sz="1000">
                          <a:solidFill>
                            <a:schemeClr val="lt1"/>
                          </a:solidFill>
                          <a:latin typeface="Cambria"/>
                          <a:ea typeface="Cambria"/>
                          <a:cs typeface="Cambria"/>
                          <a:sym typeface="Cambria"/>
                        </a:rPr>
                        <a:t>PageSpeed Grade</a:t>
                      </a:r>
                      <a:endParaRPr b="1" sz="1000">
                        <a:solidFill>
                          <a:schemeClr val="lt1"/>
                        </a:solidFill>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lang="en" sz="1200">
                          <a:latin typeface="Cambria"/>
                          <a:ea typeface="Cambria"/>
                          <a:cs typeface="Cambria"/>
                          <a:sym typeface="Cambria"/>
                        </a:rPr>
                        <a:t>F (31%)</a:t>
                      </a:r>
                      <a:endParaRPr sz="1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lang="en" sz="1200">
                          <a:solidFill>
                            <a:srgbClr val="FF0000"/>
                          </a:solidFill>
                          <a:latin typeface="Cambria"/>
                          <a:ea typeface="Cambria"/>
                          <a:cs typeface="Cambria"/>
                          <a:sym typeface="Cambria"/>
                        </a:rPr>
                        <a:t>F (23%)</a:t>
                      </a:r>
                      <a:endParaRPr sz="1200">
                        <a:solidFill>
                          <a:srgbClr val="FF0000"/>
                        </a:solidFill>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lang="en" sz="1200">
                          <a:latin typeface="Cambria"/>
                          <a:ea typeface="Cambria"/>
                          <a:cs typeface="Cambria"/>
                          <a:sym typeface="Cambria"/>
                        </a:rPr>
                        <a:t>F (38%)</a:t>
                      </a:r>
                      <a:endParaRPr sz="1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lang="en" sz="1200">
                          <a:solidFill>
                            <a:srgbClr val="0FE470"/>
                          </a:solidFill>
                          <a:latin typeface="Cambria"/>
                          <a:ea typeface="Cambria"/>
                          <a:cs typeface="Cambria"/>
                          <a:sym typeface="Cambria"/>
                        </a:rPr>
                        <a:t>E (54%)</a:t>
                      </a:r>
                      <a:endParaRPr sz="1200">
                        <a:solidFill>
                          <a:srgbClr val="0FE470"/>
                        </a:solidFill>
                        <a:latin typeface="Cambria"/>
                        <a:ea typeface="Cambria"/>
                        <a:cs typeface="Cambria"/>
                        <a:sym typeface="Cambria"/>
                      </a:endParaRPr>
                    </a:p>
                  </a:txBody>
                  <a:tcPr marT="63500" marB="63500" marR="63500" marL="63500"/>
                </a:tc>
              </a:tr>
              <a:tr h="12700">
                <a:tc>
                  <a:txBody>
                    <a:bodyPr/>
                    <a:lstStyle/>
                    <a:p>
                      <a:pPr indent="0" lvl="0" marL="0" rtl="0" algn="l">
                        <a:spcBef>
                          <a:spcPts val="0"/>
                        </a:spcBef>
                        <a:spcAft>
                          <a:spcPts val="0"/>
                        </a:spcAft>
                        <a:buNone/>
                      </a:pPr>
                      <a:r>
                        <a:rPr b="1" lang="en" sz="1000">
                          <a:solidFill>
                            <a:schemeClr val="lt1"/>
                          </a:solidFill>
                          <a:latin typeface="Cambria"/>
                          <a:ea typeface="Cambria"/>
                          <a:cs typeface="Cambria"/>
                          <a:sym typeface="Cambria"/>
                        </a:rPr>
                        <a:t>YSlow Grade</a:t>
                      </a:r>
                      <a:endParaRPr b="1" sz="1000">
                        <a:solidFill>
                          <a:schemeClr val="lt1"/>
                        </a:solidFill>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lang="en" sz="1200">
                          <a:solidFill>
                            <a:srgbClr val="FF0000"/>
                          </a:solidFill>
                          <a:latin typeface="Cambria"/>
                          <a:ea typeface="Cambria"/>
                          <a:cs typeface="Cambria"/>
                          <a:sym typeface="Cambria"/>
                        </a:rPr>
                        <a:t>E (55%)</a:t>
                      </a:r>
                      <a:endParaRPr sz="1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lang="en" sz="1200">
                          <a:latin typeface="Cambria"/>
                          <a:ea typeface="Cambria"/>
                          <a:cs typeface="Cambria"/>
                          <a:sym typeface="Cambria"/>
                        </a:rPr>
                        <a:t>D (63%)</a:t>
                      </a:r>
                      <a:endParaRPr sz="1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lang="en" sz="1200">
                          <a:solidFill>
                            <a:srgbClr val="0FE470"/>
                          </a:solidFill>
                          <a:latin typeface="Cambria"/>
                          <a:ea typeface="Cambria"/>
                          <a:cs typeface="Cambria"/>
                          <a:sym typeface="Cambria"/>
                        </a:rPr>
                        <a:t>D (67%)</a:t>
                      </a:r>
                      <a:endParaRPr sz="1200">
                        <a:solidFill>
                          <a:srgbClr val="0FE470"/>
                        </a:solidFill>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lang="en" sz="1200">
                          <a:latin typeface="Cambria"/>
                          <a:ea typeface="Cambria"/>
                          <a:cs typeface="Cambria"/>
                          <a:sym typeface="Cambria"/>
                        </a:rPr>
                        <a:t>D (60%)</a:t>
                      </a:r>
                      <a:endParaRPr sz="1200">
                        <a:latin typeface="Cambria"/>
                        <a:ea typeface="Cambria"/>
                        <a:cs typeface="Cambria"/>
                        <a:sym typeface="Cambria"/>
                      </a:endParaRPr>
                    </a:p>
                  </a:txBody>
                  <a:tcPr marT="63500" marB="63500" marR="63500" marL="63500"/>
                </a:tc>
              </a:tr>
              <a:tr h="12700">
                <a:tc>
                  <a:txBody>
                    <a:bodyPr/>
                    <a:lstStyle/>
                    <a:p>
                      <a:pPr indent="0" lvl="0" marL="0" rtl="0" algn="l">
                        <a:spcBef>
                          <a:spcPts val="0"/>
                        </a:spcBef>
                        <a:spcAft>
                          <a:spcPts val="0"/>
                        </a:spcAft>
                        <a:buNone/>
                      </a:pPr>
                      <a:r>
                        <a:rPr b="1" lang="en" sz="1000">
                          <a:solidFill>
                            <a:schemeClr val="lt1"/>
                          </a:solidFill>
                          <a:latin typeface="Cambria"/>
                          <a:ea typeface="Cambria"/>
                          <a:cs typeface="Cambria"/>
                          <a:sym typeface="Cambria"/>
                        </a:rPr>
                        <a:t>Fully Loaded time</a:t>
                      </a:r>
                      <a:endParaRPr b="1" sz="1000">
                        <a:solidFill>
                          <a:schemeClr val="lt1"/>
                        </a:solidFill>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lang="en" sz="1200">
                          <a:latin typeface="Cambria"/>
                          <a:ea typeface="Cambria"/>
                          <a:cs typeface="Cambria"/>
                          <a:sym typeface="Cambria"/>
                        </a:rPr>
                        <a:t>4.2 s</a:t>
                      </a:r>
                      <a:endParaRPr sz="1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lang="en" sz="1200">
                          <a:solidFill>
                            <a:srgbClr val="0FE470"/>
                          </a:solidFill>
                          <a:latin typeface="Cambria"/>
                          <a:ea typeface="Cambria"/>
                          <a:cs typeface="Cambria"/>
                          <a:sym typeface="Cambria"/>
                        </a:rPr>
                        <a:t>2.6 s</a:t>
                      </a:r>
                      <a:endParaRPr sz="1200">
                        <a:solidFill>
                          <a:srgbClr val="0FE470"/>
                        </a:solidFill>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lang="en" sz="1200">
                          <a:latin typeface="Cambria"/>
                          <a:ea typeface="Cambria"/>
                          <a:cs typeface="Cambria"/>
                          <a:sym typeface="Cambria"/>
                        </a:rPr>
                        <a:t>4.5 s</a:t>
                      </a:r>
                      <a:endParaRPr sz="1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lang="en" sz="1200">
                          <a:solidFill>
                            <a:srgbClr val="FF0000"/>
                          </a:solidFill>
                          <a:latin typeface="Cambria"/>
                          <a:ea typeface="Cambria"/>
                          <a:cs typeface="Cambria"/>
                          <a:sym typeface="Cambria"/>
                        </a:rPr>
                        <a:t>14.8 s</a:t>
                      </a:r>
                      <a:endParaRPr sz="1200">
                        <a:latin typeface="Cambria"/>
                        <a:ea typeface="Cambria"/>
                        <a:cs typeface="Cambria"/>
                        <a:sym typeface="Cambria"/>
                      </a:endParaRPr>
                    </a:p>
                  </a:txBody>
                  <a:tcPr marT="63500" marB="63500" marR="63500" marL="63500"/>
                </a:tc>
              </a:tr>
              <a:tr h="12700">
                <a:tc>
                  <a:txBody>
                    <a:bodyPr/>
                    <a:lstStyle/>
                    <a:p>
                      <a:pPr indent="0" lvl="0" marL="0" rtl="0" algn="l">
                        <a:spcBef>
                          <a:spcPts val="0"/>
                        </a:spcBef>
                        <a:spcAft>
                          <a:spcPts val="0"/>
                        </a:spcAft>
                        <a:buNone/>
                      </a:pPr>
                      <a:r>
                        <a:rPr b="1" lang="en" sz="1000">
                          <a:solidFill>
                            <a:schemeClr val="lt1"/>
                          </a:solidFill>
                          <a:latin typeface="Cambria"/>
                          <a:ea typeface="Cambria"/>
                          <a:cs typeface="Cambria"/>
                          <a:sym typeface="Cambria"/>
                        </a:rPr>
                        <a:t>Total page size</a:t>
                      </a:r>
                      <a:endParaRPr b="1" sz="1000">
                        <a:solidFill>
                          <a:schemeClr val="lt1"/>
                        </a:solidFill>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lang="en" sz="1200">
                          <a:latin typeface="Cambria"/>
                          <a:ea typeface="Cambria"/>
                          <a:cs typeface="Cambria"/>
                          <a:sym typeface="Cambria"/>
                        </a:rPr>
                        <a:t>3.81 MB</a:t>
                      </a:r>
                      <a:endParaRPr sz="1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lang="en" sz="1200">
                          <a:latin typeface="Cambria"/>
                          <a:ea typeface="Cambria"/>
                          <a:cs typeface="Cambria"/>
                          <a:sym typeface="Cambria"/>
                        </a:rPr>
                        <a:t>4.01 MB</a:t>
                      </a:r>
                      <a:endParaRPr sz="1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lang="en" sz="1200">
                          <a:solidFill>
                            <a:srgbClr val="0FE470"/>
                          </a:solidFill>
                          <a:latin typeface="Cambria"/>
                          <a:ea typeface="Cambria"/>
                          <a:cs typeface="Cambria"/>
                          <a:sym typeface="Cambria"/>
                        </a:rPr>
                        <a:t>3.04 MB</a:t>
                      </a:r>
                      <a:endParaRPr sz="1200">
                        <a:solidFill>
                          <a:srgbClr val="0FE470"/>
                        </a:solidFill>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lang="en" sz="1200">
                          <a:solidFill>
                            <a:srgbClr val="FF0000"/>
                          </a:solidFill>
                          <a:latin typeface="Cambria"/>
                          <a:ea typeface="Cambria"/>
                          <a:cs typeface="Cambria"/>
                          <a:sym typeface="Cambria"/>
                        </a:rPr>
                        <a:t>18.4 MB</a:t>
                      </a:r>
                      <a:endParaRPr sz="1200">
                        <a:latin typeface="Cambria"/>
                        <a:ea typeface="Cambria"/>
                        <a:cs typeface="Cambria"/>
                        <a:sym typeface="Cambria"/>
                      </a:endParaRPr>
                    </a:p>
                  </a:txBody>
                  <a:tcPr marT="63500" marB="63500" marR="63500" marL="63500"/>
                </a:tc>
              </a:tr>
              <a:tr h="12700">
                <a:tc>
                  <a:txBody>
                    <a:bodyPr/>
                    <a:lstStyle/>
                    <a:p>
                      <a:pPr indent="0" lvl="0" marL="0" rtl="0" algn="l">
                        <a:spcBef>
                          <a:spcPts val="0"/>
                        </a:spcBef>
                        <a:spcAft>
                          <a:spcPts val="0"/>
                        </a:spcAft>
                        <a:buNone/>
                      </a:pPr>
                      <a:r>
                        <a:rPr b="1" lang="en" sz="1000">
                          <a:solidFill>
                            <a:schemeClr val="lt1"/>
                          </a:solidFill>
                          <a:latin typeface="Cambria"/>
                          <a:ea typeface="Cambria"/>
                          <a:cs typeface="Cambria"/>
                          <a:sym typeface="Cambria"/>
                        </a:rPr>
                        <a:t>Total # of requests</a:t>
                      </a:r>
                      <a:endParaRPr b="1" sz="1000">
                        <a:solidFill>
                          <a:schemeClr val="lt1"/>
                        </a:solidFill>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lang="en" sz="1200">
                          <a:latin typeface="Cambria"/>
                          <a:ea typeface="Cambria"/>
                          <a:cs typeface="Cambria"/>
                          <a:sym typeface="Cambria"/>
                        </a:rPr>
                        <a:t>83</a:t>
                      </a:r>
                      <a:endParaRPr sz="1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lang="en" sz="1200">
                          <a:latin typeface="Cambria"/>
                          <a:ea typeface="Cambria"/>
                          <a:cs typeface="Cambria"/>
                          <a:sym typeface="Cambria"/>
                        </a:rPr>
                        <a:t>71</a:t>
                      </a:r>
                      <a:endParaRPr sz="1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lang="en" sz="1200">
                          <a:solidFill>
                            <a:srgbClr val="0FE470"/>
                          </a:solidFill>
                          <a:latin typeface="Cambria"/>
                          <a:ea typeface="Cambria"/>
                          <a:cs typeface="Cambria"/>
                          <a:sym typeface="Cambria"/>
                        </a:rPr>
                        <a:t>61</a:t>
                      </a:r>
                      <a:endParaRPr sz="1200">
                        <a:solidFill>
                          <a:srgbClr val="0FE470"/>
                        </a:solidFill>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rPr lang="en" sz="1200">
                          <a:solidFill>
                            <a:srgbClr val="FF0000"/>
                          </a:solidFill>
                          <a:latin typeface="Cambria"/>
                          <a:ea typeface="Cambria"/>
                          <a:cs typeface="Cambria"/>
                          <a:sym typeface="Cambria"/>
                        </a:rPr>
                        <a:t>118</a:t>
                      </a:r>
                      <a:endParaRPr sz="1200">
                        <a:latin typeface="Cambria"/>
                        <a:ea typeface="Cambria"/>
                        <a:cs typeface="Cambria"/>
                        <a:sym typeface="Cambria"/>
                      </a:endParaRPr>
                    </a:p>
                  </a:txBody>
                  <a:tcPr marT="63500" marB="63500" marR="63500" marL="63500"/>
                </a:tc>
              </a:tr>
            </a:tbl>
          </a:graphicData>
        </a:graphic>
      </p:graphicFrame>
      <p:sp>
        <p:nvSpPr>
          <p:cNvPr id="369" name="Google Shape;369;p25"/>
          <p:cNvSpPr txBox="1"/>
          <p:nvPr/>
        </p:nvSpPr>
        <p:spPr>
          <a:xfrm>
            <a:off x="456125" y="4026500"/>
            <a:ext cx="30000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0000"/>
                </a:solidFill>
              </a:rPr>
              <a:t> Red – worst   </a:t>
            </a:r>
            <a:r>
              <a:rPr lang="en" sz="1100">
                <a:solidFill>
                  <a:srgbClr val="0FE470"/>
                </a:solidFill>
              </a:rPr>
              <a:t>Green – best</a:t>
            </a:r>
            <a:endParaRPr>
              <a:solidFill>
                <a:srgbClr val="0FE470"/>
              </a:solidFill>
            </a:endParaRPr>
          </a:p>
        </p:txBody>
      </p:sp>
      <p:sp>
        <p:nvSpPr>
          <p:cNvPr id="370" name="Google Shape;370;p25"/>
          <p:cNvSpPr txBox="1"/>
          <p:nvPr/>
        </p:nvSpPr>
        <p:spPr>
          <a:xfrm>
            <a:off x="456125" y="1490975"/>
            <a:ext cx="54162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GTMetrix.com to evaluate the Websites</a:t>
            </a:r>
            <a:endParaRPr>
              <a:solidFill>
                <a:schemeClr val="lt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26"/>
          <p:cNvSpPr txBox="1"/>
          <p:nvPr>
            <p:ph idx="1" type="subTitle"/>
          </p:nvPr>
        </p:nvSpPr>
        <p:spPr>
          <a:xfrm>
            <a:off x="139250" y="30477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Chapter 13 Case Study</a:t>
            </a:r>
            <a:endParaRPr b="1" sz="2400"/>
          </a:p>
        </p:txBody>
      </p:sp>
      <p:sp>
        <p:nvSpPr>
          <p:cNvPr id="376" name="Google Shape;376;p26"/>
          <p:cNvSpPr txBox="1"/>
          <p:nvPr>
            <p:ph idx="1" type="subTitle"/>
          </p:nvPr>
        </p:nvSpPr>
        <p:spPr>
          <a:xfrm>
            <a:off x="358625" y="85972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3Tera Cloud Solutions</a:t>
            </a:r>
            <a:endParaRPr sz="2400"/>
          </a:p>
          <a:p>
            <a:pPr indent="0" lvl="0" marL="0" rtl="0" algn="l">
              <a:spcBef>
                <a:spcPts val="0"/>
              </a:spcBef>
              <a:spcAft>
                <a:spcPts val="0"/>
              </a:spcAft>
              <a:buNone/>
            </a:pPr>
            <a:r>
              <a:t/>
            </a:r>
            <a:endParaRPr sz="2400"/>
          </a:p>
        </p:txBody>
      </p:sp>
      <p:sp>
        <p:nvSpPr>
          <p:cNvPr id="377" name="Google Shape;377;p26"/>
          <p:cNvSpPr txBox="1"/>
          <p:nvPr/>
        </p:nvSpPr>
        <p:spPr>
          <a:xfrm>
            <a:off x="253000" y="1454100"/>
            <a:ext cx="6570300" cy="31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What were there?</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Early Cloud Service Provider</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Supported SaaS, PaaS, IaaS, and Hybrid Clouds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Allowed creation and management of services through AppLogic</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Allowed users to scale and geographically relocate resources</a:t>
            </a:r>
            <a:endParaRPr>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How were they different than traditional, physical servers?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Physical servers are almost all up-front cost, vs pay for what you use</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3Tera could modify servers in minutes instead of days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3Tera could move servers around the world w/o downtime</a:t>
            </a:r>
            <a:endParaRPr>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27"/>
          <p:cNvSpPr txBox="1"/>
          <p:nvPr>
            <p:ph idx="1" type="subTitle"/>
          </p:nvPr>
        </p:nvSpPr>
        <p:spPr>
          <a:xfrm>
            <a:off x="139250" y="30477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Chapter 14 Case Study</a:t>
            </a:r>
            <a:endParaRPr b="1" sz="2400"/>
          </a:p>
        </p:txBody>
      </p:sp>
      <p:sp>
        <p:nvSpPr>
          <p:cNvPr id="383" name="Google Shape;383;p27"/>
          <p:cNvSpPr txBox="1"/>
          <p:nvPr>
            <p:ph idx="1" type="subTitle"/>
          </p:nvPr>
        </p:nvSpPr>
        <p:spPr>
          <a:xfrm>
            <a:off x="394850" y="82722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W3C Mobile Checker</a:t>
            </a:r>
            <a:endParaRPr sz="2400"/>
          </a:p>
        </p:txBody>
      </p:sp>
      <p:sp>
        <p:nvSpPr>
          <p:cNvPr id="384" name="Google Shape;384;p27"/>
          <p:cNvSpPr txBox="1"/>
          <p:nvPr/>
        </p:nvSpPr>
        <p:spPr>
          <a:xfrm>
            <a:off x="394850" y="1389800"/>
            <a:ext cx="6570300" cy="31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What was it?</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Tool which evaluated the mobile-friendliness of web pages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Gave feedback with metrics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Guided developers to best practices</a:t>
            </a:r>
            <a:endParaRPr>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There are a multitude of alternatives to fill the need </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MobileTest.me</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Chrome Developer tools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Google Mobile Friendly Test</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AWS Device Farm</a:t>
            </a:r>
            <a:endParaRPr>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a:p>
            <a:pPr indent="0" lvl="0" marL="457200" rtl="0" algn="l">
              <a:spcBef>
                <a:spcPts val="0"/>
              </a:spcBef>
              <a:spcAft>
                <a:spcPts val="0"/>
              </a:spcAft>
              <a:buNone/>
            </a:pPr>
            <a:r>
              <a:t/>
            </a:r>
            <a:endParaRPr>
              <a:solidFill>
                <a:schemeClr val="lt1"/>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28"/>
          <p:cNvSpPr txBox="1"/>
          <p:nvPr>
            <p:ph idx="1" type="subTitle"/>
          </p:nvPr>
        </p:nvSpPr>
        <p:spPr>
          <a:xfrm>
            <a:off x="139250" y="304775"/>
            <a:ext cx="8832600" cy="6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t>References</a:t>
            </a:r>
            <a:endParaRPr b="1" sz="2400"/>
          </a:p>
        </p:txBody>
      </p:sp>
      <p:sp>
        <p:nvSpPr>
          <p:cNvPr id="390" name="Google Shape;390;p28"/>
          <p:cNvSpPr txBox="1"/>
          <p:nvPr>
            <p:ph idx="1" type="subTitle"/>
          </p:nvPr>
        </p:nvSpPr>
        <p:spPr>
          <a:xfrm>
            <a:off x="50425" y="900700"/>
            <a:ext cx="9022800" cy="413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[1] </a:t>
            </a:r>
            <a:r>
              <a:rPr lang="en" sz="900" u="sng">
                <a:solidFill>
                  <a:schemeClr val="hlink"/>
                </a:solidFill>
                <a:hlinkClick r:id="rId3"/>
              </a:rPr>
              <a:t>https://aws.amazon.com/ecommerce-applications/</a:t>
            </a:r>
            <a:endParaRPr sz="900"/>
          </a:p>
          <a:p>
            <a:pPr indent="0" lvl="0" marL="0" rtl="0" algn="l">
              <a:spcBef>
                <a:spcPts val="0"/>
              </a:spcBef>
              <a:spcAft>
                <a:spcPts val="0"/>
              </a:spcAft>
              <a:buNone/>
            </a:pPr>
            <a:r>
              <a:rPr lang="en" sz="900"/>
              <a:t>[2] </a:t>
            </a:r>
            <a:r>
              <a:rPr lang="en" sz="900" u="sng">
                <a:solidFill>
                  <a:schemeClr val="hlink"/>
                </a:solidFill>
                <a:hlinkClick r:id="rId4"/>
              </a:rPr>
              <a:t>https://aws.amazon.co[m/getting-started/projects/build-modern-app-fargate-lambda-dynamodb-python/</a:t>
            </a:r>
            <a:r>
              <a:rPr lang="en" sz="900"/>
              <a:t> </a:t>
            </a:r>
            <a:endParaRPr sz="900"/>
          </a:p>
          <a:p>
            <a:pPr indent="0" lvl="0" marL="0" rtl="0" algn="l">
              <a:spcBef>
                <a:spcPts val="0"/>
              </a:spcBef>
              <a:spcAft>
                <a:spcPts val="0"/>
              </a:spcAft>
              <a:buNone/>
            </a:pPr>
            <a:r>
              <a:rPr lang="en" sz="900"/>
              <a:t>[3] </a:t>
            </a:r>
            <a:r>
              <a:rPr lang="en" sz="900" u="sng">
                <a:solidFill>
                  <a:schemeClr val="hlink"/>
                </a:solidFill>
                <a:hlinkClick r:id="rId5"/>
              </a:rPr>
              <a:t>https://aws.amazon.com/economics/</a:t>
            </a:r>
            <a:endParaRPr sz="900"/>
          </a:p>
          <a:p>
            <a:pPr indent="0" lvl="0" marL="0" rtl="0" algn="l">
              <a:spcBef>
                <a:spcPts val="0"/>
              </a:spcBef>
              <a:spcAft>
                <a:spcPts val="0"/>
              </a:spcAft>
              <a:buNone/>
            </a:pPr>
            <a:r>
              <a:rPr lang="en" sz="900"/>
              <a:t>[4] </a:t>
            </a:r>
            <a:r>
              <a:rPr lang="en" sz="900" u="sng">
                <a:solidFill>
                  <a:schemeClr val="hlink"/>
                </a:solidFill>
                <a:hlinkClick r:id="rId6"/>
              </a:rPr>
              <a:t>https://aws.amazon.com/about-aws/global-infrastructure/</a:t>
            </a:r>
            <a:endParaRPr sz="900"/>
          </a:p>
          <a:p>
            <a:pPr indent="0" lvl="0" marL="0" rtl="0" algn="l">
              <a:spcBef>
                <a:spcPts val="0"/>
              </a:spcBef>
              <a:spcAft>
                <a:spcPts val="0"/>
              </a:spcAft>
              <a:buNone/>
            </a:pPr>
            <a:r>
              <a:rPr lang="en" sz="900"/>
              <a:t>[5] </a:t>
            </a:r>
            <a:r>
              <a:rPr lang="en" sz="900" u="sng">
                <a:solidFill>
                  <a:schemeClr val="hlink"/>
                </a:solidFill>
                <a:hlinkClick r:id="rId7"/>
              </a:rPr>
              <a:t>https://aws.amazon.com/cloudfront/</a:t>
            </a:r>
            <a:endParaRPr sz="900"/>
          </a:p>
          <a:p>
            <a:pPr indent="0" lvl="0" marL="0" rtl="0" algn="l">
              <a:spcBef>
                <a:spcPts val="0"/>
              </a:spcBef>
              <a:spcAft>
                <a:spcPts val="0"/>
              </a:spcAft>
              <a:buNone/>
            </a:pPr>
            <a:r>
              <a:rPr lang="en" sz="900"/>
              <a:t>[6] </a:t>
            </a:r>
            <a:r>
              <a:rPr lang="en" sz="900" u="sng">
                <a:solidFill>
                  <a:schemeClr val="hlink"/>
                </a:solidFill>
                <a:hlinkClick r:id="rId8"/>
              </a:rPr>
              <a:t>https://aws.amazon.com/elasticbeanstalk/</a:t>
            </a:r>
            <a:endParaRPr sz="900"/>
          </a:p>
          <a:p>
            <a:pPr indent="0" lvl="0" marL="0" rtl="0" algn="l">
              <a:spcBef>
                <a:spcPts val="0"/>
              </a:spcBef>
              <a:spcAft>
                <a:spcPts val="0"/>
              </a:spcAft>
              <a:buNone/>
            </a:pPr>
            <a:r>
              <a:rPr lang="en" sz="900"/>
              <a:t>[7]Business Pricing. (2020, January 19). Retrieved from BackBlaze: </a:t>
            </a:r>
            <a:r>
              <a:rPr lang="en" sz="900" u="sng">
                <a:solidFill>
                  <a:schemeClr val="hlink"/>
                </a:solidFill>
                <a:hlinkClick r:id="rId9"/>
              </a:rPr>
              <a:t>https://www.backblaze.com/business-pricing.html</a:t>
            </a:r>
            <a:endParaRPr sz="900"/>
          </a:p>
          <a:p>
            <a:pPr indent="0" lvl="0" marL="0" rtl="0" algn="l">
              <a:spcBef>
                <a:spcPts val="0"/>
              </a:spcBef>
              <a:spcAft>
                <a:spcPts val="0"/>
              </a:spcAft>
              <a:buNone/>
            </a:pPr>
            <a:r>
              <a:rPr lang="en" sz="900"/>
              <a:t>[8]“App Engine Pricing  |  App Engine Documentation  |  Google Cloud.” Google, Google, cloud.google.com/appengine/pricing.</a:t>
            </a:r>
            <a:endParaRPr sz="900"/>
          </a:p>
          <a:p>
            <a:pPr indent="0" lvl="0" marL="0" rtl="0" algn="l">
              <a:spcBef>
                <a:spcPts val="0"/>
              </a:spcBef>
              <a:spcAft>
                <a:spcPts val="0"/>
              </a:spcAft>
              <a:buNone/>
            </a:pPr>
            <a:r>
              <a:rPr lang="en" sz="900"/>
              <a:t>[9]“Google App Engine Flexible Environment.” Google App Engine Flexible Environment Docs  |  Google Cloud, Google, cloud.google.com/appengine/docs/flexible/.</a:t>
            </a:r>
            <a:endParaRPr sz="900"/>
          </a:p>
          <a:p>
            <a:pPr indent="0" lvl="0" marL="0" rtl="0" algn="l">
              <a:spcBef>
                <a:spcPts val="0"/>
              </a:spcBef>
              <a:spcAft>
                <a:spcPts val="0"/>
              </a:spcAft>
              <a:buNone/>
            </a:pPr>
            <a:r>
              <a:rPr lang="en" sz="900"/>
              <a:t>[10]“Google App Engine Standard Environment.” The App Engine Standard Environment  |  Google Cloud, Google, cloud.google.com/appengine/docs/standard/.</a:t>
            </a:r>
            <a:endParaRPr sz="900"/>
          </a:p>
          <a:p>
            <a:pPr indent="0" lvl="0" marL="0" rtl="0" algn="l">
              <a:spcBef>
                <a:spcPts val="0"/>
              </a:spcBef>
              <a:spcAft>
                <a:spcPts val="0"/>
              </a:spcAft>
              <a:buNone/>
            </a:pPr>
            <a:r>
              <a:rPr lang="en" sz="900"/>
              <a:t>[11]“Choosing Between VMware Workstation &amp; Microsoft Virtual PC.” Petri, 23 May 2014, www.petri.com/virtual_vmware_virtualpc_compared.</a:t>
            </a:r>
            <a:endParaRPr sz="900"/>
          </a:p>
          <a:p>
            <a:pPr indent="0" lvl="0" marL="0" rtl="0" algn="l">
              <a:spcBef>
                <a:spcPts val="0"/>
              </a:spcBef>
              <a:spcAft>
                <a:spcPts val="0"/>
              </a:spcAft>
              <a:buNone/>
            </a:pPr>
            <a:r>
              <a:rPr lang="en" sz="900"/>
              <a:t>[12]“Parallels Desktop Pro for Mac - Develop Apps in Windows, Linux VMs on MacOS.” Parallels, 3 Feb. 2020, </a:t>
            </a:r>
            <a:r>
              <a:rPr lang="en" sz="900" u="sng">
                <a:solidFill>
                  <a:schemeClr val="hlink"/>
                </a:solidFill>
                <a:hlinkClick r:id="rId10"/>
              </a:rPr>
              <a:t>www.parallels.com/products/desktop/pro/#compare</a:t>
            </a:r>
            <a:r>
              <a:rPr lang="en" sz="900"/>
              <a:t>.</a:t>
            </a:r>
            <a:endParaRPr sz="900"/>
          </a:p>
          <a:p>
            <a:pPr indent="0" lvl="0" marL="0" rtl="0" algn="l">
              <a:spcBef>
                <a:spcPts val="0"/>
              </a:spcBef>
              <a:spcAft>
                <a:spcPts val="0"/>
              </a:spcAft>
              <a:buNone/>
            </a:pPr>
            <a:r>
              <a:rPr lang="en" sz="900"/>
              <a:t>[13]</a:t>
            </a:r>
            <a:r>
              <a:rPr lang="en" sz="900" u="sng">
                <a:solidFill>
                  <a:schemeClr val="hlink"/>
                </a:solidFill>
                <a:hlinkClick r:id="rId11"/>
              </a:rPr>
              <a:t>https://en.wikipedia.org/wiki/ZumoDrive</a:t>
            </a:r>
            <a:endParaRPr sz="900"/>
          </a:p>
          <a:p>
            <a:pPr indent="0" lvl="0" marL="0" rtl="0" algn="l">
              <a:spcBef>
                <a:spcPts val="0"/>
              </a:spcBef>
              <a:spcAft>
                <a:spcPts val="0"/>
              </a:spcAft>
              <a:buNone/>
            </a:pPr>
            <a:r>
              <a:rPr lang="en" sz="900"/>
              <a:t>[14]</a:t>
            </a:r>
            <a:r>
              <a:rPr lang="en" sz="900" u="sng">
                <a:solidFill>
                  <a:schemeClr val="hlink"/>
                </a:solidFill>
                <a:hlinkClick r:id="rId12"/>
              </a:rPr>
              <a:t>https://www.google.com/drive/</a:t>
            </a:r>
            <a:endParaRPr sz="900"/>
          </a:p>
          <a:p>
            <a:pPr indent="0" lvl="0" marL="0" rtl="0" algn="l">
              <a:spcBef>
                <a:spcPts val="0"/>
              </a:spcBef>
              <a:spcAft>
                <a:spcPts val="0"/>
              </a:spcAft>
              <a:buNone/>
            </a:pPr>
            <a:r>
              <a:rPr lang="en" sz="900"/>
              <a:t>[15]</a:t>
            </a:r>
            <a:r>
              <a:rPr lang="en" sz="900" u="sng">
                <a:solidFill>
                  <a:schemeClr val="hlink"/>
                </a:solidFill>
                <a:hlinkClick r:id="rId13"/>
              </a:rPr>
              <a:t>https://github.com/</a:t>
            </a:r>
            <a:endParaRPr sz="900"/>
          </a:p>
          <a:p>
            <a:pPr indent="0" lvl="0" marL="0" rtl="0" algn="l">
              <a:spcBef>
                <a:spcPts val="0"/>
              </a:spcBef>
              <a:spcAft>
                <a:spcPts val="0"/>
              </a:spcAft>
              <a:buNone/>
            </a:pPr>
            <a:r>
              <a:rPr lang="en" sz="900"/>
              <a:t>[16]</a:t>
            </a:r>
            <a:r>
              <a:rPr lang="en" sz="900" u="sng">
                <a:solidFill>
                  <a:schemeClr val="hlink"/>
                </a:solidFill>
                <a:hlinkClick r:id="rId14"/>
              </a:rPr>
              <a:t>https://www.dropbox.com/?_hp=c</a:t>
            </a:r>
            <a:endParaRPr sz="900" u="sng">
              <a:solidFill>
                <a:schemeClr val="hlink"/>
              </a:solidFill>
              <a:hlinkClick r:id="rId15"/>
            </a:endParaRPr>
          </a:p>
          <a:p>
            <a:pPr indent="0" lvl="0" marL="0" rtl="0" algn="l">
              <a:spcBef>
                <a:spcPts val="0"/>
              </a:spcBef>
              <a:spcAft>
                <a:spcPts val="0"/>
              </a:spcAft>
              <a:buNone/>
            </a:pPr>
            <a:r>
              <a:rPr lang="en" sz="900"/>
              <a:t>[17]Barth, B. (2019, July 30). Capital One breach exposes not just data, but dangers of cloud misconfigurations. Retrieved from SC Media: [18]https://www.scmagazine.com/home/security-news/capital-one-breach-exposes-not-just-data-but-dangers-of-cloud-misconfigurations/</a:t>
            </a:r>
            <a:endParaRPr sz="900"/>
          </a:p>
          <a:p>
            <a:pPr indent="0" lvl="0" marL="0" rtl="0" algn="l">
              <a:spcBef>
                <a:spcPts val="0"/>
              </a:spcBef>
              <a:spcAft>
                <a:spcPts val="0"/>
              </a:spcAft>
              <a:buNone/>
            </a:pPr>
            <a:r>
              <a:rPr lang="en" sz="900"/>
              <a:t>[19]Larson, S. (2017, July 12). Verizon data of 6 million users leaked online . Retrieved from CNN Business: https://money.cnn.com/2017/07/12/technology/verizon-data-leaked-online/index.html</a:t>
            </a:r>
            <a:endParaRPr sz="900"/>
          </a:p>
          <a:p>
            <a:pPr indent="0" lvl="0" marL="0" rtl="0" algn="l">
              <a:spcBef>
                <a:spcPts val="0"/>
              </a:spcBef>
              <a:spcAft>
                <a:spcPts val="0"/>
              </a:spcAft>
              <a:buNone/>
            </a:pPr>
            <a:r>
              <a:rPr lang="en" sz="900"/>
              <a:t>[20]Relias Media. (2019, June 1). Microsoft Breach Reveals Risk From Cloud-Based Data Storage. Retrieved from Relias Media: https://www.reliasmedia.com/articles/144483-microsoft-breach-reveals-risk-from-cloud-based-data-storage</a:t>
            </a:r>
            <a:endParaRPr sz="900"/>
          </a:p>
          <a:p>
            <a:pPr indent="0" lvl="0" marL="0" rtl="0" algn="l">
              <a:spcBef>
                <a:spcPts val="0"/>
              </a:spcBef>
              <a:spcAft>
                <a:spcPts val="0"/>
              </a:spcAft>
              <a:buNone/>
            </a:pPr>
            <a:r>
              <a:rPr lang="en" sz="900"/>
              <a:t>[21]Sarukkai, S. (2019, May 7). Anthem’s Breach and the Ubiquity of Compromised Credentials. Retrieved from McAfee: https://www.skyhighnetworks.com/cloud-security-blog/92-of-companies-share-the-anthem-vulnerability/</a:t>
            </a:r>
            <a:endParaRPr sz="900"/>
          </a:p>
          <a:p>
            <a:pPr indent="0" lvl="0" marL="0" rtl="0" algn="l">
              <a:spcBef>
                <a:spcPts val="0"/>
              </a:spcBef>
              <a:spcAft>
                <a:spcPts val="0"/>
              </a:spcAft>
              <a:buNone/>
            </a:pPr>
            <a:r>
              <a:rPr lang="en" sz="900"/>
              <a:t>[22]Turner, K. (2016, September 7). Hacked Dropbox login data of 68 million users is now for sale on the dark Webq. Retrieved from The Washington Post: </a:t>
            </a:r>
            <a:r>
              <a:rPr lang="en" sz="900" u="sng">
                <a:solidFill>
                  <a:schemeClr val="hlink"/>
                </a:solidFill>
                <a:hlinkClick r:id="rId16"/>
              </a:rPr>
              <a:t>https://www.washingtonpost.com/news/the-switch/wp/2016/09/07/hacked-dropbox-data-of-68-million-users-is-now-or-sale-on-the-dark-web/</a:t>
            </a:r>
            <a:endParaRPr sz="900"/>
          </a:p>
          <a:p>
            <a:pPr indent="0" lvl="0" marL="0" rtl="0" algn="l">
              <a:spcBef>
                <a:spcPts val="0"/>
              </a:spcBef>
              <a:spcAft>
                <a:spcPts val="0"/>
              </a:spcAft>
              <a:buNone/>
            </a:pPr>
            <a:r>
              <a:rPr lang="en" sz="900"/>
              <a:t>[23]Cloud Security Alliance. (2020, February 16). CCSK. Retrieved from Cloud Security Alliance: https://cloudsecurityalliance.org/education/ccsk/</a:t>
            </a:r>
            <a:endParaRPr sz="900"/>
          </a:p>
          <a:p>
            <a:pPr indent="0" lvl="0" marL="0" rtl="0" algn="l">
              <a:spcBef>
                <a:spcPts val="0"/>
              </a:spcBef>
              <a:spcAft>
                <a:spcPts val="0"/>
              </a:spcAft>
              <a:buNone/>
            </a:pPr>
            <a:r>
              <a:rPr lang="en" sz="900"/>
              <a:t>[24]McAffee. (2020, February 16). McAffee Total Protection. Retrieved from McAffee: </a:t>
            </a:r>
            <a:r>
              <a:rPr lang="en" sz="900" u="sng">
                <a:solidFill>
                  <a:schemeClr val="hlink"/>
                </a:solidFill>
                <a:hlinkClick r:id="rId17"/>
              </a:rPr>
              <a:t>https://www.mcafee.com/en-us/antivirus/mcafee-total-protection.html</a:t>
            </a:r>
            <a:endParaRPr sz="900"/>
          </a:p>
          <a:p>
            <a:pPr indent="0" lvl="0" marL="0" rtl="0" algn="l">
              <a:spcBef>
                <a:spcPts val="0"/>
              </a:spcBef>
              <a:spcAft>
                <a:spcPts val="0"/>
              </a:spcAft>
              <a:buNone/>
            </a:pPr>
            <a:r>
              <a:rPr lang="en" sz="900"/>
              <a:t>[25] </a:t>
            </a:r>
            <a:r>
              <a:rPr lang="en" sz="900" u="sng">
                <a:solidFill>
                  <a:schemeClr val="hlink"/>
                </a:solidFill>
                <a:hlinkClick r:id="rId18"/>
              </a:rPr>
              <a:t>https://www.ringcentral.com/</a:t>
            </a:r>
            <a:endParaRPr sz="9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idx="1" type="subTitle"/>
          </p:nvPr>
        </p:nvSpPr>
        <p:spPr>
          <a:xfrm>
            <a:off x="139250" y="30477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Chapter 1 </a:t>
            </a:r>
            <a:r>
              <a:rPr b="1" lang="en" sz="2400"/>
              <a:t>Case Study</a:t>
            </a:r>
            <a:endParaRPr b="1" sz="2400"/>
          </a:p>
        </p:txBody>
      </p:sp>
      <p:sp>
        <p:nvSpPr>
          <p:cNvPr id="284" name="Google Shape;284;p14"/>
          <p:cNvSpPr txBox="1"/>
          <p:nvPr>
            <p:ph idx="1" type="subTitle"/>
          </p:nvPr>
        </p:nvSpPr>
        <p:spPr>
          <a:xfrm>
            <a:off x="139250" y="900700"/>
            <a:ext cx="51813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AWS Web Service - Backups and Infrastructure as a Service</a:t>
            </a:r>
            <a:endParaRPr sz="2400"/>
          </a:p>
          <a:p>
            <a:pPr indent="0" lvl="0" marL="0" rtl="0" algn="l">
              <a:spcBef>
                <a:spcPts val="0"/>
              </a:spcBef>
              <a:spcAft>
                <a:spcPts val="0"/>
              </a:spcAft>
              <a:buNone/>
            </a:pPr>
            <a:r>
              <a:t/>
            </a:r>
            <a:endParaRPr sz="2400"/>
          </a:p>
        </p:txBody>
      </p:sp>
      <p:sp>
        <p:nvSpPr>
          <p:cNvPr id="285" name="Google Shape;285;p14"/>
          <p:cNvSpPr txBox="1"/>
          <p:nvPr/>
        </p:nvSpPr>
        <p:spPr>
          <a:xfrm>
            <a:off x="195350" y="1683350"/>
            <a:ext cx="6806100" cy="31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Pros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Can be </a:t>
            </a:r>
            <a:r>
              <a:rPr lang="en">
                <a:solidFill>
                  <a:schemeClr val="lt1"/>
                </a:solidFill>
                <a:latin typeface="Nunito"/>
                <a:ea typeface="Nunito"/>
                <a:cs typeface="Nunito"/>
                <a:sym typeface="Nunito"/>
              </a:rPr>
              <a:t>managed</a:t>
            </a:r>
            <a:r>
              <a:rPr lang="en">
                <a:solidFill>
                  <a:schemeClr val="lt1"/>
                </a:solidFill>
                <a:latin typeface="Nunito"/>
                <a:ea typeface="Nunito"/>
                <a:cs typeface="Nunito"/>
                <a:sym typeface="Nunito"/>
              </a:rPr>
              <a:t> centrally</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Efficient and reliable</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Scalable with capital savings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Can be automated</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Can help improve company compliance</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Recovery can be faster and more accurate</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Cons</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Network and bandwidth could make backups unfeasible</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Char char="●"/>
            </a:pPr>
            <a:r>
              <a:rPr lang="en">
                <a:solidFill>
                  <a:schemeClr val="lt1"/>
                </a:solidFill>
                <a:latin typeface="Nunito"/>
                <a:ea typeface="Nunito"/>
                <a:cs typeface="Nunito"/>
                <a:sym typeface="Nunito"/>
              </a:rPr>
              <a:t>Bandwidth could make read and write for larger corporations unfeasible</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IaaS through Amazon is easily conducted via the use of S3. Along with this AWS provides a number of tools and platforms to easily set up eCommerce sites and manage all aspects of the web site and web server via user interfaces.</a:t>
            </a:r>
            <a:endParaRPr>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idx="1" type="subTitle"/>
          </p:nvPr>
        </p:nvSpPr>
        <p:spPr>
          <a:xfrm>
            <a:off x="139250" y="30477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Chapter 2 Case Study</a:t>
            </a:r>
            <a:endParaRPr b="1" sz="2400"/>
          </a:p>
        </p:txBody>
      </p:sp>
      <p:sp>
        <p:nvSpPr>
          <p:cNvPr id="291" name="Google Shape;291;p15"/>
          <p:cNvSpPr txBox="1"/>
          <p:nvPr>
            <p:ph idx="1" type="subTitle"/>
          </p:nvPr>
        </p:nvSpPr>
        <p:spPr>
          <a:xfrm>
            <a:off x="250475" y="87315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Carbonite Costs</a:t>
            </a:r>
            <a:endParaRPr sz="2400"/>
          </a:p>
        </p:txBody>
      </p:sp>
      <p:sp>
        <p:nvSpPr>
          <p:cNvPr id="292" name="Google Shape;292;p15"/>
          <p:cNvSpPr txBox="1"/>
          <p:nvPr/>
        </p:nvSpPr>
        <p:spPr>
          <a:xfrm>
            <a:off x="250475" y="1538925"/>
            <a:ext cx="6176700" cy="3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Carbonite is a company that offers cloud storage and backup solutions. Their pricing model is based on a per user basis and getting prices for small sets of users is simple, but larger sets of users would require contacting their sales team.</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Example Pricing</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25 users * $24/month = $600.00 a month</a:t>
            </a:r>
            <a:endParaRPr>
              <a:solidFill>
                <a:schemeClr val="lt1"/>
              </a:solidFill>
              <a:latin typeface="Nunito"/>
              <a:ea typeface="Nunito"/>
              <a:cs typeface="Nunito"/>
              <a:sym typeface="Nunito"/>
            </a:endParaRPr>
          </a:p>
          <a:p>
            <a:pPr indent="-317500" lvl="0" marL="457200" rtl="0" algn="l">
              <a:spcBef>
                <a:spcPts val="0"/>
              </a:spcBef>
              <a:spcAft>
                <a:spcPts val="0"/>
              </a:spcAft>
              <a:buClr>
                <a:schemeClr val="lt1"/>
              </a:buClr>
              <a:buSzPts val="1400"/>
              <a:buFont typeface="Nunito"/>
              <a:buAutoNum type="arabicPeriod"/>
            </a:pPr>
            <a:r>
              <a:rPr lang="en">
                <a:solidFill>
                  <a:schemeClr val="lt1"/>
                </a:solidFill>
                <a:latin typeface="Nunito"/>
                <a:ea typeface="Nunito"/>
                <a:cs typeface="Nunito"/>
                <a:sym typeface="Nunito"/>
              </a:rPr>
              <a:t>(estimated) 1000 users * 24/month = $24,000.00 a month</a:t>
            </a:r>
            <a:endParaRPr>
              <a:solidFill>
                <a:schemeClr val="lt1"/>
              </a:solidFill>
              <a:latin typeface="Nunito"/>
              <a:ea typeface="Nunito"/>
              <a:cs typeface="Nunito"/>
              <a:sym typeface="Nunito"/>
            </a:endParaRPr>
          </a:p>
          <a:p>
            <a:pPr indent="-317500" lvl="1" marL="914400" rtl="0" algn="l">
              <a:spcBef>
                <a:spcPts val="0"/>
              </a:spcBef>
              <a:spcAft>
                <a:spcPts val="0"/>
              </a:spcAft>
              <a:buClr>
                <a:schemeClr val="lt1"/>
              </a:buClr>
              <a:buSzPts val="1400"/>
              <a:buFont typeface="Nunito"/>
              <a:buAutoNum type="alphaLcPeriod"/>
            </a:pPr>
            <a:r>
              <a:rPr lang="en">
                <a:solidFill>
                  <a:schemeClr val="lt1"/>
                </a:solidFill>
                <a:latin typeface="Nunito"/>
                <a:ea typeface="Nunito"/>
                <a:cs typeface="Nunito"/>
                <a:sym typeface="Nunito"/>
              </a:rPr>
              <a:t>This would require discussion with the sales team</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Other companies offer backups as well. Examples of such are Google Drive, Dropbox, OneDrive, and BlackBlaze</a:t>
            </a:r>
            <a:endParaRPr>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6"/>
          <p:cNvSpPr txBox="1"/>
          <p:nvPr>
            <p:ph idx="1" type="subTitle"/>
          </p:nvPr>
        </p:nvSpPr>
        <p:spPr>
          <a:xfrm>
            <a:off x="139250" y="30477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Chapter 3 Case Study</a:t>
            </a:r>
            <a:endParaRPr b="1" sz="2400"/>
          </a:p>
        </p:txBody>
      </p:sp>
      <p:sp>
        <p:nvSpPr>
          <p:cNvPr id="298" name="Google Shape;298;p16"/>
          <p:cNvSpPr txBox="1"/>
          <p:nvPr>
            <p:ph idx="1" type="subTitle"/>
          </p:nvPr>
        </p:nvSpPr>
        <p:spPr>
          <a:xfrm>
            <a:off x="214025" y="8456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Google App Engineering</a:t>
            </a:r>
            <a:endParaRPr sz="2400"/>
          </a:p>
        </p:txBody>
      </p:sp>
      <p:sp>
        <p:nvSpPr>
          <p:cNvPr id="299" name="Google Shape;299;p16"/>
          <p:cNvSpPr txBox="1"/>
          <p:nvPr/>
        </p:nvSpPr>
        <p:spPr>
          <a:xfrm>
            <a:off x="163225" y="1713425"/>
            <a:ext cx="4192800" cy="31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The Google App Engine is a Infrastructure as a Service (IaaS) that allows a user to set up a virtualized environment and host their application. The Engine is fully customizable and the user does not have to worry about  hardware or software needed to host their application. It will also eliminate the need for conducting updates on their environment as well.</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Additional benefits of this are that the Engine can scale up or down with instances and hardware and the user is only charged by the hour for what they use and how much they user.</a:t>
            </a:r>
            <a:endParaRPr>
              <a:solidFill>
                <a:schemeClr val="lt1"/>
              </a:solidFill>
              <a:latin typeface="Nunito"/>
              <a:ea typeface="Nunito"/>
              <a:cs typeface="Nunito"/>
              <a:sym typeface="Nunito"/>
            </a:endParaRPr>
          </a:p>
        </p:txBody>
      </p:sp>
      <p:graphicFrame>
        <p:nvGraphicFramePr>
          <p:cNvPr id="300" name="Google Shape;300;p16"/>
          <p:cNvGraphicFramePr/>
          <p:nvPr/>
        </p:nvGraphicFramePr>
        <p:xfrm>
          <a:off x="4469525" y="464800"/>
          <a:ext cx="3000000" cy="3000000"/>
        </p:xfrm>
        <a:graphic>
          <a:graphicData uri="http://schemas.openxmlformats.org/drawingml/2006/table">
            <a:tbl>
              <a:tblPr>
                <a:noFill/>
                <a:tableStyleId>{E8B13FAF-3B6D-4E90-AEFF-F9BAC62E9371}</a:tableStyleId>
              </a:tblPr>
              <a:tblGrid>
                <a:gridCol w="1119750"/>
                <a:gridCol w="829150"/>
                <a:gridCol w="829150"/>
                <a:gridCol w="829150"/>
                <a:gridCol w="829150"/>
              </a:tblGrid>
              <a:tr h="194000">
                <a:tc gridSpan="5">
                  <a:txBody>
                    <a:bodyPr/>
                    <a:lstStyle/>
                    <a:p>
                      <a:pPr indent="0" lvl="0" marL="0" rtl="0" algn="ctr">
                        <a:lnSpc>
                          <a:spcPct val="115000"/>
                        </a:lnSpc>
                        <a:spcBef>
                          <a:spcPts val="1200"/>
                        </a:spcBef>
                        <a:spcAft>
                          <a:spcPts val="0"/>
                        </a:spcAft>
                        <a:buNone/>
                      </a:pPr>
                      <a:r>
                        <a:rPr lang="en" sz="800">
                          <a:solidFill>
                            <a:schemeClr val="lt1"/>
                          </a:solidFill>
                        </a:rPr>
                        <a:t>Monthly hours (to calculate hourly costs)</a:t>
                      </a:r>
                      <a:endParaRPr sz="800">
                        <a:solidFill>
                          <a:schemeClr val="lt1"/>
                        </a:solidFill>
                      </a:endParaRPr>
                    </a:p>
                  </a:txBody>
                  <a:tcPr marT="63500" marB="63500" marR="63500" marL="63500">
                    <a:lnL cap="flat" cmpd="sng" w="12650">
                      <a:solidFill>
                        <a:schemeClr val="lt1"/>
                      </a:solidFill>
                      <a:prstDash val="dash"/>
                      <a:round/>
                      <a:headEnd len="sm" w="sm" type="none"/>
                      <a:tailEnd len="sm" w="sm" type="none"/>
                    </a:lnL>
                    <a:lnR cap="flat" cmpd="sng" w="12650">
                      <a:solidFill>
                        <a:schemeClr val="lt1"/>
                      </a:solidFill>
                      <a:prstDash val="dash"/>
                      <a:round/>
                      <a:headEnd len="sm" w="sm" type="none"/>
                      <a:tailEnd len="sm" w="sm" type="none"/>
                    </a:lnR>
                    <a:lnT cap="flat" cmpd="sng" w="12650">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c hMerge="1"/>
                <a:tc hMerge="1"/>
                <a:tc hMerge="1"/>
                <a:tc hMerge="1"/>
              </a:tr>
              <a:tr h="194000">
                <a:tc gridSpan="5">
                  <a:txBody>
                    <a:bodyPr/>
                    <a:lstStyle/>
                    <a:p>
                      <a:pPr indent="0" lvl="0" marL="0" rtl="0" algn="ctr">
                        <a:lnSpc>
                          <a:spcPct val="115000"/>
                        </a:lnSpc>
                        <a:spcBef>
                          <a:spcPts val="1200"/>
                        </a:spcBef>
                        <a:spcAft>
                          <a:spcPts val="0"/>
                        </a:spcAft>
                        <a:buNone/>
                      </a:pPr>
                      <a:r>
                        <a:rPr lang="en" sz="800">
                          <a:solidFill>
                            <a:schemeClr val="lt1"/>
                          </a:solidFill>
                        </a:rPr>
                        <a:t>24 hours/day * estimated 30 days/month = 720 hours</a:t>
                      </a:r>
                      <a:endParaRPr sz="800">
                        <a:solidFill>
                          <a:schemeClr val="lt1"/>
                        </a:solidFill>
                      </a:endParaRPr>
                    </a:p>
                  </a:txBody>
                  <a:tcPr marT="63500" marB="63500" marR="63500" marL="63500">
                    <a:lnL cap="flat" cmpd="sng" w="12650">
                      <a:solidFill>
                        <a:schemeClr val="lt1"/>
                      </a:solidFill>
                      <a:prstDash val="dash"/>
                      <a:round/>
                      <a:headEnd len="sm" w="sm" type="none"/>
                      <a:tailEnd len="sm" w="sm" type="none"/>
                    </a:lnL>
                    <a:lnR cap="flat" cmpd="sng" w="12650">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w="12650">
                      <a:solidFill>
                        <a:schemeClr val="lt1"/>
                      </a:solidFill>
                      <a:prstDash val="dash"/>
                      <a:round/>
                      <a:headEnd len="sm" w="sm" type="none"/>
                      <a:tailEnd len="sm" w="sm" type="none"/>
                    </a:lnB>
                  </a:tcPr>
                </a:tc>
                <a:tc hMerge="1"/>
                <a:tc hMerge="1"/>
                <a:tc hMerge="1"/>
                <a:tc hMerge="1"/>
              </a:tr>
              <a:tr h="194000">
                <a:tc gridSpan="5">
                  <a:txBody>
                    <a:bodyPr/>
                    <a:lstStyle/>
                    <a:p>
                      <a:pPr indent="0" lvl="0" marL="0" rtl="0" algn="ctr">
                        <a:lnSpc>
                          <a:spcPct val="115000"/>
                        </a:lnSpc>
                        <a:spcBef>
                          <a:spcPts val="1200"/>
                        </a:spcBef>
                        <a:spcAft>
                          <a:spcPts val="0"/>
                        </a:spcAft>
                        <a:buNone/>
                      </a:pPr>
                      <a:r>
                        <a:rPr lang="en" sz="800">
                          <a:solidFill>
                            <a:schemeClr val="lt1"/>
                          </a:solidFill>
                        </a:rPr>
                        <a:t>Standard Instance</a:t>
                      </a:r>
                      <a:endParaRPr sz="800">
                        <a:solidFill>
                          <a:schemeClr val="lt1"/>
                        </a:solidFill>
                      </a:endParaRPr>
                    </a:p>
                  </a:txBody>
                  <a:tcPr marT="63500" marB="63500" marR="63500" marL="63500">
                    <a:lnL cap="flat" cmpd="sng" w="12650">
                      <a:solidFill>
                        <a:schemeClr val="lt1"/>
                      </a:solidFill>
                      <a:prstDash val="dash"/>
                      <a:round/>
                      <a:headEnd len="sm" w="sm" type="none"/>
                      <a:tailEnd len="sm" w="sm" type="none"/>
                    </a:lnL>
                    <a:lnR cap="flat" cmpd="sng" w="12650">
                      <a:solidFill>
                        <a:schemeClr val="lt1"/>
                      </a:solidFill>
                      <a:prstDash val="dash"/>
                      <a:round/>
                      <a:headEnd len="sm" w="sm" type="none"/>
                      <a:tailEnd len="sm" w="sm" type="none"/>
                    </a:lnR>
                    <a:lnT cap="flat" cmpd="sng" w="12650">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c hMerge="1"/>
                <a:tc hMerge="1"/>
                <a:tc hMerge="1"/>
                <a:tc hMerge="1"/>
              </a:tr>
              <a:tr h="272650">
                <a:tc>
                  <a:txBody>
                    <a:bodyPr/>
                    <a:lstStyle/>
                    <a:p>
                      <a:pPr indent="0" lvl="0" marL="0" rtl="0" algn="l">
                        <a:lnSpc>
                          <a:spcPct val="115000"/>
                        </a:lnSpc>
                        <a:spcBef>
                          <a:spcPts val="1200"/>
                        </a:spcBef>
                        <a:spcAft>
                          <a:spcPts val="0"/>
                        </a:spcAft>
                        <a:buNone/>
                      </a:pPr>
                      <a:r>
                        <a:rPr lang="en" sz="800">
                          <a:solidFill>
                            <a:schemeClr val="lt1"/>
                          </a:solidFill>
                        </a:rPr>
                        <a:t>Instance</a:t>
                      </a:r>
                      <a:endParaRPr sz="800">
                        <a:solidFill>
                          <a:schemeClr val="lt1"/>
                        </a:solidFill>
                      </a:endParaRPr>
                    </a:p>
                  </a:txBody>
                  <a:tcPr marT="63500" marB="63500" marR="63500" marL="63500">
                    <a:lnL cap="flat" cmpd="sng" w="12650">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c>
                  <a:txBody>
                    <a:bodyPr/>
                    <a:lstStyle/>
                    <a:p>
                      <a:pPr indent="0" lvl="0" marL="0" rtl="0" algn="l">
                        <a:lnSpc>
                          <a:spcPct val="115000"/>
                        </a:lnSpc>
                        <a:spcBef>
                          <a:spcPts val="1200"/>
                        </a:spcBef>
                        <a:spcAft>
                          <a:spcPts val="0"/>
                        </a:spcAft>
                        <a:buNone/>
                      </a:pPr>
                      <a:r>
                        <a:rPr lang="en" sz="800">
                          <a:solidFill>
                            <a:schemeClr val="lt1"/>
                          </a:solidFill>
                        </a:rPr>
                        <a:t>Ram</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c>
                  <a:txBody>
                    <a:bodyPr/>
                    <a:lstStyle/>
                    <a:p>
                      <a:pPr indent="0" lvl="0" marL="0" rtl="0" algn="l">
                        <a:lnSpc>
                          <a:spcPct val="115000"/>
                        </a:lnSpc>
                        <a:spcBef>
                          <a:spcPts val="1200"/>
                        </a:spcBef>
                        <a:spcAft>
                          <a:spcPts val="0"/>
                        </a:spcAft>
                        <a:buNone/>
                      </a:pPr>
                      <a:r>
                        <a:rPr lang="en" sz="800">
                          <a:solidFill>
                            <a:schemeClr val="lt1"/>
                          </a:solidFill>
                        </a:rPr>
                        <a:t>CPU</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c>
                  <a:txBody>
                    <a:bodyPr/>
                    <a:lstStyle/>
                    <a:p>
                      <a:pPr indent="0" lvl="0" marL="0" rtl="0" algn="l">
                        <a:lnSpc>
                          <a:spcPct val="115000"/>
                        </a:lnSpc>
                        <a:spcBef>
                          <a:spcPts val="1200"/>
                        </a:spcBef>
                        <a:spcAft>
                          <a:spcPts val="0"/>
                        </a:spcAft>
                        <a:buNone/>
                      </a:pPr>
                      <a:r>
                        <a:rPr lang="en" sz="800">
                          <a:solidFill>
                            <a:schemeClr val="lt1"/>
                          </a:solidFill>
                        </a:rPr>
                        <a:t>Price/Hour</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c>
                  <a:txBody>
                    <a:bodyPr/>
                    <a:lstStyle/>
                    <a:p>
                      <a:pPr indent="0" lvl="0" marL="0" rtl="0" algn="l">
                        <a:lnSpc>
                          <a:spcPct val="115000"/>
                        </a:lnSpc>
                        <a:spcBef>
                          <a:spcPts val="1200"/>
                        </a:spcBef>
                        <a:spcAft>
                          <a:spcPts val="0"/>
                        </a:spcAft>
                        <a:buNone/>
                      </a:pPr>
                      <a:r>
                        <a:rPr lang="en" sz="800">
                          <a:solidFill>
                            <a:schemeClr val="lt1"/>
                          </a:solidFill>
                        </a:rPr>
                        <a:t>Monthly Price</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w="12650">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r>
              <a:tr h="194000">
                <a:tc>
                  <a:txBody>
                    <a:bodyPr/>
                    <a:lstStyle/>
                    <a:p>
                      <a:pPr indent="0" lvl="0" marL="0" rtl="0" algn="l">
                        <a:lnSpc>
                          <a:spcPct val="115000"/>
                        </a:lnSpc>
                        <a:spcBef>
                          <a:spcPts val="1200"/>
                        </a:spcBef>
                        <a:spcAft>
                          <a:spcPts val="0"/>
                        </a:spcAft>
                        <a:buNone/>
                      </a:pPr>
                      <a:r>
                        <a:rPr lang="en" sz="800">
                          <a:solidFill>
                            <a:schemeClr val="lt1"/>
                          </a:solidFill>
                        </a:rPr>
                        <a:t>F4</a:t>
                      </a:r>
                      <a:endParaRPr sz="800">
                        <a:solidFill>
                          <a:schemeClr val="lt1"/>
                        </a:solidFill>
                      </a:endParaRPr>
                    </a:p>
                  </a:txBody>
                  <a:tcPr marT="63500" marB="63500" marR="63500" marL="63500">
                    <a:lnL cap="flat" cmpd="sng" w="12650">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w="12650">
                      <a:solidFill>
                        <a:schemeClr val="lt1"/>
                      </a:solidFill>
                      <a:prstDash val="dash"/>
                      <a:round/>
                      <a:headEnd len="sm" w="sm" type="none"/>
                      <a:tailEnd len="sm" w="sm" type="none"/>
                    </a:lnB>
                  </a:tcPr>
                </a:tc>
                <a:tc>
                  <a:txBody>
                    <a:bodyPr/>
                    <a:lstStyle/>
                    <a:p>
                      <a:pPr indent="0" lvl="0" marL="0" rtl="0" algn="l">
                        <a:lnSpc>
                          <a:spcPct val="115000"/>
                        </a:lnSpc>
                        <a:spcBef>
                          <a:spcPts val="1200"/>
                        </a:spcBef>
                        <a:spcAft>
                          <a:spcPts val="0"/>
                        </a:spcAft>
                        <a:buNone/>
                      </a:pPr>
                      <a:r>
                        <a:rPr lang="en" sz="800">
                          <a:solidFill>
                            <a:schemeClr val="lt1"/>
                          </a:solidFill>
                        </a:rPr>
                        <a:t>1024 MB</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c>
                  <a:txBody>
                    <a:bodyPr/>
                    <a:lstStyle/>
                    <a:p>
                      <a:pPr indent="0" lvl="0" marL="0" rtl="0" algn="l">
                        <a:lnSpc>
                          <a:spcPct val="115000"/>
                        </a:lnSpc>
                        <a:spcBef>
                          <a:spcPts val="1200"/>
                        </a:spcBef>
                        <a:spcAft>
                          <a:spcPts val="0"/>
                        </a:spcAft>
                        <a:buNone/>
                      </a:pPr>
                      <a:r>
                        <a:rPr lang="en" sz="800">
                          <a:solidFill>
                            <a:schemeClr val="lt1"/>
                          </a:solidFill>
                        </a:rPr>
                        <a:t>2.4 GHz</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c>
                  <a:txBody>
                    <a:bodyPr/>
                    <a:lstStyle/>
                    <a:p>
                      <a:pPr indent="0" lvl="0" marL="0" rtl="0" algn="r">
                        <a:lnSpc>
                          <a:spcPct val="115000"/>
                        </a:lnSpc>
                        <a:spcBef>
                          <a:spcPts val="1200"/>
                        </a:spcBef>
                        <a:spcAft>
                          <a:spcPts val="0"/>
                        </a:spcAft>
                        <a:buNone/>
                      </a:pPr>
                      <a:r>
                        <a:rPr lang="en" sz="800">
                          <a:solidFill>
                            <a:schemeClr val="lt1"/>
                          </a:solidFill>
                        </a:rPr>
                        <a:t>$0.22</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c>
                  <a:txBody>
                    <a:bodyPr/>
                    <a:lstStyle/>
                    <a:p>
                      <a:pPr indent="0" lvl="0" marL="0" rtl="0" algn="r">
                        <a:lnSpc>
                          <a:spcPct val="115000"/>
                        </a:lnSpc>
                        <a:spcBef>
                          <a:spcPts val="1200"/>
                        </a:spcBef>
                        <a:spcAft>
                          <a:spcPts val="0"/>
                        </a:spcAft>
                        <a:buNone/>
                      </a:pPr>
                      <a:r>
                        <a:rPr lang="en" sz="800">
                          <a:solidFill>
                            <a:schemeClr val="lt1"/>
                          </a:solidFill>
                        </a:rPr>
                        <a:t>$158.40</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w="12650">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r>
              <a:tr h="194000">
                <a:tc gridSpan="5">
                  <a:txBody>
                    <a:bodyPr/>
                    <a:lstStyle/>
                    <a:p>
                      <a:pPr indent="0" lvl="0" marL="0" rtl="0" algn="ctr">
                        <a:lnSpc>
                          <a:spcPct val="115000"/>
                        </a:lnSpc>
                        <a:spcBef>
                          <a:spcPts val="1200"/>
                        </a:spcBef>
                        <a:spcAft>
                          <a:spcPts val="0"/>
                        </a:spcAft>
                        <a:buNone/>
                      </a:pPr>
                      <a:r>
                        <a:rPr lang="en" sz="800">
                          <a:solidFill>
                            <a:schemeClr val="lt1"/>
                          </a:solidFill>
                        </a:rPr>
                        <a:t>Flexible Instance</a:t>
                      </a:r>
                      <a:endParaRPr sz="800">
                        <a:solidFill>
                          <a:schemeClr val="lt1"/>
                        </a:solidFill>
                      </a:endParaRPr>
                    </a:p>
                  </a:txBody>
                  <a:tcPr marT="63500" marB="63500" marR="63500" marL="63500">
                    <a:lnL cap="flat" cmpd="sng" w="12650">
                      <a:solidFill>
                        <a:schemeClr val="lt1"/>
                      </a:solidFill>
                      <a:prstDash val="dash"/>
                      <a:round/>
                      <a:headEnd len="sm" w="sm" type="none"/>
                      <a:tailEnd len="sm" w="sm" type="none"/>
                    </a:lnL>
                    <a:lnR cap="flat" cmpd="sng" w="12650">
                      <a:solidFill>
                        <a:schemeClr val="lt1"/>
                      </a:solidFill>
                      <a:prstDash val="dash"/>
                      <a:round/>
                      <a:headEnd len="sm" w="sm" type="none"/>
                      <a:tailEnd len="sm" w="sm" type="none"/>
                    </a:lnR>
                    <a:lnT cap="flat" cmpd="sng" w="12650">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c hMerge="1"/>
                <a:tc hMerge="1"/>
                <a:tc hMerge="1"/>
                <a:tc hMerge="1"/>
              </a:tr>
              <a:tr h="194000">
                <a:tc>
                  <a:txBody>
                    <a:bodyPr/>
                    <a:lstStyle/>
                    <a:p>
                      <a:pPr indent="0" lvl="0" marL="0" rtl="0" algn="l">
                        <a:lnSpc>
                          <a:spcPct val="115000"/>
                        </a:lnSpc>
                        <a:spcBef>
                          <a:spcPts val="1200"/>
                        </a:spcBef>
                        <a:spcAft>
                          <a:spcPts val="0"/>
                        </a:spcAft>
                        <a:buNone/>
                      </a:pPr>
                      <a:r>
                        <a:rPr lang="en" sz="800">
                          <a:solidFill>
                            <a:schemeClr val="lt1"/>
                          </a:solidFill>
                        </a:rPr>
                        <a:t> </a:t>
                      </a:r>
                      <a:endParaRPr sz="800">
                        <a:solidFill>
                          <a:schemeClr val="lt1"/>
                        </a:solidFill>
                      </a:endParaRPr>
                    </a:p>
                  </a:txBody>
                  <a:tcPr marT="63500" marB="63500" marR="63500" marL="63500">
                    <a:lnL cap="flat" cmpd="sng" w="12650">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c>
                  <a:txBody>
                    <a:bodyPr/>
                    <a:lstStyle/>
                    <a:p>
                      <a:pPr indent="0" lvl="0" marL="0" rtl="0" algn="r">
                        <a:lnSpc>
                          <a:spcPct val="115000"/>
                        </a:lnSpc>
                        <a:spcBef>
                          <a:spcPts val="1200"/>
                        </a:spcBef>
                        <a:spcAft>
                          <a:spcPts val="0"/>
                        </a:spcAft>
                        <a:buNone/>
                      </a:pPr>
                      <a:r>
                        <a:rPr lang="en" sz="800">
                          <a:solidFill>
                            <a:schemeClr val="lt1"/>
                          </a:solidFill>
                        </a:rPr>
                        <a:t>vCPUs</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c>
                  <a:txBody>
                    <a:bodyPr/>
                    <a:lstStyle/>
                    <a:p>
                      <a:pPr indent="0" lvl="0" marL="0" rtl="0" algn="r">
                        <a:lnSpc>
                          <a:spcPct val="115000"/>
                        </a:lnSpc>
                        <a:spcBef>
                          <a:spcPts val="1200"/>
                        </a:spcBef>
                        <a:spcAft>
                          <a:spcPts val="0"/>
                        </a:spcAft>
                        <a:buNone/>
                      </a:pPr>
                      <a:r>
                        <a:rPr lang="en" sz="800">
                          <a:solidFill>
                            <a:schemeClr val="lt1"/>
                          </a:solidFill>
                        </a:rPr>
                        <a:t>RAM</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c>
                  <a:txBody>
                    <a:bodyPr/>
                    <a:lstStyle/>
                    <a:p>
                      <a:pPr indent="0" lvl="0" marL="0" rtl="0" algn="r">
                        <a:lnSpc>
                          <a:spcPct val="115000"/>
                        </a:lnSpc>
                        <a:spcBef>
                          <a:spcPts val="1200"/>
                        </a:spcBef>
                        <a:spcAft>
                          <a:spcPts val="0"/>
                        </a:spcAft>
                        <a:buNone/>
                      </a:pPr>
                      <a:r>
                        <a:rPr lang="en" sz="800">
                          <a:solidFill>
                            <a:schemeClr val="lt1"/>
                          </a:solidFill>
                        </a:rPr>
                        <a:t>Storage</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c>
                  <a:txBody>
                    <a:bodyPr/>
                    <a:lstStyle/>
                    <a:p>
                      <a:pPr indent="0" lvl="0" marL="0" rtl="0" algn="r">
                        <a:lnSpc>
                          <a:spcPct val="115000"/>
                        </a:lnSpc>
                        <a:spcBef>
                          <a:spcPts val="1200"/>
                        </a:spcBef>
                        <a:spcAft>
                          <a:spcPts val="0"/>
                        </a:spcAft>
                        <a:buNone/>
                      </a:pPr>
                      <a:r>
                        <a:rPr lang="en" sz="800">
                          <a:solidFill>
                            <a:schemeClr val="lt1"/>
                          </a:solidFill>
                        </a:rPr>
                        <a:t> </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w="12650">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r>
              <a:tr h="272650">
                <a:tc>
                  <a:txBody>
                    <a:bodyPr/>
                    <a:lstStyle/>
                    <a:p>
                      <a:pPr indent="0" lvl="0" marL="0" rtl="0" algn="l">
                        <a:lnSpc>
                          <a:spcPct val="115000"/>
                        </a:lnSpc>
                        <a:spcBef>
                          <a:spcPts val="1200"/>
                        </a:spcBef>
                        <a:spcAft>
                          <a:spcPts val="0"/>
                        </a:spcAft>
                        <a:buNone/>
                      </a:pPr>
                      <a:r>
                        <a:rPr lang="en" sz="800">
                          <a:solidFill>
                            <a:schemeClr val="lt1"/>
                          </a:solidFill>
                        </a:rPr>
                        <a:t>Unit Cost</a:t>
                      </a:r>
                      <a:endParaRPr sz="800">
                        <a:solidFill>
                          <a:schemeClr val="lt1"/>
                        </a:solidFill>
                      </a:endParaRPr>
                    </a:p>
                  </a:txBody>
                  <a:tcPr marT="63500" marB="63500" marR="63500" marL="63500">
                    <a:lnL cap="flat" cmpd="sng" w="12650">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c>
                  <a:txBody>
                    <a:bodyPr/>
                    <a:lstStyle/>
                    <a:p>
                      <a:pPr indent="0" lvl="0" marL="0" rtl="0" algn="r">
                        <a:lnSpc>
                          <a:spcPct val="115000"/>
                        </a:lnSpc>
                        <a:spcBef>
                          <a:spcPts val="1200"/>
                        </a:spcBef>
                        <a:spcAft>
                          <a:spcPts val="0"/>
                        </a:spcAft>
                        <a:buNone/>
                      </a:pPr>
                      <a:r>
                        <a:rPr lang="en" sz="800">
                          <a:solidFill>
                            <a:schemeClr val="lt1"/>
                          </a:solidFill>
                        </a:rPr>
                        <a:t>$0.056</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c>
                  <a:txBody>
                    <a:bodyPr/>
                    <a:lstStyle/>
                    <a:p>
                      <a:pPr indent="0" lvl="0" marL="0" rtl="0" algn="r">
                        <a:lnSpc>
                          <a:spcPct val="115000"/>
                        </a:lnSpc>
                        <a:spcBef>
                          <a:spcPts val="1200"/>
                        </a:spcBef>
                        <a:spcAft>
                          <a:spcPts val="0"/>
                        </a:spcAft>
                        <a:buNone/>
                      </a:pPr>
                      <a:r>
                        <a:rPr lang="en" sz="800">
                          <a:solidFill>
                            <a:schemeClr val="lt1"/>
                          </a:solidFill>
                        </a:rPr>
                        <a:t>$0.008/GB</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c>
                  <a:txBody>
                    <a:bodyPr/>
                    <a:lstStyle/>
                    <a:p>
                      <a:pPr indent="0" lvl="0" marL="0" rtl="0" algn="r">
                        <a:lnSpc>
                          <a:spcPct val="115000"/>
                        </a:lnSpc>
                        <a:spcBef>
                          <a:spcPts val="1200"/>
                        </a:spcBef>
                        <a:spcAft>
                          <a:spcPts val="0"/>
                        </a:spcAft>
                        <a:buNone/>
                      </a:pPr>
                      <a:r>
                        <a:rPr lang="en" sz="800">
                          <a:solidFill>
                            <a:schemeClr val="lt1"/>
                          </a:solidFill>
                        </a:rPr>
                        <a:t>$0.043/GB</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c>
                  <a:txBody>
                    <a:bodyPr/>
                    <a:lstStyle/>
                    <a:p>
                      <a:pPr indent="0" lvl="0" marL="0" rtl="0" algn="l">
                        <a:spcBef>
                          <a:spcPts val="0"/>
                        </a:spcBef>
                        <a:spcAft>
                          <a:spcPts val="0"/>
                        </a:spcAft>
                        <a:buNone/>
                      </a:pPr>
                      <a:r>
                        <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w="12650">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r>
              <a:tr h="194000">
                <a:tc>
                  <a:txBody>
                    <a:bodyPr/>
                    <a:lstStyle/>
                    <a:p>
                      <a:pPr indent="0" lvl="0" marL="0" rtl="0" algn="l">
                        <a:lnSpc>
                          <a:spcPct val="115000"/>
                        </a:lnSpc>
                        <a:spcBef>
                          <a:spcPts val="1200"/>
                        </a:spcBef>
                        <a:spcAft>
                          <a:spcPts val="0"/>
                        </a:spcAft>
                        <a:buNone/>
                      </a:pPr>
                      <a:r>
                        <a:rPr lang="en" sz="800">
                          <a:solidFill>
                            <a:schemeClr val="lt1"/>
                          </a:solidFill>
                        </a:rPr>
                        <a:t>Units Used</a:t>
                      </a:r>
                      <a:endParaRPr sz="800">
                        <a:solidFill>
                          <a:schemeClr val="lt1"/>
                        </a:solidFill>
                      </a:endParaRPr>
                    </a:p>
                  </a:txBody>
                  <a:tcPr marT="63500" marB="63500" marR="63500" marL="63500">
                    <a:lnL cap="flat" cmpd="sng" w="12650">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c>
                  <a:txBody>
                    <a:bodyPr/>
                    <a:lstStyle/>
                    <a:p>
                      <a:pPr indent="0" lvl="0" marL="0" rtl="0" algn="r">
                        <a:lnSpc>
                          <a:spcPct val="115000"/>
                        </a:lnSpc>
                        <a:spcBef>
                          <a:spcPts val="1200"/>
                        </a:spcBef>
                        <a:spcAft>
                          <a:spcPts val="0"/>
                        </a:spcAft>
                        <a:buNone/>
                      </a:pPr>
                      <a:r>
                        <a:rPr lang="en" sz="800">
                          <a:solidFill>
                            <a:schemeClr val="lt1"/>
                          </a:solidFill>
                        </a:rPr>
                        <a:t>2</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c>
                  <a:txBody>
                    <a:bodyPr/>
                    <a:lstStyle/>
                    <a:p>
                      <a:pPr indent="0" lvl="0" marL="0" rtl="0" algn="r">
                        <a:lnSpc>
                          <a:spcPct val="115000"/>
                        </a:lnSpc>
                        <a:spcBef>
                          <a:spcPts val="1200"/>
                        </a:spcBef>
                        <a:spcAft>
                          <a:spcPts val="0"/>
                        </a:spcAft>
                        <a:buNone/>
                      </a:pPr>
                      <a:r>
                        <a:rPr lang="en" sz="800">
                          <a:solidFill>
                            <a:schemeClr val="lt1"/>
                          </a:solidFill>
                        </a:rPr>
                        <a:t>0.25</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c>
                  <a:txBody>
                    <a:bodyPr/>
                    <a:lstStyle/>
                    <a:p>
                      <a:pPr indent="0" lvl="0" marL="0" rtl="0" algn="r">
                        <a:lnSpc>
                          <a:spcPct val="115000"/>
                        </a:lnSpc>
                        <a:spcBef>
                          <a:spcPts val="1200"/>
                        </a:spcBef>
                        <a:spcAft>
                          <a:spcPts val="0"/>
                        </a:spcAft>
                        <a:buNone/>
                      </a:pPr>
                      <a:r>
                        <a:rPr lang="en" sz="800">
                          <a:solidFill>
                            <a:schemeClr val="lt1"/>
                          </a:solidFill>
                        </a:rPr>
                        <a:t>0.25</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c>
                  <a:txBody>
                    <a:bodyPr/>
                    <a:lstStyle/>
                    <a:p>
                      <a:pPr indent="0" lvl="0" marL="0" rtl="0" algn="l">
                        <a:spcBef>
                          <a:spcPts val="0"/>
                        </a:spcBef>
                        <a:spcAft>
                          <a:spcPts val="0"/>
                        </a:spcAft>
                        <a:buNone/>
                      </a:pPr>
                      <a:r>
                        <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w="12650">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a:solidFill>
                        <a:schemeClr val="lt1"/>
                      </a:solidFill>
                      <a:prstDash val="dash"/>
                      <a:round/>
                      <a:headEnd len="sm" w="sm" type="none"/>
                      <a:tailEnd len="sm" w="sm" type="none"/>
                    </a:lnB>
                  </a:tcPr>
                </a:tc>
              </a:tr>
              <a:tr h="351300">
                <a:tc>
                  <a:txBody>
                    <a:bodyPr/>
                    <a:lstStyle/>
                    <a:p>
                      <a:pPr indent="0" lvl="0" marL="0" rtl="0" algn="l">
                        <a:lnSpc>
                          <a:spcPct val="115000"/>
                        </a:lnSpc>
                        <a:spcBef>
                          <a:spcPts val="1200"/>
                        </a:spcBef>
                        <a:spcAft>
                          <a:spcPts val="0"/>
                        </a:spcAft>
                        <a:buNone/>
                      </a:pPr>
                      <a:r>
                        <a:rPr lang="en" sz="800">
                          <a:solidFill>
                            <a:schemeClr val="lt1"/>
                          </a:solidFill>
                        </a:rPr>
                        <a:t>Total Cost</a:t>
                      </a:r>
                      <a:endParaRPr sz="800">
                        <a:solidFill>
                          <a:schemeClr val="lt1"/>
                        </a:solidFill>
                      </a:endParaRPr>
                    </a:p>
                  </a:txBody>
                  <a:tcPr marT="63500" marB="63500" marR="63500" marL="63500">
                    <a:lnL cap="flat" cmpd="sng" w="12650">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w="12650">
                      <a:solidFill>
                        <a:schemeClr val="lt1"/>
                      </a:solidFill>
                      <a:prstDash val="dash"/>
                      <a:round/>
                      <a:headEnd len="sm" w="sm" type="none"/>
                      <a:tailEnd len="sm" w="sm" type="none"/>
                    </a:lnB>
                  </a:tcPr>
                </a:tc>
                <a:tc>
                  <a:txBody>
                    <a:bodyPr/>
                    <a:lstStyle/>
                    <a:p>
                      <a:pPr indent="0" lvl="0" marL="0" rtl="0" algn="r">
                        <a:lnSpc>
                          <a:spcPct val="115000"/>
                        </a:lnSpc>
                        <a:spcBef>
                          <a:spcPts val="1200"/>
                        </a:spcBef>
                        <a:spcAft>
                          <a:spcPts val="0"/>
                        </a:spcAft>
                        <a:buNone/>
                      </a:pPr>
                      <a:r>
                        <a:rPr lang="en" sz="800">
                          <a:solidFill>
                            <a:schemeClr val="lt1"/>
                          </a:solidFill>
                        </a:rPr>
                        <a:t>$0.112</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w="12650">
                      <a:solidFill>
                        <a:schemeClr val="lt1"/>
                      </a:solidFill>
                      <a:prstDash val="dash"/>
                      <a:round/>
                      <a:headEnd len="sm" w="sm" type="none"/>
                      <a:tailEnd len="sm" w="sm" type="none"/>
                    </a:lnB>
                  </a:tcPr>
                </a:tc>
                <a:tc>
                  <a:txBody>
                    <a:bodyPr/>
                    <a:lstStyle/>
                    <a:p>
                      <a:pPr indent="0" lvl="0" marL="0" rtl="0" algn="r">
                        <a:lnSpc>
                          <a:spcPct val="115000"/>
                        </a:lnSpc>
                        <a:spcBef>
                          <a:spcPts val="1200"/>
                        </a:spcBef>
                        <a:spcAft>
                          <a:spcPts val="0"/>
                        </a:spcAft>
                        <a:buNone/>
                      </a:pPr>
                      <a:r>
                        <a:rPr lang="en" sz="800">
                          <a:solidFill>
                            <a:schemeClr val="lt1"/>
                          </a:solidFill>
                        </a:rPr>
                        <a:t>$0.002</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w="12650">
                      <a:solidFill>
                        <a:schemeClr val="lt1"/>
                      </a:solidFill>
                      <a:prstDash val="dash"/>
                      <a:round/>
                      <a:headEnd len="sm" w="sm" type="none"/>
                      <a:tailEnd len="sm" w="sm" type="none"/>
                    </a:lnB>
                  </a:tcPr>
                </a:tc>
                <a:tc>
                  <a:txBody>
                    <a:bodyPr/>
                    <a:lstStyle/>
                    <a:p>
                      <a:pPr indent="0" lvl="0" marL="0" rtl="0" algn="r">
                        <a:lnSpc>
                          <a:spcPct val="115000"/>
                        </a:lnSpc>
                        <a:spcBef>
                          <a:spcPts val="1200"/>
                        </a:spcBef>
                        <a:spcAft>
                          <a:spcPts val="0"/>
                        </a:spcAft>
                        <a:buNone/>
                      </a:pPr>
                      <a:r>
                        <a:rPr lang="en" sz="800">
                          <a:solidFill>
                            <a:schemeClr val="lt1"/>
                          </a:solidFill>
                        </a:rPr>
                        <a:t>$0.0108</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w="12650">
                      <a:solidFill>
                        <a:schemeClr val="lt1"/>
                      </a:solidFill>
                      <a:prstDash val="dash"/>
                      <a:round/>
                      <a:headEnd len="sm" w="sm" type="none"/>
                      <a:tailEnd len="sm" w="sm" type="none"/>
                    </a:lnB>
                  </a:tcPr>
                </a:tc>
                <a:tc>
                  <a:txBody>
                    <a:bodyPr/>
                    <a:lstStyle/>
                    <a:p>
                      <a:pPr indent="0" lvl="0" marL="0" rtl="0" algn="ctr">
                        <a:lnSpc>
                          <a:spcPct val="115000"/>
                        </a:lnSpc>
                        <a:spcBef>
                          <a:spcPts val="1200"/>
                        </a:spcBef>
                        <a:spcAft>
                          <a:spcPts val="0"/>
                        </a:spcAft>
                        <a:buNone/>
                      </a:pPr>
                      <a:r>
                        <a:rPr lang="en" sz="800">
                          <a:solidFill>
                            <a:schemeClr val="lt1"/>
                          </a:solidFill>
                        </a:rPr>
                        <a:t>Total = $89.82/Month</a:t>
                      </a:r>
                      <a:endParaRPr sz="800">
                        <a:solidFill>
                          <a:schemeClr val="lt1"/>
                        </a:solidFill>
                      </a:endParaRPr>
                    </a:p>
                  </a:txBody>
                  <a:tcPr marT="63500" marB="63500" marR="63500" marL="63500">
                    <a:lnL cap="flat" cmpd="sng">
                      <a:solidFill>
                        <a:schemeClr val="lt1"/>
                      </a:solidFill>
                      <a:prstDash val="dash"/>
                      <a:round/>
                      <a:headEnd len="sm" w="sm" type="none"/>
                      <a:tailEnd len="sm" w="sm" type="none"/>
                    </a:lnL>
                    <a:lnR cap="flat" cmpd="sng" w="12650">
                      <a:solidFill>
                        <a:schemeClr val="lt1"/>
                      </a:solidFill>
                      <a:prstDash val="dash"/>
                      <a:round/>
                      <a:headEnd len="sm" w="sm" type="none"/>
                      <a:tailEnd len="sm" w="sm" type="none"/>
                    </a:lnR>
                    <a:lnT cap="flat" cmpd="sng">
                      <a:solidFill>
                        <a:schemeClr val="lt1"/>
                      </a:solidFill>
                      <a:prstDash val="dash"/>
                      <a:round/>
                      <a:headEnd len="sm" w="sm" type="none"/>
                      <a:tailEnd len="sm" w="sm" type="none"/>
                    </a:lnT>
                    <a:lnB cap="flat" cmpd="sng" w="12650">
                      <a:solidFill>
                        <a:schemeClr val="lt1"/>
                      </a:solidFill>
                      <a:prstDash val="dash"/>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17"/>
          <p:cNvSpPr txBox="1"/>
          <p:nvPr>
            <p:ph idx="1" type="subTitle"/>
          </p:nvPr>
        </p:nvSpPr>
        <p:spPr>
          <a:xfrm>
            <a:off x="139250" y="30477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Chapter 4 Case Study</a:t>
            </a:r>
            <a:endParaRPr b="1" sz="2400"/>
          </a:p>
        </p:txBody>
      </p:sp>
      <p:sp>
        <p:nvSpPr>
          <p:cNvPr id="306" name="Google Shape;306;p17"/>
          <p:cNvSpPr txBox="1"/>
          <p:nvPr>
            <p:ph idx="1" type="subTitle"/>
          </p:nvPr>
        </p:nvSpPr>
        <p:spPr>
          <a:xfrm>
            <a:off x="316500" y="85037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Rackspace .NET Services</a:t>
            </a:r>
            <a:endParaRPr sz="2400"/>
          </a:p>
        </p:txBody>
      </p:sp>
      <p:sp>
        <p:nvSpPr>
          <p:cNvPr id="307" name="Google Shape;307;p17"/>
          <p:cNvSpPr txBox="1"/>
          <p:nvPr/>
        </p:nvSpPr>
        <p:spPr>
          <a:xfrm>
            <a:off x="440300" y="1545775"/>
            <a:ext cx="4337700" cy="17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Maven Pro"/>
                <a:ea typeface="Maven Pro"/>
                <a:cs typeface="Maven Pro"/>
                <a:sym typeface="Maven Pro"/>
              </a:rPr>
              <a:t>Quotes for 10 servers for .NET based application</a:t>
            </a:r>
            <a:endParaRPr b="1">
              <a:solidFill>
                <a:srgbClr val="FFFFFF"/>
              </a:solidFill>
              <a:latin typeface="Maven Pro"/>
              <a:ea typeface="Maven Pro"/>
              <a:cs typeface="Maven Pro"/>
              <a:sym typeface="Maven Pro"/>
            </a:endParaRPr>
          </a:p>
          <a:p>
            <a:pPr indent="0" lvl="0" marL="0" rtl="0" algn="l">
              <a:spcBef>
                <a:spcPts val="0"/>
              </a:spcBef>
              <a:spcAft>
                <a:spcPts val="0"/>
              </a:spcAft>
              <a:buNone/>
            </a:pPr>
            <a:r>
              <a:t/>
            </a:r>
            <a:endParaRPr>
              <a:solidFill>
                <a:srgbClr val="FFFFFF"/>
              </a:solidFill>
              <a:latin typeface="Maven Pro"/>
              <a:ea typeface="Maven Pro"/>
              <a:cs typeface="Maven Pro"/>
              <a:sym typeface="Maven Pro"/>
            </a:endParaRPr>
          </a:p>
          <a:p>
            <a:pPr indent="0" lvl="0" marL="0" rtl="0" algn="l">
              <a:spcBef>
                <a:spcPts val="0"/>
              </a:spcBef>
              <a:spcAft>
                <a:spcPts val="0"/>
              </a:spcAft>
              <a:buNone/>
            </a:pPr>
            <a:r>
              <a:rPr lang="en">
                <a:solidFill>
                  <a:srgbClr val="FFFFFF"/>
                </a:solidFill>
                <a:latin typeface="Maven Pro"/>
                <a:ea typeface="Maven Pro"/>
                <a:cs typeface="Maven Pro"/>
                <a:sym typeface="Maven Pro"/>
              </a:rPr>
              <a:t>Deep Understanding of the application’s needs (memory and bandwidth)</a:t>
            </a:r>
            <a:endParaRPr>
              <a:solidFill>
                <a:srgbClr val="FFFFFF"/>
              </a:solidFill>
              <a:latin typeface="Maven Pro"/>
              <a:ea typeface="Maven Pro"/>
              <a:cs typeface="Maven Pro"/>
              <a:sym typeface="Maven Pro"/>
            </a:endParaRPr>
          </a:p>
          <a:p>
            <a:pPr indent="0" lvl="0" marL="0" rtl="0" algn="l">
              <a:spcBef>
                <a:spcPts val="0"/>
              </a:spcBef>
              <a:spcAft>
                <a:spcPts val="0"/>
              </a:spcAft>
              <a:buNone/>
            </a:pPr>
            <a:r>
              <a:t/>
            </a:r>
            <a:endParaRPr>
              <a:solidFill>
                <a:srgbClr val="FFFFFF"/>
              </a:solidFill>
              <a:latin typeface="Maven Pro"/>
              <a:ea typeface="Maven Pro"/>
              <a:cs typeface="Maven Pro"/>
              <a:sym typeface="Maven Pro"/>
            </a:endParaRPr>
          </a:p>
          <a:p>
            <a:pPr indent="0" lvl="0" marL="0" rtl="0" algn="ctr">
              <a:lnSpc>
                <a:spcPct val="115000"/>
              </a:lnSpc>
              <a:spcBef>
                <a:spcPts val="0"/>
              </a:spcBef>
              <a:spcAft>
                <a:spcPts val="0"/>
              </a:spcAft>
              <a:buNone/>
            </a:pPr>
            <a:r>
              <a:rPr lang="en">
                <a:solidFill>
                  <a:srgbClr val="FFFFFF"/>
                </a:solidFill>
                <a:latin typeface="Maven Pro"/>
                <a:ea typeface="Maven Pro"/>
                <a:cs typeface="Maven Pro"/>
                <a:sym typeface="Maven Pro"/>
              </a:rPr>
              <a:t>$73.00 - $4,380 Range in costs</a:t>
            </a:r>
            <a:endParaRPr>
              <a:solidFill>
                <a:srgbClr val="FFFFFF"/>
              </a:solidFill>
              <a:latin typeface="Maven Pro"/>
              <a:ea typeface="Maven Pro"/>
              <a:cs typeface="Maven Pro"/>
              <a:sym typeface="Maven Pro"/>
            </a:endParaRPr>
          </a:p>
        </p:txBody>
      </p:sp>
      <p:graphicFrame>
        <p:nvGraphicFramePr>
          <p:cNvPr id="308" name="Google Shape;308;p17"/>
          <p:cNvGraphicFramePr/>
          <p:nvPr/>
        </p:nvGraphicFramePr>
        <p:xfrm>
          <a:off x="5353200" y="941850"/>
          <a:ext cx="3000000" cy="3000000"/>
        </p:xfrm>
        <a:graphic>
          <a:graphicData uri="http://schemas.openxmlformats.org/drawingml/2006/table">
            <a:tbl>
              <a:tblPr>
                <a:noFill/>
                <a:tableStyleId>{E8B13FAF-3B6D-4E90-AEFF-F9BAC62E9371}</a:tableStyleId>
              </a:tblPr>
              <a:tblGrid>
                <a:gridCol w="2938175"/>
              </a:tblGrid>
              <a:tr h="381000">
                <a:tc>
                  <a:txBody>
                    <a:bodyPr/>
                    <a:lstStyle/>
                    <a:p>
                      <a:pPr indent="0" lvl="0" marL="0" rtl="0" algn="ctr">
                        <a:spcBef>
                          <a:spcPts val="0"/>
                        </a:spcBef>
                        <a:spcAft>
                          <a:spcPts val="0"/>
                        </a:spcAft>
                        <a:buNone/>
                      </a:pPr>
                      <a:r>
                        <a:rPr lang="en">
                          <a:solidFill>
                            <a:srgbClr val="FFFFFF"/>
                          </a:solidFill>
                          <a:latin typeface="Maven Pro"/>
                          <a:ea typeface="Maven Pro"/>
                          <a:cs typeface="Maven Pro"/>
                          <a:sym typeface="Maven Pro"/>
                        </a:rPr>
                        <a:t>General Purpose</a:t>
                      </a:r>
                      <a:endParaRPr>
                        <a:solidFill>
                          <a:srgbClr val="FFFFFF"/>
                        </a:solidFill>
                        <a:latin typeface="Maven Pro"/>
                        <a:ea typeface="Maven Pro"/>
                        <a:cs typeface="Maven Pro"/>
                        <a:sym typeface="Maven Pro"/>
                      </a:endParaRPr>
                    </a:p>
                  </a:txBody>
                  <a:tcPr marT="91425" marB="91425" marR="91425" marL="91425"/>
                </a:tc>
              </a:tr>
              <a:tr h="381000">
                <a:tc>
                  <a:txBody>
                    <a:bodyPr/>
                    <a:lstStyle/>
                    <a:p>
                      <a:pPr indent="0" lvl="0" marL="0" rtl="0" algn="ctr">
                        <a:spcBef>
                          <a:spcPts val="0"/>
                        </a:spcBef>
                        <a:spcAft>
                          <a:spcPts val="0"/>
                        </a:spcAft>
                        <a:buNone/>
                      </a:pPr>
                      <a:r>
                        <a:rPr lang="en">
                          <a:solidFill>
                            <a:srgbClr val="FFFFFF"/>
                          </a:solidFill>
                          <a:latin typeface="Maven Pro"/>
                          <a:ea typeface="Maven Pro"/>
                          <a:cs typeface="Maven Pro"/>
                          <a:sym typeface="Maven Pro"/>
                        </a:rPr>
                        <a:t>Compute Optimized</a:t>
                      </a:r>
                      <a:endParaRPr>
                        <a:solidFill>
                          <a:srgbClr val="FFFFFF"/>
                        </a:solidFill>
                        <a:latin typeface="Maven Pro"/>
                        <a:ea typeface="Maven Pro"/>
                        <a:cs typeface="Maven Pro"/>
                        <a:sym typeface="Maven Pro"/>
                      </a:endParaRPr>
                    </a:p>
                  </a:txBody>
                  <a:tcPr marT="91425" marB="91425" marR="91425" marL="91425"/>
                </a:tc>
              </a:tr>
              <a:tr h="381000">
                <a:tc>
                  <a:txBody>
                    <a:bodyPr/>
                    <a:lstStyle/>
                    <a:p>
                      <a:pPr indent="0" lvl="0" marL="0" rtl="0" algn="ctr">
                        <a:spcBef>
                          <a:spcPts val="0"/>
                        </a:spcBef>
                        <a:spcAft>
                          <a:spcPts val="0"/>
                        </a:spcAft>
                        <a:buNone/>
                      </a:pPr>
                      <a:r>
                        <a:rPr lang="en">
                          <a:solidFill>
                            <a:srgbClr val="FFFFFF"/>
                          </a:solidFill>
                          <a:latin typeface="Maven Pro"/>
                          <a:ea typeface="Maven Pro"/>
                          <a:cs typeface="Maven Pro"/>
                          <a:sym typeface="Maven Pro"/>
                        </a:rPr>
                        <a:t>I/O Optimized</a:t>
                      </a:r>
                      <a:endParaRPr>
                        <a:solidFill>
                          <a:srgbClr val="FFFFFF"/>
                        </a:solidFill>
                        <a:latin typeface="Maven Pro"/>
                        <a:ea typeface="Maven Pro"/>
                        <a:cs typeface="Maven Pro"/>
                        <a:sym typeface="Maven Pro"/>
                      </a:endParaRPr>
                    </a:p>
                  </a:txBody>
                  <a:tcPr marT="91425" marB="91425" marR="91425" marL="91425"/>
                </a:tc>
              </a:tr>
              <a:tr h="381000">
                <a:tc>
                  <a:txBody>
                    <a:bodyPr/>
                    <a:lstStyle/>
                    <a:p>
                      <a:pPr indent="0" lvl="0" marL="0" rtl="0" algn="ctr">
                        <a:spcBef>
                          <a:spcPts val="0"/>
                        </a:spcBef>
                        <a:spcAft>
                          <a:spcPts val="0"/>
                        </a:spcAft>
                        <a:buNone/>
                      </a:pPr>
                      <a:r>
                        <a:rPr lang="en">
                          <a:solidFill>
                            <a:srgbClr val="FFFFFF"/>
                          </a:solidFill>
                          <a:latin typeface="Maven Pro"/>
                          <a:ea typeface="Maven Pro"/>
                          <a:cs typeface="Maven Pro"/>
                          <a:sym typeface="Maven Pro"/>
                        </a:rPr>
                        <a:t>Memory Optimized</a:t>
                      </a:r>
                      <a:endParaRPr>
                        <a:solidFill>
                          <a:srgbClr val="FFFFFF"/>
                        </a:solidFill>
                        <a:latin typeface="Maven Pro"/>
                        <a:ea typeface="Maven Pro"/>
                        <a:cs typeface="Maven Pro"/>
                        <a:sym typeface="Maven Pro"/>
                      </a:endParaRPr>
                    </a:p>
                  </a:txBody>
                  <a:tcPr marT="91425" marB="91425" marR="91425" marL="91425"/>
                </a:tc>
              </a:tr>
              <a:tr h="381000">
                <a:tc>
                  <a:txBody>
                    <a:bodyPr/>
                    <a:lstStyle/>
                    <a:p>
                      <a:pPr indent="0" lvl="0" marL="0" rtl="0" algn="ctr">
                        <a:spcBef>
                          <a:spcPts val="0"/>
                        </a:spcBef>
                        <a:spcAft>
                          <a:spcPts val="0"/>
                        </a:spcAft>
                        <a:buNone/>
                      </a:pPr>
                      <a:r>
                        <a:rPr lang="en">
                          <a:solidFill>
                            <a:srgbClr val="FFFFFF"/>
                          </a:solidFill>
                          <a:latin typeface="Maven Pro"/>
                          <a:ea typeface="Maven Pro"/>
                          <a:cs typeface="Maven Pro"/>
                          <a:sym typeface="Maven Pro"/>
                        </a:rPr>
                        <a:t>OnMetal Cloud</a:t>
                      </a:r>
                      <a:endParaRPr>
                        <a:solidFill>
                          <a:srgbClr val="FFFFFF"/>
                        </a:solidFill>
                        <a:latin typeface="Maven Pro"/>
                        <a:ea typeface="Maven Pro"/>
                        <a:cs typeface="Maven Pro"/>
                        <a:sym typeface="Maven Pro"/>
                      </a:endParaRPr>
                    </a:p>
                  </a:txBody>
                  <a:tcPr marT="91425" marB="91425" marR="91425" marL="91425"/>
                </a:tc>
              </a:tr>
              <a:tr h="381000">
                <a:tc>
                  <a:txBody>
                    <a:bodyPr/>
                    <a:lstStyle/>
                    <a:p>
                      <a:pPr indent="0" lvl="0" marL="0" rtl="0" algn="ctr">
                        <a:spcBef>
                          <a:spcPts val="0"/>
                        </a:spcBef>
                        <a:spcAft>
                          <a:spcPts val="0"/>
                        </a:spcAft>
                        <a:buNone/>
                      </a:pPr>
                      <a:r>
                        <a:rPr lang="en">
                          <a:solidFill>
                            <a:srgbClr val="FFFFFF"/>
                          </a:solidFill>
                          <a:latin typeface="Maven Pro"/>
                          <a:ea typeface="Maven Pro"/>
                          <a:cs typeface="Maven Pro"/>
                          <a:sym typeface="Maven Pro"/>
                        </a:rPr>
                        <a:t>OnMetal Cloud V2</a:t>
                      </a:r>
                      <a:endParaRPr>
                        <a:solidFill>
                          <a:srgbClr val="FFFFFF"/>
                        </a:solidFill>
                        <a:latin typeface="Maven Pro"/>
                        <a:ea typeface="Maven Pro"/>
                        <a:cs typeface="Maven Pro"/>
                        <a:sym typeface="Maven Pro"/>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8"/>
          <p:cNvSpPr txBox="1"/>
          <p:nvPr>
            <p:ph idx="1" type="subTitle"/>
          </p:nvPr>
        </p:nvSpPr>
        <p:spPr>
          <a:xfrm>
            <a:off x="139250" y="30477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Chapter 5 Case Study</a:t>
            </a:r>
            <a:endParaRPr b="1" sz="2400"/>
          </a:p>
        </p:txBody>
      </p:sp>
      <p:sp>
        <p:nvSpPr>
          <p:cNvPr id="314" name="Google Shape;314;p18"/>
          <p:cNvSpPr txBox="1"/>
          <p:nvPr>
            <p:ph idx="1" type="subTitle"/>
          </p:nvPr>
        </p:nvSpPr>
        <p:spPr>
          <a:xfrm>
            <a:off x="376475" y="86855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Simplified IDaaS</a:t>
            </a:r>
            <a:endParaRPr sz="2400"/>
          </a:p>
        </p:txBody>
      </p:sp>
      <p:sp>
        <p:nvSpPr>
          <p:cNvPr id="315" name="Google Shape;315;p18"/>
          <p:cNvSpPr txBox="1"/>
          <p:nvPr/>
        </p:nvSpPr>
        <p:spPr>
          <a:xfrm>
            <a:off x="304100" y="1454675"/>
            <a:ext cx="3925800" cy="193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Implementation window might be extensive</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Downtime or poor transition</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SLA</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Failover plans</a:t>
            </a:r>
            <a:endParaRPr>
              <a:solidFill>
                <a:srgbClr val="FFFFFF"/>
              </a:solidFill>
              <a:latin typeface="Maven Pro"/>
              <a:ea typeface="Maven Pro"/>
              <a:cs typeface="Maven Pro"/>
              <a:sym typeface="Maven Pro"/>
            </a:endParaRPr>
          </a:p>
          <a:p>
            <a:pPr indent="0" lvl="0" marL="0" rtl="0" algn="l">
              <a:spcBef>
                <a:spcPts val="0"/>
              </a:spcBef>
              <a:spcAft>
                <a:spcPts val="0"/>
              </a:spcAft>
              <a:buNone/>
            </a:pPr>
            <a:r>
              <a:t/>
            </a:r>
            <a:endParaRPr>
              <a:solidFill>
                <a:srgbClr val="FFFFFF"/>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19"/>
          <p:cNvSpPr txBox="1"/>
          <p:nvPr>
            <p:ph idx="1" type="subTitle"/>
          </p:nvPr>
        </p:nvSpPr>
        <p:spPr>
          <a:xfrm>
            <a:off x="139250" y="30477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Chapter 6 Case Study</a:t>
            </a:r>
            <a:endParaRPr b="1" sz="2400"/>
          </a:p>
        </p:txBody>
      </p:sp>
      <p:sp>
        <p:nvSpPr>
          <p:cNvPr id="321" name="Google Shape;321;p19"/>
          <p:cNvSpPr txBox="1"/>
          <p:nvPr>
            <p:ph idx="1" type="subTitle"/>
          </p:nvPr>
        </p:nvSpPr>
        <p:spPr>
          <a:xfrm>
            <a:off x="50425" y="900700"/>
            <a:ext cx="4416000" cy="10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Zumodrive Cloud Based Storage, File Sharing, Synchronization, and Microsoft </a:t>
            </a:r>
            <a:r>
              <a:rPr lang="en" sz="1800"/>
              <a:t>SkyDrive</a:t>
            </a:r>
            <a:endParaRPr sz="1800"/>
          </a:p>
        </p:txBody>
      </p:sp>
      <p:sp>
        <p:nvSpPr>
          <p:cNvPr id="322" name="Google Shape;322;p19"/>
          <p:cNvSpPr txBox="1"/>
          <p:nvPr/>
        </p:nvSpPr>
        <p:spPr>
          <a:xfrm>
            <a:off x="234950" y="1945300"/>
            <a:ext cx="3951300" cy="80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Centralization</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Interoperability</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Collaboration</a:t>
            </a:r>
            <a:endParaRPr>
              <a:solidFill>
                <a:srgbClr val="FFFFFF"/>
              </a:solidFill>
              <a:latin typeface="Maven Pro"/>
              <a:ea typeface="Maven Pro"/>
              <a:cs typeface="Maven Pro"/>
              <a:sym typeface="Maven Pro"/>
            </a:endParaRPr>
          </a:p>
        </p:txBody>
      </p:sp>
      <p:sp>
        <p:nvSpPr>
          <p:cNvPr id="323" name="Google Shape;323;p19"/>
          <p:cNvSpPr txBox="1"/>
          <p:nvPr/>
        </p:nvSpPr>
        <p:spPr>
          <a:xfrm>
            <a:off x="234950" y="2750500"/>
            <a:ext cx="4619100" cy="8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aven Pro"/>
                <a:ea typeface="Maven Pro"/>
                <a:cs typeface="Maven Pro"/>
                <a:sym typeface="Maven Pro"/>
              </a:rPr>
              <a:t>Security</a:t>
            </a:r>
            <a:endParaRPr b="1">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2FA</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Role-based access</a:t>
            </a:r>
            <a:endParaRPr>
              <a:solidFill>
                <a:srgbClr val="FFFFFF"/>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0"/>
          <p:cNvSpPr txBox="1"/>
          <p:nvPr>
            <p:ph idx="1" type="subTitle"/>
          </p:nvPr>
        </p:nvSpPr>
        <p:spPr>
          <a:xfrm>
            <a:off x="139250" y="304775"/>
            <a:ext cx="44328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Chapter 6 Case Study (Part 2)</a:t>
            </a:r>
            <a:endParaRPr b="1" sz="2400"/>
          </a:p>
        </p:txBody>
      </p:sp>
      <p:sp>
        <p:nvSpPr>
          <p:cNvPr id="329" name="Google Shape;329;p20"/>
          <p:cNvSpPr txBox="1"/>
          <p:nvPr>
            <p:ph idx="1" type="subTitle"/>
          </p:nvPr>
        </p:nvSpPr>
        <p:spPr>
          <a:xfrm>
            <a:off x="50425" y="900700"/>
            <a:ext cx="4416000" cy="10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Mounting Devices with Gladient, Mozy Cloud Based Backups</a:t>
            </a:r>
            <a:endParaRPr sz="1800"/>
          </a:p>
        </p:txBody>
      </p:sp>
      <p:sp>
        <p:nvSpPr>
          <p:cNvPr id="330" name="Google Shape;330;p20"/>
          <p:cNvSpPr txBox="1"/>
          <p:nvPr/>
        </p:nvSpPr>
        <p:spPr>
          <a:xfrm>
            <a:off x="249675" y="1641700"/>
            <a:ext cx="4416000" cy="27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aven Pro"/>
                <a:ea typeface="Maven Pro"/>
                <a:cs typeface="Maven Pro"/>
                <a:sym typeface="Maven Pro"/>
              </a:rPr>
              <a:t>Pros</a:t>
            </a:r>
            <a:endParaRPr b="1">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Saves Money</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Disaster Recovery</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Backup and restore</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Grows with your business</a:t>
            </a:r>
            <a:endParaRPr>
              <a:solidFill>
                <a:srgbClr val="FFFFFF"/>
              </a:solidFill>
              <a:latin typeface="Maven Pro"/>
              <a:ea typeface="Maven Pro"/>
              <a:cs typeface="Maven Pro"/>
              <a:sym typeface="Maven Pro"/>
            </a:endParaRPr>
          </a:p>
          <a:p>
            <a:pPr indent="0" lvl="0" marL="457200" rtl="0" algn="l">
              <a:spcBef>
                <a:spcPts val="0"/>
              </a:spcBef>
              <a:spcAft>
                <a:spcPts val="0"/>
              </a:spcAft>
              <a:buNone/>
            </a:pPr>
            <a:r>
              <a:t/>
            </a:r>
            <a:endParaRPr>
              <a:solidFill>
                <a:srgbClr val="FFFFFF"/>
              </a:solidFill>
              <a:latin typeface="Maven Pro"/>
              <a:ea typeface="Maven Pro"/>
              <a:cs typeface="Maven Pro"/>
              <a:sym typeface="Maven Pro"/>
            </a:endParaRPr>
          </a:p>
          <a:p>
            <a:pPr indent="0" lvl="0" marL="0" rtl="0" algn="l">
              <a:spcBef>
                <a:spcPts val="0"/>
              </a:spcBef>
              <a:spcAft>
                <a:spcPts val="0"/>
              </a:spcAft>
              <a:buNone/>
            </a:pPr>
            <a:r>
              <a:rPr b="1" lang="en">
                <a:solidFill>
                  <a:srgbClr val="FFFFFF"/>
                </a:solidFill>
                <a:latin typeface="Maven Pro"/>
                <a:ea typeface="Maven Pro"/>
                <a:cs typeface="Maven Pro"/>
                <a:sym typeface="Maven Pro"/>
              </a:rPr>
              <a:t>Cons</a:t>
            </a:r>
            <a:endParaRPr b="1">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Potential target for hackers</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Slow to transfer data</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Consistent internet connection required</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Handing off data security to cloud provider</a:t>
            </a:r>
            <a:endParaRPr>
              <a:solidFill>
                <a:srgbClr val="FFFFFF"/>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1"/>
          <p:cNvSpPr txBox="1"/>
          <p:nvPr>
            <p:ph type="ctrTitle"/>
          </p:nvPr>
        </p:nvSpPr>
        <p:spPr>
          <a:xfrm>
            <a:off x="84350" y="1596100"/>
            <a:ext cx="4365300" cy="33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400"/>
              <a:t>Implementing Exchange</a:t>
            </a:r>
            <a:endParaRPr b="0" sz="1400"/>
          </a:p>
          <a:p>
            <a:pPr indent="-317500" lvl="0" marL="457200" rtl="0" algn="l">
              <a:spcBef>
                <a:spcPts val="0"/>
              </a:spcBef>
              <a:spcAft>
                <a:spcPts val="0"/>
              </a:spcAft>
              <a:buSzPts val="1400"/>
              <a:buChar char="●"/>
            </a:pPr>
            <a:r>
              <a:rPr b="0" lang="en" sz="1400"/>
              <a:t>Things to consider when having a Cloud exchange is return on investment, security, and scalability</a:t>
            </a:r>
            <a:endParaRPr b="0" sz="1400"/>
          </a:p>
          <a:p>
            <a:pPr indent="-317500" lvl="0" marL="457200" rtl="0" algn="l">
              <a:spcBef>
                <a:spcPts val="0"/>
              </a:spcBef>
              <a:spcAft>
                <a:spcPts val="0"/>
              </a:spcAft>
              <a:buSzPts val="1400"/>
              <a:buChar char="●"/>
            </a:pPr>
            <a:r>
              <a:rPr b="0" lang="en" sz="1400"/>
              <a:t>Most companies come with a variety of services such as Office 360s model</a:t>
            </a:r>
            <a:endParaRPr b="0" sz="1400"/>
          </a:p>
          <a:p>
            <a:pPr indent="-317500" lvl="0" marL="457200" rtl="0" algn="l">
              <a:spcBef>
                <a:spcPts val="0"/>
              </a:spcBef>
              <a:spcAft>
                <a:spcPts val="0"/>
              </a:spcAft>
              <a:buSzPts val="1400"/>
              <a:buChar char="●"/>
            </a:pPr>
            <a:r>
              <a:rPr b="0" lang="en" sz="1400"/>
              <a:t>Redundancy is an important function to be considered so that you may have backups</a:t>
            </a:r>
            <a:endParaRPr b="0" sz="1400"/>
          </a:p>
          <a:p>
            <a:pPr indent="-317500" lvl="0" marL="457200" rtl="0" algn="l">
              <a:spcBef>
                <a:spcPts val="0"/>
              </a:spcBef>
              <a:spcAft>
                <a:spcPts val="0"/>
              </a:spcAft>
              <a:buSzPts val="1400"/>
              <a:buChar char="●"/>
            </a:pPr>
            <a:r>
              <a:rPr b="0" lang="en" sz="1400"/>
              <a:t>Some solutions due require a level of administration by the purchasing company.</a:t>
            </a:r>
            <a:endParaRPr b="0" sz="1400"/>
          </a:p>
        </p:txBody>
      </p:sp>
      <p:sp>
        <p:nvSpPr>
          <p:cNvPr id="336" name="Google Shape;336;p21"/>
          <p:cNvSpPr txBox="1"/>
          <p:nvPr>
            <p:ph idx="1" type="subTitle"/>
          </p:nvPr>
        </p:nvSpPr>
        <p:spPr>
          <a:xfrm>
            <a:off x="139250" y="30477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Chapter 7 Case Study</a:t>
            </a:r>
            <a:endParaRPr b="1" sz="2400"/>
          </a:p>
        </p:txBody>
      </p:sp>
      <p:sp>
        <p:nvSpPr>
          <p:cNvPr id="337" name="Google Shape;337;p21"/>
          <p:cNvSpPr txBox="1"/>
          <p:nvPr>
            <p:ph idx="1" type="subTitle"/>
          </p:nvPr>
        </p:nvSpPr>
        <p:spPr>
          <a:xfrm>
            <a:off x="50425" y="9007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Implementing Exchange, VoIP, and Scheduling through Cloud</a:t>
            </a:r>
            <a:endParaRPr sz="1800"/>
          </a:p>
        </p:txBody>
      </p:sp>
      <p:sp>
        <p:nvSpPr>
          <p:cNvPr id="338" name="Google Shape;338;p21"/>
          <p:cNvSpPr txBox="1"/>
          <p:nvPr/>
        </p:nvSpPr>
        <p:spPr>
          <a:xfrm>
            <a:off x="4770075" y="1000175"/>
            <a:ext cx="4217400" cy="22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Nunito"/>
                <a:ea typeface="Nunito"/>
                <a:cs typeface="Nunito"/>
                <a:sym typeface="Nunito"/>
              </a:rPr>
              <a:t>Voice over Internet Protocol (VoIP)</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Calls over the internet</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Important to consider things such as your </a:t>
            </a:r>
            <a:r>
              <a:rPr lang="en">
                <a:solidFill>
                  <a:srgbClr val="FFFFFF"/>
                </a:solidFill>
                <a:latin typeface="Nunito"/>
                <a:ea typeface="Nunito"/>
                <a:cs typeface="Nunito"/>
                <a:sym typeface="Nunito"/>
              </a:rPr>
              <a:t>bandwidth</a:t>
            </a:r>
            <a:r>
              <a:rPr lang="en">
                <a:solidFill>
                  <a:srgbClr val="FFFFFF"/>
                </a:solidFill>
                <a:latin typeface="Nunito"/>
                <a:ea typeface="Nunito"/>
                <a:cs typeface="Nunito"/>
                <a:sym typeface="Nunito"/>
              </a:rPr>
              <a:t> and network reliability</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Most companies moved to this option</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Google Voice is one of the many options which has ups and downs to its service such.</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Important to ask about if there is customer service, if you can set your ID, and quality of audio</a:t>
            </a:r>
            <a:endParaRPr>
              <a:solidFill>
                <a:srgbClr val="FFFFFF"/>
              </a:solidFill>
              <a:latin typeface="Nunito"/>
              <a:ea typeface="Nunito"/>
              <a:cs typeface="Nunito"/>
              <a:sym typeface="Nunito"/>
            </a:endParaRPr>
          </a:p>
        </p:txBody>
      </p:sp>
      <p:sp>
        <p:nvSpPr>
          <p:cNvPr id="339" name="Google Shape;339;p21"/>
          <p:cNvSpPr txBox="1"/>
          <p:nvPr/>
        </p:nvSpPr>
        <p:spPr>
          <a:xfrm>
            <a:off x="4863350" y="3256775"/>
            <a:ext cx="4170900" cy="15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Nunito"/>
                <a:ea typeface="Nunito"/>
                <a:cs typeface="Nunito"/>
                <a:sym typeface="Nunito"/>
              </a:rPr>
              <a:t>Scheduling</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Scheduling in the cloud is become a common place.</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Think Google and Office 365</a:t>
            </a:r>
            <a:endParaRPr>
              <a:solidFill>
                <a:srgbClr val="FFFFFF"/>
              </a:solidFill>
              <a:latin typeface="Nunito"/>
              <a:ea typeface="Nunito"/>
              <a:cs typeface="Nunito"/>
              <a:sym typeface="Nunito"/>
            </a:endParaRPr>
          </a:p>
          <a:p>
            <a:pPr indent="-317500" lvl="0" marL="457200" rtl="0" algn="l">
              <a:spcBef>
                <a:spcPts val="0"/>
              </a:spcBef>
              <a:spcAft>
                <a:spcPts val="0"/>
              </a:spcAft>
              <a:buClr>
                <a:srgbClr val="FFFFFF"/>
              </a:buClr>
              <a:buSzPts val="1400"/>
              <a:buFont typeface="Nunito"/>
              <a:buChar char="●"/>
            </a:pPr>
            <a:r>
              <a:rPr lang="en">
                <a:solidFill>
                  <a:srgbClr val="FFFFFF"/>
                </a:solidFill>
                <a:latin typeface="Nunito"/>
                <a:ea typeface="Nunito"/>
                <a:cs typeface="Nunito"/>
                <a:sym typeface="Nunito"/>
              </a:rPr>
              <a:t>Can schedule meetings, invites, manage users, have automatic </a:t>
            </a:r>
            <a:r>
              <a:rPr lang="en">
                <a:solidFill>
                  <a:srgbClr val="FFFFFF"/>
                </a:solidFill>
                <a:latin typeface="Nunito"/>
                <a:ea typeface="Nunito"/>
                <a:cs typeface="Nunito"/>
                <a:sym typeface="Nunito"/>
              </a:rPr>
              <a:t>replies</a:t>
            </a:r>
            <a:r>
              <a:rPr lang="en">
                <a:solidFill>
                  <a:srgbClr val="FFFFFF"/>
                </a:solidFill>
                <a:latin typeface="Nunito"/>
                <a:ea typeface="Nunito"/>
                <a:cs typeface="Nunito"/>
                <a:sym typeface="Nunito"/>
              </a:rPr>
              <a:t>, and search old meetings</a:t>
            </a:r>
            <a:endParaRPr>
              <a:solidFill>
                <a:srgbClr val="FFFFFF"/>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