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720" r:id="rId1"/>
  </p:sldMasterIdLst>
  <p:notesMasterIdLst>
    <p:notesMasterId r:id="rId2"/>
  </p:notesMasterIdLst>
  <p:sldIdLst>
    <p:sldId id="348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56" r:id="rId11"/>
    <p:sldId id="357" r:id="rId12"/>
    <p:sldId id="359" r:id="rId13"/>
  </p:sldIdLst>
  <p:sldSz cy="10287000" cx="18288000"/>
  <p:notesSz cx="6858000" cy="9144000"/>
  <p:embeddedFontLst>
    <p:embeddedFont>
      <p:font typeface="Roboto Bold" panose="02000000000000000000" charset="1"/>
      <p:regular r:id="rId14"/>
    </p:embeddedFont>
    <p:embeddedFont>
      <p:font typeface="Assistant" panose="00000500000000000000" charset="1"/>
      <p:regular r:id="rId15"/>
    </p:embeddedFont>
    <p:embeddedFont>
      <p:font typeface="Open Sans" panose="00000000000000000000" charset="1"/>
      <p:regular r:id="rId16"/>
    </p:embeddedFont>
    <p:embeddedFont>
      <p:font typeface="Trebuchet MS Bold" panose="020B0703020202020204" charset="1"/>
      <p:regular r:id="rId17"/>
    </p:embeddedFont>
    <p:embeddedFont>
      <p:font typeface="Trebuchet MS" panose="020B0603020202020204" charset="1"/>
      <p:regular r:id="rId18"/>
    </p:embeddedFont>
    <p:embeddedFont>
      <p:font typeface="Open Sans Bold" panose="00000000000000000000" charset="1"/>
      <p:regular r:id="rId19"/>
    </p:embeddedFont>
    <p:embeddedFont>
      <p:font typeface="Times New Roman" panose="02030502070405020303" charset="1"/>
      <p:regular r:id="rId20"/>
    </p:embeddedFont>
    <p:embeddedFont>
      <p:font typeface="Roboto" panose="02000000000000000000" charset="1"/>
      <p:regular r:id="rId21"/>
    </p:embeddedFont>
    <p:embeddedFont>
      <p:font typeface="Canva Sans" panose="020B0503030501040103" charset="1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87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7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7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endParaRPr lang="en-US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95792">
                <a:alpha val="6275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91" t="0" r="-91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2285998" y="26958"/>
            <a:ext cx="11444288" cy="1466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240">
                <a:solidFill>
                  <a:srgbClr val="663933"/>
                </a:solidFill>
                <a:latin typeface="Roboto Bold"/>
                <a:ea typeface="Roboto Bold"/>
                <a:cs typeface="Roboto Bold"/>
                <a:sym typeface="Roboto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id="38" name="Group 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598" name="Freeform 29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599" name="TextBox 30"/>
          <p:cNvSpPr txBox="1"/>
          <p:nvPr/>
        </p:nvSpPr>
        <p:spPr>
          <a:xfrm rot="0">
            <a:off x="17030127" y="9716990"/>
            <a:ext cx="226693" cy="2476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24">
                <a:solidFill>
                  <a:srgbClr val="EABC98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</a:p>
        </p:txBody>
      </p:sp>
      <p:sp>
        <p:nvSpPr>
          <p:cNvPr id="1048600" name="TextBox 31"/>
          <p:cNvSpPr txBox="1"/>
          <p:nvPr/>
        </p:nvSpPr>
        <p:spPr>
          <a:xfrm rot="0">
            <a:off x="1641632" y="4953000"/>
            <a:ext cx="12733020" cy="25146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STUDENT NAME: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J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endParaRPr altLang="en-US" lang="zh-CN"/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REGISTER NO AND NMID: 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m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altLang="en-US" lang="zh-CN"/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DEPARTMENT: B.SC COMPUTERSCIENCE 2YEAR</a:t>
            </a:r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COLLEGE: TKGAC/ ANNAMALAI UNIVERSITY</a:t>
            </a:r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702" name="Freeform 3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20" name="Group 4"/>
          <p:cNvGrpSpPr/>
          <p:nvPr/>
        </p:nvGrpSpPr>
        <p:grpSpPr>
          <a:xfrm rot="0">
            <a:off x="13401675" y="4572000"/>
            <a:ext cx="4622652" cy="5406611"/>
            <a:chOff x="0" y="0"/>
            <a:chExt cx="6163536" cy="7208815"/>
          </a:xfrm>
        </p:grpSpPr>
        <p:sp>
          <p:nvSpPr>
            <p:cNvPr id="1048703" name="Freeform 5"/>
            <p:cNvSpPr/>
            <p:nvPr/>
          </p:nvSpPr>
          <p:spPr>
            <a:xfrm rot="0" flipH="0" flipV="0">
              <a:off x="0" y="0"/>
              <a:ext cx="6163564" cy="7208774"/>
            </a:xfrm>
            <a:custGeom>
              <a:avLst/>
              <a:ahLst/>
              <a:rect l="l" t="t" r="r" b="b"/>
              <a:pathLst>
                <a:path w="6163564" h="7208774">
                  <a:moveTo>
                    <a:pt x="6163564" y="0"/>
                  </a:moveTo>
                  <a:lnTo>
                    <a:pt x="0" y="7208774"/>
                  </a:lnTo>
                  <a:lnTo>
                    <a:pt x="6163564" y="7208774"/>
                  </a:lnTo>
                  <a:lnTo>
                    <a:pt x="6163564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21" name="Group 6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4" name="Freeform 7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grpSp>
        <p:nvGrpSpPr>
          <p:cNvPr id="122" name="Group 8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705" name="Freeform 9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23" name="Group 10"/>
          <p:cNvGrpSpPr/>
          <p:nvPr/>
        </p:nvGrpSpPr>
        <p:grpSpPr>
          <a:xfrm rot="0">
            <a:off x="12068685" y="-2192372"/>
            <a:ext cx="6219316" cy="13993174"/>
            <a:chOff x="0" y="0"/>
            <a:chExt cx="8292421" cy="18657565"/>
          </a:xfrm>
        </p:grpSpPr>
        <p:sp>
          <p:nvSpPr>
            <p:cNvPr id="1048706" name="Freeform 11"/>
            <p:cNvSpPr/>
            <p:nvPr/>
          </p:nvSpPr>
          <p:spPr>
            <a:xfrm rot="0" flipH="0" flipV="0">
              <a:off x="0" y="0"/>
              <a:ext cx="8292465" cy="18657570"/>
            </a:xfrm>
            <a:custGeom>
              <a:avLst/>
              <a:ahLst/>
              <a:rect l="l" t="t" r="r" b="b"/>
              <a:pathLst>
                <a:path w="8292465" h="18657570">
                  <a:moveTo>
                    <a:pt x="8292465" y="0"/>
                  </a:moveTo>
                  <a:lnTo>
                    <a:pt x="0" y="18657570"/>
                  </a:lnTo>
                  <a:lnTo>
                    <a:pt x="8292465" y="18657570"/>
                  </a:lnTo>
                  <a:lnTo>
                    <a:pt x="8292465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24" name="Group 12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707" name="Freeform 13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id="1048708" name="TextBox 14"/>
          <p:cNvSpPr txBox="1"/>
          <p:nvPr/>
        </p:nvSpPr>
        <p:spPr>
          <a:xfrm rot="0">
            <a:off x="1128712" y="9710006"/>
            <a:ext cx="2660333" cy="2426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1"/>
              </a:lnSpc>
            </a:pPr>
            <a:r>
              <a:rPr sz="1650" lang="en-US" spc="30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5" name="Group 1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09" name="Freeform 1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26" name="Group 1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710" name="Freeform 1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27" name="Group 19"/>
          <p:cNvGrpSpPr/>
          <p:nvPr/>
        </p:nvGrpSpPr>
        <p:grpSpPr>
          <a:xfrm rot="0">
            <a:off x="100012" y="5072060"/>
            <a:ext cx="3700462" cy="5129212"/>
            <a:chOff x="0" y="0"/>
            <a:chExt cx="4933949" cy="6838949"/>
          </a:xfrm>
        </p:grpSpPr>
        <p:sp>
          <p:nvSpPr>
            <p:cNvPr id="1048711" name="Freeform 20"/>
            <p:cNvSpPr/>
            <p:nvPr/>
          </p:nvSpPr>
          <p:spPr>
            <a:xfrm rot="0" flipH="0" flipV="0">
              <a:off x="0" y="0"/>
              <a:ext cx="4933950" cy="6838950"/>
            </a:xfrm>
            <a:custGeom>
              <a:avLst/>
              <a:ahLst/>
              <a:rect l="l" t="t" r="r" b="b"/>
              <a:pathLst>
                <a:path w="4933950" h="6838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-1458" r="0" b="-1458"/>
              </a:stretch>
            </a:blipFill>
          </p:spPr>
        </p:sp>
      </p:grpSp>
      <p:sp>
        <p:nvSpPr>
          <p:cNvPr id="1048712" name="TextBox 21"/>
          <p:cNvSpPr txBox="1"/>
          <p:nvPr/>
        </p:nvSpPr>
        <p:spPr>
          <a:xfrm rot="0">
            <a:off x="1109662" y="979867"/>
            <a:ext cx="12720638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1048713" name="TextBox 22"/>
          <p:cNvSpPr txBox="1"/>
          <p:nvPr/>
        </p:nvSpPr>
        <p:spPr>
          <a:xfrm rot="0">
            <a:off x="16915827" y="9697941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14" name="TextBox 23"/>
          <p:cNvSpPr txBox="1"/>
          <p:nvPr/>
        </p:nvSpPr>
        <p:spPr>
          <a:xfrm rot="0">
            <a:off x="1802447" y="2504807"/>
            <a:ext cx="12447815" cy="210870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Successfully deployed a working online portfolio</a:t>
            </a:r>
          </a:p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Screenshots of web pages showing About Me, Projects, Skills, and Contact</a:t>
            </a:r>
          </a:p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Interactive navigation tested on different devices</a:t>
            </a:r>
          </a:p>
          <a:p>
            <a:pPr algn="ctr">
              <a:lnSpc>
                <a:spcPts val="415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715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id="130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716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id="13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95792">
                <a:alpha val="1569"/>
              </a:srgbClr>
            </a:solidFill>
          </p:spPr>
        </p:sp>
      </p:grpSp>
      <p:grpSp>
        <p:nvGrpSpPr>
          <p:cNvPr id="132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71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95792">
                <a:alpha val="0"/>
              </a:srgbClr>
            </a:solidFill>
          </p:spPr>
        </p:sp>
      </p:grpSp>
      <p:grpSp>
        <p:nvGrpSpPr>
          <p:cNvPr id="13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134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72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4D231E">
                <a:alpha val="6275"/>
              </a:srgbClr>
            </a:solidFill>
          </p:spPr>
        </p:sp>
      </p:grpSp>
      <p:grpSp>
        <p:nvGrpSpPr>
          <p:cNvPr id="13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ECFAB">
                <a:alpha val="23922"/>
              </a:srgbClr>
            </a:solidFill>
          </p:spPr>
        </p:sp>
      </p:grpSp>
      <p:grpSp>
        <p:nvGrpSpPr>
          <p:cNvPr id="136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72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3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72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13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72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139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25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40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726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41" name="Group 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1048727" name="Freeform 27"/>
            <p:cNvSpPr/>
            <p:nvPr/>
          </p:nvSpPr>
          <p:spPr>
            <a:xfrm rot="0" flipH="0" flipV="0">
              <a:off x="0" y="0"/>
              <a:ext cx="152400" cy="355600"/>
            </a:xfrm>
            <a:custGeom>
              <a:avLst/>
              <a:ah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66666" t="0" r="-66666" b="0"/>
              </a:stretch>
            </a:blipFill>
          </p:spPr>
        </p:sp>
      </p:grpSp>
      <p:sp>
        <p:nvSpPr>
          <p:cNvPr id="1048728" name="TextBox 28"/>
          <p:cNvSpPr txBox="1"/>
          <p:nvPr/>
        </p:nvSpPr>
        <p:spPr>
          <a:xfrm rot="0">
            <a:off x="1132998" y="553401"/>
            <a:ext cx="6868002" cy="10972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1048729" name="TextBox 29"/>
          <p:cNvSpPr txBox="1"/>
          <p:nvPr/>
        </p:nvSpPr>
        <p:spPr>
          <a:xfrm rot="0">
            <a:off x="16915827" y="9697941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E9579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730" name="TextBox 30"/>
          <p:cNvSpPr txBox="1"/>
          <p:nvPr/>
        </p:nvSpPr>
        <p:spPr>
          <a:xfrm rot="0">
            <a:off x="369234" y="2468785"/>
            <a:ext cx="14035083" cy="29337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620"/>
              </a:lnSpc>
            </a:pPr>
            <a:r>
              <a:rPr sz="3300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demonstrates how a personal digital portfolio can enhance professional visibility by combining design, technology, and creativity. It not only serves as a digital resume but also reflects growth, achievements, and technical skills in a visually engaging manner.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 rot="0">
            <a:off x="7237" y="256858"/>
            <a:ext cx="18288000" cy="10287000"/>
            <a:chOff x="0" y="0"/>
            <a:chExt cx="24384000" cy="13716000"/>
          </a:xfrm>
        </p:grpSpPr>
        <p:sp>
          <p:nvSpPr>
            <p:cNvPr id="1048607" name="Freeform 3"/>
            <p:cNvSpPr/>
            <p:nvPr/>
          </p:nvSpPr>
          <p:spPr>
            <a:xfrm rot="0" flipH="0" flipV="0"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4D231E"/>
            </a:solidFill>
          </p:spPr>
        </p:sp>
      </p:grpSp>
      <p:sp>
        <p:nvSpPr>
          <p:cNvPr id="1048608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5" t="0" r="-25" b="0"/>
            </a:stretch>
          </a:blipFill>
        </p:spPr>
      </p:sp>
      <p:grpSp>
        <p:nvGrpSpPr>
          <p:cNvPr id="44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46" name="Group 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47" name="Group 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12" name="Freeform 12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13" name="TextBox 13"/>
          <p:cNvSpPr txBox="1"/>
          <p:nvPr/>
        </p:nvSpPr>
        <p:spPr>
          <a:xfrm rot="0">
            <a:off x="1109662" y="1241900"/>
            <a:ext cx="5864542" cy="9906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id="48" name="Group 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14" name="Freeform 15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grpSp>
        <p:nvGrpSpPr>
          <p:cNvPr id="49" name="Group 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id="1048615" name="Freeform 17"/>
            <p:cNvSpPr/>
            <p:nvPr/>
          </p:nvSpPr>
          <p:spPr>
            <a:xfrm rot="0" flipH="0" flipV="0">
              <a:off x="0" y="0"/>
              <a:ext cx="7410450" cy="590550"/>
            </a:xfrm>
            <a:custGeom>
              <a:avLst/>
              <a:ah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-124" r="0" b="-124"/>
              </a:stretch>
            </a:blipFill>
          </p:spPr>
        </p:sp>
      </p:grpSp>
      <p:sp>
        <p:nvSpPr>
          <p:cNvPr id="1048616" name="TextBox 18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7" name="TextBox 19"/>
          <p:cNvSpPr txBox="1"/>
          <p:nvPr/>
        </p:nvSpPr>
        <p:spPr>
          <a:xfrm rot="0">
            <a:off x="2607717" y="3642042"/>
            <a:ext cx="10097917" cy="2240279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880"/>
              </a:lnSpc>
            </a:pPr>
            <a:r>
              <a:rPr b="1" sz="4200" lang="en-US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Designing My Creative Portfolio using</a:t>
            </a:r>
          </a:p>
          <a:p>
            <a:pPr algn="ctr">
              <a:lnSpc>
                <a:spcPts val="5880"/>
              </a:lnSpc>
            </a:pPr>
            <a:r>
              <a:rPr b="1" sz="4200" lang="en-US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Web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id="1048618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id="1048619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5" t="0" r="-25" b="0"/>
            </a:stretch>
          </a:blipFill>
        </p:spPr>
      </p:sp>
      <p:grpSp>
        <p:nvGrpSpPr>
          <p:cNvPr id="52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20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sp>
        <p:nvSpPr>
          <p:cNvPr id="1048621" name="TextBox 7"/>
          <p:cNvSpPr txBox="1"/>
          <p:nvPr/>
        </p:nvSpPr>
        <p:spPr>
          <a:xfrm rot="0">
            <a:off x="1128712" y="9710006"/>
            <a:ext cx="2660333" cy="2426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1"/>
              </a:lnSpc>
            </a:pPr>
            <a:r>
              <a:rPr sz="1650" lang="en-US" spc="30">
                <a:solidFill>
                  <a:srgbClr val="EABC98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EABC9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3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2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23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grpSp>
        <p:nvGrpSpPr>
          <p:cNvPr id="54" name="Group 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id="1048624" name="Freeform 12"/>
            <p:cNvSpPr/>
            <p:nvPr/>
          </p:nvSpPr>
          <p:spPr>
            <a:xfrm rot="0" flipH="0" flipV="0">
              <a:off x="0" y="0"/>
              <a:ext cx="495300" cy="495300"/>
            </a:xfrm>
            <a:custGeom>
              <a:avLst/>
              <a:ah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0" b="0"/>
              </a:stretch>
            </a:blipFill>
          </p:spPr>
        </p:sp>
      </p:grpSp>
      <p:grpSp>
        <p:nvGrpSpPr>
          <p:cNvPr id="55" name="Group 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id="1048625" name="Freeform 14"/>
            <p:cNvSpPr/>
            <p:nvPr/>
          </p:nvSpPr>
          <p:spPr>
            <a:xfrm rot="0" flipH="0" flipV="0">
              <a:off x="0" y="0"/>
              <a:ext cx="7410450" cy="590550"/>
            </a:xfrm>
            <a:custGeom>
              <a:avLst/>
              <a:ah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4"/>
              <a:stretch>
                <a:fillRect l="0" t="-124" r="0" b="-124"/>
              </a:stretch>
            </a:blipFill>
          </p:spPr>
        </p:sp>
      </p:grpSp>
      <p:grpSp>
        <p:nvGrpSpPr>
          <p:cNvPr id="56" name="Group 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id="1048626" name="Freeform 16"/>
            <p:cNvSpPr/>
            <p:nvPr/>
          </p:nvSpPr>
          <p:spPr>
            <a:xfrm rot="0" flipH="0" flipV="0">
              <a:off x="0" y="0"/>
              <a:ext cx="3467100" cy="6019800"/>
            </a:xfrm>
            <a:custGeom>
              <a:avLst/>
              <a:ah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5"/>
              <a:stretch>
                <a:fillRect l="-67" t="0" r="-67" b="0"/>
              </a:stretch>
            </a:blipFill>
          </p:spPr>
        </p:sp>
      </p:grpSp>
      <p:sp>
        <p:nvSpPr>
          <p:cNvPr id="1048627" name="TextBox 17"/>
          <p:cNvSpPr txBox="1"/>
          <p:nvPr/>
        </p:nvSpPr>
        <p:spPr>
          <a:xfrm rot="0">
            <a:off x="1109662" y="643317"/>
            <a:ext cx="3535680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28" name="TextBox 18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29" name="TextBox 19"/>
          <p:cNvSpPr txBox="1"/>
          <p:nvPr/>
        </p:nvSpPr>
        <p:spPr>
          <a:xfrm rot="0">
            <a:off x="3856151" y="1436570"/>
            <a:ext cx="7360920" cy="89611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indent="-295592" lvl="2" marL="886777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0" name="Freeform 3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59" name="Group 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31" name="Freeform 5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60" name="Group 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32" name="Freeform 7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1" name="Group 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33" name="Freeform 9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2" name="Group 10"/>
          <p:cNvGrpSpPr/>
          <p:nvPr/>
        </p:nvGrpSpPr>
        <p:grpSpPr>
          <a:xfrm rot="0">
            <a:off x="13401675" y="5707856"/>
            <a:ext cx="4143375" cy="4886325"/>
            <a:chOff x="0" y="0"/>
            <a:chExt cx="5524500" cy="6515100"/>
          </a:xfrm>
        </p:grpSpPr>
        <p:sp>
          <p:nvSpPr>
            <p:cNvPr id="1048634" name="Freeform 11"/>
            <p:cNvSpPr/>
            <p:nvPr/>
          </p:nvSpPr>
          <p:spPr>
            <a:xfrm rot="0" flipH="0" flipV="0">
              <a:off x="0" y="0"/>
              <a:ext cx="5524500" cy="6515100"/>
            </a:xfrm>
            <a:custGeom>
              <a:avLst/>
              <a:ah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42" t="0" r="-42" b="0"/>
              </a:stretch>
            </a:blipFill>
          </p:spPr>
        </p:sp>
      </p:grpSp>
      <p:sp>
        <p:nvSpPr>
          <p:cNvPr id="1048635" name="TextBox 12"/>
          <p:cNvSpPr txBox="1"/>
          <p:nvPr/>
        </p:nvSpPr>
        <p:spPr>
          <a:xfrm rot="0">
            <a:off x="1251108" y="860042"/>
            <a:ext cx="8455343" cy="819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60"/>
              </a:lnSpc>
            </a:pPr>
            <a:r>
              <a:rPr b="1" sz="5299" lang="en-US" spc="1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3" name="Group 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36" name="Freeform 14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37" name="TextBox 15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38" name="TextBox 16"/>
          <p:cNvSpPr txBox="1"/>
          <p:nvPr/>
        </p:nvSpPr>
        <p:spPr>
          <a:xfrm rot="0">
            <a:off x="335756" y="2807240"/>
            <a:ext cx="15917421" cy="32004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40"/>
              </a:lnSpc>
            </a:pPr>
            <a:r>
              <a:rPr sz="3600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Traditional resumes or paper-based profiles are no longer sufficient to      showcase a student’s full range of skills in today’s digital-first world. A modern  </a:t>
            </a:r>
          </a:p>
          <a:p>
            <a:pPr algn="ctr">
              <a:lnSpc>
                <a:spcPts val="5040"/>
              </a:lnSpc>
            </a:pPr>
            <a:r>
              <a:rPr sz="3600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portfolio should highlight projects, technical expertise, and creativity in an interactive format that is easily shareable and accessible on any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"/>
          <p:cNvGrpSpPr/>
          <p:nvPr/>
        </p:nvGrpSpPr>
        <p:grpSpPr>
          <a:xfrm rot="0">
            <a:off x="14301788" y="5624763"/>
            <a:ext cx="3986212" cy="4662237"/>
            <a:chOff x="0" y="0"/>
            <a:chExt cx="5314949" cy="6216316"/>
          </a:xfrm>
        </p:grpSpPr>
        <p:sp>
          <p:nvSpPr>
            <p:cNvPr id="1048639" name="Freeform 3"/>
            <p:cNvSpPr/>
            <p:nvPr/>
          </p:nvSpPr>
          <p:spPr>
            <a:xfrm rot="0" flipH="0" flipV="0">
              <a:off x="0" y="0"/>
              <a:ext cx="5314950" cy="6216269"/>
            </a:xfrm>
            <a:custGeom>
              <a:avLst/>
              <a:ahLst/>
              <a:rect l="l" t="t" r="r" b="b"/>
              <a:pathLst>
                <a:path w="5314950" h="6216269">
                  <a:moveTo>
                    <a:pt x="5314950" y="0"/>
                  </a:moveTo>
                  <a:lnTo>
                    <a:pt x="0" y="6216269"/>
                  </a:lnTo>
                  <a:lnTo>
                    <a:pt x="5314950" y="6216269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66" name="Group 4"/>
          <p:cNvGrpSpPr/>
          <p:nvPr/>
        </p:nvGrpSpPr>
        <p:grpSpPr>
          <a:xfrm rot="0">
            <a:off x="16131920" y="5386388"/>
            <a:ext cx="2156080" cy="3871912"/>
            <a:chOff x="0" y="0"/>
            <a:chExt cx="2874773" cy="5162549"/>
          </a:xfrm>
        </p:grpSpPr>
        <p:sp>
          <p:nvSpPr>
            <p:cNvPr id="1048640" name="Freeform 5"/>
            <p:cNvSpPr/>
            <p:nvPr/>
          </p:nvSpPr>
          <p:spPr>
            <a:xfrm rot="0" flipH="0" flipV="0">
              <a:off x="0" y="0"/>
              <a:ext cx="2874772" cy="5162550"/>
            </a:xfrm>
            <a:custGeom>
              <a:avLst/>
              <a:ahLst/>
              <a:rect l="l" t="t" r="r" b="b"/>
              <a:pathLst>
                <a:path w="2874772" h="5162550">
                  <a:moveTo>
                    <a:pt x="2874772" y="0"/>
                  </a:moveTo>
                  <a:lnTo>
                    <a:pt x="0" y="5162550"/>
                  </a:lnTo>
                  <a:lnTo>
                    <a:pt x="2874772" y="5162550"/>
                  </a:lnTo>
                  <a:lnTo>
                    <a:pt x="2874772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67" name="Group 6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41" name="Freeform 7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68" name="Group 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2" name="Freeform 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9" name="Group 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43" name="Freeform 11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70" name="Group 12"/>
          <p:cNvGrpSpPr/>
          <p:nvPr/>
        </p:nvGrpSpPr>
        <p:grpSpPr>
          <a:xfrm rot="0">
            <a:off x="15378143" y="3817731"/>
            <a:ext cx="2909857" cy="3137312"/>
            <a:chOff x="0" y="0"/>
            <a:chExt cx="3879809" cy="4183083"/>
          </a:xfrm>
        </p:grpSpPr>
        <p:sp>
          <p:nvSpPr>
            <p:cNvPr id="1048644" name="Freeform 13"/>
            <p:cNvSpPr/>
            <p:nvPr/>
          </p:nvSpPr>
          <p:spPr>
            <a:xfrm rot="0" flipH="0" flipV="0">
              <a:off x="0" y="0"/>
              <a:ext cx="3879850" cy="4183126"/>
            </a:xfrm>
            <a:custGeom>
              <a:avLst/>
              <a:ahLst/>
              <a:rect l="l" t="t" r="r" b="b"/>
              <a:pathLst>
                <a:path w="3879850" h="4183126">
                  <a:moveTo>
                    <a:pt x="0" y="0"/>
                  </a:moveTo>
                  <a:lnTo>
                    <a:pt x="3879850" y="0"/>
                  </a:lnTo>
                  <a:lnTo>
                    <a:pt x="3879850" y="4183126"/>
                  </a:lnTo>
                  <a:lnTo>
                    <a:pt x="0" y="4183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0" r="1" b="1"/>
              </a:stretch>
            </a:blipFill>
          </p:spPr>
        </p:sp>
      </p:grpSp>
      <p:sp>
        <p:nvSpPr>
          <p:cNvPr id="1048645" name="TextBox 14"/>
          <p:cNvSpPr txBox="1"/>
          <p:nvPr/>
        </p:nvSpPr>
        <p:spPr>
          <a:xfrm rot="0">
            <a:off x="1109662" y="1241900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71" name="Group 15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46" name="Freeform 16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47" name="TextBox 17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48" name="TextBox 18"/>
          <p:cNvSpPr txBox="1"/>
          <p:nvPr/>
        </p:nvSpPr>
        <p:spPr>
          <a:xfrm rot="0">
            <a:off x="0" y="2744693"/>
            <a:ext cx="16902112" cy="544766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aim of this project is to create a responsive online portfolio that reflects personal identity, technical knowledge, and achievements. The portfolio will include sections such as: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 – introduction and background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– real-world work samples and case studies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– technical and professional abilities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– quick ways for employers or peers to connect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digital portfolio enhances visibility, builds a personal brand, and helps in career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49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74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50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7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1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id="76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52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id="7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3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78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54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F891C">
                <a:alpha val="6275"/>
              </a:srgbClr>
            </a:solidFill>
          </p:spPr>
        </p:sp>
      </p:grpSp>
      <p:grpSp>
        <p:nvGrpSpPr>
          <p:cNvPr id="7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5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80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56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ABC98">
                <a:alpha val="40784"/>
              </a:srgbClr>
            </a:solidFill>
          </p:spPr>
        </p:sp>
      </p:grpSp>
      <p:grpSp>
        <p:nvGrpSpPr>
          <p:cNvPr id="8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57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8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58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83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59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84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60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61" name="TextBox 26"/>
          <p:cNvSpPr txBox="1"/>
          <p:nvPr/>
        </p:nvSpPr>
        <p:spPr>
          <a:xfrm rot="0">
            <a:off x="1049178" y="1335149"/>
            <a:ext cx="7521893" cy="146278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85" name="Group 27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id="1048662" name="Freeform 28"/>
            <p:cNvSpPr/>
            <p:nvPr/>
          </p:nvSpPr>
          <p:spPr>
            <a:xfrm rot="0" flipH="0" flipV="0">
              <a:off x="0" y="0"/>
              <a:ext cx="4362450" cy="971550"/>
            </a:xfrm>
            <a:custGeom>
              <a:avLst/>
              <a:ah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0" r="0" b="0"/>
              </a:stretch>
            </a:blipFill>
          </p:spPr>
        </p:sp>
      </p:grpSp>
      <p:sp>
        <p:nvSpPr>
          <p:cNvPr id="1048663" name="TextBox 29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4D231E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64" name="TextBox 30"/>
          <p:cNvSpPr txBox="1"/>
          <p:nvPr/>
        </p:nvSpPr>
        <p:spPr>
          <a:xfrm rot="0">
            <a:off x="-1997962" y="2852218"/>
            <a:ext cx="13616173" cy="480898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  Students (for academic &amp; skill showcase)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Job seekers (for placements &amp; internships)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Recruiters &amp; Employers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Professional Networks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Educational Institutions</a:t>
            </a:r>
          </a:p>
          <a:p>
            <a:pPr algn="ctr">
              <a:lnSpc>
                <a:spcPts val="631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65" name="Freeform 3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id="88" name="Group 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66" name="Freeform 5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89" name="Group 6"/>
          <p:cNvGrpSpPr/>
          <p:nvPr/>
        </p:nvGrpSpPr>
        <p:grpSpPr>
          <a:xfrm rot="0">
            <a:off x="0" y="4650581"/>
            <a:ext cx="3246929" cy="3912378"/>
            <a:chOff x="0" y="0"/>
            <a:chExt cx="4329239" cy="5216504"/>
          </a:xfrm>
        </p:grpSpPr>
        <p:sp>
          <p:nvSpPr>
            <p:cNvPr id="1048667" name="Freeform 7"/>
            <p:cNvSpPr/>
            <p:nvPr/>
          </p:nvSpPr>
          <p:spPr>
            <a:xfrm rot="0" flipH="0" flipV="0">
              <a:off x="0" y="0"/>
              <a:ext cx="4329176" cy="5216525"/>
            </a:xfrm>
            <a:custGeom>
              <a:avLst/>
              <a:ahLst/>
              <a:rect l="l" t="t" r="r" b="b"/>
              <a:pathLst>
                <a:path w="4329176" h="5216525">
                  <a:moveTo>
                    <a:pt x="0" y="0"/>
                  </a:moveTo>
                  <a:lnTo>
                    <a:pt x="4329176" y="0"/>
                  </a:lnTo>
                  <a:lnTo>
                    <a:pt x="4329176" y="5216525"/>
                  </a:lnTo>
                  <a:lnTo>
                    <a:pt x="0" y="5216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-68" r="-1" b="-67"/>
              </a:stretch>
            </a:blipFill>
          </p:spPr>
        </p:sp>
      </p:grpSp>
      <p:grpSp>
        <p:nvGrpSpPr>
          <p:cNvPr id="90" name="Group 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68" name="Freeform 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91" name="Group 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69" name="Freeform 11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70" name="TextBox 12"/>
          <p:cNvSpPr txBox="1"/>
          <p:nvPr/>
        </p:nvSpPr>
        <p:spPr>
          <a:xfrm rot="0">
            <a:off x="671512" y="584835"/>
            <a:ext cx="14644688" cy="8229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92" name="Group 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71" name="Freeform 14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72" name="TextBox 15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73" name="TextBox 16"/>
          <p:cNvSpPr txBox="1"/>
          <p:nvPr/>
        </p:nvSpPr>
        <p:spPr>
          <a:xfrm rot="0">
            <a:off x="3454169" y="2760186"/>
            <a:ext cx="12950201" cy="423075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HTML5 → Structure &amp; content pages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CSS3 → Styling, colors, layouts, responsiveness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JavaScript → Interactive elements, animations, form validation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→ GitHub for source code hosting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Editor → VS Code / CodePen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74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75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7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7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663933">
                <a:alpha val="6275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8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459CBA">
                <a:alpha val="23922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8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95792">
                <a:alpha val="40784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8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8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grpSp>
        <p:nvGrpSpPr>
          <p:cNvPr id="104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84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05" name="Group 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1048685" name="Freeform 25"/>
            <p:cNvSpPr/>
            <p:nvPr/>
          </p:nvSpPr>
          <p:spPr>
            <a:xfrm rot="0" flipH="0" flipV="0">
              <a:off x="0" y="0"/>
              <a:ext cx="152400" cy="355600"/>
            </a:xfrm>
            <a:custGeom>
              <a:avLst/>
              <a:ah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66666" t="0" r="-66666" b="0"/>
              </a:stretch>
            </a:blipFill>
          </p:spPr>
        </p:sp>
      </p:grpSp>
      <p:sp>
        <p:nvSpPr>
          <p:cNvPr id="1048686" name="TextBox 26"/>
          <p:cNvSpPr txBox="1"/>
          <p:nvPr/>
        </p:nvSpPr>
        <p:spPr>
          <a:xfrm rot="0">
            <a:off x="16915827" y="9697941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1048687" name="TextBox 27"/>
          <p:cNvSpPr txBox="1"/>
          <p:nvPr/>
        </p:nvSpPr>
        <p:spPr>
          <a:xfrm rot="0">
            <a:off x="1109662" y="431005"/>
            <a:ext cx="13192125" cy="9144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200"/>
              </a:lnSpc>
            </a:pPr>
            <a:r>
              <a:rPr b="1" sz="6000" lang="en-US" spc="21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id="106" name="Group 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688" name="Freeform 2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89" name="TextBox 30"/>
          <p:cNvSpPr txBox="1"/>
          <p:nvPr/>
        </p:nvSpPr>
        <p:spPr>
          <a:xfrm rot="0">
            <a:off x="335756" y="2348547"/>
            <a:ext cx="13575506" cy="362635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Homepage – introduction, career goals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Projects Section – details of completed work with images/screenshots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Skills Section – list of technical and soft skills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Contact Section – email, social media, contact form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Responsive Design – optimized for mobile, tablet, and desktop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90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09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91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1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id="111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9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id="11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13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9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ABC98">
                <a:alpha val="6275"/>
              </a:srgbClr>
            </a:solidFill>
          </p:spPr>
        </p:sp>
      </p:grpSp>
      <p:grpSp>
        <p:nvGrpSpPr>
          <p:cNvPr id="11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115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9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1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9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1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9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id="1048700" name="TextBox 22"/>
          <p:cNvSpPr txBox="1"/>
          <p:nvPr/>
        </p:nvSpPr>
        <p:spPr>
          <a:xfrm rot="0">
            <a:off x="1132998" y="54006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1048701" name="TextBox 23"/>
          <p:cNvSpPr txBox="1"/>
          <p:nvPr/>
        </p:nvSpPr>
        <p:spPr>
          <a:xfrm rot="0">
            <a:off x="-1282024" y="2499741"/>
            <a:ext cx="15055174" cy="535089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navigation bar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&amp; animations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themes &amp; customizable layouts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Image galleries &amp; external links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with validation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Fully responsive design for all devices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Copy of PPT FWD TNSDC 2025 (1).pptx_20250826_130606_0000.pptx</dc:title>
  <dc:creator>Infinix X6857B</dc:creator>
  <dcterms:created xsi:type="dcterms:W3CDTF">2006-08-15T02:00:00Z</dcterms:created>
  <dcterms:modified xsi:type="dcterms:W3CDTF">2025-08-28T05:20:09Z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fb92e1b87a3e4752b741a5a7699ec4bc</vt:lpwstr>
  </property>
</Properties>
</file>