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93" r:id="rId2"/>
    <p:sldId id="300" r:id="rId3"/>
    <p:sldId id="266" r:id="rId4"/>
    <p:sldId id="309" r:id="rId5"/>
    <p:sldId id="310" r:id="rId6"/>
    <p:sldId id="312" r:id="rId7"/>
    <p:sldId id="308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5D7"/>
    <a:srgbClr val="FB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6" d="100"/>
          <a:sy n="66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85CE3-BAE0-47AB-B0BA-35DFEC96B19D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86D16-1B7B-4BD0-A89D-B908716E61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ASDSJDBSD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86D16-1B7B-4BD0-A89D-B908716E61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EE34-B6A0-4750-9B4A-37EEEB651AB3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SCEM-Mechanical Engineering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C72-4637-4406-BA2A-D01ABF58079D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SCEM-Mechanical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0A5D-51F5-439C-9048-4B9458F60CFA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SCEM-Mechanical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0599-1796-4C11-B87F-94E49020C357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SCEM-Mechanical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0295-5F5E-4E8B-83A1-F6FFBF43D1E0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IN"/>
              <a:t>SCEM-Mechanical Engineering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5BA0-0D6E-49E4-BFBF-0A05F69E9C72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SCEM-Mechanical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D5D-02CD-4AE3-B48E-9A0050CA819F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SCEM-Mechanical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9328-9D83-4331-9862-7D1356A4EECE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SCEM-Mechanical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754D-88F4-43E9-9F04-790A79295816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SCEM-Mechanical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1DD9-E9E2-4CA7-8043-6BC3FCE2D233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SCEM-Mechanical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3C5-434B-4CF8-946F-25815C598638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IN"/>
              <a:t>SCEM-Mechanical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4AC928-B418-46FD-8FD0-8BEFEDB12343}" type="datetime1">
              <a:rPr lang="en-IN" smtClean="0"/>
              <a:pPr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/>
              <a:t>SCEM-Mechanical Engineering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F19915-5E6F-44BE-B696-B3D9D1BEB00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spreadsheets/d/1Oxk2eNriEm87Hhz7WWmEtJUHqHxVfVKv6iakgj10dC8/edit?gid=0#gid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016/j.forsciint.2022.11147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117" y="1361380"/>
            <a:ext cx="8279765" cy="155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ts val="2395"/>
              </a:lnSpc>
              <a:spcBef>
                <a:spcPts val="95"/>
              </a:spcBef>
            </a:pPr>
            <a:r>
              <a:rPr lang="en-IN" b="1" spc="-10" dirty="0">
                <a:latin typeface="Times New Roman" pitchFamily="18" charset="0"/>
                <a:cs typeface="Times New Roman" pitchFamily="18" charset="0"/>
              </a:rPr>
              <a:t>Department of Mechanical and Robotics Engineering</a:t>
            </a:r>
          </a:p>
          <a:p>
            <a:pPr marL="2540" algn="ctr">
              <a:lnSpc>
                <a:spcPts val="2395"/>
              </a:lnSpc>
              <a:spcBef>
                <a:spcPts val="95"/>
              </a:spcBef>
            </a:pPr>
            <a:endParaRPr lang="en-US" b="1" spc="-10" dirty="0">
              <a:latin typeface="Times New Roman" pitchFamily="18" charset="0"/>
              <a:cs typeface="Times New Roman" pitchFamily="18" charset="0"/>
            </a:endParaRPr>
          </a:p>
          <a:p>
            <a:pPr marL="2540" algn="ctr">
              <a:lnSpc>
                <a:spcPts val="2395"/>
              </a:lnSpc>
              <a:spcBef>
                <a:spcPts val="95"/>
              </a:spcBef>
            </a:pPr>
            <a:r>
              <a:rPr b="1" spc="-1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b="1" spc="-10" dirty="0">
                <a:latin typeface="Times New Roman" pitchFamily="18" charset="0"/>
                <a:cs typeface="Times New Roman" pitchFamily="18" charset="0"/>
              </a:rPr>
              <a:t>Proposal P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resentation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540" algn="ctr">
              <a:lnSpc>
                <a:spcPts val="2395"/>
              </a:lnSpc>
              <a:spcBef>
                <a:spcPts val="95"/>
              </a:spcBef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Advanced underwater detection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IN" sz="23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4612" y="4929198"/>
            <a:ext cx="4143404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Times New Roman" pitchFamily="18" charset="0"/>
                <a:cs typeface="Times New Roman" pitchFamily="18" charset="0"/>
              </a:rPr>
              <a:t>Under the</a:t>
            </a:r>
            <a:r>
              <a:rPr sz="17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latin typeface="Times New Roman" pitchFamily="18" charset="0"/>
                <a:cs typeface="Times New Roman" pitchFamily="18" charset="0"/>
              </a:rPr>
              <a:t>Guidance</a:t>
            </a:r>
            <a:r>
              <a:rPr lang="en-US" sz="17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5" dirty="0">
                <a:latin typeface="Times New Roman" pitchFamily="18" charset="0"/>
                <a:cs typeface="Times New Roman" pitchFamily="18" charset="0"/>
              </a:rPr>
              <a:t>of</a:t>
            </a:r>
            <a:endParaRPr sz="1700" dirty="0">
              <a:latin typeface="Times New Roman" pitchFamily="18" charset="0"/>
              <a:cs typeface="Times New Roman" pitchFamily="18" charset="0"/>
            </a:endParaRPr>
          </a:p>
          <a:p>
            <a:pPr marL="4445" algn="ctr">
              <a:lnSpc>
                <a:spcPts val="2395"/>
              </a:lnSpc>
            </a:pP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1900" b="1" dirty="0" err="1">
                <a:latin typeface="Times New Roman" pitchFamily="18" charset="0"/>
                <a:cs typeface="Times New Roman" pitchFamily="18" charset="0"/>
              </a:rPr>
              <a:t>Suhas</a:t>
            </a: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 P</a:t>
            </a:r>
            <a:endParaRPr sz="1900" dirty="0">
              <a:latin typeface="Times New Roman" pitchFamily="18" charset="0"/>
              <a:cs typeface="Times New Roman" pitchFamily="18" charset="0"/>
            </a:endParaRPr>
          </a:p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Assistant</a:t>
            </a:r>
            <a:r>
              <a:rPr sz="14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5" dirty="0">
                <a:latin typeface="Times New Roman" pitchFamily="18" charset="0"/>
                <a:cs typeface="Times New Roman" pitchFamily="18" charset="0"/>
              </a:rPr>
              <a:t>Professor,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sz="1400" spc="-15" dirty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400" spc="-15" dirty="0">
                <a:latin typeface="Times New Roman" pitchFamily="18" charset="0"/>
                <a:cs typeface="Times New Roman" pitchFamily="18" charset="0"/>
              </a:rPr>
              <a:t>Mechanical</a:t>
            </a:r>
            <a:r>
              <a:rPr sz="1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5" dirty="0">
                <a:latin typeface="Times New Roman" pitchFamily="18" charset="0"/>
                <a:cs typeface="Times New Roman" pitchFamily="18" charset="0"/>
              </a:rPr>
              <a:t>Engineering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521" y="183371"/>
            <a:ext cx="1214446" cy="1000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967" y="385350"/>
            <a:ext cx="3139033" cy="54117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71170" marR="5080" indent="-459105" algn="ctr">
              <a:lnSpc>
                <a:spcPts val="1230"/>
              </a:lnSpc>
              <a:spcBef>
                <a:spcPts val="220"/>
              </a:spcBef>
            </a:pPr>
            <a:r>
              <a:rPr lang="en-IN" b="1" spc="-5" dirty="0">
                <a:latin typeface="Times New Roman" pitchFamily="18" charset="0"/>
                <a:cs typeface="Times New Roman" pitchFamily="18" charset="0"/>
              </a:rPr>
              <a:t>VISVESVARAYA </a:t>
            </a:r>
          </a:p>
          <a:p>
            <a:pPr marL="471170" marR="5080" indent="-459105" algn="ctr">
              <a:lnSpc>
                <a:spcPts val="1230"/>
              </a:lnSpc>
              <a:spcBef>
                <a:spcPts val="220"/>
              </a:spcBef>
            </a:pPr>
            <a:r>
              <a:rPr lang="en-IN" sz="1100" b="1" dirty="0">
                <a:latin typeface="Times New Roman" pitchFamily="18" charset="0"/>
                <a:cs typeface="Times New Roman" pitchFamily="18" charset="0"/>
              </a:rPr>
              <a:t>TECHNOLOGICAL UNIVERSITY </a:t>
            </a:r>
          </a:p>
          <a:p>
            <a:pPr marL="471170" marR="5080" indent="-459105" algn="ctr">
              <a:lnSpc>
                <a:spcPts val="1230"/>
              </a:lnSpc>
              <a:spcBef>
                <a:spcPts val="220"/>
              </a:spcBef>
            </a:pPr>
            <a:r>
              <a:rPr lang="en-IN" sz="1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b="1" spc="-5" dirty="0">
                <a:latin typeface="Times New Roman" pitchFamily="18" charset="0"/>
                <a:cs typeface="Times New Roman" pitchFamily="18" charset="0"/>
              </a:rPr>
              <a:t>JNANA SANGAMA, </a:t>
            </a:r>
            <a:r>
              <a:rPr sz="1100" b="1" dirty="0">
                <a:latin typeface="Times New Roman" pitchFamily="18" charset="0"/>
                <a:cs typeface="Times New Roman" pitchFamily="18" charset="0"/>
              </a:rPr>
              <a:t>BELAGAVI - 590</a:t>
            </a:r>
            <a:r>
              <a:rPr sz="11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b="1" dirty="0">
                <a:latin typeface="Times New Roman" pitchFamily="18" charset="0"/>
                <a:cs typeface="Times New Roman" pitchFamily="18" charset="0"/>
              </a:rPr>
              <a:t>018</a:t>
            </a:r>
            <a:endParaRPr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3374"/>
              </p:ext>
            </p:extLst>
          </p:nvPr>
        </p:nvGraphicFramePr>
        <p:xfrm>
          <a:off x="1857356" y="3071810"/>
          <a:ext cx="554461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663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Student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USN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90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Charan Raj B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4SF21RA009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904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Nithesh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Shetty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4SF21RA027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904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Shreenidhi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D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4SF21CS152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751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Shreesha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P Naik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4SF21CS153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0" y="1366896"/>
            <a:ext cx="9144001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3"/>
          <p:cNvSpPr txBox="1"/>
          <p:nvPr/>
        </p:nvSpPr>
        <p:spPr>
          <a:xfrm>
            <a:off x="2928926" y="6429396"/>
            <a:ext cx="371477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2024-25</a:t>
            </a:r>
            <a:endParaRPr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B1E38F-602D-0467-EEB1-DF64180B7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54" y="274826"/>
            <a:ext cx="4220724" cy="832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7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142852"/>
            <a:ext cx="5157216" cy="78581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roject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Objectives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0826" y="6215082"/>
            <a:ext cx="2476500" cy="476250"/>
          </a:xfrm>
        </p:spPr>
        <p:txBody>
          <a:bodyPr/>
          <a:lstStyle/>
          <a:p>
            <a:r>
              <a:rPr lang="en-IN" dirty="0"/>
              <a:t>27-06-24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" y="148251"/>
            <a:ext cx="899592" cy="746157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00034" y="1071546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100" dirty="0"/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10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100" dirty="0"/>
              <a:t>To build a device that can obtain the bathometric data from a river bed.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100" dirty="0"/>
              <a:t>To create a sonar image of the river.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100" dirty="0"/>
              <a:t>To develop an algorithm for detecting human traces in the river bed in real time.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100" dirty="0"/>
              <a:t>To design a device modular to make it easy to go.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965829"/>
            <a:ext cx="9144001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C82E6C-7E08-B97A-B0AD-A9ED8CE0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7360" y="6369807"/>
            <a:ext cx="4184104" cy="311150"/>
          </a:xfrm>
        </p:spPr>
        <p:txBody>
          <a:bodyPr/>
          <a:lstStyle/>
          <a:p>
            <a:pPr algn="ctr"/>
            <a:r>
              <a:rPr lang="en-IN" dirty="0"/>
              <a:t>Department of Mechanical and Robotics Engineering -SCEM</a:t>
            </a:r>
          </a:p>
        </p:txBody>
      </p:sp>
    </p:spTree>
    <p:extLst>
      <p:ext uri="{BB962C8B-B14F-4D97-AF65-F5344CB8AC3E}">
        <p14:creationId xmlns:p14="http://schemas.microsoft.com/office/powerpoint/2010/main" val="287744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142852"/>
            <a:ext cx="6457350" cy="71438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Background of the Project 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6429388" y="6215082"/>
            <a:ext cx="2428892" cy="642918"/>
          </a:xfrm>
        </p:spPr>
        <p:txBody>
          <a:bodyPr/>
          <a:lstStyle/>
          <a:p>
            <a:r>
              <a:rPr lang="en-IN" dirty="0"/>
              <a:t>27-06-24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928670"/>
            <a:ext cx="8229600" cy="54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Field</a:t>
            </a:r>
          </a:p>
          <a:p>
            <a:pPr algn="just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/>
              <a:t>Sector: Robotics for Disaster Management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/>
              <a:t>The retrieval of the dead body is been done with the still old conventional method.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/>
              <a:t>The conventional method that is been followed to solve a given problem is very time consuming.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/>
              <a:t>The divers are getting into the high current flooded-river which is risky for them.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/>
              <a:t>There are large amount of human resources and the money will be invested on every retrieval operations which is very inefficient.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148251"/>
            <a:ext cx="9144001" cy="817579"/>
            <a:chOff x="0" y="148251"/>
            <a:chExt cx="9144001" cy="8175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8" y="148251"/>
              <a:ext cx="899592" cy="746157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0" y="965829"/>
              <a:ext cx="9144001" cy="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7360" y="6369807"/>
            <a:ext cx="4184104" cy="311150"/>
          </a:xfrm>
        </p:spPr>
        <p:txBody>
          <a:bodyPr/>
          <a:lstStyle/>
          <a:p>
            <a:pPr algn="ctr"/>
            <a:r>
              <a:rPr lang="en-IN" dirty="0"/>
              <a:t>Department of Mechanical and Robotics Engineering -SCEM</a:t>
            </a:r>
          </a:p>
        </p:txBody>
      </p:sp>
    </p:spTree>
    <p:extLst>
      <p:ext uri="{BB962C8B-B14F-4D97-AF65-F5344CB8AC3E}">
        <p14:creationId xmlns:p14="http://schemas.microsoft.com/office/powerpoint/2010/main" val="34919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142852"/>
            <a:ext cx="6457350" cy="71438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Background of the Project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(Contd..)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6429388" y="6215082"/>
            <a:ext cx="2428892" cy="642918"/>
          </a:xfrm>
        </p:spPr>
        <p:txBody>
          <a:bodyPr/>
          <a:lstStyle/>
          <a:p>
            <a:r>
              <a:rPr lang="en-IN" dirty="0"/>
              <a:t>27-06-24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928670"/>
            <a:ext cx="8229600" cy="54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800" b="1" dirty="0"/>
              <a:t>Background Research</a:t>
            </a: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1400" dirty="0">
                <a:hlinkClick r:id="rId2"/>
              </a:rPr>
              <a:t>Literature review(10) - Google Sheets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148251"/>
            <a:ext cx="9144001" cy="817579"/>
            <a:chOff x="0" y="148251"/>
            <a:chExt cx="9144001" cy="8175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8" y="148251"/>
              <a:ext cx="899592" cy="746157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0" y="965829"/>
              <a:ext cx="9144001" cy="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AB2305-831F-1E7E-0861-951F6C86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7360" y="6369807"/>
            <a:ext cx="4184104" cy="311150"/>
          </a:xfrm>
        </p:spPr>
        <p:txBody>
          <a:bodyPr/>
          <a:lstStyle/>
          <a:p>
            <a:pPr algn="ctr"/>
            <a:r>
              <a:rPr lang="en-IN" dirty="0"/>
              <a:t>Department of Mechanical and Robotics Engineering -SCEM</a:t>
            </a:r>
          </a:p>
        </p:txBody>
      </p:sp>
    </p:spTree>
    <p:extLst>
      <p:ext uri="{BB962C8B-B14F-4D97-AF65-F5344CB8AC3E}">
        <p14:creationId xmlns:p14="http://schemas.microsoft.com/office/powerpoint/2010/main" val="225244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142852"/>
            <a:ext cx="6457350" cy="71438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Background of the Project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(Contd..)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6429388" y="6215082"/>
            <a:ext cx="2428892" cy="642918"/>
          </a:xfrm>
        </p:spPr>
        <p:txBody>
          <a:bodyPr/>
          <a:lstStyle/>
          <a:p>
            <a:r>
              <a:rPr lang="en-IN" dirty="0"/>
              <a:t>27-06-24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928670"/>
            <a:ext cx="8229600" cy="54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 solutions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/>
              <a:t>The currently available solution for dead body retrieval involves the use of the grappler which is dragged along the river portions.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/>
              <a:t>In some rare instances they employ divers who search for the dead body in the flooded high current river.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/>
              <a:t>Both of these methods are employed in the downstream of the river till miles away..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148251"/>
            <a:ext cx="9144001" cy="817579"/>
            <a:chOff x="0" y="148251"/>
            <a:chExt cx="9144001" cy="8175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8" y="148251"/>
              <a:ext cx="899592" cy="746157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0" y="965829"/>
              <a:ext cx="9144001" cy="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9AA3A107-B56D-2757-1D2C-889A11C2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7360" y="6369807"/>
            <a:ext cx="4184104" cy="311150"/>
          </a:xfrm>
        </p:spPr>
        <p:txBody>
          <a:bodyPr/>
          <a:lstStyle/>
          <a:p>
            <a:pPr algn="ctr"/>
            <a:r>
              <a:rPr lang="en-IN" dirty="0"/>
              <a:t>Department of Mechanical and Robotics Engineering -SCEM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6E104E-206D-DDD1-B559-E001B50984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5" y="3632912"/>
            <a:ext cx="3003111" cy="2252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D79A43E-4BFD-0D09-7060-9275B21A9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6" y="3426325"/>
            <a:ext cx="2746846" cy="24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6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142852"/>
            <a:ext cx="6457350" cy="71438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Background of the Project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(Contd..)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6429388" y="6215082"/>
            <a:ext cx="2428892" cy="642918"/>
          </a:xfrm>
        </p:spPr>
        <p:txBody>
          <a:bodyPr/>
          <a:lstStyle/>
          <a:p>
            <a:r>
              <a:rPr lang="en-IN" dirty="0"/>
              <a:t>27-06-24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928670"/>
            <a:ext cx="8229600" cy="54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 Methodology</a:t>
            </a:r>
            <a:endParaRPr lang="en-US" sz="20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/>
              <a:t>The project</a:t>
            </a:r>
            <a:r>
              <a:rPr lang="en-US" sz="2100" dirty="0" smtClean="0"/>
              <a:t> </a:t>
            </a:r>
            <a:r>
              <a:rPr lang="en-US" sz="2100" dirty="0"/>
              <a:t>had initially conducted stakeholder interview at different fire stations like </a:t>
            </a:r>
            <a:r>
              <a:rPr lang="en-US" sz="2100" dirty="0" err="1"/>
              <a:t>Pandeshwara</a:t>
            </a:r>
            <a:r>
              <a:rPr lang="en-US" sz="2100" dirty="0"/>
              <a:t>, </a:t>
            </a:r>
            <a:r>
              <a:rPr lang="en-US" sz="2100" dirty="0" err="1"/>
              <a:t>Bantwal</a:t>
            </a:r>
            <a:r>
              <a:rPr lang="en-US" sz="2100" dirty="0"/>
              <a:t>, Puttur,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/>
              <a:t>T</a:t>
            </a:r>
            <a:r>
              <a:rPr lang="en-US" sz="2100" dirty="0" smtClean="0"/>
              <a:t>he team</a:t>
            </a:r>
            <a:r>
              <a:rPr lang="en-US" sz="2100" dirty="0" smtClean="0"/>
              <a:t> also visited </a:t>
            </a:r>
            <a:r>
              <a:rPr lang="en-US" sz="2100" dirty="0"/>
              <a:t>the forensic doctors,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/>
              <a:t>Th</a:t>
            </a:r>
            <a:r>
              <a:rPr lang="en-US" sz="2100" dirty="0" smtClean="0"/>
              <a:t>e team</a:t>
            </a:r>
            <a:r>
              <a:rPr lang="en-US" sz="2100" dirty="0" smtClean="0"/>
              <a:t> </a:t>
            </a:r>
            <a:r>
              <a:rPr lang="en-US" sz="2100" dirty="0"/>
              <a:t>conducted the literature survey as well and we are writing our review paper currently.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148251"/>
            <a:ext cx="9144001" cy="817579"/>
            <a:chOff x="0" y="148251"/>
            <a:chExt cx="9144001" cy="8175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8" y="148251"/>
              <a:ext cx="899592" cy="746157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0" y="965829"/>
              <a:ext cx="9144001" cy="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7360" y="6369807"/>
            <a:ext cx="4184104" cy="311150"/>
          </a:xfrm>
        </p:spPr>
        <p:txBody>
          <a:bodyPr/>
          <a:lstStyle/>
          <a:p>
            <a:pPr algn="ctr"/>
            <a:r>
              <a:rPr lang="en-IN" dirty="0"/>
              <a:t>Department of Mechanical and Robotics Engineering -SCEM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661313-5C35-1E74-4547-982143C76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84" y="3373489"/>
            <a:ext cx="5076056" cy="22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772400" cy="78581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Background of the Project </a:t>
            </a: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27-06-24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51520" y="960447"/>
            <a:ext cx="8435280" cy="505935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sz="1500" dirty="0"/>
              <a:t>[1]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Z. Chen, Z. Zhang, F. Dai, Y. Bu, and H. Wang, “Monocular vision-based underwater object detection,” </a:t>
            </a:r>
            <a:r>
              <a:rPr lang="en-US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Sensors (Switzerland)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, vol. 17, no. 8, Aug. 2017, </a:t>
            </a:r>
            <a:r>
              <a:rPr lang="en-US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doi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: 10.3390/s17081784.</a:t>
            </a:r>
          </a:p>
          <a:p>
            <a:pPr marL="0" indent="0" algn="just">
              <a:buNone/>
            </a:pPr>
            <a:r>
              <a:rPr lang="en-US" sz="1500" dirty="0">
                <a:latin typeface="Calibri" panose="020F0502020204030204" pitchFamily="34" charset="0"/>
                <a:cs typeface="Tunga" panose="020B0502040204020203" pitchFamily="34" charset="0"/>
              </a:rPr>
              <a:t>[2]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B. Kim and S.-C. Yu, “Imaging sonar based real-time underwater object detection utilizing AdaBoost method.”</a:t>
            </a:r>
          </a:p>
          <a:p>
            <a:pPr marL="0" indent="0" algn="just">
              <a:buNone/>
            </a:pPr>
            <a:r>
              <a:rPr lang="en-US" sz="1500" dirty="0">
                <a:latin typeface="Calibri" panose="020F0502020204030204" pitchFamily="34" charset="0"/>
                <a:cs typeface="Tunga" panose="020B0502040204020203" pitchFamily="34" charset="0"/>
              </a:rPr>
              <a:t>[3] </a:t>
            </a:r>
            <a:r>
              <a:rPr lang="en-US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2018 26th Signal Processing and Communications Applications Conference (SIU).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 IEEE, 2018.</a:t>
            </a:r>
          </a:p>
          <a:p>
            <a:pPr marL="0" indent="0" algn="just">
              <a:buNone/>
            </a:pPr>
            <a:r>
              <a:rPr lang="en-US" sz="1500" dirty="0">
                <a:latin typeface="Calibri" panose="020F0502020204030204" pitchFamily="34" charset="0"/>
                <a:cs typeface="Tunga" panose="020B0502040204020203" pitchFamily="34" charset="0"/>
              </a:rPr>
              <a:t>[4] </a:t>
            </a:r>
            <a:r>
              <a:rPr lang="en-US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2018 26th Signal Processing and Communications Applications Conference (SIU).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 IEEE, 2018.</a:t>
            </a:r>
          </a:p>
          <a:p>
            <a:pPr marL="0" indent="0" algn="just">
              <a:buNone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[5]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H. T. Nguyen, E. H. Lee, and S. Lee, “Study on the classification performance of underwater sonar image classification based on convolutional neural networks for detecting a submerged human body,” </a:t>
            </a:r>
            <a:r>
              <a:rPr lang="en-US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Sensors (Switzerland)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, vol. 20, no. 1, Jan. 2020, </a:t>
            </a:r>
            <a:r>
              <a:rPr lang="en-US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doi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: 10.3390/s20010094.</a:t>
            </a:r>
          </a:p>
          <a:p>
            <a:pPr marL="0" indent="0" algn="just">
              <a:buNone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[6]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A. Unnikrishnan, A. T. Roshni, P. R. Anusha, A. M. Vinny, and C. K. </a:t>
            </a:r>
            <a:r>
              <a:rPr lang="en-US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Anuraj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, “Identification of Drowning Victims in Freshwater Bodies using Drift Prediction and Image Processing based on Deep Learning,” in </a:t>
            </a:r>
            <a:r>
              <a:rPr lang="en-US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10th International Conference on Advances in Computing and Communications, ICACC 2021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, Institute of Electrical and Electronics Engineers Inc., 2021. </a:t>
            </a:r>
            <a:r>
              <a:rPr lang="en-US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doi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: 10.1109/ICACC-202152719.2021.9708245.</a:t>
            </a:r>
          </a:p>
          <a:p>
            <a:pPr marL="0" indent="0" algn="just">
              <a:buNone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[7] </a:t>
            </a:r>
            <a:r>
              <a:rPr lang="en-US" sz="15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J. R. P. Gonzalez </a:t>
            </a:r>
            <a:r>
              <a:rPr lang="en-US" sz="15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et al.</a:t>
            </a:r>
            <a:r>
              <a:rPr lang="en-US" sz="15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, “</a:t>
            </a:r>
            <a:r>
              <a:rPr lang="en-US" sz="15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Hydroinformatic</a:t>
            </a:r>
            <a:r>
              <a:rPr lang="en-US" sz="15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 tools and their potential in the search for missing persons in rivers,” </a:t>
            </a:r>
            <a:r>
              <a:rPr lang="en-US" sz="15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Forensic Sci Int</a:t>
            </a:r>
            <a:r>
              <a:rPr lang="en-US" sz="15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, vol. 341, p. 111478, 2022, </a:t>
            </a:r>
            <a:r>
              <a:rPr lang="en-US" sz="15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doi</a:t>
            </a:r>
            <a:r>
              <a:rPr lang="en-US" sz="15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: </a:t>
            </a:r>
            <a:r>
              <a:rPr lang="en-US" sz="15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https://doi.org/10.1016/j.forsciint.2022.111478</a:t>
            </a:r>
            <a:r>
              <a:rPr lang="en-US" sz="15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[8]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L. Dennison-Wilkins, L. Hackman, and M. </a:t>
            </a:r>
            <a:r>
              <a:rPr lang="en-US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Hayatdavoodi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, “The Body Recovery From Water Study: The application of science to missing person search,” </a:t>
            </a:r>
            <a:r>
              <a:rPr lang="en-US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Policing (Oxford)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, vol. 17, 2023, </a:t>
            </a:r>
            <a:r>
              <a:rPr lang="en-US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doi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: 10.1093/police/paad037.</a:t>
            </a:r>
          </a:p>
          <a:p>
            <a:pPr marL="0" indent="0" algn="just">
              <a:buNone/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[9]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S. Chun, C. Kawamura, K. </a:t>
            </a:r>
            <a:r>
              <a:rPr lang="en-US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Ohkuma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, and T. Maki, “3D Detection and Tracking of a Moving Object by an Autonomous Underwater Vehicle With a Multibeam Imaging Sonar: Toward Continuous Observation of Marine Life,” </a:t>
            </a:r>
            <a:r>
              <a:rPr lang="en-US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IEEE Robot </a:t>
            </a:r>
            <a:r>
              <a:rPr lang="en-US" sz="15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Autom</a:t>
            </a:r>
            <a:r>
              <a:rPr lang="en-US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 Lett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, vol. 9, no. 4, pp. 3037–3044, Apr. 2024, </a:t>
            </a:r>
            <a:r>
              <a:rPr lang="en-US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doi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: 10.1109/LRA.2024.3364470.</a:t>
            </a:r>
            <a:endParaRPr lang="en-US" sz="1500" dirty="0">
              <a:latin typeface="Calibri" panose="020F050202020403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500" dirty="0">
                <a:latin typeface="Calibri" panose="020F0502020204030204" pitchFamily="34" charset="0"/>
                <a:cs typeface="Tunga" panose="020B0502040204020203" pitchFamily="34" charset="0"/>
              </a:rPr>
              <a:t>[10]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Y. S1; K, “Autonomous Utility Vehicle (</a:t>
            </a:r>
            <a:r>
              <a:rPr lang="en-US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Auvs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) Based Emergency Human Drowning Detection System Using Sonar and Thermal Detection Methods,” 2024.</a:t>
            </a:r>
          </a:p>
          <a:p>
            <a:pPr marL="0" indent="0" algn="just">
              <a:buNone/>
            </a:pP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148251"/>
            <a:ext cx="9144001" cy="817579"/>
            <a:chOff x="0" y="148251"/>
            <a:chExt cx="9144001" cy="8175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8" y="148251"/>
              <a:ext cx="899592" cy="746157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0" y="965829"/>
              <a:ext cx="9144001" cy="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30FD9174-6C40-0503-66DA-7699CFA4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7360" y="6369807"/>
            <a:ext cx="4184104" cy="311150"/>
          </a:xfrm>
        </p:spPr>
        <p:txBody>
          <a:bodyPr/>
          <a:lstStyle/>
          <a:p>
            <a:pPr algn="ctr"/>
            <a:r>
              <a:rPr lang="en-IN" dirty="0"/>
              <a:t>Department of Mechanical and Robotics Engineering -SCEM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27-06-24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915-5E6F-44BE-B696-B3D9D1BEB00F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8251"/>
            <a:ext cx="9144001" cy="817579"/>
            <a:chOff x="0" y="148251"/>
            <a:chExt cx="9144001" cy="81757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8" y="148251"/>
              <a:ext cx="899592" cy="746157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0" y="965829"/>
              <a:ext cx="9144001" cy="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500298" y="2928934"/>
            <a:ext cx="41775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223DEFF-5410-A291-415A-597AF82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7360" y="6369807"/>
            <a:ext cx="4184104" cy="311150"/>
          </a:xfrm>
        </p:spPr>
        <p:txBody>
          <a:bodyPr/>
          <a:lstStyle/>
          <a:p>
            <a:pPr algn="ctr"/>
            <a:r>
              <a:rPr lang="en-IN" dirty="0"/>
              <a:t>Department of Mechanical and Robotics Engineering -SCEM</a:t>
            </a:r>
          </a:p>
        </p:txBody>
      </p:sp>
    </p:spTree>
    <p:extLst>
      <p:ext uri="{BB962C8B-B14F-4D97-AF65-F5344CB8AC3E}">
        <p14:creationId xmlns:p14="http://schemas.microsoft.com/office/powerpoint/2010/main" val="1843246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1823</TotalTime>
  <Words>886</Words>
  <Application>Microsoft Office PowerPoint</Application>
  <PresentationFormat>On-screen Show (4:3)</PresentationFormat>
  <Paragraphs>95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Franklin Gothic Book</vt:lpstr>
      <vt:lpstr>Perpetua</vt:lpstr>
      <vt:lpstr>Times New Roman</vt:lpstr>
      <vt:lpstr>Tunga</vt:lpstr>
      <vt:lpstr>Wingdings</vt:lpstr>
      <vt:lpstr>Wingdings 2</vt:lpstr>
      <vt:lpstr>Equity</vt:lpstr>
      <vt:lpstr>PowerPoint Presentation</vt:lpstr>
      <vt:lpstr>Project Objectives </vt:lpstr>
      <vt:lpstr> Background of the Project </vt:lpstr>
      <vt:lpstr> Background of the Project (Contd..)</vt:lpstr>
      <vt:lpstr> Background of the Project (Contd..)</vt:lpstr>
      <vt:lpstr> Background of the Project (Contd..)</vt:lpstr>
      <vt:lpstr> Background of the Project (Contd..)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vblaptop</cp:lastModifiedBy>
  <cp:revision>129</cp:revision>
  <dcterms:created xsi:type="dcterms:W3CDTF">2020-03-25T11:41:19Z</dcterms:created>
  <dcterms:modified xsi:type="dcterms:W3CDTF">2024-06-27T05:55:19Z</dcterms:modified>
</cp:coreProperties>
</file>