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05E3-2A35-D96F-1D92-2D54F94B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90893-AFE2-8C4D-99C8-DB353E682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CD79-A4E9-0080-5F13-87AC1D7C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ED5A-65DE-5A47-2C9A-00F66C28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E3A2-60CD-8E19-FE02-8856533A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0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9CD9-F319-F222-E718-7A37B8A9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52AEA-EFF5-DC82-6F44-1EA48BDBC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F754-B160-6355-8733-FEFD5134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9A3C-2486-BE60-C580-FC09713F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8319-E3D2-4DE5-44E5-35416D7E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29384-F531-D5EE-1EA5-0B8DEC59A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84598-99DD-FEE3-3109-0B67D50D0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013DF-5194-A3D7-AB73-0E9F670E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3CE6-7DB8-4A8A-0EA0-6C7C0F9D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5A1C-C459-0FFE-4476-8C38215A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9979-100A-0196-A231-C5F030F2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8B60-7FA2-1F69-0B6C-15AAA384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3D9D-CF29-7A8A-6CCC-EBFB51ED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F6D8-784B-F484-FBDC-49514659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803B-583A-E926-7822-BCC3C56A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9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1FD3-2558-CB9D-B93A-B2992517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8B62-CD5F-3AC8-C651-8B1C2C1A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7407-9D1C-E1FA-D6CC-6FF38676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7748-28E5-389F-79B7-116B623A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4A28-6C89-F533-9809-F1D784D2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6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C96-FC18-E11C-C67F-E2CD6E33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7065-DB52-6CF8-32EA-C74361058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D5A39-17EA-832D-AD5A-7DA26B2E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04085-0F7E-98FA-5CAB-0C75AF78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FA5EF-828B-3B71-3B34-5DD5E5A1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7CE8-F546-8C55-B674-8ED6ABA0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0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95DE-B3AA-534B-21EC-1E63AEF3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3911-8F7B-A107-8BCA-6692DBE7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30803-691A-0D82-C2CC-95C45095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E6AB4-0EC2-D2FC-724F-9166E019E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B508F-717A-461D-950C-2C331B978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56F6C-0983-D255-B132-A318ECB5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299D7-5B35-8FD2-3F93-8D8A3E1C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12244-55B2-9ABD-90A0-5813C6E1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4D64-5A52-9D5C-C15E-232E24E1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796C1-2F1D-16E4-4C3B-38D7A507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F0514-B49A-2EB3-F524-B40A3233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9B958-2DB3-9966-9EB4-FE1F70CD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6035D-DC44-2116-4BA9-24943865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81997-BA74-7EB6-7BA6-A0D41B4D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3C2F7-75AC-048E-84CC-E208679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7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3E24-4AB8-348F-BAAA-950A6654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BE7C-EA21-0FDD-BD0E-857A4AD0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4D059-E7C0-61D3-7E3F-1CA5490B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EC06F-013B-95B5-6511-D2603BE5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F1437-3D6C-954E-C825-702819D8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7A319-504E-0291-62D6-AE7C564E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4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B4EE-F9D1-5178-0181-1B7D43D7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E6CC9-C725-71FB-F85C-B340302B4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ACE48-D1F5-25A7-CE64-DAEEB811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C9823-2CDE-757E-08C7-C9187C76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3D021-D5E7-7FE0-1011-53494E76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B632A-03EB-9BC1-C1B6-B7F2FC8B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59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D31A1-E42F-6422-E797-FABBEBB5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12F65-54F9-EA8A-0191-98F16BA41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CAEA-5028-A6C9-98C1-771D0D6FD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4D0F-D887-4550-97CC-DF0A18CAFD3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517A-B92F-86FC-7B44-05A8BA87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BB9C-E7EA-EAF2-1DA6-E5D27281D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ADA0-3CBB-48B3-99AC-A03C3ACAF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55B5-0FCE-9F54-F71C-A2D750869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Image sharpening using knowledge distillation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75ACD-10C9-5605-6897-99ED75C14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 Jeevitha M</a:t>
            </a:r>
          </a:p>
          <a:p>
            <a:r>
              <a:rPr lang="en-IN" dirty="0"/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8529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77BBA2-CD38-3F5E-91CE-FFE256C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29658"/>
            <a:ext cx="10515600" cy="969484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67DF3C-4907-317E-ED19-A342CF8D0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2944078"/>
            <a:ext cx="9356279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that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Distillation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high-quality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sharpening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models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SSIM ~0.92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small CNN trained on just 42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student can be deployed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low-resource devices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effectively</a:t>
            </a:r>
          </a:p>
        </p:txBody>
      </p:sp>
    </p:spTree>
    <p:extLst>
      <p:ext uri="{BB962C8B-B14F-4D97-AF65-F5344CB8AC3E}">
        <p14:creationId xmlns:p14="http://schemas.microsoft.com/office/powerpoint/2010/main" val="8512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744F3-D615-A285-5318-249B6DD481DE}"/>
              </a:ext>
            </a:extLst>
          </p:cNvPr>
          <p:cNvSpPr txBox="1"/>
          <p:nvPr/>
        </p:nvSpPr>
        <p:spPr>
          <a:xfrm>
            <a:off x="838200" y="569969"/>
            <a:ext cx="102108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Problem Statement &amp; Motivation</a:t>
            </a:r>
          </a:p>
          <a:p>
            <a:pPr>
              <a:buNone/>
            </a:pPr>
            <a:r>
              <a:rPr lang="en-US" sz="2400" b="1" dirty="0"/>
              <a:t>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Real-world images often suffer from </a:t>
            </a:r>
            <a:r>
              <a:rPr lang="en-US" sz="2400" b="1" dirty="0"/>
              <a:t>blur</a:t>
            </a:r>
            <a:r>
              <a:rPr lang="en-US" sz="2400" dirty="0"/>
              <a:t> and </a:t>
            </a:r>
            <a:r>
              <a:rPr lang="en-US" sz="2400" b="1" dirty="0"/>
              <a:t>quality degradation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High-performance models</a:t>
            </a:r>
            <a:r>
              <a:rPr lang="en-US" sz="2400" dirty="0"/>
              <a:t> (like </a:t>
            </a:r>
            <a:r>
              <a:rPr lang="en-US" sz="2400" dirty="0" err="1"/>
              <a:t>RealESRGAN</a:t>
            </a:r>
            <a:r>
              <a:rPr lang="en-US" sz="2400" dirty="0"/>
              <a:t>) can fix this, but are </a:t>
            </a:r>
            <a:r>
              <a:rPr lang="en-US" sz="2400" b="1" dirty="0"/>
              <a:t>computationally expensive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 </a:t>
            </a:r>
            <a:r>
              <a:rPr lang="en-US" sz="2400" b="1" dirty="0"/>
              <a:t>efficient image sharpening</a:t>
            </a:r>
            <a:r>
              <a:rPr lang="en-US" sz="2400" dirty="0"/>
              <a:t> without needing heavy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Make it suitable for </a:t>
            </a:r>
            <a:r>
              <a:rPr lang="en-US" sz="2400" b="1" dirty="0"/>
              <a:t>low-resource devices</a:t>
            </a:r>
            <a:r>
              <a:rPr lang="en-US" sz="2400" dirty="0"/>
              <a:t> (e.g., mobile, embedded systems)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knowledge distillation</a:t>
            </a:r>
            <a:r>
              <a:rPr lang="en-US" sz="2400" dirty="0"/>
              <a:t> to transfer knowledge from a deep teacher model </a:t>
            </a:r>
            <a:r>
              <a:rPr lang="en-US" dirty="0"/>
              <a:t>to </a:t>
            </a:r>
            <a:r>
              <a:rPr lang="en-US" sz="2400" dirty="0"/>
              <a:t>a lightweight student</a:t>
            </a:r>
          </a:p>
        </p:txBody>
      </p:sp>
    </p:spTree>
    <p:extLst>
      <p:ext uri="{BB962C8B-B14F-4D97-AF65-F5344CB8AC3E}">
        <p14:creationId xmlns:p14="http://schemas.microsoft.com/office/powerpoint/2010/main" val="414692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8E2E93-446D-7A8C-D0DC-660D74227C0F}"/>
              </a:ext>
            </a:extLst>
          </p:cNvPr>
          <p:cNvSpPr txBox="1"/>
          <p:nvPr/>
        </p:nvSpPr>
        <p:spPr>
          <a:xfrm>
            <a:off x="1164771" y="794380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/>
              <a:t>Dataset &amp; Preprocessing</a:t>
            </a:r>
          </a:p>
          <a:p>
            <a:pPr>
              <a:buNone/>
            </a:pPr>
            <a:r>
              <a:rPr lang="en-IN" sz="2800" b="1" dirty="0"/>
              <a:t>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42 real-world RGB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Images resized to </a:t>
            </a:r>
            <a:r>
              <a:rPr lang="en-IN" sz="2800" b="1" dirty="0"/>
              <a:t>128×128</a:t>
            </a:r>
          </a:p>
          <a:p>
            <a:endParaRPr lang="en-IN" sz="2800" dirty="0"/>
          </a:p>
          <a:p>
            <a:pPr>
              <a:buNone/>
            </a:pPr>
            <a:r>
              <a:rPr lang="en-IN" sz="2800" b="1" dirty="0"/>
              <a:t>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Applied </a:t>
            </a:r>
            <a:r>
              <a:rPr lang="en-IN" sz="2800" b="1" dirty="0"/>
              <a:t>Gaussian Blur</a:t>
            </a:r>
            <a:r>
              <a:rPr lang="en-IN" sz="2800" dirty="0"/>
              <a:t> to simulate degradation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Input: Blurred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Target: Original sharp image</a:t>
            </a:r>
          </a:p>
        </p:txBody>
      </p:sp>
    </p:spTree>
    <p:extLst>
      <p:ext uri="{BB962C8B-B14F-4D97-AF65-F5344CB8AC3E}">
        <p14:creationId xmlns:p14="http://schemas.microsoft.com/office/powerpoint/2010/main" val="215121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5990B-899F-353C-04FF-54B8DF6A5C34}"/>
              </a:ext>
            </a:extLst>
          </p:cNvPr>
          <p:cNvSpPr txBox="1"/>
          <p:nvPr/>
        </p:nvSpPr>
        <p:spPr>
          <a:xfrm>
            <a:off x="1197429" y="52051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Architecture Diagram                                                  </a:t>
            </a:r>
          </a:p>
          <a:p>
            <a:r>
              <a:rPr lang="en-IN" sz="2400" dirty="0"/>
              <a:t>Student–Teacher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B5B80-8E08-7042-40D0-36F76B6E6F0E}"/>
              </a:ext>
            </a:extLst>
          </p:cNvPr>
          <p:cNvSpPr txBox="1"/>
          <p:nvPr/>
        </p:nvSpPr>
        <p:spPr>
          <a:xfrm>
            <a:off x="1839686" y="1720840"/>
            <a:ext cx="73043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[Blurred Image]</a:t>
            </a:r>
          </a:p>
          <a:p>
            <a:r>
              <a:rPr lang="en-IN" sz="2000" dirty="0"/>
              <a:t>      ↓</a:t>
            </a:r>
          </a:p>
          <a:p>
            <a:r>
              <a:rPr lang="en-IN" sz="2000" dirty="0"/>
              <a:t>+-------------------+       +------------------+</a:t>
            </a:r>
          </a:p>
          <a:p>
            <a:r>
              <a:rPr lang="en-IN" sz="2000" dirty="0"/>
              <a:t>|   Teacher Model   | ---&gt;  |  Sharp Output (T)|</a:t>
            </a:r>
          </a:p>
          <a:p>
            <a:r>
              <a:rPr lang="en-IN" sz="2000" dirty="0"/>
              <a:t>+-------------------+       +------------------+</a:t>
            </a:r>
          </a:p>
          <a:p>
            <a:endParaRPr lang="en-IN" sz="2000" dirty="0"/>
          </a:p>
          <a:p>
            <a:r>
              <a:rPr lang="en-IN" sz="2000" dirty="0"/>
              <a:t>      ↓</a:t>
            </a:r>
          </a:p>
          <a:p>
            <a:r>
              <a:rPr lang="en-IN" sz="2000" dirty="0"/>
              <a:t>+-------------------+       +------------------+</a:t>
            </a:r>
          </a:p>
          <a:p>
            <a:r>
              <a:rPr lang="en-IN" sz="2000" dirty="0"/>
              <a:t>|   Student Model   | ---&gt;  |  Sharp Output (S)|</a:t>
            </a:r>
          </a:p>
          <a:p>
            <a:r>
              <a:rPr lang="en-IN" sz="2000" dirty="0"/>
              <a:t>+-------------------+       +------------------+</a:t>
            </a:r>
          </a:p>
          <a:p>
            <a:endParaRPr lang="en-IN" sz="2000" dirty="0"/>
          </a:p>
          <a:p>
            <a:r>
              <a:rPr lang="en-IN" sz="2000" dirty="0"/>
              <a:t>Loss = MSE(S, GT) + MSE(S, T) + SSIM(S, GT)</a:t>
            </a:r>
          </a:p>
        </p:txBody>
      </p:sp>
    </p:spTree>
    <p:extLst>
      <p:ext uri="{BB962C8B-B14F-4D97-AF65-F5344CB8AC3E}">
        <p14:creationId xmlns:p14="http://schemas.microsoft.com/office/powerpoint/2010/main" val="190914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6C9D5E-22D4-7375-B1AB-75BF038577E0}"/>
              </a:ext>
            </a:extLst>
          </p:cNvPr>
          <p:cNvSpPr txBox="1"/>
          <p:nvPr/>
        </p:nvSpPr>
        <p:spPr>
          <a:xfrm>
            <a:off x="1240971" y="990324"/>
            <a:ext cx="6096000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/>
              <a:t>Model Details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1" dirty="0"/>
              <a:t>Teacher Model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4-layer CNN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Trained to sharpen blurry images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Parameters </a:t>
            </a:r>
            <a:r>
              <a:rPr lang="en-IN" sz="2400" b="1" dirty="0"/>
              <a:t>frozen</a:t>
            </a:r>
            <a:r>
              <a:rPr lang="en-IN" sz="2400" dirty="0"/>
              <a:t> during student training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1" dirty="0"/>
              <a:t> Student Model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Lightweight 3-layer CNN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Learns from both ground truth and teacher output</a:t>
            </a:r>
          </a:p>
        </p:txBody>
      </p:sp>
    </p:spTree>
    <p:extLst>
      <p:ext uri="{BB962C8B-B14F-4D97-AF65-F5344CB8AC3E}">
        <p14:creationId xmlns:p14="http://schemas.microsoft.com/office/powerpoint/2010/main" val="319337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3C21043-47E7-3559-C628-A6F8631EDEEA}"/>
              </a:ext>
            </a:extLst>
          </p:cNvPr>
          <p:cNvSpPr txBox="1"/>
          <p:nvPr/>
        </p:nvSpPr>
        <p:spPr>
          <a:xfrm>
            <a:off x="1043848" y="453524"/>
            <a:ext cx="609783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Algorithm &amp; Training Steps</a:t>
            </a:r>
            <a:br>
              <a:rPr lang="en-IN" b="1" dirty="0"/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63F433-928F-A6A0-9B06-73FE622BC5D2}"/>
              </a:ext>
            </a:extLst>
          </p:cNvPr>
          <p:cNvSpPr txBox="1"/>
          <p:nvPr/>
        </p:nvSpPr>
        <p:spPr>
          <a:xfrm>
            <a:off x="1043848" y="1446595"/>
            <a:ext cx="81029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Blurred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 Inference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high-quality output (frozen)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Inference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Learns to mimic both GT and teacher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Calculation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MSE(Student, GT)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MSE(Student, Teacher)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1 - SSIM(Student, GT)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Backpropagation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Adam optimizer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1e-3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for multiple epochs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1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A18A-A3C5-947F-8CF4-89194A220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05"/>
            <a:ext cx="9144000" cy="1564394"/>
          </a:xfrm>
        </p:spPr>
        <p:txBody>
          <a:bodyPr>
            <a:normAutofit fontScale="90000"/>
          </a:bodyPr>
          <a:lstStyle/>
          <a:p>
            <a:r>
              <a:rPr lang="en-IN" dirty="0"/>
              <a:t>Flowchart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FDA05A-7568-AD2A-20AF-61F3ED495F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3999" y="1656199"/>
            <a:ext cx="821491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↓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Blurred Images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↓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 (resize, normalize)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↓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Teacher Model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↓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Freeze Teacher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↓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Student with Distillation Loss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↓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SSIM &amp; PSNR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↓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Results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↓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0424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6ECAC-C18D-6883-CC46-E0552D8264D1}"/>
              </a:ext>
            </a:extLst>
          </p:cNvPr>
          <p:cNvSpPr txBox="1"/>
          <p:nvPr/>
        </p:nvSpPr>
        <p:spPr>
          <a:xfrm>
            <a:off x="878595" y="525922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Results &amp;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7B7FCB-C822-FAA6-A9CC-F7C6EB247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07362"/>
              </p:ext>
            </p:extLst>
          </p:nvPr>
        </p:nvGraphicFramePr>
        <p:xfrm>
          <a:off x="838200" y="3818414"/>
          <a:ext cx="10515600" cy="640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468823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05576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34638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4CFD96-FA12-439D-6F3B-740C2B7C4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26515"/>
              </p:ext>
            </p:extLst>
          </p:nvPr>
        </p:nvGraphicFramePr>
        <p:xfrm>
          <a:off x="838200" y="2005071"/>
          <a:ext cx="10515600" cy="1145754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849186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612886"/>
                    </a:ext>
                  </a:extLst>
                </a:gridCol>
              </a:tblGrid>
              <a:tr h="11457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SSIM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0.9209</a:t>
                      </a:r>
                      <a:r>
                        <a:rPr lang="en-IN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5180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E80A5A-441A-66CA-47C6-BBD3E4F9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5633"/>
              </p:ext>
            </p:extLst>
          </p:nvPr>
        </p:nvGraphicFramePr>
        <p:xfrm>
          <a:off x="878595" y="1559956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580240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13050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PSNR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19.19 dB</a:t>
                      </a:r>
                      <a:r>
                        <a:rPr lang="en-IN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19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1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97FED-9E85-B14D-B582-24A61E55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985"/>
            <a:ext cx="12192000" cy="4109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6B0110-62E8-9330-E513-5652ACB0B2AC}"/>
              </a:ext>
            </a:extLst>
          </p:cNvPr>
          <p:cNvSpPr txBox="1"/>
          <p:nvPr/>
        </p:nvSpPr>
        <p:spPr>
          <a:xfrm>
            <a:off x="1795749" y="649995"/>
            <a:ext cx="712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</a:t>
            </a:r>
            <a:r>
              <a:rPr lang="en-IN" sz="3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333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Image sharpening using knowledge distillation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jeevitha M</dc:creator>
  <cp:lastModifiedBy>jeevitha M</cp:lastModifiedBy>
  <cp:revision>2</cp:revision>
  <dcterms:created xsi:type="dcterms:W3CDTF">2025-07-11T07:22:58Z</dcterms:created>
  <dcterms:modified xsi:type="dcterms:W3CDTF">2025-07-11T07:29:36Z</dcterms:modified>
</cp:coreProperties>
</file>