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1" r:id="rId6"/>
    <p:sldId id="265" r:id="rId7"/>
    <p:sldId id="277" r:id="rId8"/>
    <p:sldId id="276" r:id="rId9"/>
    <p:sldId id="270" r:id="rId10"/>
    <p:sldId id="267" r:id="rId11"/>
    <p:sldId id="271" r:id="rId12"/>
    <p:sldId id="278" r:id="rId13"/>
    <p:sldId id="266" r:id="rId14"/>
    <p:sldId id="268" r:id="rId15"/>
    <p:sldId id="272" r:id="rId16"/>
    <p:sldId id="275" r:id="rId17"/>
    <p:sldId id="273" r:id="rId18"/>
    <p:sldId id="262" r:id="rId19"/>
    <p:sldId id="263" r:id="rId20"/>
    <p:sldId id="26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tik Goenka" userId="6cdca74c5ad47ae1" providerId="LiveId" clId="{14060E73-D79B-4CBF-B35C-4567163E4682}"/>
    <pc:docChg chg="custSel addSld delSld modSld sldOrd">
      <pc:chgData name="Pratik Goenka" userId="6cdca74c5ad47ae1" providerId="LiveId" clId="{14060E73-D79B-4CBF-B35C-4567163E4682}" dt="2020-12-20T12:11:08.951" v="165" actId="20577"/>
      <pc:docMkLst>
        <pc:docMk/>
      </pc:docMkLst>
      <pc:sldChg chg="modSp mod">
        <pc:chgData name="Pratik Goenka" userId="6cdca74c5ad47ae1" providerId="LiveId" clId="{14060E73-D79B-4CBF-B35C-4567163E4682}" dt="2020-12-20T12:11:08.951" v="165" actId="20577"/>
        <pc:sldMkLst>
          <pc:docMk/>
          <pc:sldMk cId="2584280759" sldId="257"/>
        </pc:sldMkLst>
        <pc:spChg chg="mod">
          <ac:chgData name="Pratik Goenka" userId="6cdca74c5ad47ae1" providerId="LiveId" clId="{14060E73-D79B-4CBF-B35C-4567163E4682}" dt="2020-12-20T12:11:08.951" v="165" actId="20577"/>
          <ac:spMkLst>
            <pc:docMk/>
            <pc:sldMk cId="2584280759" sldId="257"/>
            <ac:spMk id="3" creationId="{C8722DDC-8EEE-4A06-8DFE-B44871EAA2CF}"/>
          </ac:spMkLst>
        </pc:spChg>
      </pc:sldChg>
      <pc:sldChg chg="modSp mod">
        <pc:chgData name="Pratik Goenka" userId="6cdca74c5ad47ae1" providerId="LiveId" clId="{14060E73-D79B-4CBF-B35C-4567163E4682}" dt="2020-12-20T11:56:41.254" v="157" actId="20577"/>
        <pc:sldMkLst>
          <pc:docMk/>
          <pc:sldMk cId="3945093301" sldId="263"/>
        </pc:sldMkLst>
        <pc:spChg chg="mod">
          <ac:chgData name="Pratik Goenka" userId="6cdca74c5ad47ae1" providerId="LiveId" clId="{14060E73-D79B-4CBF-B35C-4567163E4682}" dt="2020-12-20T11:56:41.254" v="157" actId="20577"/>
          <ac:spMkLst>
            <pc:docMk/>
            <pc:sldMk cId="3945093301" sldId="263"/>
            <ac:spMk id="3" creationId="{32742562-E732-4A2D-A588-43A97173117F}"/>
          </ac:spMkLst>
        </pc:spChg>
      </pc:sldChg>
      <pc:sldChg chg="addSp delSp modSp mod">
        <pc:chgData name="Pratik Goenka" userId="6cdca74c5ad47ae1" providerId="LiveId" clId="{14060E73-D79B-4CBF-B35C-4567163E4682}" dt="2020-12-20T11:28:10.470" v="17" actId="403"/>
        <pc:sldMkLst>
          <pc:docMk/>
          <pc:sldMk cId="878421292" sldId="264"/>
        </pc:sldMkLst>
        <pc:spChg chg="add del mod">
          <ac:chgData name="Pratik Goenka" userId="6cdca74c5ad47ae1" providerId="LiveId" clId="{14060E73-D79B-4CBF-B35C-4567163E4682}" dt="2020-12-20T11:27:39.613" v="10" actId="478"/>
          <ac:spMkLst>
            <pc:docMk/>
            <pc:sldMk cId="878421292" sldId="264"/>
            <ac:spMk id="9" creationId="{3F27029D-8A40-4227-A490-2909BFD2C8B1}"/>
          </ac:spMkLst>
        </pc:spChg>
        <pc:graphicFrameChg chg="add mod modGraphic">
          <ac:chgData name="Pratik Goenka" userId="6cdca74c5ad47ae1" providerId="LiveId" clId="{14060E73-D79B-4CBF-B35C-4567163E4682}" dt="2020-12-20T11:28:10.470" v="17" actId="403"/>
          <ac:graphicFrameMkLst>
            <pc:docMk/>
            <pc:sldMk cId="878421292" sldId="264"/>
            <ac:graphicFrameMk id="10" creationId="{204104F5-412F-4FD6-95FC-097B510A3900}"/>
          </ac:graphicFrameMkLst>
        </pc:graphicFrameChg>
        <pc:picChg chg="mod">
          <ac:chgData name="Pratik Goenka" userId="6cdca74c5ad47ae1" providerId="LiveId" clId="{14060E73-D79B-4CBF-B35C-4567163E4682}" dt="2020-12-20T11:24:33.172" v="4" actId="14100"/>
          <ac:picMkLst>
            <pc:docMk/>
            <pc:sldMk cId="878421292" sldId="264"/>
            <ac:picMk id="5" creationId="{209E0334-2B2F-417D-B7A8-F6965E981813}"/>
          </ac:picMkLst>
        </pc:picChg>
        <pc:picChg chg="mod">
          <ac:chgData name="Pratik Goenka" userId="6cdca74c5ad47ae1" providerId="LiveId" clId="{14060E73-D79B-4CBF-B35C-4567163E4682}" dt="2020-12-20T11:24:36.833" v="6" actId="14100"/>
          <ac:picMkLst>
            <pc:docMk/>
            <pc:sldMk cId="878421292" sldId="264"/>
            <ac:picMk id="7" creationId="{0DE5A001-C95F-4649-89DA-7AA2033EAB4E}"/>
          </ac:picMkLst>
        </pc:picChg>
      </pc:sldChg>
      <pc:sldChg chg="ord">
        <pc:chgData name="Pratik Goenka" userId="6cdca74c5ad47ae1" providerId="LiveId" clId="{14060E73-D79B-4CBF-B35C-4567163E4682}" dt="2020-12-20T11:45:19.279" v="138"/>
        <pc:sldMkLst>
          <pc:docMk/>
          <pc:sldMk cId="2444281541" sldId="268"/>
        </pc:sldMkLst>
      </pc:sldChg>
      <pc:sldChg chg="addSp delSp modSp mod">
        <pc:chgData name="Pratik Goenka" userId="6cdca74c5ad47ae1" providerId="LiveId" clId="{14060E73-D79B-4CBF-B35C-4567163E4682}" dt="2020-12-20T11:33:26.816" v="57" actId="1076"/>
        <pc:sldMkLst>
          <pc:docMk/>
          <pc:sldMk cId="2336270298" sldId="271"/>
        </pc:sldMkLst>
        <pc:spChg chg="del">
          <ac:chgData name="Pratik Goenka" userId="6cdca74c5ad47ae1" providerId="LiveId" clId="{14060E73-D79B-4CBF-B35C-4567163E4682}" dt="2020-12-20T11:32:34.395" v="33"/>
          <ac:spMkLst>
            <pc:docMk/>
            <pc:sldMk cId="2336270298" sldId="271"/>
            <ac:spMk id="3" creationId="{D748AF27-4731-484C-B199-4DA251A61150}"/>
          </ac:spMkLst>
        </pc:spChg>
        <pc:spChg chg="add del mod">
          <ac:chgData name="Pratik Goenka" userId="6cdca74c5ad47ae1" providerId="LiveId" clId="{14060E73-D79B-4CBF-B35C-4567163E4682}" dt="2020-12-20T11:33:03.348" v="48"/>
          <ac:spMkLst>
            <pc:docMk/>
            <pc:sldMk cId="2336270298" sldId="271"/>
            <ac:spMk id="6" creationId="{C8BCD665-4096-4C0A-9F25-B8A9D3796494}"/>
          </ac:spMkLst>
        </pc:spChg>
        <pc:graphicFrameChg chg="add del mod modGraphic">
          <ac:chgData name="Pratik Goenka" userId="6cdca74c5ad47ae1" providerId="LiveId" clId="{14060E73-D79B-4CBF-B35C-4567163E4682}" dt="2020-12-20T11:32:38.971" v="35" actId="478"/>
          <ac:graphicFrameMkLst>
            <pc:docMk/>
            <pc:sldMk cId="2336270298" sldId="271"/>
            <ac:graphicFrameMk id="4" creationId="{93112802-B735-4C76-9901-D7221EE91BE1}"/>
          </ac:graphicFrameMkLst>
        </pc:graphicFrameChg>
        <pc:graphicFrameChg chg="add del mod">
          <ac:chgData name="Pratik Goenka" userId="6cdca74c5ad47ae1" providerId="LiveId" clId="{14060E73-D79B-4CBF-B35C-4567163E4682}" dt="2020-12-20T11:33:03.192" v="47"/>
          <ac:graphicFrameMkLst>
            <pc:docMk/>
            <pc:sldMk cId="2336270298" sldId="271"/>
            <ac:graphicFrameMk id="7" creationId="{7F3283E3-1598-48B9-8177-4005E8D3BA79}"/>
          </ac:graphicFrameMkLst>
        </pc:graphicFrameChg>
        <pc:graphicFrameChg chg="add mod modGraphic">
          <ac:chgData name="Pratik Goenka" userId="6cdca74c5ad47ae1" providerId="LiveId" clId="{14060E73-D79B-4CBF-B35C-4567163E4682}" dt="2020-12-20T11:33:26.816" v="57" actId="1076"/>
          <ac:graphicFrameMkLst>
            <pc:docMk/>
            <pc:sldMk cId="2336270298" sldId="271"/>
            <ac:graphicFrameMk id="8" creationId="{24093D11-0243-49E0-95C2-A75594A0E86B}"/>
          </ac:graphicFrameMkLst>
        </pc:graphicFrameChg>
      </pc:sldChg>
      <pc:sldChg chg="del">
        <pc:chgData name="Pratik Goenka" userId="6cdca74c5ad47ae1" providerId="LiveId" clId="{14060E73-D79B-4CBF-B35C-4567163E4682}" dt="2020-12-20T11:24:55.414" v="7" actId="47"/>
        <pc:sldMkLst>
          <pc:docMk/>
          <pc:sldMk cId="1997842410" sldId="274"/>
        </pc:sldMkLst>
      </pc:sldChg>
      <pc:sldChg chg="addSp modSp mod">
        <pc:chgData name="Pratik Goenka" userId="6cdca74c5ad47ae1" providerId="LiveId" clId="{14060E73-D79B-4CBF-B35C-4567163E4682}" dt="2020-12-20T11:30:03.552" v="32" actId="20577"/>
        <pc:sldMkLst>
          <pc:docMk/>
          <pc:sldMk cId="47508735" sldId="276"/>
        </pc:sldMkLst>
        <pc:spChg chg="mod">
          <ac:chgData name="Pratik Goenka" userId="6cdca74c5ad47ae1" providerId="LiveId" clId="{14060E73-D79B-4CBF-B35C-4567163E4682}" dt="2020-12-20T11:30:03.552" v="32" actId="20577"/>
          <ac:spMkLst>
            <pc:docMk/>
            <pc:sldMk cId="47508735" sldId="276"/>
            <ac:spMk id="2" creationId="{B3787544-CE7B-41A5-AC4A-5D57A1DFF575}"/>
          </ac:spMkLst>
        </pc:spChg>
        <pc:picChg chg="add mod">
          <ac:chgData name="Pratik Goenka" userId="6cdca74c5ad47ae1" providerId="LiveId" clId="{14060E73-D79B-4CBF-B35C-4567163E4682}" dt="2020-12-20T11:29:59.889" v="22" actId="14100"/>
          <ac:picMkLst>
            <pc:docMk/>
            <pc:sldMk cId="47508735" sldId="276"/>
            <ac:picMk id="5" creationId="{E73F0DFF-21D6-4AFC-8D5F-0B7B6B5B760E}"/>
          </ac:picMkLst>
        </pc:picChg>
      </pc:sldChg>
      <pc:sldChg chg="addSp delSp modSp new mod ord">
        <pc:chgData name="Pratik Goenka" userId="6cdca74c5ad47ae1" providerId="LiveId" clId="{14060E73-D79B-4CBF-B35C-4567163E4682}" dt="2020-12-20T11:40:14.870" v="110" actId="1076"/>
        <pc:sldMkLst>
          <pc:docMk/>
          <pc:sldMk cId="120615542" sldId="277"/>
        </pc:sldMkLst>
        <pc:spChg chg="mod">
          <ac:chgData name="Pratik Goenka" userId="6cdca74c5ad47ae1" providerId="LiveId" clId="{14060E73-D79B-4CBF-B35C-4567163E4682}" dt="2020-12-20T11:34:50.934" v="102" actId="20577"/>
          <ac:spMkLst>
            <pc:docMk/>
            <pc:sldMk cId="120615542" sldId="277"/>
            <ac:spMk id="2" creationId="{3F16690D-6957-4A0F-AE8A-E0CAFDA3DCC0}"/>
          </ac:spMkLst>
        </pc:spChg>
        <pc:spChg chg="del">
          <ac:chgData name="Pratik Goenka" userId="6cdca74c5ad47ae1" providerId="LiveId" clId="{14060E73-D79B-4CBF-B35C-4567163E4682}" dt="2020-12-20T11:33:59.073" v="59"/>
          <ac:spMkLst>
            <pc:docMk/>
            <pc:sldMk cId="120615542" sldId="277"/>
            <ac:spMk id="3" creationId="{B5191594-794C-437A-8092-1AB446EBC7C0}"/>
          </ac:spMkLst>
        </pc:spChg>
        <pc:spChg chg="add del mod">
          <ac:chgData name="Pratik Goenka" userId="6cdca74c5ad47ae1" providerId="LiveId" clId="{14060E73-D79B-4CBF-B35C-4567163E4682}" dt="2020-12-20T11:39:55.304" v="104" actId="22"/>
          <ac:spMkLst>
            <pc:docMk/>
            <pc:sldMk cId="120615542" sldId="277"/>
            <ac:spMk id="7" creationId="{DD93CB66-2309-4EFF-9E90-6AA37DD235C5}"/>
          </ac:spMkLst>
        </pc:spChg>
        <pc:picChg chg="add del mod">
          <ac:chgData name="Pratik Goenka" userId="6cdca74c5ad47ae1" providerId="LiveId" clId="{14060E73-D79B-4CBF-B35C-4567163E4682}" dt="2020-12-20T11:38:29.036" v="103" actId="478"/>
          <ac:picMkLst>
            <pc:docMk/>
            <pc:sldMk cId="120615542" sldId="277"/>
            <ac:picMk id="5" creationId="{4EDFCA36-EEB4-4C8E-874E-C613773F1AE9}"/>
          </ac:picMkLst>
        </pc:picChg>
        <pc:picChg chg="add mod ord">
          <ac:chgData name="Pratik Goenka" userId="6cdca74c5ad47ae1" providerId="LiveId" clId="{14060E73-D79B-4CBF-B35C-4567163E4682}" dt="2020-12-20T11:40:14.870" v="110" actId="1076"/>
          <ac:picMkLst>
            <pc:docMk/>
            <pc:sldMk cId="120615542" sldId="277"/>
            <ac:picMk id="9" creationId="{4282D25D-491A-47B3-96E7-40C02F3D0C5B}"/>
          </ac:picMkLst>
        </pc:picChg>
      </pc:sldChg>
      <pc:sldChg chg="addSp delSp modSp new mod ord">
        <pc:chgData name="Pratik Goenka" userId="6cdca74c5ad47ae1" providerId="LiveId" clId="{14060E73-D79B-4CBF-B35C-4567163E4682}" dt="2020-12-20T11:42:51.985" v="132"/>
        <pc:sldMkLst>
          <pc:docMk/>
          <pc:sldMk cId="3223701906" sldId="278"/>
        </pc:sldMkLst>
        <pc:spChg chg="mod">
          <ac:chgData name="Pratik Goenka" userId="6cdca74c5ad47ae1" providerId="LiveId" clId="{14060E73-D79B-4CBF-B35C-4567163E4682}" dt="2020-12-20T11:42:24.239" v="126" actId="20577"/>
          <ac:spMkLst>
            <pc:docMk/>
            <pc:sldMk cId="3223701906" sldId="278"/>
            <ac:spMk id="2" creationId="{23B65558-03A7-4183-82DD-76A04DB9854A}"/>
          </ac:spMkLst>
        </pc:spChg>
        <pc:spChg chg="del">
          <ac:chgData name="Pratik Goenka" userId="6cdca74c5ad47ae1" providerId="LiveId" clId="{14060E73-D79B-4CBF-B35C-4567163E4682}" dt="2020-12-20T11:42:31.219" v="128"/>
          <ac:spMkLst>
            <pc:docMk/>
            <pc:sldMk cId="3223701906" sldId="278"/>
            <ac:spMk id="3" creationId="{81B13B51-FF03-460B-A919-5E97F71865E0}"/>
          </ac:spMkLst>
        </pc:spChg>
        <pc:picChg chg="add del mod">
          <ac:chgData name="Pratik Goenka" userId="6cdca74c5ad47ae1" providerId="LiveId" clId="{14060E73-D79B-4CBF-B35C-4567163E4682}" dt="2020-12-20T11:42:29.911" v="127" actId="21"/>
          <ac:picMkLst>
            <pc:docMk/>
            <pc:sldMk cId="3223701906" sldId="278"/>
            <ac:picMk id="5" creationId="{1FEA0E34-F84C-44FC-A6D6-D89D577E3664}"/>
          </ac:picMkLst>
        </pc:picChg>
        <pc:picChg chg="add mod">
          <ac:chgData name="Pratik Goenka" userId="6cdca74c5ad47ae1" providerId="LiveId" clId="{14060E73-D79B-4CBF-B35C-4567163E4682}" dt="2020-12-20T11:42:36.098" v="130" actId="1076"/>
          <ac:picMkLst>
            <pc:docMk/>
            <pc:sldMk cId="3223701906" sldId="278"/>
            <ac:picMk id="6" creationId="{A69C28B0-666D-4AE5-9D5A-84F1031913BB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Visualize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missing Values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Correlation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900" kern="1200" dirty="0"/>
            <a:t>Visualize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900" kern="1200" dirty="0"/>
            <a:t>missing Values</a:t>
          </a: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900" kern="1200" dirty="0"/>
            <a:t>Correlation</a:t>
          </a:r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12/20/2020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12/20/2020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68914" y="2365081"/>
            <a:ext cx="6146786" cy="206404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Machine Learning Hackathon</a:t>
            </a:r>
            <a:br>
              <a:rPr lang="en-US" sz="4400" dirty="0">
                <a:solidFill>
                  <a:schemeClr val="tx1"/>
                </a:solidFill>
              </a:rPr>
            </a:b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3100" dirty="0">
                <a:solidFill>
                  <a:schemeClr val="tx1"/>
                </a:solidFill>
              </a:rPr>
              <a:t>Loan Default Analysis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8C43D-0A30-4063-9683-E45401EC1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625" y="150813"/>
            <a:ext cx="10058400" cy="1371600"/>
          </a:xfrm>
        </p:spPr>
        <p:txBody>
          <a:bodyPr/>
          <a:lstStyle/>
          <a:p>
            <a:r>
              <a:rPr lang="en-IN" dirty="0"/>
              <a:t>Outlier Analysis for categorical data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38B313F-CFFE-4C80-AE3F-8E9C7CD637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7300" y="1436787"/>
            <a:ext cx="8972549" cy="4955254"/>
          </a:xfrm>
        </p:spPr>
      </p:pic>
    </p:spTree>
    <p:extLst>
      <p:ext uri="{BB962C8B-B14F-4D97-AF65-F5344CB8AC3E}">
        <p14:creationId xmlns:p14="http://schemas.microsoft.com/office/powerpoint/2010/main" val="1377565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0048A-B35F-465B-B0B4-D7B527F22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570496"/>
            <a:ext cx="10839450" cy="1195896"/>
          </a:xfrm>
        </p:spPr>
        <p:txBody>
          <a:bodyPr/>
          <a:lstStyle/>
          <a:p>
            <a:r>
              <a:rPr lang="en-IN" dirty="0"/>
              <a:t>Metrics having strong relation with loan defaults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84262E-B912-4E6E-AA6D-38C747AAB2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1" y="1846373"/>
            <a:ext cx="3810000" cy="144369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D33841-89CB-4A71-9A9C-D4FB7B056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1" y="3468018"/>
            <a:ext cx="3810000" cy="13540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27210C-5808-469E-893A-404AF95A2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0932" y="1846372"/>
            <a:ext cx="3983218" cy="14436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F785AD-B228-4B4E-AB79-D309A0ACD1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0932" y="3444775"/>
            <a:ext cx="3965052" cy="14005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9076A91-1C9A-493B-A047-F945BF1760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6801" y="4968454"/>
            <a:ext cx="3810000" cy="14058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0AACAE4-0936-4B25-9378-678F4B97F8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0932" y="4968454"/>
            <a:ext cx="4038033" cy="14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281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DB917-7ABF-484B-BF26-9555AD2E2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Manufacturer wise Loans % </a:t>
            </a:r>
            <a:br>
              <a:rPr lang="en-US" dirty="0"/>
            </a:br>
            <a:r>
              <a:rPr lang="en-US" dirty="0"/>
              <a:t>- 48% loans from one manufacturer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7B254C-122B-485F-B1FD-01834D79A1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9982" y="2181225"/>
            <a:ext cx="9935217" cy="3740490"/>
          </a:xfrm>
        </p:spPr>
      </p:pic>
    </p:spTree>
    <p:extLst>
      <p:ext uri="{BB962C8B-B14F-4D97-AF65-F5344CB8AC3E}">
        <p14:creationId xmlns:p14="http://schemas.microsoft.com/office/powerpoint/2010/main" val="1195153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9CB08-2878-494C-99BB-EA2E75527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than 25% of the loans are under 2 years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DA2C8-E5DB-403E-AF86-5EEE677CF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EFD41E-9E77-4E6F-8F85-F6F09D960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2103120"/>
            <a:ext cx="1060132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866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DE2D8-8C59-41CF-A4B3-A8D2F3BAB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6" y="642593"/>
            <a:ext cx="1838324" cy="5548657"/>
          </a:xfrm>
        </p:spPr>
        <p:txBody>
          <a:bodyPr>
            <a:normAutofit/>
          </a:bodyPr>
          <a:lstStyle/>
          <a:p>
            <a:r>
              <a:rPr lang="en-US" sz="2800" dirty="0"/>
              <a:t>No Credit history available for majority of the loans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D157EF-ED2D-41E8-81C5-7B52EBF0E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850" y="479647"/>
            <a:ext cx="9074850" cy="564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120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6E2BC-9559-4027-B878-EE36EB04C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Cleaning and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C8F71-1B34-445D-B143-D9404941E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Missing Data in the following fields</a:t>
            </a:r>
          </a:p>
          <a:p>
            <a:pPr lvl="1"/>
            <a:r>
              <a:rPr lang="en-IN" sz="1600" dirty="0"/>
              <a:t>Date of Birth (67.2%) – Too many missing data, the column was dropped</a:t>
            </a:r>
          </a:p>
          <a:p>
            <a:pPr lvl="1"/>
            <a:r>
              <a:rPr lang="en-IN" sz="1600" dirty="0"/>
              <a:t>Employment Type (3.68%) – Created a new category called Not Available / Unemployed</a:t>
            </a:r>
          </a:p>
          <a:p>
            <a:pPr lvl="1"/>
            <a:r>
              <a:rPr lang="en-IN" sz="1600" dirty="0"/>
              <a:t>Disbursal Date (0.03%) – Small set of data, imputed most frequent values</a:t>
            </a:r>
          </a:p>
          <a:p>
            <a:pPr lvl="1"/>
            <a:r>
              <a:rPr lang="en-IN" sz="1600" dirty="0"/>
              <a:t>CNS Score Description (</a:t>
            </a:r>
            <a:r>
              <a:rPr lang="en-US" sz="1600" dirty="0"/>
              <a:t>0.008%) – </a:t>
            </a:r>
            <a:r>
              <a:rPr lang="en-IN" sz="1600" dirty="0"/>
              <a:t>Small set of data, imputed most frequent values</a:t>
            </a:r>
          </a:p>
          <a:p>
            <a:pPr lvl="1"/>
            <a:endParaRPr lang="en-IN" sz="1600" dirty="0"/>
          </a:p>
          <a:p>
            <a:pPr lvl="1"/>
            <a:r>
              <a:rPr lang="en-IN" sz="1600" dirty="0"/>
              <a:t>Combined Data of categories for CNS Score Description to consolidate the categories</a:t>
            </a:r>
          </a:p>
          <a:p>
            <a:pPr lvl="2"/>
            <a:r>
              <a:rPr lang="en-US" sz="1500" dirty="0"/>
              <a:t>Not Scored        </a:t>
            </a:r>
          </a:p>
          <a:p>
            <a:pPr lvl="2"/>
            <a:r>
              <a:rPr lang="en-US" sz="1500" dirty="0"/>
              <a:t>Very Low Risk     </a:t>
            </a:r>
          </a:p>
          <a:p>
            <a:pPr lvl="2"/>
            <a:r>
              <a:rPr lang="en-US" sz="1500" dirty="0"/>
              <a:t>Low Risk           </a:t>
            </a:r>
          </a:p>
          <a:p>
            <a:pPr lvl="2"/>
            <a:r>
              <a:rPr lang="en-US" sz="1500" dirty="0"/>
              <a:t>Medium Risk        </a:t>
            </a:r>
          </a:p>
          <a:p>
            <a:pPr lvl="2"/>
            <a:r>
              <a:rPr lang="en-US" sz="1500" dirty="0"/>
              <a:t>High Risk          </a:t>
            </a:r>
          </a:p>
          <a:p>
            <a:pPr lvl="2"/>
            <a:r>
              <a:rPr lang="en-US" sz="1500" dirty="0"/>
              <a:t>Very High Risk    </a:t>
            </a:r>
          </a:p>
          <a:p>
            <a:pPr lvl="2"/>
            <a:endParaRPr lang="en-US" sz="1500" dirty="0"/>
          </a:p>
          <a:p>
            <a:pPr lvl="1"/>
            <a:r>
              <a:rPr lang="en-US" sz="1600" dirty="0"/>
              <a:t>Combined Primary and Secondary Account Details</a:t>
            </a:r>
          </a:p>
          <a:p>
            <a:pPr lvl="1"/>
            <a:r>
              <a:rPr lang="en-IN" sz="1600" dirty="0"/>
              <a:t>Extracted features from Disbursal Date – Year, Month, Day of Month, Day of the week, Week</a:t>
            </a:r>
          </a:p>
        </p:txBody>
      </p:sp>
    </p:spTree>
    <p:extLst>
      <p:ext uri="{BB962C8B-B14F-4D97-AF65-F5344CB8AC3E}">
        <p14:creationId xmlns:p14="http://schemas.microsoft.com/office/powerpoint/2010/main" val="4278735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94B0F-EE25-4131-9BC9-4D1B3297F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42562-E732-4A2D-A588-43A971731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Hot Encoding for Employment Type</a:t>
            </a:r>
          </a:p>
          <a:p>
            <a:r>
              <a:rPr lang="en-US" dirty="0"/>
              <a:t>Label Encoding for CNS Score Description</a:t>
            </a:r>
          </a:p>
          <a:p>
            <a:r>
              <a:rPr lang="en-US" dirty="0"/>
              <a:t>Scaling the numerical variables using standard scalar</a:t>
            </a:r>
          </a:p>
          <a:p>
            <a:r>
              <a:rPr lang="en-US" dirty="0"/>
              <a:t>Identifying the significant variables using Stats model API</a:t>
            </a:r>
          </a:p>
          <a:p>
            <a:pPr lvl="1"/>
            <a:r>
              <a:rPr lang="en-US" dirty="0" err="1"/>
              <a:t>asset_cost</a:t>
            </a:r>
            <a:r>
              <a:rPr lang="en-US" dirty="0"/>
              <a:t>, </a:t>
            </a:r>
            <a:r>
              <a:rPr lang="en-US" dirty="0" err="1"/>
              <a:t>ltv</a:t>
            </a:r>
            <a:r>
              <a:rPr lang="en-US" dirty="0"/>
              <a:t>, </a:t>
            </a:r>
            <a:r>
              <a:rPr lang="en-US" dirty="0" err="1"/>
              <a:t>manufacturer_id</a:t>
            </a:r>
            <a:r>
              <a:rPr lang="en-US" dirty="0"/>
              <a:t>, </a:t>
            </a:r>
            <a:r>
              <a:rPr lang="en-US" dirty="0" err="1"/>
              <a:t>current_pincode_id</a:t>
            </a:r>
            <a:r>
              <a:rPr lang="en-US" dirty="0"/>
              <a:t>, </a:t>
            </a:r>
            <a:r>
              <a:rPr lang="en-US" dirty="0" err="1"/>
              <a:t>state_id</a:t>
            </a:r>
            <a:r>
              <a:rPr lang="en-US" dirty="0"/>
              <a:t>, </a:t>
            </a:r>
            <a:r>
              <a:rPr lang="en-US" dirty="0" err="1"/>
              <a:t>aadhar_flag</a:t>
            </a:r>
            <a:r>
              <a:rPr lang="en-US" dirty="0"/>
              <a:t>, </a:t>
            </a:r>
            <a:r>
              <a:rPr lang="en-US" dirty="0" err="1"/>
              <a:t>passport_flag</a:t>
            </a:r>
            <a:r>
              <a:rPr lang="en-US" dirty="0"/>
              <a:t>, </a:t>
            </a:r>
            <a:r>
              <a:rPr lang="en-US" dirty="0" err="1"/>
              <a:t>perform_cns_score</a:t>
            </a:r>
            <a:r>
              <a:rPr lang="en-US" dirty="0"/>
              <a:t>, </a:t>
            </a:r>
            <a:r>
              <a:rPr lang="en-US" dirty="0" err="1"/>
              <a:t>perform_cns_score_description</a:t>
            </a:r>
            <a:r>
              <a:rPr lang="en-US" dirty="0"/>
              <a:t>, </a:t>
            </a:r>
            <a:r>
              <a:rPr lang="en-US" dirty="0" err="1"/>
              <a:t>delinquent_accts_in_last_six_months</a:t>
            </a:r>
            <a:r>
              <a:rPr lang="en-US" dirty="0"/>
              <a:t>, </a:t>
            </a:r>
            <a:r>
              <a:rPr lang="en-US" dirty="0" err="1"/>
              <a:t>credit_history_length</a:t>
            </a:r>
            <a:r>
              <a:rPr lang="en-US" dirty="0"/>
              <a:t>, </a:t>
            </a:r>
            <a:r>
              <a:rPr lang="en-US" dirty="0" err="1"/>
              <a:t>no_of_inquiries</a:t>
            </a:r>
            <a:r>
              <a:rPr lang="en-US" dirty="0"/>
              <a:t>, </a:t>
            </a:r>
            <a:r>
              <a:rPr lang="en-US" dirty="0" err="1"/>
              <a:t>no_of_accounts</a:t>
            </a:r>
            <a:r>
              <a:rPr lang="en-US" dirty="0"/>
              <a:t>, </a:t>
            </a:r>
            <a:r>
              <a:rPr lang="en-US" dirty="0" err="1"/>
              <a:t>day_of_month</a:t>
            </a:r>
            <a:r>
              <a:rPr lang="en-US" dirty="0"/>
              <a:t>, </a:t>
            </a:r>
            <a:r>
              <a:rPr lang="en-US" dirty="0" err="1"/>
              <a:t>active_accts</a:t>
            </a:r>
            <a:r>
              <a:rPr lang="en-US" dirty="0"/>
              <a:t>, </a:t>
            </a:r>
            <a:r>
              <a:rPr lang="en-US" dirty="0" err="1"/>
              <a:t>overdue_accts</a:t>
            </a:r>
            <a:r>
              <a:rPr lang="en-US" dirty="0"/>
              <a:t>, </a:t>
            </a:r>
            <a:r>
              <a:rPr lang="en-US" dirty="0" err="1"/>
              <a:t>current_balance</a:t>
            </a:r>
            <a:endParaRPr lang="en-US" dirty="0"/>
          </a:p>
          <a:p>
            <a:r>
              <a:rPr lang="en-US" dirty="0"/>
              <a:t>Ran multiple algorithms with multiple parameter set to finalize the best model:</a:t>
            </a:r>
          </a:p>
          <a:p>
            <a:pPr lvl="1"/>
            <a:r>
              <a:rPr lang="en-US" dirty="0"/>
              <a:t>Model Name: Random Forrest Classifier</a:t>
            </a:r>
          </a:p>
          <a:p>
            <a:pPr lvl="1"/>
            <a:r>
              <a:rPr lang="en-US" dirty="0"/>
              <a:t>Max Depth = 15</a:t>
            </a:r>
          </a:p>
          <a:p>
            <a:pPr lvl="1"/>
            <a:r>
              <a:rPr lang="en-US" dirty="0"/>
              <a:t>Threshold = 0.19</a:t>
            </a:r>
          </a:p>
          <a:p>
            <a:pPr lvl="1"/>
            <a:r>
              <a:rPr lang="en-US" dirty="0"/>
              <a:t>Number of Estimators = 500</a:t>
            </a:r>
          </a:p>
        </p:txBody>
      </p:sp>
    </p:spTree>
    <p:extLst>
      <p:ext uri="{BB962C8B-B14F-4D97-AF65-F5344CB8AC3E}">
        <p14:creationId xmlns:p14="http://schemas.microsoft.com/office/powerpoint/2010/main" val="3945093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94B0F-EE25-4131-9BC9-4D1B3297F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9E0334-2B2F-417D-B7A8-F6965E9818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25681" y="303213"/>
            <a:ext cx="4197426" cy="30872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E5A001-C95F-4649-89DA-7AA2033EA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5680" y="3438076"/>
            <a:ext cx="4197425" cy="2950364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04104F5-412F-4FD6-95FC-097B510A3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924149"/>
              </p:ext>
            </p:extLst>
          </p:nvPr>
        </p:nvGraphicFramePr>
        <p:xfrm>
          <a:off x="1223019" y="2488406"/>
          <a:ext cx="4749155" cy="1969296"/>
        </p:xfrm>
        <a:graphic>
          <a:graphicData uri="http://schemas.openxmlformats.org/drawingml/2006/table">
            <a:tbl>
              <a:tblPr/>
              <a:tblGrid>
                <a:gridCol w="1259633">
                  <a:extLst>
                    <a:ext uri="{9D8B030D-6E8A-4147-A177-3AD203B41FA5}">
                      <a16:colId xmlns:a16="http://schemas.microsoft.com/office/drawing/2014/main" val="3648867005"/>
                    </a:ext>
                  </a:extLst>
                </a:gridCol>
                <a:gridCol w="970257">
                  <a:extLst>
                    <a:ext uri="{9D8B030D-6E8A-4147-A177-3AD203B41FA5}">
                      <a16:colId xmlns:a16="http://schemas.microsoft.com/office/drawing/2014/main" val="3578418875"/>
                    </a:ext>
                  </a:extLst>
                </a:gridCol>
                <a:gridCol w="714927">
                  <a:extLst>
                    <a:ext uri="{9D8B030D-6E8A-4147-A177-3AD203B41FA5}">
                      <a16:colId xmlns:a16="http://schemas.microsoft.com/office/drawing/2014/main" val="1310554345"/>
                    </a:ext>
                  </a:extLst>
                </a:gridCol>
                <a:gridCol w="902169">
                  <a:extLst>
                    <a:ext uri="{9D8B030D-6E8A-4147-A177-3AD203B41FA5}">
                      <a16:colId xmlns:a16="http://schemas.microsoft.com/office/drawing/2014/main" val="4116385025"/>
                    </a:ext>
                  </a:extLst>
                </a:gridCol>
                <a:gridCol w="902169">
                  <a:extLst>
                    <a:ext uri="{9D8B030D-6E8A-4147-A177-3AD203B41FA5}">
                      <a16:colId xmlns:a16="http://schemas.microsoft.com/office/drawing/2014/main" val="910042632"/>
                    </a:ext>
                  </a:extLst>
                </a:gridCol>
              </a:tblGrid>
              <a:tr h="281328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Loan Default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Support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094841"/>
                  </a:ext>
                </a:extLst>
              </a:tr>
              <a:tr h="281328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306604"/>
                  </a:ext>
                </a:extLst>
              </a:tr>
              <a:tr h="281328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4053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205669"/>
                  </a:ext>
                </a:extLst>
              </a:tr>
              <a:tr h="281328"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452793"/>
                  </a:ext>
                </a:extLst>
              </a:tr>
              <a:tr h="281328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19803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269916"/>
                  </a:ext>
                </a:extLst>
              </a:tr>
              <a:tr h="281328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Macro Avg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19803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643723"/>
                  </a:ext>
                </a:extLst>
              </a:tr>
              <a:tr h="281328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Weighted avg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19803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506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8421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Data Exploration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0522193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8C43D-0A30-4063-9683-E45401EC1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~ </a:t>
            </a:r>
            <a:r>
              <a:rPr lang="en-IN" b="1" dirty="0">
                <a:solidFill>
                  <a:srgbClr val="FF0000"/>
                </a:solidFill>
              </a:rPr>
              <a:t>20 %</a:t>
            </a:r>
            <a:r>
              <a:rPr lang="en-IN" dirty="0"/>
              <a:t> of Loans Default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5B4675D-1513-47BC-91E4-5EA9C291C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43C7D8-351E-4A27-A94C-78925A60C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" y="2103120"/>
            <a:ext cx="1122997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820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6690D-6957-4A0F-AE8A-E0CAFDA3D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2414244"/>
            <a:ext cx="2667000" cy="1371600"/>
          </a:xfrm>
        </p:spPr>
        <p:txBody>
          <a:bodyPr>
            <a:normAutofit fontScale="90000"/>
          </a:bodyPr>
          <a:lstStyle/>
          <a:p>
            <a:r>
              <a:rPr lang="en-US" dirty="0"/>
              <a:t>Correlation between all features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282D25D-491A-47B3-96E7-40C02F3D0C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1393" y="225821"/>
            <a:ext cx="7870082" cy="6406357"/>
          </a:xfrm>
        </p:spPr>
      </p:pic>
    </p:spTree>
    <p:extLst>
      <p:ext uri="{BB962C8B-B14F-4D97-AF65-F5344CB8AC3E}">
        <p14:creationId xmlns:p14="http://schemas.microsoft.com/office/powerpoint/2010/main" val="120615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87544-CE7B-41A5-AC4A-5D57A1DFF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between Numerical Features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7CAD3-A0C8-48D1-BA73-ABDBA86E2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3F0DFF-21D6-4AFC-8D5F-0B7B6B5B7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828800"/>
            <a:ext cx="9645168" cy="464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08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F9095-7243-4E40-B865-EFC7A6CAB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372" y="423518"/>
            <a:ext cx="1994028" cy="6034431"/>
          </a:xfrm>
        </p:spPr>
        <p:txBody>
          <a:bodyPr vert="vert270"/>
          <a:lstStyle/>
          <a:p>
            <a:r>
              <a:rPr lang="en-US" dirty="0"/>
              <a:t>Numerical Feature Distribution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6BBA18-4AA2-4193-92DE-F0CA72CEE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2699" y="400050"/>
            <a:ext cx="9233029" cy="6057900"/>
          </a:xfrm>
        </p:spPr>
      </p:pic>
    </p:spTree>
    <p:extLst>
      <p:ext uri="{BB962C8B-B14F-4D97-AF65-F5344CB8AC3E}">
        <p14:creationId xmlns:p14="http://schemas.microsoft.com/office/powerpoint/2010/main" val="4104594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8C43D-0A30-4063-9683-E45401EC1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625" y="150813"/>
            <a:ext cx="10058400" cy="1371600"/>
          </a:xfrm>
        </p:spPr>
        <p:txBody>
          <a:bodyPr/>
          <a:lstStyle/>
          <a:p>
            <a:r>
              <a:rPr lang="en-IN" dirty="0"/>
              <a:t>Outlier Analysis for numerical data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B69CC28-59C0-4B08-896B-E58919A96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1114188"/>
            <a:ext cx="9810750" cy="5391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2437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26F6C-6B4E-4975-93EA-8C1449572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Unique data for categories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24093D11-0243-49E0-95C2-A75594A0E8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732397"/>
              </p:ext>
            </p:extLst>
          </p:nvPr>
        </p:nvGraphicFramePr>
        <p:xfrm>
          <a:off x="1257301" y="1642719"/>
          <a:ext cx="4381499" cy="4876800"/>
        </p:xfrm>
        <a:graphic>
          <a:graphicData uri="http://schemas.openxmlformats.org/drawingml/2006/table">
            <a:tbl>
              <a:tblPr/>
              <a:tblGrid>
                <a:gridCol w="2460200">
                  <a:extLst>
                    <a:ext uri="{9D8B030D-6E8A-4147-A177-3AD203B41FA5}">
                      <a16:colId xmlns:a16="http://schemas.microsoft.com/office/drawing/2014/main" val="2418351862"/>
                    </a:ext>
                  </a:extLst>
                </a:gridCol>
                <a:gridCol w="1921299">
                  <a:extLst>
                    <a:ext uri="{9D8B030D-6E8A-4147-A177-3AD203B41FA5}">
                      <a16:colId xmlns:a16="http://schemas.microsoft.com/office/drawing/2014/main" val="2895996432"/>
                    </a:ext>
                  </a:extLst>
                </a:gridCol>
              </a:tblGrid>
              <a:tr h="246714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Categorical Feature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Unique Values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437588"/>
                  </a:ext>
                </a:extLst>
              </a:tr>
              <a:tr h="24671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date_of_birth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709271"/>
                  </a:ext>
                </a:extLst>
              </a:tr>
              <a:tr h="24671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disbursaldate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1474184"/>
                  </a:ext>
                </a:extLst>
              </a:tr>
              <a:tr h="285848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perform_cns_score_description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976281"/>
                  </a:ext>
                </a:extLst>
              </a:tr>
              <a:tr h="24671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branch_id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2772217"/>
                  </a:ext>
                </a:extLst>
              </a:tr>
              <a:tr h="24671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supplier_id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9129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48519"/>
                  </a:ext>
                </a:extLst>
              </a:tr>
              <a:tr h="24671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manufacturer_id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0332341"/>
                  </a:ext>
                </a:extLst>
              </a:tr>
              <a:tr h="24671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current_pincode_id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6926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518708"/>
                  </a:ext>
                </a:extLst>
              </a:tr>
              <a:tr h="24671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state_id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5015716"/>
                  </a:ext>
                </a:extLst>
              </a:tr>
              <a:tr h="24671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employee_code_id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3759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667662"/>
                  </a:ext>
                </a:extLst>
              </a:tr>
              <a:tr h="24671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mobileno_avl_flag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2524460"/>
                  </a:ext>
                </a:extLst>
              </a:tr>
              <a:tr h="24671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aadhar_flag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776033"/>
                  </a:ext>
                </a:extLst>
              </a:tr>
              <a:tr h="24671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pan_flag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6833787"/>
                  </a:ext>
                </a:extLst>
              </a:tr>
              <a:tr h="24671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voterid_flag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887803"/>
                  </a:ext>
                </a:extLst>
              </a:tr>
              <a:tr h="24671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driving_flag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5461712"/>
                  </a:ext>
                </a:extLst>
              </a:tr>
              <a:tr h="24671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passport_flag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590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6270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65558-03A7-4183-82DD-76A04DB98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between Categorical Features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69C28B0-666D-4AE5-9D5A-84F1031913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2014194"/>
            <a:ext cx="8973046" cy="424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7019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{FCFEAD1B-C5E5-4E11-A5DB-6949181AB587}tf78438558_win32</Template>
  <TotalTime>258</TotalTime>
  <Words>467</Words>
  <Application>Microsoft Office PowerPoint</Application>
  <PresentationFormat>Widescreen</PresentationFormat>
  <Paragraphs>106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Century Gothic</vt:lpstr>
      <vt:lpstr>Courier New</vt:lpstr>
      <vt:lpstr>Garamond</vt:lpstr>
      <vt:lpstr>SavonVTI</vt:lpstr>
      <vt:lpstr>Machine Learning Hackathon  Loan Default Analysis</vt:lpstr>
      <vt:lpstr>Data Exploration</vt:lpstr>
      <vt:lpstr>~ 20 % of Loans Default</vt:lpstr>
      <vt:lpstr>Correlation between all features</vt:lpstr>
      <vt:lpstr>Correlation between Numerical Features</vt:lpstr>
      <vt:lpstr>Numerical Feature Distribution</vt:lpstr>
      <vt:lpstr>Outlier Analysis for numerical data</vt:lpstr>
      <vt:lpstr>Unique data for categories</vt:lpstr>
      <vt:lpstr>Correlation between Categorical Features</vt:lpstr>
      <vt:lpstr>Outlier Analysis for categorical data</vt:lpstr>
      <vt:lpstr>Metrics having strong relation with loan defaults</vt:lpstr>
      <vt:lpstr>Manufacturer wise Loans %  - 48% loans from one manufacturer</vt:lpstr>
      <vt:lpstr>More than 25% of the loans are under 2 years</vt:lpstr>
      <vt:lpstr>No Credit history available for majority of the loans</vt:lpstr>
      <vt:lpstr>Data Cleaning and Processing</vt:lpstr>
      <vt:lpstr>Model Building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Default Analysis</dc:title>
  <dc:creator>Pratik Goenka</dc:creator>
  <cp:lastModifiedBy>Jeewesh Kumar Jha</cp:lastModifiedBy>
  <cp:revision>16</cp:revision>
  <dcterms:created xsi:type="dcterms:W3CDTF">2020-12-20T09:49:58Z</dcterms:created>
  <dcterms:modified xsi:type="dcterms:W3CDTF">2020-12-20T15:23:07Z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