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6" r:id="rId2"/>
    <p:sldId id="311" r:id="rId3"/>
    <p:sldId id="389" r:id="rId4"/>
    <p:sldId id="383" r:id="rId5"/>
    <p:sldId id="384" r:id="rId6"/>
    <p:sldId id="359" r:id="rId7"/>
    <p:sldId id="388" r:id="rId8"/>
    <p:sldId id="303" r:id="rId9"/>
    <p:sldId id="387" r:id="rId10"/>
    <p:sldId id="296" r:id="rId11"/>
    <p:sldId id="297" r:id="rId12"/>
    <p:sldId id="348" r:id="rId13"/>
    <p:sldId id="287" r:id="rId14"/>
    <p:sldId id="298" r:id="rId15"/>
    <p:sldId id="305" r:id="rId16"/>
    <p:sldId id="386" r:id="rId17"/>
    <p:sldId id="380" r:id="rId18"/>
    <p:sldId id="381" r:id="rId19"/>
    <p:sldId id="357" r:id="rId20"/>
    <p:sldId id="358" r:id="rId21"/>
    <p:sldId id="379" r:id="rId22"/>
    <p:sldId id="340" r:id="rId23"/>
    <p:sldId id="313" r:id="rId24"/>
    <p:sldId id="316" r:id="rId25"/>
    <p:sldId id="317" r:id="rId26"/>
    <p:sldId id="318" r:id="rId27"/>
    <p:sldId id="319" r:id="rId28"/>
    <p:sldId id="320" r:id="rId29"/>
    <p:sldId id="350" r:id="rId30"/>
    <p:sldId id="363" r:id="rId31"/>
    <p:sldId id="34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지원" initials="윤지" lastIdx="2" clrIdx="0">
    <p:extLst>
      <p:ext uri="{19B8F6BF-5375-455C-9EA6-DF929625EA0E}">
        <p15:presenceInfo xmlns:p15="http://schemas.microsoft.com/office/powerpoint/2012/main" userId="fb36c686fb839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92E"/>
    <a:srgbClr val="FFFFFF"/>
    <a:srgbClr val="000000"/>
    <a:srgbClr val="F98A0F"/>
    <a:srgbClr val="FD5745"/>
    <a:srgbClr val="B77F1B"/>
    <a:srgbClr val="057CFF"/>
    <a:srgbClr val="837D7D"/>
    <a:srgbClr val="A06F18"/>
    <a:srgbClr val="5BF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554" autoAdjust="0"/>
  </p:normalViewPr>
  <p:slideViewPr>
    <p:cSldViewPr snapToGrid="0">
      <p:cViewPr varScale="1">
        <p:scale>
          <a:sx n="104" d="100"/>
          <a:sy n="10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BBE5-8B60-4257-9A00-184A52E3F81D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9C942-B013-4161-93A4-FB5FA6DE2E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1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4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4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7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Compared to cross-correlation results, Inattentive model only predicted ATA-V &amp; Stroop &amp; CCTT1</a:t>
            </a:r>
          </a:p>
          <a:p>
            <a:r>
              <a:rPr lang="en-US" dirty="0"/>
              <a:t>Hyperactive model predicted ATA-V &amp; Stroop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0.001  //  r</a:t>
            </a:r>
            <a:r>
              <a:rPr lang="ko-KR" altLang="en-US" dirty="0"/>
              <a:t>값을 고려 </a:t>
            </a:r>
            <a:r>
              <a:rPr lang="en-US" altLang="ko-KR" dirty="0"/>
              <a:t>(0.3)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K-ARS(</a:t>
            </a:r>
            <a:r>
              <a:rPr lang="ko-KR" altLang="en-US" dirty="0"/>
              <a:t>부주의</a:t>
            </a:r>
            <a:r>
              <a:rPr lang="en-US" altLang="ko-KR" dirty="0"/>
              <a:t>, </a:t>
            </a:r>
            <a:r>
              <a:rPr lang="ko-KR" altLang="en-US" dirty="0"/>
              <a:t>충동성</a:t>
            </a:r>
            <a:r>
              <a:rPr lang="en-US" altLang="ko-KR" dirty="0"/>
              <a:t>)</a:t>
            </a:r>
            <a:r>
              <a:rPr lang="en-US" dirty="0"/>
              <a:t> </a:t>
            </a:r>
            <a:r>
              <a:rPr lang="ko-KR" altLang="en-US" dirty="0"/>
              <a:t>점수가 없는 피험자들의 </a:t>
            </a:r>
            <a:r>
              <a:rPr lang="en-US" altLang="ko-KR" dirty="0"/>
              <a:t>brain connectivity matrix</a:t>
            </a:r>
            <a:r>
              <a:rPr lang="ko-KR" altLang="en-US" dirty="0"/>
              <a:t>를 부주의</a:t>
            </a:r>
            <a:r>
              <a:rPr lang="en-US" altLang="ko-KR" dirty="0"/>
              <a:t>, </a:t>
            </a:r>
            <a:r>
              <a:rPr lang="ko-KR" altLang="en-US" dirty="0"/>
              <a:t>충동성 모델에 넣어서 나온 </a:t>
            </a:r>
            <a:r>
              <a:rPr lang="en-US" altLang="ko-KR" dirty="0"/>
              <a:t>predicted score</a:t>
            </a:r>
            <a:r>
              <a:rPr lang="ko-KR" altLang="en-US" dirty="0"/>
              <a:t>값과 그들의 다른 신경심리검사와의 상관을 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7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P&lt;0.0022  //  P&lt;0.0027</a:t>
            </a:r>
          </a:p>
          <a:p>
            <a:r>
              <a:rPr lang="en-US" dirty="0"/>
              <a:t>R=0.49  //  R=0.48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0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P&lt;0.0184  //  P&lt;0.0171</a:t>
            </a:r>
          </a:p>
          <a:p>
            <a:r>
              <a:rPr lang="en-US" dirty="0"/>
              <a:t>R=0.39   //   R=0.39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 = 37 (+</a:t>
            </a:r>
            <a:r>
              <a:rPr lang="en-US" dirty="0" err="1"/>
              <a:t>ve</a:t>
            </a:r>
            <a:r>
              <a:rPr lang="en-US" dirty="0"/>
              <a:t>) (-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/>
              <a:t>R=0.42 // R=0.47</a:t>
            </a:r>
          </a:p>
          <a:p>
            <a:r>
              <a:rPr lang="en-US" dirty="0"/>
              <a:t>P&lt;0.0104  // P&lt;0.0035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N=35</a:t>
            </a:r>
            <a:r>
              <a:rPr lang="ko-KR" altLang="en-US" dirty="0"/>
              <a:t>명 </a:t>
            </a:r>
            <a:r>
              <a:rPr lang="en-US" altLang="ko-KR" dirty="0"/>
              <a:t>(+</a:t>
            </a:r>
            <a:r>
              <a:rPr lang="en-US" altLang="ko-KR" dirty="0" err="1"/>
              <a:t>ve</a:t>
            </a:r>
            <a:r>
              <a:rPr lang="en-US" altLang="ko-KR" dirty="0"/>
              <a:t>) // </a:t>
            </a:r>
            <a:r>
              <a:rPr lang="en-US" dirty="0"/>
              <a:t>N=35</a:t>
            </a:r>
            <a:r>
              <a:rPr lang="ko-KR" altLang="en-US" dirty="0"/>
              <a:t>명 </a:t>
            </a:r>
            <a:r>
              <a:rPr lang="en-US" altLang="ko-KR" dirty="0"/>
              <a:t>(+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R=-0.39  //  R=-0.39</a:t>
            </a:r>
          </a:p>
          <a:p>
            <a:r>
              <a:rPr lang="en-US" dirty="0"/>
              <a:t>P&lt;0.0217  //  P&lt;0.0223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4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// 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</a:p>
          <a:p>
            <a:r>
              <a:rPr lang="en-US" dirty="0"/>
              <a:t>R=0.47  //  R=0.37</a:t>
            </a:r>
          </a:p>
          <a:p>
            <a:r>
              <a:rPr lang="en-US" dirty="0"/>
              <a:t>P&lt;0.0035  // P&lt;0.0247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ADHD</a:t>
            </a:r>
            <a:r>
              <a:rPr lang="ko-KR" altLang="en-US" dirty="0"/>
              <a:t>는 부주의와 충동성으로 대표되는 질환이지만 이외에도 다른 </a:t>
            </a:r>
            <a:r>
              <a:rPr lang="en-US" altLang="ko-KR" dirty="0"/>
              <a:t>comorbid</a:t>
            </a:r>
            <a:r>
              <a:rPr lang="ko-KR" altLang="en-US" dirty="0"/>
              <a:t>가 보여지는 이질적인 증상을 보이는 </a:t>
            </a:r>
            <a:r>
              <a:rPr lang="en-US" altLang="ko-KR" dirty="0"/>
              <a:t>mental disorder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9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N=37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//  N=35</a:t>
            </a:r>
            <a:r>
              <a:rPr lang="ko-KR" altLang="en-US" dirty="0"/>
              <a:t>명 </a:t>
            </a:r>
            <a:r>
              <a:rPr lang="en-US" altLang="ko-KR" dirty="0"/>
              <a:t>(-</a:t>
            </a:r>
            <a:r>
              <a:rPr lang="en-US" altLang="ko-KR" dirty="0" err="1"/>
              <a:t>ve</a:t>
            </a:r>
            <a:r>
              <a:rPr lang="en-US" altLang="ko-KR" dirty="0"/>
              <a:t>)</a:t>
            </a:r>
          </a:p>
          <a:p>
            <a:r>
              <a:rPr lang="en-US" dirty="0"/>
              <a:t>R=0.4  //  R=-0.4</a:t>
            </a:r>
          </a:p>
          <a:p>
            <a:r>
              <a:rPr lang="en-US" dirty="0"/>
              <a:t>P&lt;0.0138 // P&lt;0.0177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그림 </a:t>
            </a:r>
            <a:r>
              <a:rPr lang="en-US" altLang="ko-KR" dirty="0"/>
              <a:t>&amp; </a:t>
            </a:r>
            <a:r>
              <a:rPr lang="ko-KR" altLang="en-US" dirty="0"/>
              <a:t>논문 요약</a:t>
            </a:r>
            <a:endParaRPr lang="en-US" altLang="ko-KR" dirty="0"/>
          </a:p>
          <a:p>
            <a:r>
              <a:rPr lang="en-US" dirty="0"/>
              <a:t>Motivation --- Generalization</a:t>
            </a:r>
            <a:r>
              <a:rPr lang="ko-KR" altLang="en-US" dirty="0"/>
              <a:t> 의 목적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Motivation &amp;&amp; Contribution --- Generalization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04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1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6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NIMH</a:t>
            </a:r>
            <a:r>
              <a:rPr lang="ko-KR" altLang="en-US" dirty="0"/>
              <a:t>에서 이야기하는 </a:t>
            </a:r>
            <a:r>
              <a:rPr lang="en-US" altLang="ko-KR" dirty="0" err="1"/>
              <a:t>RDoC</a:t>
            </a:r>
            <a:r>
              <a:rPr lang="ko-KR" altLang="en-US" dirty="0"/>
              <a:t>에 따라 </a:t>
            </a:r>
            <a:r>
              <a:rPr lang="en-US" altLang="ko-KR" dirty="0"/>
              <a:t>categorical </a:t>
            </a:r>
            <a:r>
              <a:rPr lang="ko-KR" altLang="en-US" dirty="0"/>
              <a:t>관점보다는 </a:t>
            </a:r>
            <a:r>
              <a:rPr lang="en-US" altLang="ko-KR" dirty="0"/>
              <a:t>Dimensional</a:t>
            </a:r>
            <a:r>
              <a:rPr lang="ko-KR" altLang="en-US" dirty="0"/>
              <a:t>한 관점으로 볼 수 있음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 </a:t>
            </a:r>
            <a:r>
              <a:rPr lang="ko-KR" altLang="en-US" dirty="0"/>
              <a:t>관점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Connectome</a:t>
            </a:r>
            <a:r>
              <a:rPr lang="ko-KR" altLang="en-US" dirty="0"/>
              <a:t>과 관련된 여러 방법론을 사용하여 </a:t>
            </a:r>
            <a:r>
              <a:rPr lang="en-US" altLang="ko-KR" dirty="0"/>
              <a:t>neuro-marker</a:t>
            </a:r>
            <a:r>
              <a:rPr lang="ko-KR" altLang="en-US" dirty="0"/>
              <a:t>나 특정 인지기능과 관련된 기능적 연결성</a:t>
            </a:r>
            <a:r>
              <a:rPr lang="en-US" altLang="ko-KR" dirty="0"/>
              <a:t>, </a:t>
            </a:r>
            <a:r>
              <a:rPr lang="ko-KR" altLang="en-US" dirty="0" err="1"/>
              <a:t>바이오마커를</a:t>
            </a:r>
            <a:r>
              <a:rPr lang="ko-KR" altLang="en-US" dirty="0"/>
              <a:t> 찾을 수도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관련된 방법론을 사용하여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68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9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5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5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9C942-B013-4161-93A4-FB5FA6DE2E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2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DBD1-F92D-4363-9EA0-95A705B0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B766B-466E-4057-B22D-7CBFFB3C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451E6-9C69-4635-92E1-8DC6C989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055A0-3A66-47A6-9137-1200E015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A4C76-0A85-468C-8667-195058D9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C211-4CB3-4AB7-B1FF-D743E117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24154-D4E0-4E23-8868-F8292EC8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70B8D-44EA-4D6A-9741-D0140756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55EF6-E0B4-4930-A377-9F28BB9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EC9C-F466-418B-BF45-DC21399E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7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F5A4D-3DE8-4A79-831E-63CF406A7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E6A65-3223-4112-9740-15971155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EEE89-2C8F-47FC-A486-6B95DEB5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21E69-84D2-4E2E-8647-6B923DA6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1DEFA-26D6-402B-A6AA-5A86E324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B0732-0A77-42B5-B112-C5E0787B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C37E4-D71C-4296-9A4F-D0222970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36C09-2F16-40D3-ABF4-8D5AA114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E0814-2FB5-46CE-BB0D-86E85151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1BB5F-AF96-49CC-8667-88EE410E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7202-A740-4682-80CC-7C7CC54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2903F-D2BF-422F-9C5A-7B26DDD0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09006-30C1-469C-94EC-E13A9116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F4F13-8336-47EC-BE69-DDEC057D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C5FFF-2E4E-496F-A310-5A9EA7CA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CB5C-42D0-4066-BD6F-294006B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02282-A9E8-4737-8CFC-D8F2F4B04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427F9-BCE5-4DA4-BA53-E6ABD3F2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C2CF5-7C0A-4865-9A13-5E29EFC4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DE939-B328-46E6-AB67-DCD9863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F96B8-0684-4A65-85A4-6AD6BF4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7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F2496-C90F-48E8-A079-9308F470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D8A81-581B-4768-9D10-36FC6626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57D51-BDBF-4537-B747-D6587329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19D63-2283-448A-BD52-92DB524F0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51A42-3F95-4F49-AE5E-4930BD03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72C67-4ECC-46A7-9B2B-E1F00A44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BEB4C1-8C9B-496A-B42C-6F26BD63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E6B8D-68F4-4E6B-A52F-D6F636DE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4BD69-0278-416C-A519-E5152AAF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A4D4B7-F383-4EE5-94EC-B3EF16A9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379B6-FB7B-447F-A6DD-0E7464FD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275A5-4A75-45CF-B9EA-D8F55EF0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C97DC-264C-4013-B2EB-FCDB935A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B166E-CD9B-4112-BEE8-B084FE41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5D220-10A6-436D-BC68-4D2A8EFD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3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0EB1C-04D4-41BA-8D5A-597317D7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080F3-8F53-47F7-B516-576B321F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0A36E-F244-462B-8709-4B75EB6C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2CE89-6DE0-4D71-95C9-7CE68EFF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C05A5-9EAC-4866-92F4-A10D0229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893CB-65BB-4E1A-ACF2-65607E13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6A396-2E4C-4653-9B1B-F4FE05FD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B93603-9588-4EFD-949D-2D2343C3F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9E615-38C2-4F0A-9023-CB6FC833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FDD01-0674-4630-BAE3-3609F68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5EB90-313E-4CDC-9920-E0028459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047E2-AC43-4BE8-A7EE-30A73866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81851-0385-49D5-8624-D1DE46D1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FE1FB-4A74-4075-8904-BC2EE49A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ADC6D-A40D-4C4E-9E7B-551C1D41D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48AC-DA41-4793-8D1B-1A098C91BE3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1B630-1C79-4BB6-A867-8696714B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A2ED4-CCD3-48D0-A02A-E50811723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D554-9316-4503-89F6-D68A6EA336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A831A2-C185-4655-BC38-F8AE5B07938C}"/>
              </a:ext>
            </a:extLst>
          </p:cNvPr>
          <p:cNvSpPr txBox="1">
            <a:spLocks/>
          </p:cNvSpPr>
          <p:nvPr/>
        </p:nvSpPr>
        <p:spPr>
          <a:xfrm>
            <a:off x="203287" y="1800220"/>
            <a:ext cx="11785426" cy="274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1">
              <a:lnSpc>
                <a:spcPct val="110000"/>
              </a:lnSpc>
            </a:pPr>
            <a:r>
              <a:rPr lang="en-US" sz="5400" dirty="0"/>
              <a:t>Finding the relationship between </a:t>
            </a:r>
          </a:p>
          <a:p>
            <a:pPr algn="ctr" latinLnBrk="1">
              <a:lnSpc>
                <a:spcPct val="110000"/>
              </a:lnSpc>
            </a:pPr>
            <a:r>
              <a:rPr lang="en-US" sz="5400" dirty="0"/>
              <a:t>functional brain connectivity </a:t>
            </a:r>
          </a:p>
          <a:p>
            <a:pPr algn="ctr" latinLnBrk="1">
              <a:lnSpc>
                <a:spcPct val="110000"/>
              </a:lnSpc>
            </a:pPr>
            <a:r>
              <a:rPr lang="en-US" sz="5400" dirty="0"/>
              <a:t>and behavior scores in ADHD </a:t>
            </a:r>
          </a:p>
        </p:txBody>
      </p:sp>
    </p:spTree>
    <p:extLst>
      <p:ext uri="{BB962C8B-B14F-4D97-AF65-F5344CB8AC3E}">
        <p14:creationId xmlns:p14="http://schemas.microsoft.com/office/powerpoint/2010/main" val="245262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0C3440A-E27A-4CE4-BA3B-E791A06F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83321"/>
            <a:ext cx="3011728" cy="3006379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407C0-729B-40A7-A42F-26B344B5E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33" y="2659912"/>
            <a:ext cx="2637490" cy="198869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E5BF923-C185-4386-8799-C10BA1BA5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70" y="4615633"/>
            <a:ext cx="4021395" cy="1539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0EECFC-B192-472C-B866-CCC25C8AD5C1}"/>
              </a:ext>
            </a:extLst>
          </p:cNvPr>
          <p:cNvSpPr txBox="1"/>
          <p:nvPr/>
        </p:nvSpPr>
        <p:spPr>
          <a:xfrm>
            <a:off x="8873365" y="304479"/>
            <a:ext cx="3157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only the most significantly correlated </a:t>
            </a:r>
          </a:p>
          <a:p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 &lt; ‘</a:t>
            </a:r>
            <a:r>
              <a:rPr lang="en-US" b="1" dirty="0">
                <a:solidFill>
                  <a:srgbClr val="7030A0"/>
                </a:solidFill>
              </a:rPr>
              <a:t>threshold’ </a:t>
            </a:r>
            <a:r>
              <a:rPr lang="en-US" b="1" dirty="0"/>
              <a:t>) </a:t>
            </a:r>
          </a:p>
          <a:p>
            <a:r>
              <a:rPr lang="en-US" b="1" dirty="0"/>
              <a:t> Edges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r&gt;0 </a:t>
            </a:r>
            <a:r>
              <a:rPr lang="en-US" sz="1400" b="1" dirty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 </a:t>
            </a:r>
            <a:r>
              <a:rPr lang="en-US" sz="1400" b="1" dirty="0" err="1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endParaRPr lang="en-US" sz="1400" b="1" dirty="0">
              <a:solidFill>
                <a:srgbClr val="FF5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② r&lt;0 </a:t>
            </a:r>
            <a:r>
              <a:rPr 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 </a:t>
            </a:r>
            <a:r>
              <a:rPr 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CB9D86-96B4-454C-829D-7B2E9A4BF280}"/>
              </a:ext>
            </a:extLst>
          </p:cNvPr>
          <p:cNvSpPr/>
          <p:nvPr/>
        </p:nvSpPr>
        <p:spPr>
          <a:xfrm>
            <a:off x="3769059" y="1590455"/>
            <a:ext cx="1508929" cy="2472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538334-9620-47A7-9E75-D886953D87CF}"/>
              </a:ext>
            </a:extLst>
          </p:cNvPr>
          <p:cNvSpPr txBox="1"/>
          <p:nvPr/>
        </p:nvSpPr>
        <p:spPr>
          <a:xfrm>
            <a:off x="4922366" y="3155308"/>
            <a:ext cx="214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Positive binary mask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35A01-4376-42DF-B804-0F2DF08224E7}"/>
              </a:ext>
            </a:extLst>
          </p:cNvPr>
          <p:cNvSpPr txBox="1"/>
          <p:nvPr/>
        </p:nvSpPr>
        <p:spPr>
          <a:xfrm>
            <a:off x="4788401" y="5053866"/>
            <a:ext cx="230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Negative binary mask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915F54-EB68-4A3A-9A6E-64EB821494DA}"/>
              </a:ext>
            </a:extLst>
          </p:cNvPr>
          <p:cNvSpPr/>
          <p:nvPr/>
        </p:nvSpPr>
        <p:spPr>
          <a:xfrm rot="10800000">
            <a:off x="7277470" y="5075861"/>
            <a:ext cx="567996" cy="2844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C6B9F8-1584-44EB-9E77-52326856F548}"/>
              </a:ext>
            </a:extLst>
          </p:cNvPr>
          <p:cNvSpPr txBox="1"/>
          <p:nvPr/>
        </p:nvSpPr>
        <p:spPr>
          <a:xfrm>
            <a:off x="1984221" y="6298909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580456-64B6-4913-8A09-43EB5527A7C9}"/>
              </a:ext>
            </a:extLst>
          </p:cNvPr>
          <p:cNvSpPr txBox="1"/>
          <p:nvPr/>
        </p:nvSpPr>
        <p:spPr>
          <a:xfrm>
            <a:off x="1428468" y="4169925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245649-DF50-4884-89F8-0D07E09E9B18}"/>
              </a:ext>
            </a:extLst>
          </p:cNvPr>
          <p:cNvSpPr txBox="1"/>
          <p:nvPr/>
        </p:nvSpPr>
        <p:spPr>
          <a:xfrm>
            <a:off x="3563180" y="4945468"/>
            <a:ext cx="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51E4B-51B8-4CA3-BB29-93FA66DF1DF6}"/>
              </a:ext>
            </a:extLst>
          </p:cNvPr>
          <p:cNvSpPr txBox="1"/>
          <p:nvPr/>
        </p:nvSpPr>
        <p:spPr>
          <a:xfrm>
            <a:off x="3574334" y="5667261"/>
            <a:ext cx="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5D7C68-D4E9-45F2-989A-418C220923A0}"/>
              </a:ext>
            </a:extLst>
          </p:cNvPr>
          <p:cNvSpPr txBox="1"/>
          <p:nvPr/>
        </p:nvSpPr>
        <p:spPr>
          <a:xfrm>
            <a:off x="3556763" y="4190921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F572C5-4EE9-49BD-AAA8-98516E319E19}"/>
              </a:ext>
            </a:extLst>
          </p:cNvPr>
          <p:cNvSpPr txBox="1"/>
          <p:nvPr/>
        </p:nvSpPr>
        <p:spPr>
          <a:xfrm>
            <a:off x="1428468" y="4954356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787704-2C6C-4928-85F6-BC16A3B11EAC}"/>
              </a:ext>
            </a:extLst>
          </p:cNvPr>
          <p:cNvSpPr txBox="1"/>
          <p:nvPr/>
        </p:nvSpPr>
        <p:spPr>
          <a:xfrm>
            <a:off x="1428468" y="5709404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74457-4173-4864-9E3A-3D705E9741D1}"/>
              </a:ext>
            </a:extLst>
          </p:cNvPr>
          <p:cNvSpPr txBox="1"/>
          <p:nvPr/>
        </p:nvSpPr>
        <p:spPr>
          <a:xfrm>
            <a:off x="1706433" y="3483463"/>
            <a:ext cx="1453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Binary mask matrix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AEAD7C9-3464-4413-A882-4C7BF420544C}"/>
              </a:ext>
            </a:extLst>
          </p:cNvPr>
          <p:cNvSpPr/>
          <p:nvPr/>
        </p:nvSpPr>
        <p:spPr>
          <a:xfrm rot="10800000">
            <a:off x="3190019" y="4988097"/>
            <a:ext cx="396000" cy="258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F67690D-2FAE-402F-93AE-27B6017A3465}"/>
              </a:ext>
            </a:extLst>
          </p:cNvPr>
          <p:cNvCxnSpPr>
            <a:cxnSpLocks/>
          </p:cNvCxnSpPr>
          <p:nvPr/>
        </p:nvCxnSpPr>
        <p:spPr>
          <a:xfrm flipH="1" flipV="1">
            <a:off x="4753404" y="5928697"/>
            <a:ext cx="423105" cy="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D9FEBAD-9259-4A3A-AC0C-6DE19EBC27C4}"/>
              </a:ext>
            </a:extLst>
          </p:cNvPr>
          <p:cNvCxnSpPr>
            <a:cxnSpLocks/>
          </p:cNvCxnSpPr>
          <p:nvPr/>
        </p:nvCxnSpPr>
        <p:spPr>
          <a:xfrm flipH="1">
            <a:off x="4763108" y="4189589"/>
            <a:ext cx="413398" cy="215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39F19B-83DE-480F-A009-26864B75B7E9}"/>
              </a:ext>
            </a:extLst>
          </p:cNvPr>
          <p:cNvSpPr txBox="1"/>
          <p:nvPr/>
        </p:nvSpPr>
        <p:spPr>
          <a:xfrm>
            <a:off x="604284" y="3099503"/>
            <a:ext cx="145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Summation</a:t>
            </a:r>
            <a:r>
              <a:rPr lang="en-US" sz="1600" dirty="0"/>
              <a:t> of selected edges’ 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5A44FC-04AE-48E1-8F68-E63C2E8C002A}"/>
              </a:ext>
            </a:extLst>
          </p:cNvPr>
          <p:cNvSpPr txBox="1"/>
          <p:nvPr/>
        </p:nvSpPr>
        <p:spPr>
          <a:xfrm>
            <a:off x="454730" y="6125606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46A38110-80D6-437C-A508-ED29EF4C2C50}"/>
              </a:ext>
            </a:extLst>
          </p:cNvPr>
          <p:cNvSpPr/>
          <p:nvPr/>
        </p:nvSpPr>
        <p:spPr>
          <a:xfrm rot="10800000">
            <a:off x="958227" y="5001827"/>
            <a:ext cx="420588" cy="2743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6291F3-CAC9-41FA-9050-F3D3D85801FE}"/>
              </a:ext>
            </a:extLst>
          </p:cNvPr>
          <p:cNvSpPr txBox="1"/>
          <p:nvPr/>
        </p:nvSpPr>
        <p:spPr>
          <a:xfrm>
            <a:off x="7430133" y="6327208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Xilin</a:t>
            </a:r>
            <a:r>
              <a:rPr lang="en-US" sz="2400" dirty="0"/>
              <a:t> Shen et al.,  </a:t>
            </a:r>
            <a:r>
              <a:rPr lang="en-US" sz="2000" i="1" dirty="0"/>
              <a:t>Nature protocol (2017)</a:t>
            </a:r>
            <a:endParaRPr lang="en-US" i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495D92D-25B5-4111-80AB-87EF1B998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630" y="3548611"/>
            <a:ext cx="1345962" cy="1346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그림 38" descr="스크린샷이(가) 표시된 사진&#10;&#10;자동 생성된 설명">
            <a:extLst>
              <a:ext uri="{FF2B5EF4-FFF2-40B4-BE49-F238E27FC236}">
                <a16:creationId xmlns:a16="http://schemas.microsoft.com/office/drawing/2014/main" id="{4F5905B8-D341-47B1-A606-770DCCC3C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2" y="5433766"/>
            <a:ext cx="1341511" cy="1346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B7D547F-D854-4352-8501-8695B0874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50" y="4065759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DAE90820-F756-48FC-9044-E88510697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53" y="4069531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4753D19-D651-439C-90B4-6B7634D63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35" y="4860000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그림 43" descr="스크린샷이(가) 표시된 사진&#10;&#10;자동 생성된 설명">
            <a:extLst>
              <a:ext uri="{FF2B5EF4-FFF2-40B4-BE49-F238E27FC236}">
                <a16:creationId xmlns:a16="http://schemas.microsoft.com/office/drawing/2014/main" id="{1C65AB75-3F22-4E9A-BBFB-5F7DA7799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5" y="4864199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BE0B77D-E052-4034-9FCA-FFB5B6CA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04" y="5615070"/>
            <a:ext cx="557819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그림 45" descr="스크린샷이(가) 표시된 사진&#10;&#10;자동 생성된 설명">
            <a:extLst>
              <a:ext uri="{FF2B5EF4-FFF2-40B4-BE49-F238E27FC236}">
                <a16:creationId xmlns:a16="http://schemas.microsoft.com/office/drawing/2014/main" id="{30916CFD-C7D9-4F13-A371-0227211B5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99" y="5615070"/>
            <a:ext cx="555974" cy="5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D40D8D-4222-44A2-A1C9-7621BE729632}"/>
              </a:ext>
            </a:extLst>
          </p:cNvPr>
          <p:cNvSpPr/>
          <p:nvPr/>
        </p:nvSpPr>
        <p:spPr>
          <a:xfrm>
            <a:off x="115197" y="4242034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1706C1-FAA0-4E7D-A52A-7E5D3DEB6CEC}"/>
              </a:ext>
            </a:extLst>
          </p:cNvPr>
          <p:cNvSpPr/>
          <p:nvPr/>
        </p:nvSpPr>
        <p:spPr>
          <a:xfrm>
            <a:off x="119352" y="4953803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0E081D-636C-4F8F-8D7C-A768FF8686D3}"/>
              </a:ext>
            </a:extLst>
          </p:cNvPr>
          <p:cNvSpPr/>
          <p:nvPr/>
        </p:nvSpPr>
        <p:spPr>
          <a:xfrm>
            <a:off x="110743" y="5728740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DBF8E1-3960-40A4-A2E1-DAE3E1AA42D0}"/>
              </a:ext>
            </a:extLst>
          </p:cNvPr>
          <p:cNvSpPr txBox="1"/>
          <p:nvPr/>
        </p:nvSpPr>
        <p:spPr>
          <a:xfrm>
            <a:off x="245883" y="434475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83E115-DBD0-46D7-B69A-DE740D269A75}"/>
              </a:ext>
            </a:extLst>
          </p:cNvPr>
          <p:cNvSpPr txBox="1"/>
          <p:nvPr/>
        </p:nvSpPr>
        <p:spPr>
          <a:xfrm>
            <a:off x="240683" y="506088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FF2E2-1F80-4C8E-8F5D-A416510E6CBF}"/>
              </a:ext>
            </a:extLst>
          </p:cNvPr>
          <p:cNvSpPr txBox="1"/>
          <p:nvPr/>
        </p:nvSpPr>
        <p:spPr>
          <a:xfrm>
            <a:off x="222988" y="581186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EF5E3E-C726-4651-A0A2-0A328AC921A2}"/>
              </a:ext>
            </a:extLst>
          </p:cNvPr>
          <p:cNvSpPr txBox="1"/>
          <p:nvPr/>
        </p:nvSpPr>
        <p:spPr>
          <a:xfrm>
            <a:off x="433208" y="4241512"/>
            <a:ext cx="342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  <a:p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98B457-BF05-4637-B741-A109D990222B}"/>
              </a:ext>
            </a:extLst>
          </p:cNvPr>
          <p:cNvSpPr txBox="1"/>
          <p:nvPr/>
        </p:nvSpPr>
        <p:spPr>
          <a:xfrm>
            <a:off x="417120" y="496363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FCE1D6-4B35-42F5-A707-704829627789}"/>
              </a:ext>
            </a:extLst>
          </p:cNvPr>
          <p:cNvSpPr txBox="1"/>
          <p:nvPr/>
        </p:nvSpPr>
        <p:spPr>
          <a:xfrm>
            <a:off x="424316" y="5728739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CF8DD0-B9CE-4C18-BE0E-122557E802C1}"/>
              </a:ext>
            </a:extLst>
          </p:cNvPr>
          <p:cNvSpPr txBox="1"/>
          <p:nvPr/>
        </p:nvSpPr>
        <p:spPr>
          <a:xfrm>
            <a:off x="556945" y="434124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8CFCD0-DAEE-4420-A81B-079F24D32BFD}"/>
              </a:ext>
            </a:extLst>
          </p:cNvPr>
          <p:cNvSpPr txBox="1"/>
          <p:nvPr/>
        </p:nvSpPr>
        <p:spPr>
          <a:xfrm>
            <a:off x="543218" y="5075861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A0189F-D859-4B25-A0FE-940AA9943F45}"/>
              </a:ext>
            </a:extLst>
          </p:cNvPr>
          <p:cNvSpPr txBox="1"/>
          <p:nvPr/>
        </p:nvSpPr>
        <p:spPr>
          <a:xfrm>
            <a:off x="543127" y="5824820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4D227611-36F6-48C2-8ADA-803A01F765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39" y="4069587"/>
            <a:ext cx="614511" cy="612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D4FBC8B-7E40-4564-8A18-F7DABD40D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1" y="609600"/>
            <a:ext cx="611335" cy="619759"/>
          </a:xfrm>
          <a:prstGeom prst="rect">
            <a:avLst/>
          </a:prstGeom>
        </p:spPr>
      </p:pic>
      <p:pic>
        <p:nvPicPr>
          <p:cNvPr id="74" name="그림 73" descr="전자기기이(가) 표시된 사진&#10;&#10;자동 생성된 설명">
            <a:extLst>
              <a:ext uri="{FF2B5EF4-FFF2-40B4-BE49-F238E27FC236}">
                <a16:creationId xmlns:a16="http://schemas.microsoft.com/office/drawing/2014/main" id="{8202494E-138C-4091-8800-E510FDF03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77" y="4821362"/>
            <a:ext cx="611024" cy="612000"/>
          </a:xfrm>
          <a:prstGeom prst="rect">
            <a:avLst/>
          </a:prstGeom>
        </p:spPr>
      </p:pic>
      <p:pic>
        <p:nvPicPr>
          <p:cNvPr id="75" name="그림 74" descr="전자기기이(가) 표시된 사진&#10;&#10;자동 생성된 설명">
            <a:extLst>
              <a:ext uri="{FF2B5EF4-FFF2-40B4-BE49-F238E27FC236}">
                <a16:creationId xmlns:a16="http://schemas.microsoft.com/office/drawing/2014/main" id="{4D8BFF92-EB98-46C6-90FB-FE235F1BFB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1" y="1310795"/>
            <a:ext cx="611024" cy="612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26ACE17-4B15-4469-B568-B5DBF1A20D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82" y="5561070"/>
            <a:ext cx="611024" cy="612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71E34F9-8E0C-4513-B22D-D85A80D90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5" y="2026003"/>
            <a:ext cx="611024" cy="61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049C25-FDD4-462A-8162-BD7165CF9BDB}"/>
              </a:ext>
            </a:extLst>
          </p:cNvPr>
          <p:cNvSpPr txBox="1"/>
          <p:nvPr/>
        </p:nvSpPr>
        <p:spPr>
          <a:xfrm>
            <a:off x="3455273" y="3455958"/>
            <a:ext cx="165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Connectivity matrix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05C625-7B5B-421D-85FA-5BAC31F82878}"/>
              </a:ext>
            </a:extLst>
          </p:cNvPr>
          <p:cNvSpPr txBox="1"/>
          <p:nvPr/>
        </p:nvSpPr>
        <p:spPr>
          <a:xfrm>
            <a:off x="2604399" y="6293584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4D99C-E0B8-4549-BE5F-F0AF62235159}"/>
              </a:ext>
            </a:extLst>
          </p:cNvPr>
          <p:cNvSpPr txBox="1"/>
          <p:nvPr/>
        </p:nvSpPr>
        <p:spPr>
          <a:xfrm>
            <a:off x="110743" y="6126016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C3A83-A148-483D-B06E-E49CFB103D99}"/>
              </a:ext>
            </a:extLst>
          </p:cNvPr>
          <p:cNvSpPr txBox="1"/>
          <p:nvPr/>
        </p:nvSpPr>
        <p:spPr>
          <a:xfrm>
            <a:off x="3163293" y="492433"/>
            <a:ext cx="2649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Correlate each edge </a:t>
            </a:r>
          </a:p>
          <a:p>
            <a:pPr algn="ctr"/>
            <a:r>
              <a:rPr lang="en-US" sz="1500" dirty="0"/>
              <a:t>(total n(n-1)/2) in </a:t>
            </a:r>
          </a:p>
          <a:p>
            <a:pPr algn="ctr"/>
            <a:r>
              <a:rPr lang="en-US" sz="1500" dirty="0"/>
              <a:t>connectivity matrix </a:t>
            </a:r>
          </a:p>
          <a:p>
            <a:pPr algn="ctr"/>
            <a:r>
              <a:rPr lang="en-US" sz="1500" dirty="0"/>
              <a:t>with behavioral measure</a:t>
            </a: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846742E-17DB-44F6-ABE7-BD72EE4F9331}"/>
              </a:ext>
            </a:extLst>
          </p:cNvPr>
          <p:cNvSpPr/>
          <p:nvPr/>
        </p:nvSpPr>
        <p:spPr>
          <a:xfrm rot="5400000">
            <a:off x="9777365" y="2153737"/>
            <a:ext cx="522002" cy="254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BF7C3439-D6DF-4A2F-B4DA-8A4E97CCD127}"/>
              </a:ext>
            </a:extLst>
          </p:cNvPr>
          <p:cNvSpPr/>
          <p:nvPr/>
        </p:nvSpPr>
        <p:spPr>
          <a:xfrm>
            <a:off x="6519025" y="1792165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43F83474-7B12-403A-A2BC-12F6844CC893}"/>
              </a:ext>
            </a:extLst>
          </p:cNvPr>
          <p:cNvSpPr/>
          <p:nvPr/>
        </p:nvSpPr>
        <p:spPr>
          <a:xfrm>
            <a:off x="6412010" y="1590782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9DE4394E-E772-4962-AE46-1EB957803930}"/>
              </a:ext>
            </a:extLst>
          </p:cNvPr>
          <p:cNvSpPr/>
          <p:nvPr/>
        </p:nvSpPr>
        <p:spPr>
          <a:xfrm>
            <a:off x="6259257" y="1852461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7CAE7970-0667-48DC-BD50-60520A557C1C}"/>
              </a:ext>
            </a:extLst>
          </p:cNvPr>
          <p:cNvSpPr/>
          <p:nvPr/>
        </p:nvSpPr>
        <p:spPr>
          <a:xfrm>
            <a:off x="6866496" y="1711375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636C93E1-F7A0-473D-A502-97E5AD3B425D}"/>
              </a:ext>
            </a:extLst>
          </p:cNvPr>
          <p:cNvSpPr/>
          <p:nvPr/>
        </p:nvSpPr>
        <p:spPr>
          <a:xfrm>
            <a:off x="6633734" y="1453947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A9F6DEC2-903B-4B74-B841-5A3E67B66D85}"/>
              </a:ext>
            </a:extLst>
          </p:cNvPr>
          <p:cNvSpPr/>
          <p:nvPr/>
        </p:nvSpPr>
        <p:spPr>
          <a:xfrm>
            <a:off x="7020318" y="1273163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5C855D9F-651E-4936-8F67-32BD935F0929}"/>
              </a:ext>
            </a:extLst>
          </p:cNvPr>
          <p:cNvSpPr/>
          <p:nvPr/>
        </p:nvSpPr>
        <p:spPr>
          <a:xfrm>
            <a:off x="6613663" y="1212867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51EBC3-7346-4E15-B361-BD81E89CE837}"/>
              </a:ext>
            </a:extLst>
          </p:cNvPr>
          <p:cNvCxnSpPr>
            <a:cxnSpLocks/>
          </p:cNvCxnSpPr>
          <p:nvPr/>
        </p:nvCxnSpPr>
        <p:spPr>
          <a:xfrm flipH="1" flipV="1">
            <a:off x="6109106" y="932914"/>
            <a:ext cx="1" cy="120533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24434AD-0F15-4C81-9A80-3672B54B9314}"/>
              </a:ext>
            </a:extLst>
          </p:cNvPr>
          <p:cNvCxnSpPr>
            <a:cxnSpLocks/>
          </p:cNvCxnSpPr>
          <p:nvPr/>
        </p:nvCxnSpPr>
        <p:spPr>
          <a:xfrm>
            <a:off x="6120415" y="2138245"/>
            <a:ext cx="144998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CDA79B-DFFE-41C9-B35A-02433A29A878}"/>
              </a:ext>
            </a:extLst>
          </p:cNvPr>
          <p:cNvSpPr txBox="1"/>
          <p:nvPr/>
        </p:nvSpPr>
        <p:spPr>
          <a:xfrm>
            <a:off x="6024347" y="2133187"/>
            <a:ext cx="244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Subjects’ edge strength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3763FC-2B64-42B5-AE3E-E6C148246FFD}"/>
              </a:ext>
            </a:extLst>
          </p:cNvPr>
          <p:cNvSpPr txBox="1"/>
          <p:nvPr/>
        </p:nvSpPr>
        <p:spPr>
          <a:xfrm rot="16200000">
            <a:off x="5083412" y="1275494"/>
            <a:ext cx="167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behavioral measure</a:t>
            </a: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A78998F5-4B8A-433F-BCB4-30723710CFF1}"/>
              </a:ext>
            </a:extLst>
          </p:cNvPr>
          <p:cNvSpPr/>
          <p:nvPr/>
        </p:nvSpPr>
        <p:spPr>
          <a:xfrm>
            <a:off x="7031616" y="1048716"/>
            <a:ext cx="114709" cy="12059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58A685EF-107F-4EE8-AFFF-DFA4990F647D}"/>
              </a:ext>
            </a:extLst>
          </p:cNvPr>
          <p:cNvSpPr/>
          <p:nvPr/>
        </p:nvSpPr>
        <p:spPr>
          <a:xfrm>
            <a:off x="537052" y="2927942"/>
            <a:ext cx="1594199" cy="1047938"/>
          </a:xfrm>
          <a:prstGeom prst="wedgeEllipseCallout">
            <a:avLst>
              <a:gd name="adj1" fmla="val -6407"/>
              <a:gd name="adj2" fmla="val 128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95E2F8-7701-410B-ACEB-DE048D763CBD}"/>
              </a:ext>
            </a:extLst>
          </p:cNvPr>
          <p:cNvSpPr txBox="1"/>
          <p:nvPr/>
        </p:nvSpPr>
        <p:spPr>
          <a:xfrm>
            <a:off x="-296030" y="3410310"/>
            <a:ext cx="145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Subject Summary value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53AA95-FCAC-4CEF-9D3C-56D9A126A000}"/>
              </a:ext>
            </a:extLst>
          </p:cNvPr>
          <p:cNvSpPr txBox="1"/>
          <p:nvPr/>
        </p:nvSpPr>
        <p:spPr>
          <a:xfrm>
            <a:off x="4133890" y="6293584"/>
            <a:ext cx="461665" cy="3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87439-D3F3-4DBF-81B0-9F9C0FEDB549}"/>
              </a:ext>
            </a:extLst>
          </p:cNvPr>
          <p:cNvSpPr txBox="1"/>
          <p:nvPr/>
        </p:nvSpPr>
        <p:spPr>
          <a:xfrm>
            <a:off x="7419558" y="1368283"/>
            <a:ext cx="8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value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0189A6-F493-4C2A-BC95-98D8314EE0F4}"/>
              </a:ext>
            </a:extLst>
          </p:cNvPr>
          <p:cNvCxnSpPr/>
          <p:nvPr/>
        </p:nvCxnSpPr>
        <p:spPr>
          <a:xfrm>
            <a:off x="7158599" y="1574540"/>
            <a:ext cx="2923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98CBE097-6D6B-4D01-B4FC-9E79D0816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95" y="598220"/>
            <a:ext cx="2514504" cy="1807308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91E35DF9-D2C7-452D-B618-62B1301C969E}"/>
              </a:ext>
            </a:extLst>
          </p:cNvPr>
          <p:cNvSpPr/>
          <p:nvPr/>
        </p:nvSpPr>
        <p:spPr>
          <a:xfrm>
            <a:off x="8733127" y="227701"/>
            <a:ext cx="3293808" cy="1539699"/>
          </a:xfrm>
          <a:prstGeom prst="wedgeRoundRectCallout">
            <a:avLst>
              <a:gd name="adj1" fmla="val -66992"/>
              <a:gd name="adj2" fmla="val -504"/>
              <a:gd name="adj3" fmla="val 16667"/>
            </a:avLst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A79981-5957-41AB-9ED7-4AFE9783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62" y="1429168"/>
            <a:ext cx="3022338" cy="2835299"/>
          </a:xfr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B0AE30FE-D154-4488-BE82-D759082EE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86" y="378151"/>
            <a:ext cx="3932352" cy="3776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3C2692-46E1-446A-AB46-E514F2F0A2DC}"/>
              </a:ext>
            </a:extLst>
          </p:cNvPr>
          <p:cNvSpPr txBox="1"/>
          <p:nvPr/>
        </p:nvSpPr>
        <p:spPr>
          <a:xfrm>
            <a:off x="145005" y="251700"/>
            <a:ext cx="6164826" cy="9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2800" dirty="0"/>
              <a:t>Fit a linear </a:t>
            </a:r>
            <a:r>
              <a:rPr lang="en-US" sz="2800" b="1" dirty="0">
                <a:solidFill>
                  <a:srgbClr val="C00000"/>
                </a:solidFill>
              </a:rPr>
              <a:t>model</a:t>
            </a:r>
          </a:p>
          <a:p>
            <a:pPr algn="ctr">
              <a:lnSpc>
                <a:spcPct val="30000"/>
              </a:lnSpc>
            </a:pPr>
            <a:r>
              <a:rPr lang="en-US" sz="2800" dirty="0"/>
              <a:t> </a:t>
            </a:r>
          </a:p>
          <a:p>
            <a:pPr algn="ctr"/>
            <a:endParaRPr lang="en-US" sz="1000" dirty="0"/>
          </a:p>
          <a:p>
            <a:pPr algn="ctr">
              <a:lnSpc>
                <a:spcPct val="50000"/>
              </a:lnSpc>
            </a:pPr>
            <a:r>
              <a:rPr lang="en-US" sz="2000" dirty="0"/>
              <a:t>X axis – subject’s summary value</a:t>
            </a:r>
          </a:p>
          <a:p>
            <a:pPr algn="ctr">
              <a:lnSpc>
                <a:spcPct val="50000"/>
              </a:lnSpc>
            </a:pPr>
            <a:endParaRPr lang="en-US" dirty="0"/>
          </a:p>
          <a:p>
            <a:pPr algn="ctr">
              <a:lnSpc>
                <a:spcPct val="50000"/>
              </a:lnSpc>
            </a:pPr>
            <a:r>
              <a:rPr lang="en-US" sz="2000" dirty="0"/>
              <a:t>Y axis – subject’s behavior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42FD4-27E6-4FBB-B80D-577A91125B87}"/>
              </a:ext>
            </a:extLst>
          </p:cNvPr>
          <p:cNvSpPr txBox="1"/>
          <p:nvPr/>
        </p:nvSpPr>
        <p:spPr>
          <a:xfrm>
            <a:off x="522127" y="5763774"/>
            <a:ext cx="5410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Positive</a:t>
            </a:r>
            <a:r>
              <a:rPr lang="en-US" sz="2400" dirty="0"/>
              <a:t> </a:t>
            </a:r>
            <a:r>
              <a:rPr lang="en-US" sz="2400" dirty="0" err="1"/>
              <a:t>corr</a:t>
            </a:r>
            <a:r>
              <a:rPr lang="en-US" sz="2400" dirty="0"/>
              <a:t> linear model 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sz="2400" dirty="0"/>
              <a:t> </a:t>
            </a:r>
            <a:r>
              <a:rPr lang="en-US" sz="2400" i="1" dirty="0"/>
              <a:t>Y = mx + b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Negative </a:t>
            </a:r>
            <a:r>
              <a:rPr lang="en-US" sz="2400" dirty="0" err="1"/>
              <a:t>corr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linear model 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sz="2400" dirty="0"/>
              <a:t>  </a:t>
            </a:r>
            <a:r>
              <a:rPr lang="en-US" sz="2400" i="1" dirty="0"/>
              <a:t>Y=</a:t>
            </a:r>
            <a:r>
              <a:rPr lang="en-US" sz="2400" i="1" dirty="0" err="1"/>
              <a:t>m’x</a:t>
            </a:r>
            <a:r>
              <a:rPr lang="en-US" sz="2400" i="1" dirty="0"/>
              <a:t> + b’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FF1CD-CEF2-4956-BE2B-B37E0B44993C}"/>
              </a:ext>
            </a:extLst>
          </p:cNvPr>
          <p:cNvSpPr txBox="1"/>
          <p:nvPr/>
        </p:nvSpPr>
        <p:spPr>
          <a:xfrm rot="16200000">
            <a:off x="-377811" y="2509305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Subjects’ Behavior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B28C7-2DDA-421D-897C-AFDE716D1CA7}"/>
              </a:ext>
            </a:extLst>
          </p:cNvPr>
          <p:cNvSpPr txBox="1"/>
          <p:nvPr/>
        </p:nvSpPr>
        <p:spPr>
          <a:xfrm>
            <a:off x="1371276" y="4264467"/>
            <a:ext cx="3146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Subjects’ selected Edge weights’ </a:t>
            </a:r>
            <a:r>
              <a:rPr lang="en-US" b="1" dirty="0"/>
              <a:t>Summation</a:t>
            </a:r>
            <a:r>
              <a:rPr lang="en-US" dirty="0"/>
              <a:t> measure </a:t>
            </a:r>
            <a:r>
              <a:rPr 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en-US" sz="1500" b="1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023C40A-36FF-4590-8094-8803CC698D7F}"/>
              </a:ext>
            </a:extLst>
          </p:cNvPr>
          <p:cNvSpPr/>
          <p:nvPr/>
        </p:nvSpPr>
        <p:spPr>
          <a:xfrm>
            <a:off x="2646735" y="5036585"/>
            <a:ext cx="264928" cy="6348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8563EB-E713-49C4-81DF-94DFF8E640FB}"/>
              </a:ext>
            </a:extLst>
          </p:cNvPr>
          <p:cNvCxnSpPr>
            <a:cxnSpLocks/>
          </p:cNvCxnSpPr>
          <p:nvPr/>
        </p:nvCxnSpPr>
        <p:spPr>
          <a:xfrm>
            <a:off x="9183432" y="898452"/>
            <a:ext cx="1538997" cy="0"/>
          </a:xfrm>
          <a:prstGeom prst="line">
            <a:avLst/>
          </a:prstGeom>
          <a:ln w="38100">
            <a:solidFill>
              <a:srgbClr val="F925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E0B86AA-D305-49AB-B957-AA0CAE31EE45}"/>
              </a:ext>
            </a:extLst>
          </p:cNvPr>
          <p:cNvSpPr/>
          <p:nvPr/>
        </p:nvSpPr>
        <p:spPr>
          <a:xfrm>
            <a:off x="8927645" y="4422866"/>
            <a:ext cx="255787" cy="7994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DEEAC-01D7-40BC-8D7E-B1C339CBEE1A}"/>
                  </a:ext>
                </a:extLst>
              </p:cNvPr>
              <p:cNvSpPr txBox="1"/>
              <p:nvPr/>
            </p:nvSpPr>
            <p:spPr>
              <a:xfrm>
                <a:off x="6652312" y="5371375"/>
                <a:ext cx="6109095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800" b="1" i="1" dirty="0"/>
                  <a:t>Outcome</a:t>
                </a:r>
                <a:r>
                  <a:rPr lang="en-US" sz="2000" b="1" i="1" dirty="0"/>
                  <a:t>:</a:t>
                </a:r>
                <a:r>
                  <a:rPr lang="en-US" sz="2000" dirty="0"/>
                  <a:t> </a:t>
                </a:r>
                <a:r>
                  <a:rPr lang="en-US" sz="2400" dirty="0"/>
                  <a:t>2</a:t>
                </a:r>
                <a:r>
                  <a:rPr lang="en-US" sz="2000" dirty="0"/>
                  <a:t> </a:t>
                </a:r>
                <a:r>
                  <a:rPr lang="en-US" sz="2400" dirty="0"/>
                  <a:t>Predicted behavior score</a:t>
                </a:r>
              </a:p>
              <a:p>
                <a:pPr>
                  <a:lnSpc>
                    <a:spcPct val="70000"/>
                  </a:lnSpc>
                </a:pPr>
                <a:endParaRPr lang="en-US" sz="2000" dirty="0"/>
              </a:p>
              <a:p>
                <a:r>
                  <a:rPr 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①</m:t>
                    </m:r>
                  </m:oMath>
                </a14:m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Predicted </a:t>
                </a:r>
                <a:r>
                  <a:rPr lang="en-US" sz="2000" b="1" dirty="0">
                    <a:solidFill>
                      <a:srgbClr val="F9250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Positive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model score</a:t>
                </a:r>
              </a:p>
              <a:p>
                <a:r>
                  <a:rPr 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②Predicted </a:t>
                </a:r>
                <a:r>
                  <a:rPr lang="en-US" sz="20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Negative</a:t>
                </a:r>
                <a:r>
                  <a:rPr 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model score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DEEAC-01D7-40BC-8D7E-B1C339CB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12" y="5371375"/>
                <a:ext cx="6109095" cy="1286506"/>
              </a:xfrm>
              <a:prstGeom prst="rect">
                <a:avLst/>
              </a:prstGeom>
              <a:blipFill>
                <a:blip r:embed="rId5"/>
                <a:stretch>
                  <a:fillRect l="-1996" t="-12796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BD98260C-435E-4162-BB46-52FA08CB88EB}"/>
              </a:ext>
            </a:extLst>
          </p:cNvPr>
          <p:cNvSpPr/>
          <p:nvPr/>
        </p:nvSpPr>
        <p:spPr>
          <a:xfrm>
            <a:off x="7380847" y="6069895"/>
            <a:ext cx="60795" cy="3922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3E40EE-7946-4945-A077-FFBC19DC89CD}"/>
              </a:ext>
            </a:extLst>
          </p:cNvPr>
          <p:cNvSpPr/>
          <p:nvPr/>
        </p:nvSpPr>
        <p:spPr>
          <a:xfrm>
            <a:off x="1589976" y="4799836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600" b="1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4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>
            <a:extLst>
              <a:ext uri="{FF2B5EF4-FFF2-40B4-BE49-F238E27FC236}">
                <a16:creationId xmlns:a16="http://schemas.microsoft.com/office/drawing/2014/main" id="{DD3AA6D2-F5D9-48D0-90F4-9D724B07C644}"/>
              </a:ext>
            </a:extLst>
          </p:cNvPr>
          <p:cNvSpPr txBox="1"/>
          <p:nvPr/>
        </p:nvSpPr>
        <p:spPr>
          <a:xfrm>
            <a:off x="5724133" y="4395245"/>
            <a:ext cx="7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461B5-FC77-482E-89F1-5F081F036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9" y="602542"/>
            <a:ext cx="452313" cy="51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CCA1A-2ECC-4A22-AAE2-E15964BD807C}"/>
              </a:ext>
            </a:extLst>
          </p:cNvPr>
          <p:cNvSpPr txBox="1"/>
          <p:nvPr/>
        </p:nvSpPr>
        <p:spPr>
          <a:xfrm>
            <a:off x="755523" y="591025"/>
            <a:ext cx="27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C16F8-102F-464A-B355-30C087037719}"/>
              </a:ext>
            </a:extLst>
          </p:cNvPr>
          <p:cNvSpPr txBox="1"/>
          <p:nvPr/>
        </p:nvSpPr>
        <p:spPr>
          <a:xfrm>
            <a:off x="2303551" y="704378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3C845E-35DE-448C-9EAB-E63EA621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693232"/>
            <a:ext cx="443964" cy="485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4C6500-62F4-4B10-BFCA-0685CD85F4AD}"/>
              </a:ext>
            </a:extLst>
          </p:cNvPr>
          <p:cNvSpPr txBox="1"/>
          <p:nvPr/>
        </p:nvSpPr>
        <p:spPr>
          <a:xfrm>
            <a:off x="742822" y="1676983"/>
            <a:ext cx="30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334AD-613C-41BE-88B2-48F9B4150034}"/>
              </a:ext>
            </a:extLst>
          </p:cNvPr>
          <p:cNvSpPr txBox="1"/>
          <p:nvPr/>
        </p:nvSpPr>
        <p:spPr>
          <a:xfrm>
            <a:off x="2326622" y="170044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1534B2-CB5E-435D-A5A4-104BC00B7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2738525"/>
            <a:ext cx="443964" cy="502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935435-4CD4-419D-884B-E5224DAD4127}"/>
              </a:ext>
            </a:extLst>
          </p:cNvPr>
          <p:cNvSpPr txBox="1"/>
          <p:nvPr/>
        </p:nvSpPr>
        <p:spPr>
          <a:xfrm>
            <a:off x="739250" y="2710146"/>
            <a:ext cx="37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097FA-F03B-400C-8F52-B506259D6705}"/>
              </a:ext>
            </a:extLst>
          </p:cNvPr>
          <p:cNvSpPr txBox="1"/>
          <p:nvPr/>
        </p:nvSpPr>
        <p:spPr>
          <a:xfrm>
            <a:off x="2334724" y="2826084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1920ED-FA90-4212-8619-F660B1E90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1" y="3775155"/>
            <a:ext cx="443964" cy="5020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32D3D5-AB0C-4DD8-A2A0-AB9F00FFEF72}"/>
              </a:ext>
            </a:extLst>
          </p:cNvPr>
          <p:cNvSpPr txBox="1"/>
          <p:nvPr/>
        </p:nvSpPr>
        <p:spPr>
          <a:xfrm>
            <a:off x="755523" y="3751686"/>
            <a:ext cx="36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B99C3-D971-4EC6-9865-A51FC023C9E1}"/>
              </a:ext>
            </a:extLst>
          </p:cNvPr>
          <p:cNvSpPr txBox="1"/>
          <p:nvPr/>
        </p:nvSpPr>
        <p:spPr>
          <a:xfrm>
            <a:off x="2261306" y="3850337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B599BDF-7926-4FD1-9075-53958F19B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23" y="942274"/>
            <a:ext cx="1919740" cy="14475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7C99FF-EE0B-4659-A70C-D14B100CD621}"/>
              </a:ext>
            </a:extLst>
          </p:cNvPr>
          <p:cNvSpPr/>
          <p:nvPr/>
        </p:nvSpPr>
        <p:spPr>
          <a:xfrm>
            <a:off x="2899135" y="352872"/>
            <a:ext cx="3471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Correlate each edge in connectivity matrix with behavioral measure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E6A82CF-A13B-4186-98F1-FA95ABA22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8" y="5218807"/>
            <a:ext cx="443964" cy="5020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BC031CA-B811-43C8-91EC-F9DB87E6F300}"/>
              </a:ext>
            </a:extLst>
          </p:cNvPr>
          <p:cNvSpPr txBox="1"/>
          <p:nvPr/>
        </p:nvSpPr>
        <p:spPr>
          <a:xfrm>
            <a:off x="697669" y="5201864"/>
            <a:ext cx="54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62319B-D94A-41C3-ADE5-C6B74B88B36B}"/>
              </a:ext>
            </a:extLst>
          </p:cNvPr>
          <p:cNvSpPr txBox="1"/>
          <p:nvPr/>
        </p:nvSpPr>
        <p:spPr>
          <a:xfrm>
            <a:off x="2210033" y="5357143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A4D5171-34F0-401F-9C7C-64CAC32E4E95}"/>
              </a:ext>
            </a:extLst>
          </p:cNvPr>
          <p:cNvCxnSpPr>
            <a:cxnSpLocks/>
          </p:cNvCxnSpPr>
          <p:nvPr/>
        </p:nvCxnSpPr>
        <p:spPr>
          <a:xfrm flipH="1" flipV="1">
            <a:off x="6062358" y="3807878"/>
            <a:ext cx="9256" cy="263025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61F391-F90A-4C0F-BFE4-7822204F4874}"/>
              </a:ext>
            </a:extLst>
          </p:cNvPr>
          <p:cNvCxnSpPr>
            <a:cxnSpLocks/>
          </p:cNvCxnSpPr>
          <p:nvPr/>
        </p:nvCxnSpPr>
        <p:spPr>
          <a:xfrm flipV="1">
            <a:off x="6062358" y="6421208"/>
            <a:ext cx="2349683" cy="1499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5E6DC04B-DC9F-4305-8B18-201C98550C29}"/>
              </a:ext>
            </a:extLst>
          </p:cNvPr>
          <p:cNvSpPr/>
          <p:nvPr/>
        </p:nvSpPr>
        <p:spPr>
          <a:xfrm>
            <a:off x="7120536" y="502191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7D16029A-0CF2-43B3-B1C7-6E834001F149}"/>
              </a:ext>
            </a:extLst>
          </p:cNvPr>
          <p:cNvSpPr/>
          <p:nvPr/>
        </p:nvSpPr>
        <p:spPr>
          <a:xfrm>
            <a:off x="6981875" y="5414252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556C7BA-95C5-42E3-8266-2AAAD48EDB6B}"/>
              </a:ext>
            </a:extLst>
          </p:cNvPr>
          <p:cNvSpPr/>
          <p:nvPr/>
        </p:nvSpPr>
        <p:spPr>
          <a:xfrm>
            <a:off x="6386903" y="586562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201FC50D-C0D0-47FD-A796-CA9454895262}"/>
              </a:ext>
            </a:extLst>
          </p:cNvPr>
          <p:cNvSpPr/>
          <p:nvPr/>
        </p:nvSpPr>
        <p:spPr>
          <a:xfrm>
            <a:off x="7894632" y="4221924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9927C1F-36AF-47AB-B94C-172E0A61B32C}"/>
              </a:ext>
            </a:extLst>
          </p:cNvPr>
          <p:cNvCxnSpPr>
            <a:cxnSpLocks/>
          </p:cNvCxnSpPr>
          <p:nvPr/>
        </p:nvCxnSpPr>
        <p:spPr>
          <a:xfrm flipV="1">
            <a:off x="6071409" y="4118705"/>
            <a:ext cx="2042751" cy="230250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0D7E5BB1-4ADC-4FDE-BEF9-AC4D14E47723}"/>
              </a:ext>
            </a:extLst>
          </p:cNvPr>
          <p:cNvSpPr/>
          <p:nvPr/>
        </p:nvSpPr>
        <p:spPr>
          <a:xfrm>
            <a:off x="7526282" y="4467499"/>
            <a:ext cx="298103" cy="271360"/>
          </a:xfrm>
          <a:prstGeom prst="flowChartConnector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87419A-17B9-4543-A90A-61016BDB8F0F}"/>
              </a:ext>
            </a:extLst>
          </p:cNvPr>
          <p:cNvSpPr txBox="1"/>
          <p:nvPr/>
        </p:nvSpPr>
        <p:spPr>
          <a:xfrm>
            <a:off x="711754" y="4652583"/>
            <a:ext cx="19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&lt;Left-out</a:t>
            </a:r>
            <a:r>
              <a:rPr lang="ko-KR" altLang="en-US" dirty="0"/>
              <a:t> </a:t>
            </a:r>
            <a:r>
              <a:rPr lang="en-US" altLang="ko-KR" dirty="0"/>
              <a:t>subject&gt;</a:t>
            </a:r>
            <a:endParaRPr 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9334FE4-3F63-4330-BE39-004040F388F2}"/>
              </a:ext>
            </a:extLst>
          </p:cNvPr>
          <p:cNvCxnSpPr>
            <a:cxnSpLocks/>
          </p:cNvCxnSpPr>
          <p:nvPr/>
        </p:nvCxnSpPr>
        <p:spPr>
          <a:xfrm flipH="1" flipV="1">
            <a:off x="9161432" y="3776705"/>
            <a:ext cx="10971" cy="263160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187652-C1E4-4208-A6F8-D2ED6B04B50E}"/>
              </a:ext>
            </a:extLst>
          </p:cNvPr>
          <p:cNvCxnSpPr>
            <a:cxnSpLocks/>
          </p:cNvCxnSpPr>
          <p:nvPr/>
        </p:nvCxnSpPr>
        <p:spPr>
          <a:xfrm flipV="1">
            <a:off x="9163147" y="6380574"/>
            <a:ext cx="2460303" cy="1498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09BB4E-053D-4DD5-BC6C-1B8035C41E0F}"/>
              </a:ext>
            </a:extLst>
          </p:cNvPr>
          <p:cNvSpPr/>
          <p:nvPr/>
        </p:nvSpPr>
        <p:spPr>
          <a:xfrm>
            <a:off x="9672703" y="4965195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1C5ECF9A-0FD7-4108-949F-70E36A76A58B}"/>
              </a:ext>
            </a:extLst>
          </p:cNvPr>
          <p:cNvSpPr/>
          <p:nvPr/>
        </p:nvSpPr>
        <p:spPr>
          <a:xfrm>
            <a:off x="9298707" y="542115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31BB3B70-64E4-41D5-B723-886BA27BEA15}"/>
              </a:ext>
            </a:extLst>
          </p:cNvPr>
          <p:cNvSpPr/>
          <p:nvPr/>
        </p:nvSpPr>
        <p:spPr>
          <a:xfrm>
            <a:off x="9413944" y="5923653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25DEBA3D-18F1-40E1-902E-EEE1C982CECC}"/>
              </a:ext>
            </a:extLst>
          </p:cNvPr>
          <p:cNvSpPr/>
          <p:nvPr/>
        </p:nvSpPr>
        <p:spPr>
          <a:xfrm>
            <a:off x="9894293" y="4250309"/>
            <a:ext cx="298103" cy="27136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402D59A-67AA-4F8E-A745-53EDB2E6C230}"/>
              </a:ext>
            </a:extLst>
          </p:cNvPr>
          <p:cNvCxnSpPr>
            <a:cxnSpLocks/>
          </p:cNvCxnSpPr>
          <p:nvPr/>
        </p:nvCxnSpPr>
        <p:spPr>
          <a:xfrm flipV="1">
            <a:off x="9175898" y="3934983"/>
            <a:ext cx="1226642" cy="24622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C8566A5C-3171-4A77-B027-3F595D75A851}"/>
              </a:ext>
            </a:extLst>
          </p:cNvPr>
          <p:cNvSpPr/>
          <p:nvPr/>
        </p:nvSpPr>
        <p:spPr>
          <a:xfrm>
            <a:off x="10122231" y="4019813"/>
            <a:ext cx="298103" cy="271360"/>
          </a:xfrm>
          <a:prstGeom prst="flowChartConnector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6F2D0C-5BEB-4658-9C3D-880C38178FC1}"/>
              </a:ext>
            </a:extLst>
          </p:cNvPr>
          <p:cNvSpPr txBox="1"/>
          <p:nvPr/>
        </p:nvSpPr>
        <p:spPr>
          <a:xfrm>
            <a:off x="8431816" y="2337938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412DC5E-74D9-4794-BBAF-0A359FEBF55B}"/>
              </a:ext>
            </a:extLst>
          </p:cNvPr>
          <p:cNvSpPr txBox="1"/>
          <p:nvPr/>
        </p:nvSpPr>
        <p:spPr>
          <a:xfrm>
            <a:off x="8749305" y="1970510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AE3B0C-DDB2-429A-8112-79043BFF958F}"/>
              </a:ext>
            </a:extLst>
          </p:cNvPr>
          <p:cNvSpPr txBox="1"/>
          <p:nvPr/>
        </p:nvSpPr>
        <p:spPr>
          <a:xfrm>
            <a:off x="9074371" y="1548574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F8232-158E-49E8-B803-0DC4E3FD6394}"/>
              </a:ext>
            </a:extLst>
          </p:cNvPr>
          <p:cNvSpPr txBox="1"/>
          <p:nvPr/>
        </p:nvSpPr>
        <p:spPr>
          <a:xfrm>
            <a:off x="9866651" y="6341541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8F03AA-9581-4128-9446-BE329D2B464E}"/>
              </a:ext>
            </a:extLst>
          </p:cNvPr>
          <p:cNvSpPr txBox="1"/>
          <p:nvPr/>
        </p:nvSpPr>
        <p:spPr>
          <a:xfrm>
            <a:off x="10780080" y="2266716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4F09F9-816D-4DA1-9D31-025DC5DC6398}"/>
              </a:ext>
            </a:extLst>
          </p:cNvPr>
          <p:cNvSpPr txBox="1"/>
          <p:nvPr/>
        </p:nvSpPr>
        <p:spPr>
          <a:xfrm>
            <a:off x="10502233" y="2649029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2B05760-07B8-4EEF-BEAA-1408A72AB00B}"/>
              </a:ext>
            </a:extLst>
          </p:cNvPr>
          <p:cNvSpPr txBox="1"/>
          <p:nvPr/>
        </p:nvSpPr>
        <p:spPr>
          <a:xfrm>
            <a:off x="11001540" y="1894740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8CC3CF3-B99F-44BD-8F7F-0D49A9E5885B}"/>
              </a:ext>
            </a:extLst>
          </p:cNvPr>
          <p:cNvSpPr txBox="1"/>
          <p:nvPr/>
        </p:nvSpPr>
        <p:spPr>
          <a:xfrm>
            <a:off x="8112456" y="18505"/>
            <a:ext cx="357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Summation of selected edge strengths in each individuals resulting in</a:t>
            </a:r>
          </a:p>
          <a:p>
            <a:pPr algn="ctr"/>
            <a:r>
              <a:rPr lang="en-US" sz="1600" b="1" dirty="0"/>
              <a:t>“Single subject summary value”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3E9650-03FA-40D0-A638-9547981C514E}"/>
              </a:ext>
            </a:extLst>
          </p:cNvPr>
          <p:cNvSpPr txBox="1"/>
          <p:nvPr/>
        </p:nvSpPr>
        <p:spPr>
          <a:xfrm>
            <a:off x="3139230" y="4652583"/>
            <a:ext cx="215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 the behavior of left-out subject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CA6CAA2-838D-448C-9FDF-8C4830FACB93}"/>
              </a:ext>
            </a:extLst>
          </p:cNvPr>
          <p:cNvSpPr/>
          <p:nvPr/>
        </p:nvSpPr>
        <p:spPr>
          <a:xfrm>
            <a:off x="7424703" y="3267302"/>
            <a:ext cx="313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Fit a linear model</a:t>
            </a:r>
          </a:p>
        </p:txBody>
      </p:sp>
      <p:sp>
        <p:nvSpPr>
          <p:cNvPr id="112" name="왼쪽 대괄호 111">
            <a:extLst>
              <a:ext uri="{FF2B5EF4-FFF2-40B4-BE49-F238E27FC236}">
                <a16:creationId xmlns:a16="http://schemas.microsoft.com/office/drawing/2014/main" id="{2269430A-0D8E-423C-8730-51ED693597DA}"/>
              </a:ext>
            </a:extLst>
          </p:cNvPr>
          <p:cNvSpPr/>
          <p:nvPr/>
        </p:nvSpPr>
        <p:spPr>
          <a:xfrm>
            <a:off x="540327" y="809304"/>
            <a:ext cx="92408" cy="328093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D770A98-4224-4455-8411-BE7679FCD25F}"/>
              </a:ext>
            </a:extLst>
          </p:cNvPr>
          <p:cNvCxnSpPr>
            <a:cxnSpLocks/>
          </p:cNvCxnSpPr>
          <p:nvPr/>
        </p:nvCxnSpPr>
        <p:spPr>
          <a:xfrm flipH="1">
            <a:off x="477356" y="5399167"/>
            <a:ext cx="177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B4F670C-4962-4D4A-A016-EB18BA013A11}"/>
              </a:ext>
            </a:extLst>
          </p:cNvPr>
          <p:cNvSpPr txBox="1"/>
          <p:nvPr/>
        </p:nvSpPr>
        <p:spPr>
          <a:xfrm>
            <a:off x="-450852" y="2191778"/>
            <a:ext cx="107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FA120F-499A-47F9-9E4D-71011626DE7F}"/>
              </a:ext>
            </a:extLst>
          </p:cNvPr>
          <p:cNvSpPr txBox="1"/>
          <p:nvPr/>
        </p:nvSpPr>
        <p:spPr>
          <a:xfrm>
            <a:off x="1170934" y="54505"/>
            <a:ext cx="971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Connectivity </a:t>
            </a:r>
          </a:p>
          <a:p>
            <a:pPr algn="ctr"/>
            <a:r>
              <a:rPr lang="en-US" sz="1100" dirty="0"/>
              <a:t>matrix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6800C55-2C9E-43A7-A834-AA113FCEF02C}"/>
              </a:ext>
            </a:extLst>
          </p:cNvPr>
          <p:cNvSpPr txBox="1"/>
          <p:nvPr/>
        </p:nvSpPr>
        <p:spPr>
          <a:xfrm>
            <a:off x="1862341" y="60216"/>
            <a:ext cx="1298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Behavioral </a:t>
            </a:r>
          </a:p>
          <a:p>
            <a:pPr algn="ctr"/>
            <a:r>
              <a:rPr lang="en-US" sz="1100" dirty="0"/>
              <a:t>Measure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1660A0-88F4-4FD4-BFA0-8EFB00A9BC2C}"/>
              </a:ext>
            </a:extLst>
          </p:cNvPr>
          <p:cNvSpPr txBox="1"/>
          <p:nvPr/>
        </p:nvSpPr>
        <p:spPr>
          <a:xfrm>
            <a:off x="245154" y="202184"/>
            <a:ext cx="1298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Subject</a:t>
            </a:r>
          </a:p>
        </p:txBody>
      </p:sp>
      <p:pic>
        <p:nvPicPr>
          <p:cNvPr id="123" name="그림 122" descr="스크린샷이(가) 표시된 사진&#10;&#10;자동 생성된 설명">
            <a:extLst>
              <a:ext uri="{FF2B5EF4-FFF2-40B4-BE49-F238E27FC236}">
                <a16:creationId xmlns:a16="http://schemas.microsoft.com/office/drawing/2014/main" id="{38A88078-A457-44AA-B97B-5C1C9084D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58" y="2377967"/>
            <a:ext cx="3144640" cy="1204010"/>
          </a:xfrm>
          <a:prstGeom prst="rect">
            <a:avLst/>
          </a:prstGeom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0512562-3DD8-4CC7-9AA6-20F68B9C2E6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99135" y="1666027"/>
            <a:ext cx="5623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67856BD-2476-4808-A0BA-0AA0BABA73CE}"/>
              </a:ext>
            </a:extLst>
          </p:cNvPr>
          <p:cNvCxnSpPr>
            <a:cxnSpLocks/>
          </p:cNvCxnSpPr>
          <p:nvPr/>
        </p:nvCxnSpPr>
        <p:spPr>
          <a:xfrm flipV="1">
            <a:off x="5678776" y="1667160"/>
            <a:ext cx="1686216" cy="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15DD366-8ADE-4C6C-886F-2FA7232A16FA}"/>
              </a:ext>
            </a:extLst>
          </p:cNvPr>
          <p:cNvCxnSpPr>
            <a:cxnSpLocks/>
          </p:cNvCxnSpPr>
          <p:nvPr/>
        </p:nvCxnSpPr>
        <p:spPr>
          <a:xfrm>
            <a:off x="8978522" y="3235954"/>
            <a:ext cx="14932" cy="529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6735C858-2401-42FA-9EDD-9847D929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26" y="1096945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5BA98036-FE21-48B4-883A-C677BC7DD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81" y="1508712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66B6E41-FE1D-4577-83AB-2BB795E22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62" y="1857744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D9B87011-1288-49E7-9A08-C0C56F4D7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38" y="2210840"/>
            <a:ext cx="754445" cy="739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CB0D7654-75AF-4C6E-A8CA-27B6DB217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72" y="1055515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1" name="그림 100" descr="스크린샷이(가) 표시된 사진&#10;&#10;자동 생성된 설명">
            <a:extLst>
              <a:ext uri="{FF2B5EF4-FFF2-40B4-BE49-F238E27FC236}">
                <a16:creationId xmlns:a16="http://schemas.microsoft.com/office/drawing/2014/main" id="{79CBEC00-19C5-4BED-A63B-0D44FDEEE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72" y="1478679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2" name="그림 101" descr="스크린샷이(가) 표시된 사진&#10;&#10;자동 생성된 설명">
            <a:extLst>
              <a:ext uri="{FF2B5EF4-FFF2-40B4-BE49-F238E27FC236}">
                <a16:creationId xmlns:a16="http://schemas.microsoft.com/office/drawing/2014/main" id="{E8F6713C-0CE4-4389-B1E4-56561F3B9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44" y="1851152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3" name="그림 102" descr="스크린샷이(가) 표시된 사진&#10;&#10;자동 생성된 설명">
            <a:extLst>
              <a:ext uri="{FF2B5EF4-FFF2-40B4-BE49-F238E27FC236}">
                <a16:creationId xmlns:a16="http://schemas.microsoft.com/office/drawing/2014/main" id="{480F79EB-31FD-4FCB-81E8-B33868452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03" y="2240847"/>
            <a:ext cx="732668" cy="681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93BD30-E75C-40EA-B927-65B0BA8408B6}"/>
              </a:ext>
            </a:extLst>
          </p:cNvPr>
          <p:cNvSpPr txBox="1"/>
          <p:nvPr/>
        </p:nvSpPr>
        <p:spPr>
          <a:xfrm>
            <a:off x="8291420" y="2751666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5067F2-BC7E-4110-8E1B-FA23503B3AE6}"/>
              </a:ext>
            </a:extLst>
          </p:cNvPr>
          <p:cNvSpPr txBox="1"/>
          <p:nvPr/>
        </p:nvSpPr>
        <p:spPr>
          <a:xfrm>
            <a:off x="8545930" y="2441157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433459C-C2D9-40C7-B266-A2D9D4189A9E}"/>
              </a:ext>
            </a:extLst>
          </p:cNvPr>
          <p:cNvSpPr txBox="1"/>
          <p:nvPr/>
        </p:nvSpPr>
        <p:spPr>
          <a:xfrm>
            <a:off x="8860171" y="2048742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9874C8-4748-4430-8EBA-DCB7A86FCDED}"/>
              </a:ext>
            </a:extLst>
          </p:cNvPr>
          <p:cNvSpPr txBox="1"/>
          <p:nvPr/>
        </p:nvSpPr>
        <p:spPr>
          <a:xfrm>
            <a:off x="9189138" y="164082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873CC6-4714-4F6F-8D38-BC1FEB98493F}"/>
              </a:ext>
            </a:extLst>
          </p:cNvPr>
          <p:cNvSpPr txBox="1"/>
          <p:nvPr/>
        </p:nvSpPr>
        <p:spPr>
          <a:xfrm>
            <a:off x="10904866" y="2347031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D77EA1-CC50-49D6-8F1A-2549F243D6AC}"/>
              </a:ext>
            </a:extLst>
          </p:cNvPr>
          <p:cNvSpPr txBox="1"/>
          <p:nvPr/>
        </p:nvSpPr>
        <p:spPr>
          <a:xfrm>
            <a:off x="10626534" y="2751666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65F41B-5C66-4514-B25E-CDE3D5CC5A13}"/>
              </a:ext>
            </a:extLst>
          </p:cNvPr>
          <p:cNvSpPr txBox="1"/>
          <p:nvPr/>
        </p:nvSpPr>
        <p:spPr>
          <a:xfrm>
            <a:off x="11122232" y="1967867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376E54-1429-4239-B784-4BC00A5AC12D}"/>
              </a:ext>
            </a:extLst>
          </p:cNvPr>
          <p:cNvSpPr txBox="1"/>
          <p:nvPr/>
        </p:nvSpPr>
        <p:spPr>
          <a:xfrm>
            <a:off x="10002511" y="6434534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C3C68E6-FB86-4123-9877-280CA54C75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67" y="538445"/>
            <a:ext cx="614511" cy="612000"/>
          </a:xfrm>
          <a:prstGeom prst="rect">
            <a:avLst/>
          </a:prstGeom>
        </p:spPr>
      </p:pic>
      <p:pic>
        <p:nvPicPr>
          <p:cNvPr id="41" name="그림 40" descr="전자기기이(가) 표시된 사진&#10;&#10;자동 생성된 설명">
            <a:extLst>
              <a:ext uri="{FF2B5EF4-FFF2-40B4-BE49-F238E27FC236}">
                <a16:creationId xmlns:a16="http://schemas.microsoft.com/office/drawing/2014/main" id="{87CB0359-E10F-47DD-86AD-ED619C9117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34" y="1609783"/>
            <a:ext cx="611024" cy="612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5673450-54D6-444E-8A62-3FFA6AFE03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26" y="3678434"/>
            <a:ext cx="648817" cy="612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28932795-2E39-401D-A788-4C6BEBA729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5" y="2645715"/>
            <a:ext cx="611024" cy="612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BBF4A85-66D6-413A-BAFD-CDADB3484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4" y="5132625"/>
            <a:ext cx="608127" cy="6120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1B1CFF8-59BC-488A-B050-B0F87AFE05AB}"/>
              </a:ext>
            </a:extLst>
          </p:cNvPr>
          <p:cNvSpPr txBox="1"/>
          <p:nvPr/>
        </p:nvSpPr>
        <p:spPr>
          <a:xfrm>
            <a:off x="7212910" y="6387339"/>
            <a:ext cx="15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6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EBE4D6-0003-4A59-BAC0-1D6B5976D8A8}"/>
              </a:ext>
            </a:extLst>
          </p:cNvPr>
          <p:cNvSpPr txBox="1"/>
          <p:nvPr/>
        </p:nvSpPr>
        <p:spPr>
          <a:xfrm>
            <a:off x="7383115" y="6476615"/>
            <a:ext cx="7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2FFAC1-8B3A-4E16-8E0D-6D962E65895E}"/>
              </a:ext>
            </a:extLst>
          </p:cNvPr>
          <p:cNvSpPr txBox="1"/>
          <p:nvPr/>
        </p:nvSpPr>
        <p:spPr>
          <a:xfrm>
            <a:off x="6992201" y="6387142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EC233-FBFD-4D36-BEC6-E56F400814ED}"/>
              </a:ext>
            </a:extLst>
          </p:cNvPr>
          <p:cNvSpPr txBox="1"/>
          <p:nvPr/>
        </p:nvSpPr>
        <p:spPr>
          <a:xfrm>
            <a:off x="7115167" y="647250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D3953CE-E17E-4235-B679-66434F4D6D8C}"/>
              </a:ext>
            </a:extLst>
          </p:cNvPr>
          <p:cNvSpPr txBox="1"/>
          <p:nvPr/>
        </p:nvSpPr>
        <p:spPr>
          <a:xfrm>
            <a:off x="5729442" y="496137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62A3C8-F7BB-4077-95F4-BE3279AAC5FE}"/>
              </a:ext>
            </a:extLst>
          </p:cNvPr>
          <p:cNvSpPr txBox="1"/>
          <p:nvPr/>
        </p:nvSpPr>
        <p:spPr>
          <a:xfrm>
            <a:off x="5739833" y="5416203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C826C6-221C-47D0-A505-6FE38222EFCE}"/>
              </a:ext>
            </a:extLst>
          </p:cNvPr>
          <p:cNvSpPr txBox="1"/>
          <p:nvPr/>
        </p:nvSpPr>
        <p:spPr>
          <a:xfrm>
            <a:off x="5773528" y="5887974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EEEFA8C-729B-4ACD-ADE2-69A66F36D691}"/>
              </a:ext>
            </a:extLst>
          </p:cNvPr>
          <p:cNvSpPr txBox="1"/>
          <p:nvPr/>
        </p:nvSpPr>
        <p:spPr>
          <a:xfrm>
            <a:off x="5729086" y="4204225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79E2F2-4B7B-430E-8EF2-55F7186541E6}"/>
              </a:ext>
            </a:extLst>
          </p:cNvPr>
          <p:cNvSpPr txBox="1"/>
          <p:nvPr/>
        </p:nvSpPr>
        <p:spPr>
          <a:xfrm>
            <a:off x="8846773" y="4216426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A679182-DC72-4005-80B2-65CF12FB8135}"/>
              </a:ext>
            </a:extLst>
          </p:cNvPr>
          <p:cNvSpPr txBox="1"/>
          <p:nvPr/>
        </p:nvSpPr>
        <p:spPr>
          <a:xfrm>
            <a:off x="8832863" y="4947520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BFA94D9-F340-497C-9593-FB5A1A55618C}"/>
              </a:ext>
            </a:extLst>
          </p:cNvPr>
          <p:cNvSpPr txBox="1"/>
          <p:nvPr/>
        </p:nvSpPr>
        <p:spPr>
          <a:xfrm>
            <a:off x="8853648" y="5412738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109B83-BC15-4D8E-A376-CD649DAD704F}"/>
              </a:ext>
            </a:extLst>
          </p:cNvPr>
          <p:cNvSpPr txBox="1"/>
          <p:nvPr/>
        </p:nvSpPr>
        <p:spPr>
          <a:xfrm>
            <a:off x="8918511" y="5884509"/>
            <a:ext cx="49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30AC88-2F3E-43FA-B258-89082BAC5001}"/>
              </a:ext>
            </a:extLst>
          </p:cNvPr>
          <p:cNvSpPr/>
          <p:nvPr/>
        </p:nvSpPr>
        <p:spPr>
          <a:xfrm>
            <a:off x="8168493" y="2659092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F7C353A-4EB4-47D0-BB03-7E0A35D10BD2}"/>
              </a:ext>
            </a:extLst>
          </p:cNvPr>
          <p:cNvSpPr txBox="1"/>
          <p:nvPr/>
        </p:nvSpPr>
        <p:spPr>
          <a:xfrm>
            <a:off x="6350097" y="6383595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3D4659-B78E-41F9-B897-4C53EE8F1647}"/>
              </a:ext>
            </a:extLst>
          </p:cNvPr>
          <p:cNvSpPr txBox="1"/>
          <p:nvPr/>
        </p:nvSpPr>
        <p:spPr>
          <a:xfrm>
            <a:off x="6492963" y="645948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E141A6-0915-4129-BDD9-3E2163C0C8CC}"/>
              </a:ext>
            </a:extLst>
          </p:cNvPr>
          <p:cNvSpPr txBox="1"/>
          <p:nvPr/>
        </p:nvSpPr>
        <p:spPr>
          <a:xfrm>
            <a:off x="7861857" y="6375550"/>
            <a:ext cx="3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250F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9250F"/>
              </a:solidFill>
              <a:latin typeface="Georgia Pro" panose="02040502050405020303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4FBB70-9EA9-4930-B9F4-2865CDF5372A}"/>
              </a:ext>
            </a:extLst>
          </p:cNvPr>
          <p:cNvSpPr txBox="1"/>
          <p:nvPr/>
        </p:nvSpPr>
        <p:spPr>
          <a:xfrm>
            <a:off x="8001164" y="6469930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C62729-6D41-4C31-B291-7A7C5B92016E}"/>
              </a:ext>
            </a:extLst>
          </p:cNvPr>
          <p:cNvSpPr txBox="1"/>
          <p:nvPr/>
        </p:nvSpPr>
        <p:spPr>
          <a:xfrm>
            <a:off x="9674474" y="6347592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6AB6A64-D14A-4AC3-A758-68BCC4364E8E}"/>
              </a:ext>
            </a:extLst>
          </p:cNvPr>
          <p:cNvSpPr txBox="1"/>
          <p:nvPr/>
        </p:nvSpPr>
        <p:spPr>
          <a:xfrm>
            <a:off x="9810728" y="6436962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6F6F3F-592F-4D3A-A5EA-5C62A109A3CB}"/>
              </a:ext>
            </a:extLst>
          </p:cNvPr>
          <p:cNvSpPr txBox="1"/>
          <p:nvPr/>
        </p:nvSpPr>
        <p:spPr>
          <a:xfrm>
            <a:off x="9267406" y="6349792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8AA2FEE-8ECE-407E-9CB9-54F7749FD0C9}"/>
              </a:ext>
            </a:extLst>
          </p:cNvPr>
          <p:cNvSpPr txBox="1"/>
          <p:nvPr/>
        </p:nvSpPr>
        <p:spPr>
          <a:xfrm>
            <a:off x="9370772" y="644243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F67DA22-00FA-4956-AB16-3716099672A1}"/>
              </a:ext>
            </a:extLst>
          </p:cNvPr>
          <p:cNvSpPr txBox="1"/>
          <p:nvPr/>
        </p:nvSpPr>
        <p:spPr>
          <a:xfrm>
            <a:off x="9391386" y="634486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279FCC-6ABD-4AB2-B73C-72777D5256EA}"/>
              </a:ext>
            </a:extLst>
          </p:cNvPr>
          <p:cNvSpPr txBox="1"/>
          <p:nvPr/>
        </p:nvSpPr>
        <p:spPr>
          <a:xfrm>
            <a:off x="9485010" y="6442433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A4D4F046-3E08-4370-910D-5304ECC750BF}"/>
              </a:ext>
            </a:extLst>
          </p:cNvPr>
          <p:cNvSpPr/>
          <p:nvPr/>
        </p:nvSpPr>
        <p:spPr>
          <a:xfrm rot="21248098">
            <a:off x="2358953" y="4196193"/>
            <a:ext cx="7826580" cy="1671280"/>
          </a:xfrm>
          <a:custGeom>
            <a:avLst/>
            <a:gdLst>
              <a:gd name="connsiteX0" fmla="*/ 0 w 8129117"/>
              <a:gd name="connsiteY0" fmla="*/ 1636055 h 1636055"/>
              <a:gd name="connsiteX1" fmla="*/ 6531429 w 8129117"/>
              <a:gd name="connsiteY1" fmla="*/ 68512 h 1636055"/>
              <a:gd name="connsiteX2" fmla="*/ 8129117 w 8129117"/>
              <a:gd name="connsiteY2" fmla="*/ 259431 h 1636055"/>
              <a:gd name="connsiteX3" fmla="*/ 8129117 w 8129117"/>
              <a:gd name="connsiteY3" fmla="*/ 259431 h 163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9117" h="1636055">
                <a:moveTo>
                  <a:pt x="0" y="1636055"/>
                </a:moveTo>
                <a:cubicBezTo>
                  <a:pt x="2588288" y="967002"/>
                  <a:pt x="5176576" y="297949"/>
                  <a:pt x="6531429" y="68512"/>
                </a:cubicBezTo>
                <a:cubicBezTo>
                  <a:pt x="7886282" y="-160925"/>
                  <a:pt x="8129117" y="259431"/>
                  <a:pt x="8129117" y="259431"/>
                </a:cubicBezTo>
                <a:lnTo>
                  <a:pt x="8129117" y="259431"/>
                </a:lnTo>
              </a:path>
            </a:pathLst>
          </a:custGeom>
          <a:noFill/>
          <a:ln w="28575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6896C6D-7595-4EB4-91DF-9213C8E62228}"/>
              </a:ext>
            </a:extLst>
          </p:cNvPr>
          <p:cNvCxnSpPr>
            <a:cxnSpLocks/>
          </p:cNvCxnSpPr>
          <p:nvPr/>
        </p:nvCxnSpPr>
        <p:spPr>
          <a:xfrm flipH="1" flipV="1">
            <a:off x="10050919" y="3880885"/>
            <a:ext cx="50544" cy="169500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4621D00D-AF9D-4E19-B6EB-F929F6CD78EE}"/>
              </a:ext>
            </a:extLst>
          </p:cNvPr>
          <p:cNvCxnSpPr>
            <a:cxnSpLocks/>
          </p:cNvCxnSpPr>
          <p:nvPr/>
        </p:nvCxnSpPr>
        <p:spPr>
          <a:xfrm flipH="1" flipV="1">
            <a:off x="9892263" y="4031894"/>
            <a:ext cx="189601" cy="21775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A74671-A601-4529-ACB9-926E61E1996D}"/>
              </a:ext>
            </a:extLst>
          </p:cNvPr>
          <p:cNvSpPr txBox="1"/>
          <p:nvPr/>
        </p:nvSpPr>
        <p:spPr>
          <a:xfrm>
            <a:off x="11379254" y="151174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D93BA9-044E-4F4F-8E28-8DC6E66C58EF}"/>
              </a:ext>
            </a:extLst>
          </p:cNvPr>
          <p:cNvSpPr txBox="1"/>
          <p:nvPr/>
        </p:nvSpPr>
        <p:spPr>
          <a:xfrm>
            <a:off x="11249868" y="142147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0070C0"/>
              </a:solidFill>
              <a:latin typeface="Georgia Pro" panose="02040502050405020303" pitchFamily="18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A22E8E8-A5F8-47ED-92BF-69AB4C58595C}"/>
              </a:ext>
            </a:extLst>
          </p:cNvPr>
          <p:cNvSpPr/>
          <p:nvPr/>
        </p:nvSpPr>
        <p:spPr>
          <a:xfrm>
            <a:off x="10158880" y="6347997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chemeClr val="accent1"/>
              </a:solidFill>
              <a:latin typeface="Georgia Pro" panose="02040502050405020303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F04068C-ECDF-4724-8F1F-54D3CD7CC9FC}"/>
              </a:ext>
            </a:extLst>
          </p:cNvPr>
          <p:cNvSpPr txBox="1"/>
          <p:nvPr/>
        </p:nvSpPr>
        <p:spPr>
          <a:xfrm>
            <a:off x="7611858" y="6464169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D0688C-5BF4-4911-AC2E-EB6E4007D33C}"/>
              </a:ext>
            </a:extLst>
          </p:cNvPr>
          <p:cNvSpPr txBox="1"/>
          <p:nvPr/>
        </p:nvSpPr>
        <p:spPr>
          <a:xfrm>
            <a:off x="10266933" y="6438728"/>
            <a:ext cx="193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3D309BE-2813-4604-8B7B-250DF65C5DFF}"/>
              </a:ext>
            </a:extLst>
          </p:cNvPr>
          <p:cNvSpPr txBox="1"/>
          <p:nvPr/>
        </p:nvSpPr>
        <p:spPr>
          <a:xfrm>
            <a:off x="7492071" y="6378003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 Pro" panose="02040502050405020303" pitchFamily="18" charset="0"/>
                <a:ea typeface="맑은 고딕" panose="020B0503020000020004" pitchFamily="50" charset="-127"/>
              </a:rPr>
              <a:t>∑</a:t>
            </a:r>
            <a:endParaRPr lang="en-US" sz="1400" dirty="0">
              <a:solidFill>
                <a:srgbClr val="FF0000"/>
              </a:solidFill>
              <a:latin typeface="Georgia Pro" panose="02040502050405020303" pitchFamily="18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1C4169D-569F-47E3-8D1E-9190F8D00A3F}"/>
              </a:ext>
            </a:extLst>
          </p:cNvPr>
          <p:cNvCxnSpPr>
            <a:cxnSpLocks/>
          </p:cNvCxnSpPr>
          <p:nvPr/>
        </p:nvCxnSpPr>
        <p:spPr>
          <a:xfrm>
            <a:off x="7675334" y="4748383"/>
            <a:ext cx="8509" cy="1656000"/>
          </a:xfrm>
          <a:prstGeom prst="line">
            <a:avLst/>
          </a:prstGeom>
          <a:ln w="28575">
            <a:solidFill>
              <a:srgbClr val="FB43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5978F89-6848-452A-9AA6-D78D9B753419}"/>
              </a:ext>
            </a:extLst>
          </p:cNvPr>
          <p:cNvCxnSpPr>
            <a:cxnSpLocks/>
          </p:cNvCxnSpPr>
          <p:nvPr/>
        </p:nvCxnSpPr>
        <p:spPr>
          <a:xfrm>
            <a:off x="10301340" y="4336684"/>
            <a:ext cx="1873" cy="2038866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B56FBE8-40E0-4893-8861-AA6D86978FE8}"/>
              </a:ext>
            </a:extLst>
          </p:cNvPr>
          <p:cNvCxnSpPr>
            <a:cxnSpLocks/>
          </p:cNvCxnSpPr>
          <p:nvPr/>
        </p:nvCxnSpPr>
        <p:spPr>
          <a:xfrm flipV="1">
            <a:off x="6115367" y="4600222"/>
            <a:ext cx="1414507" cy="14412"/>
          </a:xfrm>
          <a:prstGeom prst="line">
            <a:avLst/>
          </a:prstGeom>
          <a:ln w="38100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20E3A2B-B750-4863-A133-1CC18F4A08A5}"/>
              </a:ext>
            </a:extLst>
          </p:cNvPr>
          <p:cNvCxnSpPr>
            <a:cxnSpLocks/>
          </p:cNvCxnSpPr>
          <p:nvPr/>
        </p:nvCxnSpPr>
        <p:spPr>
          <a:xfrm>
            <a:off x="9143172" y="4156805"/>
            <a:ext cx="100624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그림 190">
            <a:extLst>
              <a:ext uri="{FF2B5EF4-FFF2-40B4-BE49-F238E27FC236}">
                <a16:creationId xmlns:a16="http://schemas.microsoft.com/office/drawing/2014/main" id="{35F489BF-A720-4478-A3D0-9B2311D5A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0" y="6083565"/>
            <a:ext cx="526293" cy="515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2" name="그림 191" descr="스크린샷이(가) 표시된 사진&#10;&#10;자동 생성된 설명">
            <a:extLst>
              <a:ext uri="{FF2B5EF4-FFF2-40B4-BE49-F238E27FC236}">
                <a16:creationId xmlns:a16="http://schemas.microsoft.com/office/drawing/2014/main" id="{FEB1CEB0-9837-4374-B17C-3B076668C0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39" y="6085303"/>
            <a:ext cx="529412" cy="515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0FD4D887-1F28-4E1B-BB60-7441EB28D1B6}"/>
              </a:ext>
            </a:extLst>
          </p:cNvPr>
          <p:cNvSpPr txBox="1"/>
          <p:nvPr/>
        </p:nvSpPr>
        <p:spPr>
          <a:xfrm>
            <a:off x="8821521" y="3946472"/>
            <a:ext cx="6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853CFA7-9197-439D-8746-13BD88CA5966}"/>
              </a:ext>
            </a:extLst>
          </p:cNvPr>
          <p:cNvSpPr/>
          <p:nvPr/>
        </p:nvSpPr>
        <p:spPr>
          <a:xfrm>
            <a:off x="4808354" y="1212388"/>
            <a:ext cx="3471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Make a binary mask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903D899-48B5-4BC0-8791-9CDEEF18CDDD}"/>
              </a:ext>
            </a:extLst>
          </p:cNvPr>
          <p:cNvSpPr txBox="1"/>
          <p:nvPr/>
        </p:nvSpPr>
        <p:spPr>
          <a:xfrm>
            <a:off x="-517676" y="5197723"/>
            <a:ext cx="107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data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11FD786-56AC-4D47-A88E-C68F5A593336}"/>
              </a:ext>
            </a:extLst>
          </p:cNvPr>
          <p:cNvCxnSpPr>
            <a:cxnSpLocks/>
          </p:cNvCxnSpPr>
          <p:nvPr/>
        </p:nvCxnSpPr>
        <p:spPr>
          <a:xfrm flipH="1" flipV="1">
            <a:off x="7389498" y="4675706"/>
            <a:ext cx="193056" cy="6062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A5D7952-1AA7-408E-B103-C2044EAD4296}"/>
              </a:ext>
            </a:extLst>
          </p:cNvPr>
          <p:cNvCxnSpPr>
            <a:cxnSpLocks/>
          </p:cNvCxnSpPr>
          <p:nvPr/>
        </p:nvCxnSpPr>
        <p:spPr>
          <a:xfrm flipH="1">
            <a:off x="7553947" y="4759611"/>
            <a:ext cx="28607" cy="184225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원호 225">
            <a:extLst>
              <a:ext uri="{FF2B5EF4-FFF2-40B4-BE49-F238E27FC236}">
                <a16:creationId xmlns:a16="http://schemas.microsoft.com/office/drawing/2014/main" id="{A59A148B-CD1B-4E95-A280-DB5F717FA116}"/>
              </a:ext>
            </a:extLst>
          </p:cNvPr>
          <p:cNvSpPr/>
          <p:nvPr/>
        </p:nvSpPr>
        <p:spPr>
          <a:xfrm rot="9987272">
            <a:off x="-1203389" y="3049277"/>
            <a:ext cx="10030960" cy="3035780"/>
          </a:xfrm>
          <a:prstGeom prst="arc">
            <a:avLst>
              <a:gd name="adj1" fmla="val 11766530"/>
              <a:gd name="adj2" fmla="val 20069632"/>
            </a:avLst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3F31FAC-A4E3-4E79-9616-986E4D141E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28" y="2622498"/>
            <a:ext cx="6130176" cy="18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5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4F681-5964-4FF8-8B0F-B04DDF59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49" y="3533652"/>
            <a:ext cx="6545826" cy="3260494"/>
          </a:xfrm>
        </p:spPr>
        <p:txBody>
          <a:bodyPr>
            <a:normAutofit/>
          </a:bodyPr>
          <a:lstStyle/>
          <a:p>
            <a:r>
              <a:rPr lang="en-US" sz="3200" dirty="0"/>
              <a:t>LOO-CV: </a:t>
            </a:r>
            <a:r>
              <a:rPr lang="en-US" dirty="0"/>
              <a:t>leave one out cross-validation.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→ </a:t>
            </a:r>
            <a:r>
              <a:rPr lang="en-US" altLang="ko-KR" sz="2000" dirty="0" smtClean="0"/>
              <a:t>Other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CV methods..</a:t>
            </a:r>
            <a:endParaRPr lang="en-US" altLang="ko-KR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2E3E6-1A3C-43F1-81BD-FDF26A0708E2}"/>
              </a:ext>
            </a:extLst>
          </p:cNvPr>
          <p:cNvSpPr txBox="1"/>
          <p:nvPr/>
        </p:nvSpPr>
        <p:spPr>
          <a:xfrm>
            <a:off x="908916" y="433135"/>
            <a:ext cx="73930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2800" dirty="0"/>
              <a:t>Cross-Validation</a:t>
            </a:r>
            <a:r>
              <a:rPr lang="ko-KR" altLang="en-US" dirty="0"/>
              <a:t>이란</a:t>
            </a:r>
            <a:r>
              <a:rPr lang="en-US" altLang="ko-KR" dirty="0"/>
              <a:t>…</a:t>
            </a:r>
          </a:p>
          <a:p>
            <a:endParaRPr lang="en-US" altLang="ko-KR" sz="2400" dirty="0"/>
          </a:p>
          <a:p>
            <a:r>
              <a:rPr lang="en-US" altLang="ko-KR" sz="2400" dirty="0">
                <a:highlight>
                  <a:srgbClr val="FFFF00"/>
                </a:highlight>
              </a:rPr>
              <a:t>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F660B-2223-4090-889F-E0E9973010BD}"/>
              </a:ext>
            </a:extLst>
          </p:cNvPr>
          <p:cNvSpPr txBox="1"/>
          <p:nvPr/>
        </p:nvSpPr>
        <p:spPr>
          <a:xfrm>
            <a:off x="1296893" y="990738"/>
            <a:ext cx="535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→</a:t>
            </a:r>
            <a:r>
              <a:rPr lang="en-US" altLang="ko-KR" dirty="0" smtClean="0"/>
              <a:t> Data is partitioned into train data and test data</a:t>
            </a:r>
          </a:p>
          <a:p>
            <a:r>
              <a:rPr lang="en-US" dirty="0" smtClean="0"/>
              <a:t>     Results are generalized by cross-validation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A3FEF5-A24B-4B63-88FB-7B5AF131C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76" y="359154"/>
            <a:ext cx="3096892" cy="2464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24B2D-9BB0-4C62-A8C0-0022C5CA6CE8}"/>
              </a:ext>
            </a:extLst>
          </p:cNvPr>
          <p:cNvSpPr txBox="1"/>
          <p:nvPr/>
        </p:nvSpPr>
        <p:spPr>
          <a:xfrm>
            <a:off x="6098278" y="4476704"/>
            <a:ext cx="461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 p out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random sub-sampling validation</a:t>
            </a:r>
          </a:p>
        </p:txBody>
      </p:sp>
      <p:pic>
        <p:nvPicPr>
          <p:cNvPr id="11" name="그림 10" descr="계산기이(가) 표시된 사진&#10;&#10;자동 생성된 설명">
            <a:extLst>
              <a:ext uri="{FF2B5EF4-FFF2-40B4-BE49-F238E27FC236}">
                <a16:creationId xmlns:a16="http://schemas.microsoft.com/office/drawing/2014/main" id="{3EFF1A7B-7C4F-4597-A5C7-0B548581F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70" y="2252622"/>
            <a:ext cx="3096892" cy="43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1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76ED68-4CB7-4F66-B542-23B512F721DB}"/>
              </a:ext>
            </a:extLst>
          </p:cNvPr>
          <p:cNvSpPr txBox="1">
            <a:spLocks/>
          </p:cNvSpPr>
          <p:nvPr/>
        </p:nvSpPr>
        <p:spPr>
          <a:xfrm>
            <a:off x="1035167" y="4446092"/>
            <a:ext cx="3514073" cy="158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9CE47-4528-4F05-822B-6359582031E7}"/>
              </a:ext>
            </a:extLst>
          </p:cNvPr>
          <p:cNvSpPr txBox="1"/>
          <p:nvPr/>
        </p:nvSpPr>
        <p:spPr>
          <a:xfrm>
            <a:off x="4931429" y="5273290"/>
            <a:ext cx="2902337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5 group outcome </a:t>
            </a:r>
          </a:p>
          <a:p>
            <a:r>
              <a:rPr lang="en-US" altLang="ko-KR" sz="1600" b="1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Predicted </a:t>
            </a:r>
            <a:r>
              <a:rPr lang="en-US" altLang="ko-KR" sz="1600" b="1" dirty="0">
                <a:solidFill>
                  <a:srgbClr val="FF0000"/>
                </a:solidFill>
              </a:rPr>
              <a:t>score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pPr>
              <a:lnSpc>
                <a:spcPct val="50000"/>
              </a:lnSpc>
            </a:pP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ea typeface="맑은 고딕" panose="020B0503020000020004" pitchFamily="50" charset="-127"/>
              </a:rPr>
              <a:t>Total of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299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 participants </a:t>
            </a:r>
            <a:endParaRPr lang="en-US" altLang="ko-KR" sz="1600" b="1" dirty="0"/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2640F4E3-CCED-4360-B111-7654B91FFE88}"/>
              </a:ext>
            </a:extLst>
          </p:cNvPr>
          <p:cNvSpPr/>
          <p:nvPr/>
        </p:nvSpPr>
        <p:spPr>
          <a:xfrm>
            <a:off x="4503092" y="4937012"/>
            <a:ext cx="3523851" cy="1548879"/>
          </a:xfrm>
          <a:prstGeom prst="cloudCallout">
            <a:avLst>
              <a:gd name="adj1" fmla="val 77425"/>
              <a:gd name="adj2" fmla="val -4941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6A23CF-076E-467A-83E0-08429D2B50B5}"/>
              </a:ext>
            </a:extLst>
          </p:cNvPr>
          <p:cNvSpPr/>
          <p:nvPr/>
        </p:nvSpPr>
        <p:spPr>
          <a:xfrm>
            <a:off x="-255797" y="4663900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1. Feature</a:t>
            </a:r>
            <a:r>
              <a:rPr lang="ko-KR" altLang="en-US" sz="2400" dirty="0"/>
              <a:t> </a:t>
            </a:r>
            <a:r>
              <a:rPr lang="en-US" altLang="ko-KR" sz="2400" dirty="0"/>
              <a:t>Selection &amp; Summation</a:t>
            </a:r>
          </a:p>
          <a:p>
            <a:pPr algn="just"/>
            <a:r>
              <a:rPr lang="en-US" sz="2400" dirty="0"/>
              <a:t>             2. Model Construction</a:t>
            </a:r>
          </a:p>
          <a:p>
            <a:pPr algn="ctr"/>
            <a:endParaRPr lang="en-US" sz="1100" dirty="0"/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3. Model Validation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45369BB7-E4C3-4E08-B772-E2FBC2F3A14B}"/>
              </a:ext>
            </a:extLst>
          </p:cNvPr>
          <p:cNvSpPr/>
          <p:nvPr/>
        </p:nvSpPr>
        <p:spPr>
          <a:xfrm rot="8680743">
            <a:off x="3152475" y="4960749"/>
            <a:ext cx="2290772" cy="1603207"/>
          </a:xfrm>
          <a:prstGeom prst="arc">
            <a:avLst>
              <a:gd name="adj1" fmla="val 15187628"/>
              <a:gd name="adj2" fmla="val 899187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0066A96-DCA1-4510-8AC2-47C28764A34D}"/>
              </a:ext>
            </a:extLst>
          </p:cNvPr>
          <p:cNvCxnSpPr>
            <a:cxnSpLocks/>
          </p:cNvCxnSpPr>
          <p:nvPr/>
        </p:nvCxnSpPr>
        <p:spPr>
          <a:xfrm flipH="1">
            <a:off x="3173087" y="6169124"/>
            <a:ext cx="45783" cy="136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0758504-C7F5-4DA1-9B33-998F6F5B6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6" y="156022"/>
            <a:ext cx="6941609" cy="404871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35D299-8C50-43EC-B72A-15AC3946D0BC}"/>
              </a:ext>
            </a:extLst>
          </p:cNvPr>
          <p:cNvCxnSpPr>
            <a:cxnSpLocks/>
          </p:cNvCxnSpPr>
          <p:nvPr/>
        </p:nvCxnSpPr>
        <p:spPr>
          <a:xfrm>
            <a:off x="3218870" y="6138668"/>
            <a:ext cx="168014" cy="68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D0EEF-15C3-45E5-9F49-67359289C4A9}"/>
              </a:ext>
            </a:extLst>
          </p:cNvPr>
          <p:cNvSpPr txBox="1"/>
          <p:nvPr/>
        </p:nvSpPr>
        <p:spPr>
          <a:xfrm>
            <a:off x="-120826" y="1514153"/>
            <a:ext cx="107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06230-A9E2-4E55-9274-2486507B99A0}"/>
              </a:ext>
            </a:extLst>
          </p:cNvPr>
          <p:cNvSpPr txBox="1"/>
          <p:nvPr/>
        </p:nvSpPr>
        <p:spPr>
          <a:xfrm>
            <a:off x="-77283" y="3264225"/>
            <a:ext cx="107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data</a:t>
            </a:r>
          </a:p>
        </p:txBody>
      </p:sp>
      <p:pic>
        <p:nvPicPr>
          <p:cNvPr id="20" name="그림 19" descr="시계, 개체, 하얀색, 벽이(가) 표시된 사진&#10;&#10;자동 생성된 설명">
            <a:extLst>
              <a:ext uri="{FF2B5EF4-FFF2-40B4-BE49-F238E27FC236}">
                <a16:creationId xmlns:a16="http://schemas.microsoft.com/office/drawing/2014/main" id="{8912CF02-8320-44DF-9580-43F61D9A4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547" y="1545938"/>
            <a:ext cx="2133286" cy="4139215"/>
          </a:xfrm>
          <a:prstGeom prst="rect">
            <a:avLst/>
          </a:prstGeom>
        </p:spPr>
      </p:pic>
      <p:sp>
        <p:nvSpPr>
          <p:cNvPr id="21" name="원호 20">
            <a:extLst>
              <a:ext uri="{FF2B5EF4-FFF2-40B4-BE49-F238E27FC236}">
                <a16:creationId xmlns:a16="http://schemas.microsoft.com/office/drawing/2014/main" id="{5E227555-20C6-4B5A-B283-3296D72650F7}"/>
              </a:ext>
            </a:extLst>
          </p:cNvPr>
          <p:cNvSpPr/>
          <p:nvPr/>
        </p:nvSpPr>
        <p:spPr>
          <a:xfrm rot="19173130">
            <a:off x="8810341" y="1247204"/>
            <a:ext cx="1883228" cy="1643909"/>
          </a:xfrm>
          <a:prstGeom prst="arc">
            <a:avLst>
              <a:gd name="adj1" fmla="val 15875704"/>
              <a:gd name="adj2" fmla="val 28588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402478-6B67-4CD3-B2D4-451AAAF54FE7}"/>
              </a:ext>
            </a:extLst>
          </p:cNvPr>
          <p:cNvCxnSpPr>
            <a:cxnSpLocks/>
          </p:cNvCxnSpPr>
          <p:nvPr/>
        </p:nvCxnSpPr>
        <p:spPr>
          <a:xfrm flipV="1">
            <a:off x="10943650" y="1172847"/>
            <a:ext cx="106591" cy="3730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CB0078-8DFA-4D9A-B3AD-8D62094D28AF}"/>
              </a:ext>
            </a:extLst>
          </p:cNvPr>
          <p:cNvSpPr txBox="1"/>
          <p:nvPr/>
        </p:nvSpPr>
        <p:spPr>
          <a:xfrm>
            <a:off x="9271208" y="727692"/>
            <a:ext cx="151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0D6EB-012F-490B-BE6C-3D3A16AD308D}"/>
              </a:ext>
            </a:extLst>
          </p:cNvPr>
          <p:cNvSpPr txBox="1"/>
          <p:nvPr/>
        </p:nvSpPr>
        <p:spPr>
          <a:xfrm>
            <a:off x="10630977" y="778199"/>
            <a:ext cx="1832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badi" panose="020B0604020104020204" pitchFamily="34" charset="0"/>
                <a:cs typeface="Cordia New" panose="020B0304020202020204" pitchFamily="34" charset="-34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662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DFE4B7-05B6-4009-A47A-26A242CD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58" y="3103155"/>
            <a:ext cx="3777836" cy="3436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768074-D307-4755-9650-FCC38B54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45" y="3171280"/>
            <a:ext cx="3734293" cy="3348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101B2-2CA0-450D-9699-4E071BD974A3}"/>
              </a:ext>
            </a:extLst>
          </p:cNvPr>
          <p:cNvSpPr txBox="1"/>
          <p:nvPr/>
        </p:nvSpPr>
        <p:spPr>
          <a:xfrm>
            <a:off x="1160201" y="944303"/>
            <a:ext cx="12060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2800" dirty="0"/>
              <a:t>Compare “predicted” &amp; “observed behavior score” to </a:t>
            </a:r>
            <a:r>
              <a:rPr lang="en-US" sz="2800" b="1" dirty="0"/>
              <a:t>assess </a:t>
            </a:r>
          </a:p>
          <a:p>
            <a:pPr algn="just"/>
            <a:r>
              <a:rPr lang="en-US" sz="2800" b="1" dirty="0"/>
              <a:t>     </a:t>
            </a:r>
            <a:r>
              <a:rPr lang="en-US" sz="2800" dirty="0"/>
              <a:t>“</a:t>
            </a:r>
            <a:r>
              <a:rPr lang="en-US" sz="2800" i="1" u="sng" dirty="0">
                <a:solidFill>
                  <a:schemeClr val="accent2"/>
                </a:solidFill>
              </a:rPr>
              <a:t>Predictive Power</a:t>
            </a:r>
            <a:r>
              <a:rPr lang="en-US" sz="2800" dirty="0"/>
              <a:t>” </a:t>
            </a:r>
          </a:p>
          <a:p>
            <a:pPr algn="just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B6EDA-B4C5-4D0A-BE0E-754A163E1A90}"/>
              </a:ext>
            </a:extLst>
          </p:cNvPr>
          <p:cNvSpPr txBox="1"/>
          <p:nvPr/>
        </p:nvSpPr>
        <p:spPr>
          <a:xfrm>
            <a:off x="2903998" y="2646890"/>
            <a:ext cx="213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Positive</a:t>
            </a:r>
            <a:endParaRPr lang="en-US" sz="2400" dirty="0">
              <a:latin typeface="Abadi" panose="020B06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63C13-9C77-405E-B330-CBD01FFEA16A}"/>
              </a:ext>
            </a:extLst>
          </p:cNvPr>
          <p:cNvSpPr txBox="1"/>
          <p:nvPr/>
        </p:nvSpPr>
        <p:spPr>
          <a:xfrm>
            <a:off x="7811342" y="2621612"/>
            <a:ext cx="201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Negative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644D34-2D00-4234-8FAD-AB839771E7DA}"/>
              </a:ext>
            </a:extLst>
          </p:cNvPr>
          <p:cNvSpPr/>
          <p:nvPr/>
        </p:nvSpPr>
        <p:spPr>
          <a:xfrm>
            <a:off x="537347" y="385889"/>
            <a:ext cx="39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3. Model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1BE8D-BB98-42BA-861D-1A933941DC39}"/>
              </a:ext>
            </a:extLst>
          </p:cNvPr>
          <p:cNvSpPr txBox="1"/>
          <p:nvPr/>
        </p:nvSpPr>
        <p:spPr>
          <a:xfrm>
            <a:off x="4534135" y="1471014"/>
            <a:ext cx="3341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1) </a:t>
            </a:r>
            <a:r>
              <a:rPr lang="en-US" sz="2400" dirty="0">
                <a:highlight>
                  <a:srgbClr val="FFFF00"/>
                </a:highlight>
              </a:rPr>
              <a:t>Correlation  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400" dirty="0"/>
              <a:t>2)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96326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533CE-B81E-48E0-85C6-6319B3AA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6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*</a:t>
            </a:r>
            <a:r>
              <a:rPr lang="en-US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CC5859-F76A-495C-8C24-80950C78D3CA}"/>
              </a:ext>
            </a:extLst>
          </p:cNvPr>
          <p:cNvSpPr txBox="1">
            <a:spLocks/>
          </p:cNvSpPr>
          <p:nvPr/>
        </p:nvSpPr>
        <p:spPr>
          <a:xfrm>
            <a:off x="990600" y="1796141"/>
            <a:ext cx="10515600" cy="418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dirty="0"/>
              <a:t>1. Model Validation </a:t>
            </a:r>
            <a:r>
              <a:rPr lang="en-US" sz="3200" dirty="0"/>
              <a:t>– </a:t>
            </a:r>
            <a:r>
              <a:rPr lang="en-US" sz="3200" i="1" dirty="0"/>
              <a:t>Internal validation </a:t>
            </a:r>
            <a:r>
              <a:rPr lang="en-US" sz="3200" dirty="0"/>
              <a:t>(LOO-CV)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⑴</a:t>
            </a:r>
            <a:r>
              <a:rPr lang="en-US" altLang="ko-KR" dirty="0">
                <a:latin typeface="Arial Nova" panose="020B0504020202020204" pitchFamily="34" charset="0"/>
              </a:rPr>
              <a:t> </a:t>
            </a:r>
            <a:r>
              <a:rPr lang="en-US" altLang="ko-KR" dirty="0">
                <a:latin typeface="Abadi" panose="020B0604020104020204" pitchFamily="34" charset="0"/>
              </a:rPr>
              <a:t>K-ARS</a:t>
            </a:r>
            <a:r>
              <a:rPr lang="en-US" altLang="ko-KR" dirty="0">
                <a:latin typeface="Arial Nova" panose="020B0504020202020204" pitchFamily="34" charset="0"/>
              </a:rPr>
              <a:t> </a:t>
            </a:r>
            <a:r>
              <a:rPr lang="en-US" altLang="ko-KR" sz="2600" dirty="0" smtClean="0"/>
              <a:t>Inattentive Score </a:t>
            </a:r>
            <a:r>
              <a:rPr lang="en-US" altLang="ko-KR" dirty="0"/>
              <a:t>⇒ 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sz="3500" i="1" dirty="0">
                <a:solidFill>
                  <a:schemeClr val="accent2"/>
                </a:solidFill>
              </a:rPr>
              <a:t>Inattentive </a:t>
            </a:r>
            <a:r>
              <a:rPr lang="en-US" altLang="ko-KR" sz="3500" i="1" dirty="0"/>
              <a:t>Model</a:t>
            </a:r>
            <a:r>
              <a:rPr lang="en-US" altLang="ko-KR" sz="3500" b="1" i="1" dirty="0"/>
              <a:t>  </a:t>
            </a:r>
            <a:endParaRPr lang="en-US" altLang="ko-KR" b="1" i="1" dirty="0"/>
          </a:p>
          <a:p>
            <a:pPr marL="0" indent="0">
              <a:buNone/>
            </a:pPr>
            <a:r>
              <a:rPr lang="en-US" altLang="ko-KR" i="1" dirty="0"/>
              <a:t>         → P-value &lt;.05</a:t>
            </a:r>
            <a:r>
              <a:rPr lang="en-US" altLang="ko-KR" dirty="0"/>
              <a:t> </a:t>
            </a:r>
            <a:r>
              <a:rPr lang="en-US" altLang="ko-KR" dirty="0" smtClean="0"/>
              <a:t>(Prediction </a:t>
            </a:r>
            <a:r>
              <a:rPr lang="en-US" altLang="ko-KR" dirty="0"/>
              <a:t>O)</a:t>
            </a:r>
          </a:p>
          <a:p>
            <a:pPr marL="0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⑵ </a:t>
            </a:r>
            <a:r>
              <a:rPr lang="en-US" altLang="ko-KR" dirty="0" smtClean="0"/>
              <a:t>K-ARS Hyperactive Score</a:t>
            </a:r>
            <a:r>
              <a:rPr lang="ko-KR" altLang="en-US" sz="2600" dirty="0" smtClean="0"/>
              <a:t> </a:t>
            </a:r>
            <a:r>
              <a:rPr lang="en-US" altLang="ko-KR" dirty="0"/>
              <a:t>⇒  </a:t>
            </a:r>
            <a:r>
              <a:rPr lang="en-US" altLang="ko-KR" sz="3500" i="1" dirty="0">
                <a:solidFill>
                  <a:srgbClr val="7030A0"/>
                </a:solidFill>
              </a:rPr>
              <a:t>Hyperactive</a:t>
            </a:r>
            <a:r>
              <a:rPr lang="en-US" altLang="ko-KR" sz="3500" i="1" dirty="0"/>
              <a:t> Model</a:t>
            </a:r>
            <a:r>
              <a:rPr lang="en-US" altLang="ko-KR" sz="3000" i="1" dirty="0"/>
              <a:t> </a:t>
            </a:r>
          </a:p>
          <a:p>
            <a:pPr marL="0" indent="0">
              <a:buNone/>
            </a:pPr>
            <a:r>
              <a:rPr lang="en-US" altLang="ko-KR" i="1" dirty="0"/>
              <a:t>          → P-value &lt;.</a:t>
            </a:r>
            <a:r>
              <a:rPr lang="en-US" altLang="ko-KR" i="1" dirty="0" smtClean="0"/>
              <a:t>05 </a:t>
            </a:r>
            <a:r>
              <a:rPr lang="en-US" altLang="ko-KR" dirty="0" smtClean="0"/>
              <a:t>(</a:t>
            </a:r>
            <a:r>
              <a:rPr lang="en-US" altLang="ko-KR" dirty="0"/>
              <a:t>prediction O)</a:t>
            </a:r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i="1" dirty="0">
              <a:highlight>
                <a:srgbClr val="FFFF00"/>
              </a:highlight>
            </a:endParaRPr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  <a:p>
            <a:pPr marL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38680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381B5A-667E-4E53-8D37-7061F921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9" y="1088088"/>
            <a:ext cx="5952381" cy="5352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9FD2F4-C9D3-48FD-8073-6AD70C52F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8089"/>
            <a:ext cx="5952381" cy="5352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CF334C-F348-46A3-B3E8-9CC3AB5C7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19" y="1691299"/>
            <a:ext cx="1005841" cy="7064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5AB612-AB34-451F-BFBC-BB6E42E7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230" y="1691299"/>
            <a:ext cx="1005841" cy="706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0BF4D-E895-4D01-A731-B244C13DEA6A}"/>
              </a:ext>
            </a:extLst>
          </p:cNvPr>
          <p:cNvSpPr txBox="1"/>
          <p:nvPr/>
        </p:nvSpPr>
        <p:spPr>
          <a:xfrm>
            <a:off x="1412599" y="989584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inattentive Predictive Power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CB75E-52D6-49E5-A978-26FFC042A1A7}"/>
              </a:ext>
            </a:extLst>
          </p:cNvPr>
          <p:cNvSpPr txBox="1"/>
          <p:nvPr/>
        </p:nvSpPr>
        <p:spPr>
          <a:xfrm>
            <a:off x="7364980" y="991039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inattentive Predictive 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3B971-78B2-436A-B35C-A65FF8D49085}"/>
              </a:ext>
            </a:extLst>
          </p:cNvPr>
          <p:cNvSpPr txBox="1"/>
          <p:nvPr/>
        </p:nvSpPr>
        <p:spPr>
          <a:xfrm>
            <a:off x="1071500" y="1622061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C7E9E-21EE-4E26-89B1-3C529F821948}"/>
              </a:ext>
            </a:extLst>
          </p:cNvPr>
          <p:cNvSpPr txBox="1"/>
          <p:nvPr/>
        </p:nvSpPr>
        <p:spPr>
          <a:xfrm>
            <a:off x="7014479" y="1626212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A1BD5-1D44-4340-916F-1E3B8DE0E6EB}"/>
              </a:ext>
            </a:extLst>
          </p:cNvPr>
          <p:cNvSpPr txBox="1"/>
          <p:nvPr/>
        </p:nvSpPr>
        <p:spPr>
          <a:xfrm>
            <a:off x="3855998" y="5058428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P&lt;2.0735e-18</a:t>
            </a:r>
          </a:p>
          <a:p>
            <a:r>
              <a:rPr lang="en-US" sz="2000" b="1" dirty="0"/>
              <a:t>r=0.48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0F326-D839-4883-B49F-EDAD78F8AFD0}"/>
              </a:ext>
            </a:extLst>
          </p:cNvPr>
          <p:cNvSpPr txBox="1"/>
          <p:nvPr/>
        </p:nvSpPr>
        <p:spPr>
          <a:xfrm>
            <a:off x="9808379" y="5058428"/>
            <a:ext cx="241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P&lt;3.4403e-15</a:t>
            </a:r>
          </a:p>
          <a:p>
            <a:r>
              <a:rPr lang="en-US" sz="2000" b="1" dirty="0"/>
              <a:t>r=0.43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ED3DC-10D9-49F8-A6AE-7F2CD2F059FF}"/>
              </a:ext>
            </a:extLst>
          </p:cNvPr>
          <p:cNvSpPr txBox="1"/>
          <p:nvPr/>
        </p:nvSpPr>
        <p:spPr>
          <a:xfrm>
            <a:off x="1071500" y="995638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A4B5A-0010-4BDF-83A4-0EFEB4B060A7}"/>
              </a:ext>
            </a:extLst>
          </p:cNvPr>
          <p:cNvSpPr txBox="1"/>
          <p:nvPr/>
        </p:nvSpPr>
        <p:spPr>
          <a:xfrm>
            <a:off x="7051716" y="1004973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31172-D92B-4BF8-A4D6-13A385ED027C}"/>
              </a:ext>
            </a:extLst>
          </p:cNvPr>
          <p:cNvSpPr txBox="1"/>
          <p:nvPr/>
        </p:nvSpPr>
        <p:spPr>
          <a:xfrm>
            <a:off x="286400" y="227984"/>
            <a:ext cx="116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A. CPM results -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Predictive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power </a:t>
            </a:r>
            <a:r>
              <a:rPr lang="en-US" sz="3200" dirty="0">
                <a:latin typeface="Constantia" panose="02030602050306030303" pitchFamily="18" charset="0"/>
              </a:rPr>
              <a:t>for K-ARS Inattentive models</a:t>
            </a: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2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4487E02-5646-48CB-A7A3-AD52AC59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" y="996647"/>
            <a:ext cx="5952381" cy="535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DB2566-1666-4E62-866E-8F63658F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6648"/>
            <a:ext cx="5952381" cy="5352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96305-1ABA-484D-9805-2B5D8E6D2594}"/>
              </a:ext>
            </a:extLst>
          </p:cNvPr>
          <p:cNvSpPr txBox="1"/>
          <p:nvPr/>
        </p:nvSpPr>
        <p:spPr>
          <a:xfrm>
            <a:off x="1482337" y="963888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hyperactive Predictive 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B30D9-5D9E-4312-B0F0-2DC1600BF94B}"/>
              </a:ext>
            </a:extLst>
          </p:cNvPr>
          <p:cNvSpPr txBox="1"/>
          <p:nvPr/>
        </p:nvSpPr>
        <p:spPr>
          <a:xfrm>
            <a:off x="7380376" y="985090"/>
            <a:ext cx="44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hyperactive Predictive Power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51FEE-ECA5-47A9-B02F-FA4F5236F9E8}"/>
              </a:ext>
            </a:extLst>
          </p:cNvPr>
          <p:cNvSpPr txBox="1"/>
          <p:nvPr/>
        </p:nvSpPr>
        <p:spPr>
          <a:xfrm>
            <a:off x="1169074" y="1531629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5E898-DAA5-47FA-9781-41DE47067932}"/>
              </a:ext>
            </a:extLst>
          </p:cNvPr>
          <p:cNvSpPr txBox="1"/>
          <p:nvPr/>
        </p:nvSpPr>
        <p:spPr>
          <a:xfrm>
            <a:off x="7148501" y="1531629"/>
            <a:ext cx="109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N=299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5F9EE1-DFD0-4AAF-A437-00AC24F68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54" y="1540492"/>
            <a:ext cx="998106" cy="8010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BB664D-9571-4D74-A42D-6F5D51BD2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49" y="1562407"/>
            <a:ext cx="998106" cy="7571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5134F9-5B05-49B4-8C33-3E9615A5CE70}"/>
              </a:ext>
            </a:extLst>
          </p:cNvPr>
          <p:cNvSpPr txBox="1"/>
          <p:nvPr/>
        </p:nvSpPr>
        <p:spPr>
          <a:xfrm>
            <a:off x="3885327" y="4963565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P&lt;1.7606e-09</a:t>
            </a:r>
          </a:p>
          <a:p>
            <a:r>
              <a:rPr lang="en-US" sz="2000" b="1" dirty="0"/>
              <a:t>r=0.34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6AD13-B45A-4ABC-AA8D-ED5E6AA3CE1F}"/>
              </a:ext>
            </a:extLst>
          </p:cNvPr>
          <p:cNvSpPr txBox="1"/>
          <p:nvPr/>
        </p:nvSpPr>
        <p:spPr>
          <a:xfrm>
            <a:off x="9837708" y="4963565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P&lt;1.3205e-11</a:t>
            </a:r>
          </a:p>
          <a:p>
            <a:r>
              <a:rPr lang="en-US" sz="2000" b="1" dirty="0"/>
              <a:t>r=0.38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A9AD3-BEE0-4B51-951B-842139C6801D}"/>
              </a:ext>
            </a:extLst>
          </p:cNvPr>
          <p:cNvSpPr txBox="1"/>
          <p:nvPr/>
        </p:nvSpPr>
        <p:spPr>
          <a:xfrm>
            <a:off x="1169074" y="996646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43F59-8559-4E6C-95E6-8DB6298761CA}"/>
              </a:ext>
            </a:extLst>
          </p:cNvPr>
          <p:cNvSpPr txBox="1"/>
          <p:nvPr/>
        </p:nvSpPr>
        <p:spPr>
          <a:xfrm>
            <a:off x="7067113" y="989513"/>
            <a:ext cx="6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6C3D0-E27C-43F9-9B3D-9D3B1AD25B23}"/>
              </a:ext>
            </a:extLst>
          </p:cNvPr>
          <p:cNvSpPr txBox="1"/>
          <p:nvPr/>
        </p:nvSpPr>
        <p:spPr>
          <a:xfrm>
            <a:off x="264860" y="191031"/>
            <a:ext cx="1166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  <a:cs typeface="David" panose="020E0502060401010101" pitchFamily="34" charset="-79"/>
              </a:rPr>
              <a:t>B. CPM results –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t>Predictive power </a:t>
            </a:r>
            <a:r>
              <a:rPr lang="en-US" sz="3200" dirty="0">
                <a:latin typeface="Constantia" panose="02030602050306030303" pitchFamily="18" charset="0"/>
                <a:cs typeface="David" panose="020E0502060401010101" pitchFamily="34" charset="-79"/>
              </a:rPr>
              <a:t>for K-ARS Hyperactive models</a:t>
            </a:r>
            <a:endParaRPr lang="en-US" sz="2400" dirty="0">
              <a:latin typeface="Constantia" panose="02030602050306030303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086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F44D29B-2B92-4AC1-A8D9-CFF9BBC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7" y="2025650"/>
            <a:ext cx="5326576" cy="476114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F9A64E-3571-4FC6-BB40-0603F45F1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11" y="1902946"/>
            <a:ext cx="5471182" cy="49550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2939BF-0862-4A56-983D-36022C818FEB}"/>
              </a:ext>
            </a:extLst>
          </p:cNvPr>
          <p:cNvSpPr/>
          <p:nvPr/>
        </p:nvSpPr>
        <p:spPr>
          <a:xfrm>
            <a:off x="661056" y="427288"/>
            <a:ext cx="11941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**Selected edges that appear in every round of LOO-CV Inattentive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BA550-4CD1-4C10-95AC-A87ACCB76CCE}"/>
              </a:ext>
            </a:extLst>
          </p:cNvPr>
          <p:cNvSpPr txBox="1"/>
          <p:nvPr/>
        </p:nvSpPr>
        <p:spPr>
          <a:xfrm>
            <a:off x="961998" y="84039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ROI </a:t>
            </a:r>
            <a:r>
              <a:rPr lang="en-US" dirty="0">
                <a:latin typeface="Abadi" panose="020B0604020104020204" pitchFamily="34" charset="0"/>
                <a:ea typeface="맑은 고딕" panose="020B0503020000020004" pitchFamily="50" charset="-127"/>
              </a:rPr>
              <a:t>⇒ 116*116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3AC9D5-AAC6-4BAB-9CDA-92E0D9ACD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5" y="2368277"/>
            <a:ext cx="381033" cy="3848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BEC7EB-055C-410A-AC96-174238C9FC2D}"/>
              </a:ext>
            </a:extLst>
          </p:cNvPr>
          <p:cNvSpPr txBox="1"/>
          <p:nvPr/>
        </p:nvSpPr>
        <p:spPr>
          <a:xfrm>
            <a:off x="1309948" y="1721946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FC in inattentive model 158 edges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915CB-34DE-47BD-B0AD-EE4D48259666}"/>
              </a:ext>
            </a:extLst>
          </p:cNvPr>
          <p:cNvSpPr txBox="1"/>
          <p:nvPr/>
        </p:nvSpPr>
        <p:spPr>
          <a:xfrm>
            <a:off x="5249132" y="1632014"/>
            <a:ext cx="21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285 edges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363FA-FA8B-4215-A587-373985DDA73B}"/>
              </a:ext>
            </a:extLst>
          </p:cNvPr>
          <p:cNvSpPr txBox="1"/>
          <p:nvPr/>
        </p:nvSpPr>
        <p:spPr>
          <a:xfrm>
            <a:off x="7584621" y="1662727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FC in inattentive model 127 edges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89FC35-7049-4431-B59C-E869F18A7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2870" y="4336429"/>
            <a:ext cx="381033" cy="41426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B8185F-64DC-41F4-B3C8-3DB5401A9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22940" y="4364101"/>
            <a:ext cx="381033" cy="42541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8FE2E7-CC73-4E10-A219-CC020320D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29" y="2266121"/>
            <a:ext cx="381033" cy="40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D093FCD-57D5-42CA-8947-0D769768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" y="2905266"/>
            <a:ext cx="4416318" cy="316688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54C632E-F574-4C69-8D0F-382859DC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7" y="317538"/>
            <a:ext cx="5483513" cy="1774107"/>
          </a:xfrm>
          <a:prstGeom prst="ellipse">
            <a:avLst/>
          </a:prstGeom>
          <a:solidFill>
            <a:schemeClr val="tx1">
              <a:lumMod val="95000"/>
            </a:schemeClr>
          </a:solidFill>
          <a:ln w="174625" cmpd="thinThick">
            <a:solidFill>
              <a:schemeClr val="bg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</a:rPr>
              <a:t>Previous</a:t>
            </a:r>
            <a:r>
              <a:rPr lang="ko-KR" altLang="en-US" sz="4000" i="1" dirty="0">
                <a:solidFill>
                  <a:schemeClr val="bg1"/>
                </a:solidFill>
              </a:rPr>
              <a:t> </a:t>
            </a:r>
            <a:r>
              <a:rPr lang="en-US" altLang="ko-KR" sz="4000" i="1" dirty="0">
                <a:solidFill>
                  <a:schemeClr val="bg1"/>
                </a:solidFill>
              </a:rPr>
              <a:t>studies </a:t>
            </a:r>
            <a:br>
              <a:rPr lang="en-US" altLang="ko-KR" sz="4000" i="1" dirty="0">
                <a:solidFill>
                  <a:schemeClr val="bg1"/>
                </a:solidFill>
              </a:rPr>
            </a:br>
            <a:r>
              <a:rPr lang="en-US" altLang="ko-KR" sz="4000" i="1" dirty="0">
                <a:solidFill>
                  <a:schemeClr val="bg1"/>
                </a:solidFill>
              </a:rPr>
              <a:t>&amp; Motivation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88DF5-B1BA-4E18-BE22-437C9F46A023}"/>
              </a:ext>
            </a:extLst>
          </p:cNvPr>
          <p:cNvSpPr txBox="1"/>
          <p:nvPr/>
        </p:nvSpPr>
        <p:spPr>
          <a:xfrm>
            <a:off x="7299105" y="5500973"/>
            <a:ext cx="5293765" cy="116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∴ N</a:t>
            </a:r>
            <a:r>
              <a:rPr lang="en-US" sz="2800" b="1" dirty="0">
                <a:solidFill>
                  <a:schemeClr val="bg1"/>
                </a:solidFill>
              </a:rPr>
              <a:t>on-converging 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brain-imaging study results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BAA2F65-F069-4F0B-9783-7AEAD5D5E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006">
            <a:off x="4530285" y="2542232"/>
            <a:ext cx="1299937" cy="16738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DBA477-A80D-4C04-9508-7F9E6E5884DE}"/>
              </a:ext>
            </a:extLst>
          </p:cNvPr>
          <p:cNvSpPr txBox="1"/>
          <p:nvPr/>
        </p:nvSpPr>
        <p:spPr>
          <a:xfrm>
            <a:off x="6891877" y="2012133"/>
            <a:ext cx="69985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•Intellectual Disability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•Language Disorder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•Anxiety Disorders 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(including specific phobia, social phobia, OCD)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•Major Depressive Disorder/Dysthymia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•Disruptive Behavior Disorder  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•Oppositional Defiant Disorder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•Tic Disorder……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1B5B78-B619-466A-A1B0-205D49D26295}"/>
              </a:ext>
            </a:extLst>
          </p:cNvPr>
          <p:cNvSpPr txBox="1"/>
          <p:nvPr/>
        </p:nvSpPr>
        <p:spPr>
          <a:xfrm>
            <a:off x="6248294" y="1357027"/>
            <a:ext cx="5953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Heterogeneous symptoms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Diverse comorbid conditions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EE19560-B246-4DE7-A17C-FEE2C5309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1981">
            <a:off x="4755077" y="4056960"/>
            <a:ext cx="1318049" cy="16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FA21C3-5840-4580-B0B9-62FBAA6C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3" y="2067636"/>
            <a:ext cx="5102600" cy="4670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1CF32D-181C-4D3B-AA0F-E96F92B97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82" y="1986629"/>
            <a:ext cx="5322322" cy="4871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53085B-86D5-4A72-9326-976C4C5E50A4}"/>
              </a:ext>
            </a:extLst>
          </p:cNvPr>
          <p:cNvSpPr txBox="1"/>
          <p:nvPr/>
        </p:nvSpPr>
        <p:spPr>
          <a:xfrm>
            <a:off x="965637" y="94061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ROI </a:t>
            </a:r>
            <a:r>
              <a:rPr lang="en-US" dirty="0">
                <a:latin typeface="Abadi" panose="020B0604020104020204" pitchFamily="34" charset="0"/>
                <a:ea typeface="맑은 고딕" panose="020B0503020000020004" pitchFamily="50" charset="-127"/>
              </a:rPr>
              <a:t>⇒ 116*116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A023E-414B-4445-A854-40F6A38FB405}"/>
              </a:ext>
            </a:extLst>
          </p:cNvPr>
          <p:cNvSpPr txBox="1"/>
          <p:nvPr/>
        </p:nvSpPr>
        <p:spPr>
          <a:xfrm>
            <a:off x="5313205" y="1767582"/>
            <a:ext cx="21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153 edges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5A5138-F769-4C5C-BB03-8688FE9B2CF5}"/>
              </a:ext>
            </a:extLst>
          </p:cNvPr>
          <p:cNvSpPr/>
          <p:nvPr/>
        </p:nvSpPr>
        <p:spPr>
          <a:xfrm>
            <a:off x="609414" y="488252"/>
            <a:ext cx="11888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**Selected edges that appear in every round of LOO-CV Hyperactive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50A49-DA8C-4223-AB98-B9CDF415BB52}"/>
              </a:ext>
            </a:extLst>
          </p:cNvPr>
          <p:cNvSpPr txBox="1"/>
          <p:nvPr/>
        </p:nvSpPr>
        <p:spPr>
          <a:xfrm>
            <a:off x="7649800" y="1629083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FC in hyperactive model 51 edges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5CA74-C956-4370-9882-CE7F688C8586}"/>
              </a:ext>
            </a:extLst>
          </p:cNvPr>
          <p:cNvSpPr txBox="1"/>
          <p:nvPr/>
        </p:nvSpPr>
        <p:spPr>
          <a:xfrm>
            <a:off x="1432796" y="1634520"/>
            <a:ext cx="34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FC in hyperactive model 102 edges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0028C1-93FA-4706-8EC4-665BBAB32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1" y="2384276"/>
            <a:ext cx="381033" cy="38397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30DB3B-917F-42DB-B0F4-7DF6F7DFC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61796" y="4410513"/>
            <a:ext cx="381033" cy="39923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801F61-CA81-4F36-8BE6-1D1EC485E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64867" y="4474429"/>
            <a:ext cx="381033" cy="41229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42DBB4-9AD6-4B0A-87EC-943EB6463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52" y="2365831"/>
            <a:ext cx="381033" cy="39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BE390-C6A9-43D6-BDC0-C46728EB9F96}"/>
              </a:ext>
            </a:extLst>
          </p:cNvPr>
          <p:cNvSpPr/>
          <p:nvPr/>
        </p:nvSpPr>
        <p:spPr>
          <a:xfrm>
            <a:off x="8020050" y="2105025"/>
            <a:ext cx="809625" cy="1809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549EB9-5B7F-4B1D-B176-DF45120E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9" y="1871440"/>
            <a:ext cx="1544499" cy="31211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6B5AA8-8F39-48DA-AF33-37F64DE86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02" y="1868422"/>
            <a:ext cx="3228432" cy="3121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192D0-EF7C-458A-9512-D4ACA11BFBFE}"/>
              </a:ext>
            </a:extLst>
          </p:cNvPr>
          <p:cNvSpPr txBox="1"/>
          <p:nvPr/>
        </p:nvSpPr>
        <p:spPr>
          <a:xfrm>
            <a:off x="646934" y="211790"/>
            <a:ext cx="867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**Top 10 nodes with the most connections in inattentive  </a:t>
            </a:r>
          </a:p>
          <a:p>
            <a:r>
              <a:rPr lang="en-US" sz="2800" dirty="0"/>
              <a:t>     and hyperactive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663D3-63FA-419F-BADC-03A6271A9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94" y="1842386"/>
            <a:ext cx="1544499" cy="3122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2ED202-F3EF-4D7E-8481-CFA368E69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93" y="1843693"/>
            <a:ext cx="3128127" cy="3121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1FEDC-84FD-47DB-B1DA-5AE5EBB8EE3B}"/>
              </a:ext>
            </a:extLst>
          </p:cNvPr>
          <p:cNvSpPr txBox="1"/>
          <p:nvPr/>
        </p:nvSpPr>
        <p:spPr>
          <a:xfrm>
            <a:off x="1267863" y="1317533"/>
            <a:ext cx="3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Inattentive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18610-DA22-4235-AFBE-112E403B25BF}"/>
              </a:ext>
            </a:extLst>
          </p:cNvPr>
          <p:cNvSpPr txBox="1"/>
          <p:nvPr/>
        </p:nvSpPr>
        <p:spPr>
          <a:xfrm>
            <a:off x="6749492" y="1329517"/>
            <a:ext cx="404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Hyperac</a:t>
            </a:r>
            <a:r>
              <a:rPr lang="en-US" sz="2400" dirty="0"/>
              <a:t>tive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0B6EE-97DA-4238-8B97-1ED1CE8447E5}"/>
              </a:ext>
            </a:extLst>
          </p:cNvPr>
          <p:cNvSpPr txBox="1"/>
          <p:nvPr/>
        </p:nvSpPr>
        <p:spPr>
          <a:xfrm>
            <a:off x="2140779" y="5288498"/>
            <a:ext cx="752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2400" dirty="0"/>
              <a:t>Regarding previous studies…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79264-E359-44F3-AF23-18A2A362A44E}"/>
              </a:ext>
            </a:extLst>
          </p:cNvPr>
          <p:cNvSpPr txBox="1"/>
          <p:nvPr/>
        </p:nvSpPr>
        <p:spPr>
          <a:xfrm>
            <a:off x="2659273" y="5445881"/>
            <a:ext cx="4090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Inattentive model – Prefrontal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Hyperactive model – Cerebellum </a:t>
            </a:r>
          </a:p>
          <a:p>
            <a:endParaRPr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DF2EBB-FAE3-4E9D-8AE5-402CACE9C30A}"/>
              </a:ext>
            </a:extLst>
          </p:cNvPr>
          <p:cNvCxnSpPr>
            <a:cxnSpLocks/>
          </p:cNvCxnSpPr>
          <p:nvPr/>
        </p:nvCxnSpPr>
        <p:spPr>
          <a:xfrm>
            <a:off x="8186057" y="2522052"/>
            <a:ext cx="917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DEF123E-BD69-4AFF-A6CA-77AC7B578C6E}"/>
              </a:ext>
            </a:extLst>
          </p:cNvPr>
          <p:cNvCxnSpPr>
            <a:cxnSpLocks/>
          </p:cNvCxnSpPr>
          <p:nvPr/>
        </p:nvCxnSpPr>
        <p:spPr>
          <a:xfrm>
            <a:off x="8193276" y="3051787"/>
            <a:ext cx="9205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E5F9FD-7C48-46C4-877A-7DFB2E3DA081}"/>
              </a:ext>
            </a:extLst>
          </p:cNvPr>
          <p:cNvCxnSpPr>
            <a:cxnSpLocks/>
          </p:cNvCxnSpPr>
          <p:nvPr/>
        </p:nvCxnSpPr>
        <p:spPr>
          <a:xfrm>
            <a:off x="2589464" y="2819400"/>
            <a:ext cx="8406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533CE-B81E-48E0-85C6-6319B3AA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*Results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A5092-519A-406C-A698-69A4B5AB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387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 2. Model Validation – </a:t>
            </a:r>
            <a:r>
              <a:rPr lang="en-US" sz="3400" i="1" dirty="0"/>
              <a:t>Generalization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altLang="ko-KR" sz="3200" dirty="0"/>
              <a:t>   ⑴ </a:t>
            </a:r>
            <a:r>
              <a:rPr lang="en-US" altLang="ko-KR" sz="3200" i="1" dirty="0"/>
              <a:t>Inattentive Model</a:t>
            </a:r>
            <a:r>
              <a:rPr lang="en-US" altLang="ko-KR" sz="3200" dirty="0"/>
              <a:t> ⇒</a:t>
            </a:r>
            <a:r>
              <a:rPr lang="en-US" altLang="ko-KR" sz="3200" i="1" dirty="0"/>
              <a:t>  ATA-V, Stroop, CCTT1</a:t>
            </a:r>
          </a:p>
          <a:p>
            <a:pPr marL="0" indent="0">
              <a:buNone/>
            </a:pPr>
            <a:r>
              <a:rPr lang="en-US" altLang="ko-KR" sz="3200" i="1" dirty="0"/>
              <a:t>       </a:t>
            </a:r>
            <a:r>
              <a:rPr lang="en-US" altLang="ko-KR" sz="3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ATA-A, CCTT2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generalized)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⑵ </a:t>
            </a:r>
            <a:r>
              <a:rPr lang="en-US" altLang="ko-KR" sz="3200" i="1" dirty="0"/>
              <a:t>Hyperactive Model </a:t>
            </a:r>
            <a:r>
              <a:rPr lang="en-US" altLang="ko-KR" sz="3200" dirty="0"/>
              <a:t>⇒ </a:t>
            </a:r>
            <a:r>
              <a:rPr lang="en-US" altLang="ko-KR" sz="3200" i="1" dirty="0"/>
              <a:t>ATA-V, Stroop </a:t>
            </a:r>
          </a:p>
          <a:p>
            <a:pPr marL="0" indent="0">
              <a:buNone/>
            </a:pPr>
            <a:r>
              <a:rPr lang="en-US" altLang="ko-KR" sz="3200" i="1" dirty="0"/>
              <a:t>       </a:t>
            </a:r>
            <a:r>
              <a:rPr lang="en-US" altLang="ko-KR" sz="3200" i="1" dirty="0">
                <a:latin typeface="맑은 고딕" panose="020B0503020000020004" pitchFamily="50" charset="-127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</a:rPr>
              <a:t>ATA-A</a:t>
            </a:r>
            <a:r>
              <a:rPr lang="en-US" altLang="ko-KR" sz="3200" dirty="0">
                <a:latin typeface="맑은 고딕" panose="020B0503020000020004" pitchFamily="50" charset="-127"/>
              </a:rPr>
              <a:t> (</a:t>
            </a:r>
            <a:r>
              <a:rPr lang="en-US" altLang="ko-KR" sz="3200" b="1" dirty="0"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 generalized) </a:t>
            </a: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679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DD9862-4043-46CC-9E41-0CF69F9B9CBB}"/>
              </a:ext>
            </a:extLst>
          </p:cNvPr>
          <p:cNvSpPr txBox="1"/>
          <p:nvPr/>
        </p:nvSpPr>
        <p:spPr>
          <a:xfrm>
            <a:off x="6399333" y="638954"/>
            <a:ext cx="57320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subscales of </a:t>
            </a:r>
            <a:r>
              <a:rPr lang="en-US" sz="2000" dirty="0">
                <a:highlight>
                  <a:srgbClr val="FFFF00"/>
                </a:highlight>
              </a:rPr>
              <a:t>ATA-Vision</a:t>
            </a:r>
            <a:r>
              <a:rPr lang="en-US" sz="2000" dirty="0"/>
              <a:t>, 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Stroop color-word</a:t>
            </a:r>
            <a:r>
              <a:rPr lang="en-US" altLang="ko-KR" sz="2000" dirty="0"/>
              <a:t>,  </a:t>
            </a:r>
            <a:r>
              <a:rPr lang="en-US" altLang="ko-KR" sz="2000" dirty="0">
                <a:highlight>
                  <a:srgbClr val="FFFF00"/>
                </a:highlight>
              </a:rPr>
              <a:t>CCTT1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D9FC5C1-2201-408F-B396-88F8CAA01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0" y="1831692"/>
            <a:ext cx="5352381" cy="3923809"/>
          </a:xfrm>
        </p:spPr>
      </p:pic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08D2A9D-63F7-4020-9C16-405597BB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18" y="1830778"/>
            <a:ext cx="5352381" cy="39238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4574-00D9-4709-BC84-2D50347E5B1F}"/>
              </a:ext>
            </a:extLst>
          </p:cNvPr>
          <p:cNvSpPr/>
          <p:nvPr/>
        </p:nvSpPr>
        <p:spPr>
          <a:xfrm>
            <a:off x="4532706" y="1827517"/>
            <a:ext cx="135082" cy="149528"/>
          </a:xfrm>
          <a:prstGeom prst="rect">
            <a:avLst/>
          </a:prstGeom>
          <a:solidFill>
            <a:srgbClr val="FB4362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853A71-5663-46B0-8096-CA0AB81E4E73}"/>
              </a:ext>
            </a:extLst>
          </p:cNvPr>
          <p:cNvSpPr/>
          <p:nvPr/>
        </p:nvSpPr>
        <p:spPr>
          <a:xfrm>
            <a:off x="3750009" y="1827516"/>
            <a:ext cx="139992" cy="1495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EE41A-8555-4F5E-BE4C-F4966E63BB4D}"/>
              </a:ext>
            </a:extLst>
          </p:cNvPr>
          <p:cNvSpPr/>
          <p:nvPr/>
        </p:nvSpPr>
        <p:spPr>
          <a:xfrm>
            <a:off x="10040965" y="1843002"/>
            <a:ext cx="135082" cy="127463"/>
          </a:xfrm>
          <a:prstGeom prst="rect">
            <a:avLst/>
          </a:prstGeom>
          <a:solidFill>
            <a:srgbClr val="4B73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D26E3F-AD4A-49D0-B39A-A585A2CAC5CF}"/>
              </a:ext>
            </a:extLst>
          </p:cNvPr>
          <p:cNvSpPr/>
          <p:nvPr/>
        </p:nvSpPr>
        <p:spPr>
          <a:xfrm>
            <a:off x="9322370" y="1851856"/>
            <a:ext cx="135082" cy="1274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6309C-D064-4A9A-97AB-6D21C986F98F}"/>
              </a:ext>
            </a:extLst>
          </p:cNvPr>
          <p:cNvSpPr txBox="1"/>
          <p:nvPr/>
        </p:nvSpPr>
        <p:spPr>
          <a:xfrm>
            <a:off x="1980545" y="163849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3922E-DF4A-406E-89C7-BEC2F6E8A8A8}"/>
              </a:ext>
            </a:extLst>
          </p:cNvPr>
          <p:cNvSpPr txBox="1"/>
          <p:nvPr/>
        </p:nvSpPr>
        <p:spPr>
          <a:xfrm>
            <a:off x="1365375" y="1618134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C8899-9051-4B36-8F00-B583903059CF}"/>
              </a:ext>
            </a:extLst>
          </p:cNvPr>
          <p:cNvSpPr txBox="1"/>
          <p:nvPr/>
        </p:nvSpPr>
        <p:spPr>
          <a:xfrm>
            <a:off x="3959140" y="4397483"/>
            <a:ext cx="1890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P&lt;0.0022</a:t>
            </a:r>
          </a:p>
          <a:p>
            <a:r>
              <a:rPr lang="en-US" sz="2000" b="1" dirty="0"/>
              <a:t>r=0.49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D6D6F-AF59-4A1D-85FA-3F1952676484}"/>
              </a:ext>
            </a:extLst>
          </p:cNvPr>
          <p:cNvSpPr txBox="1"/>
          <p:nvPr/>
        </p:nvSpPr>
        <p:spPr>
          <a:xfrm>
            <a:off x="9651756" y="4430270"/>
            <a:ext cx="134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P&lt;0.0027</a:t>
            </a:r>
          </a:p>
          <a:p>
            <a:r>
              <a:rPr lang="en-US" sz="2000" b="1" dirty="0"/>
              <a:t>r=0.48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BDFCBE-90CF-42D5-BC8C-4C8C8E65BB82}"/>
              </a:ext>
            </a:extLst>
          </p:cNvPr>
          <p:cNvSpPr txBox="1"/>
          <p:nvPr/>
        </p:nvSpPr>
        <p:spPr>
          <a:xfrm>
            <a:off x="6961651" y="1647026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189A6-3CCA-404A-9D95-CA332E14AC4A}"/>
              </a:ext>
            </a:extLst>
          </p:cNvPr>
          <p:cNvSpPr txBox="1"/>
          <p:nvPr/>
        </p:nvSpPr>
        <p:spPr>
          <a:xfrm>
            <a:off x="7547996" y="165579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(Negative)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6E735-5B7D-472F-AC3D-B8A074069318}"/>
              </a:ext>
            </a:extLst>
          </p:cNvPr>
          <p:cNvSpPr txBox="1"/>
          <p:nvPr/>
        </p:nvSpPr>
        <p:spPr>
          <a:xfrm>
            <a:off x="4667788" y="1760869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ADHD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DEDA6-1ABB-4ACF-9F4C-E22E67E0536E}"/>
              </a:ext>
            </a:extLst>
          </p:cNvPr>
          <p:cNvSpPr txBox="1"/>
          <p:nvPr/>
        </p:nvSpPr>
        <p:spPr>
          <a:xfrm>
            <a:off x="3895436" y="1753271"/>
            <a:ext cx="55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TDC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D5C7F-12C7-4625-BB18-F3D93A96E54D}"/>
              </a:ext>
            </a:extLst>
          </p:cNvPr>
          <p:cNvSpPr txBox="1"/>
          <p:nvPr/>
        </p:nvSpPr>
        <p:spPr>
          <a:xfrm>
            <a:off x="10211455" y="1766011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ADHD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0DF69-4EB5-413A-B663-315E195FB926}"/>
              </a:ext>
            </a:extLst>
          </p:cNvPr>
          <p:cNvSpPr txBox="1"/>
          <p:nvPr/>
        </p:nvSpPr>
        <p:spPr>
          <a:xfrm>
            <a:off x="9457452" y="1760869"/>
            <a:ext cx="95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TDC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98F4C8-5973-40E5-873A-5ED36081E812}"/>
              </a:ext>
            </a:extLst>
          </p:cNvPr>
          <p:cNvSpPr txBox="1"/>
          <p:nvPr/>
        </p:nvSpPr>
        <p:spPr>
          <a:xfrm>
            <a:off x="397786" y="534069"/>
            <a:ext cx="61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Inattentive model generalization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FD5DFBD-62BF-4774-AA29-DEC2CEA84D72}"/>
              </a:ext>
            </a:extLst>
          </p:cNvPr>
          <p:cNvSpPr/>
          <p:nvPr/>
        </p:nvSpPr>
        <p:spPr>
          <a:xfrm>
            <a:off x="5914699" y="675757"/>
            <a:ext cx="450933" cy="30777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5A0F4BF3-E480-4BCA-A673-0D655EE1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8" y="1726867"/>
            <a:ext cx="5352381" cy="3923809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A62A187-4CA6-460F-BC14-43720BF22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80" y="1674912"/>
            <a:ext cx="5352381" cy="3923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3F876-78DB-43F7-B073-BD894F31ABEE}"/>
              </a:ext>
            </a:extLst>
          </p:cNvPr>
          <p:cNvSpPr txBox="1"/>
          <p:nvPr/>
        </p:nvSpPr>
        <p:spPr>
          <a:xfrm>
            <a:off x="4274264" y="4254856"/>
            <a:ext cx="141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P&lt;0.0184 </a:t>
            </a:r>
          </a:p>
          <a:p>
            <a:r>
              <a:rPr lang="en-US" sz="2000" b="1" dirty="0"/>
              <a:t>r=0.39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6D7C8-F1E8-462D-A592-8AAA8D137B72}"/>
              </a:ext>
            </a:extLst>
          </p:cNvPr>
          <p:cNvSpPr txBox="1"/>
          <p:nvPr/>
        </p:nvSpPr>
        <p:spPr>
          <a:xfrm>
            <a:off x="9763125" y="4220258"/>
            <a:ext cx="125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P&lt;0.0171</a:t>
            </a:r>
          </a:p>
          <a:p>
            <a:r>
              <a:rPr lang="en-US" sz="2000" b="1" dirty="0"/>
              <a:t>r=0.39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265A8F-413C-428B-AB50-73FC90175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11" y="1435365"/>
            <a:ext cx="4181207" cy="5830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043314-24FF-43D7-9120-9F28E8CDE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08" y="1419968"/>
            <a:ext cx="4176000" cy="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3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6AC45894-CDBE-452C-87A3-AE1373E0A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591785"/>
            <a:ext cx="5352381" cy="3923809"/>
          </a:xfrm>
        </p:spPr>
      </p:pic>
      <p:pic>
        <p:nvPicPr>
          <p:cNvPr id="8" name="그림 7" descr="텍스트, 지도, 하늘이(가) 표시된 사진&#10;&#10;자동 생성된 설명">
            <a:extLst>
              <a:ext uri="{FF2B5EF4-FFF2-40B4-BE49-F238E27FC236}">
                <a16:creationId xmlns:a16="http://schemas.microsoft.com/office/drawing/2014/main" id="{C606B5E1-A160-40DA-AE0E-0D0623AD1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17" y="1591785"/>
            <a:ext cx="5352381" cy="3923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A19A82-326A-4027-BD9F-2A0ECF14F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68" y="1332015"/>
            <a:ext cx="4176000" cy="5637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080DCD-E8C2-4580-8763-CCEA7156F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7" y="1359387"/>
            <a:ext cx="4176000" cy="509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367F71-DCF6-410B-B2DF-507AB1B278CC}"/>
              </a:ext>
            </a:extLst>
          </p:cNvPr>
          <p:cNvSpPr txBox="1"/>
          <p:nvPr/>
        </p:nvSpPr>
        <p:spPr>
          <a:xfrm>
            <a:off x="4251600" y="4144020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P&lt;0.0104 </a:t>
            </a:r>
          </a:p>
          <a:p>
            <a:r>
              <a:rPr lang="en-US" sz="2000" b="1" dirty="0"/>
              <a:t>r=0.42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6698D-2E9C-49F0-A121-088D5BE2AC45}"/>
              </a:ext>
            </a:extLst>
          </p:cNvPr>
          <p:cNvSpPr txBox="1"/>
          <p:nvPr/>
        </p:nvSpPr>
        <p:spPr>
          <a:xfrm>
            <a:off x="9850316" y="4135140"/>
            <a:ext cx="131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P&lt;0.0035 </a:t>
            </a:r>
          </a:p>
          <a:p>
            <a:r>
              <a:rPr lang="en-US" sz="2000" b="1" dirty="0"/>
              <a:t>r=0.47  </a:t>
            </a:r>
          </a:p>
        </p:txBody>
      </p:sp>
    </p:spTree>
    <p:extLst>
      <p:ext uri="{BB962C8B-B14F-4D97-AF65-F5344CB8AC3E}">
        <p14:creationId xmlns:p14="http://schemas.microsoft.com/office/powerpoint/2010/main" val="90363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ADCEACE-0C7F-4BB2-B30C-E87E6D731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571798"/>
            <a:ext cx="5352381" cy="3923809"/>
          </a:xfrm>
        </p:spPr>
      </p:pic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8B24867-66EE-4785-AD4B-EFB93AFFC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09" y="1571798"/>
            <a:ext cx="5352381" cy="3923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F02D1-A863-4116-94A3-E072665B7435}"/>
              </a:ext>
            </a:extLst>
          </p:cNvPr>
          <p:cNvSpPr txBox="1"/>
          <p:nvPr/>
        </p:nvSpPr>
        <p:spPr>
          <a:xfrm>
            <a:off x="1658552" y="1365897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F52CB-7255-48B1-B02C-765171EBD1F1}"/>
              </a:ext>
            </a:extLst>
          </p:cNvPr>
          <p:cNvSpPr txBox="1"/>
          <p:nvPr/>
        </p:nvSpPr>
        <p:spPr>
          <a:xfrm>
            <a:off x="2354743" y="1386284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F29B3-2769-41D3-AF85-28F44BD63518}"/>
              </a:ext>
            </a:extLst>
          </p:cNvPr>
          <p:cNvSpPr txBox="1"/>
          <p:nvPr/>
        </p:nvSpPr>
        <p:spPr>
          <a:xfrm>
            <a:off x="7356498" y="1355506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34965-84B2-41ED-85D8-5ABCD3165CF1}"/>
              </a:ext>
            </a:extLst>
          </p:cNvPr>
          <p:cNvSpPr txBox="1"/>
          <p:nvPr/>
        </p:nvSpPr>
        <p:spPr>
          <a:xfrm>
            <a:off x="8059149" y="1381286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(Positive)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4B09AF-3FAA-41CA-B736-CE306233A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98" y="1482681"/>
            <a:ext cx="1611685" cy="346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6E37993-A8AD-467F-9AF6-A7D0333AA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75" y="1468825"/>
            <a:ext cx="1611685" cy="346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D04148-7937-43CE-A8B4-F82B7B9A16BE}"/>
              </a:ext>
            </a:extLst>
          </p:cNvPr>
          <p:cNvSpPr txBox="1"/>
          <p:nvPr/>
        </p:nvSpPr>
        <p:spPr>
          <a:xfrm>
            <a:off x="1656256" y="4116309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P&lt;0.0217 </a:t>
            </a:r>
          </a:p>
          <a:p>
            <a:r>
              <a:rPr lang="en-US" sz="2000" b="1" dirty="0"/>
              <a:t>r= -0.39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B2FC6-F5E7-40C2-B5D6-91107ACD8709}"/>
              </a:ext>
            </a:extLst>
          </p:cNvPr>
          <p:cNvSpPr txBox="1"/>
          <p:nvPr/>
        </p:nvSpPr>
        <p:spPr>
          <a:xfrm>
            <a:off x="7375547" y="4089243"/>
            <a:ext cx="139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P&lt;0.0223 </a:t>
            </a:r>
          </a:p>
          <a:p>
            <a:r>
              <a:rPr lang="en-US" sz="2000" b="1" dirty="0"/>
              <a:t>r= -0.39  </a:t>
            </a:r>
          </a:p>
        </p:txBody>
      </p:sp>
    </p:spTree>
    <p:extLst>
      <p:ext uri="{BB962C8B-B14F-4D97-AF65-F5344CB8AC3E}">
        <p14:creationId xmlns:p14="http://schemas.microsoft.com/office/powerpoint/2010/main" val="407032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08E5636-C39B-4E93-B08C-D35EE005D31A}"/>
              </a:ext>
            </a:extLst>
          </p:cNvPr>
          <p:cNvSpPr txBox="1"/>
          <p:nvPr/>
        </p:nvSpPr>
        <p:spPr>
          <a:xfrm>
            <a:off x="245386" y="249382"/>
            <a:ext cx="61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Hyperactive model generalization</a:t>
            </a:r>
          </a:p>
        </p:txBody>
      </p:sp>
      <p:pic>
        <p:nvPicPr>
          <p:cNvPr id="6" name="내용 개체 틀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A22424C-0E30-41DB-94F9-2AEA390B4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9" y="1748444"/>
            <a:ext cx="5352381" cy="3923809"/>
          </a:xfr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3ED1407-7712-40BF-B47F-F05912C82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0" y="1748444"/>
            <a:ext cx="5352381" cy="392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947830-494B-47C3-BEAC-1D45510FB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09" y="1500619"/>
            <a:ext cx="4236853" cy="5164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C884A2-DC02-4FFF-B516-C5DD67B13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90" y="1500619"/>
            <a:ext cx="4236853" cy="5164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3068D4-09C2-4341-9FAF-632EDB6FA223}"/>
              </a:ext>
            </a:extLst>
          </p:cNvPr>
          <p:cNvSpPr txBox="1"/>
          <p:nvPr/>
        </p:nvSpPr>
        <p:spPr>
          <a:xfrm>
            <a:off x="4256279" y="4249072"/>
            <a:ext cx="136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P&lt;0.0035 </a:t>
            </a:r>
          </a:p>
          <a:p>
            <a:r>
              <a:rPr lang="en-US" sz="2000" b="1" dirty="0"/>
              <a:t>r=0.47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6AD6C-DC6C-49AA-9D32-A5D3D1FF0D60}"/>
              </a:ext>
            </a:extLst>
          </p:cNvPr>
          <p:cNvSpPr txBox="1"/>
          <p:nvPr/>
        </p:nvSpPr>
        <p:spPr>
          <a:xfrm>
            <a:off x="9608660" y="4249072"/>
            <a:ext cx="136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P&lt;0.0247 </a:t>
            </a:r>
          </a:p>
          <a:p>
            <a:r>
              <a:rPr lang="en-US" sz="2000" b="1" dirty="0"/>
              <a:t>r=0.37 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8548E3D-FE46-4274-BEC8-7504A0E4A92D}"/>
              </a:ext>
            </a:extLst>
          </p:cNvPr>
          <p:cNvSpPr/>
          <p:nvPr/>
        </p:nvSpPr>
        <p:spPr>
          <a:xfrm>
            <a:off x="6175209" y="419053"/>
            <a:ext cx="450933" cy="30777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39EA3-71EB-4172-B0FA-517CA0ED9BF9}"/>
              </a:ext>
            </a:extLst>
          </p:cNvPr>
          <p:cNvSpPr txBox="1"/>
          <p:nvPr/>
        </p:nvSpPr>
        <p:spPr>
          <a:xfrm>
            <a:off x="6716108" y="393064"/>
            <a:ext cx="505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subscales of </a:t>
            </a:r>
            <a:r>
              <a:rPr lang="en-US" sz="2000" dirty="0">
                <a:highlight>
                  <a:srgbClr val="FFFF00"/>
                </a:highlight>
              </a:rPr>
              <a:t>ATA-Vision</a:t>
            </a:r>
            <a:r>
              <a:rPr lang="en-US" sz="2000" dirty="0"/>
              <a:t>, 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Stroop color-word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3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55C6450-5CF1-4ECE-B8F8-BC0E69B0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2" y="1873135"/>
            <a:ext cx="5352381" cy="3923809"/>
          </a:xfrm>
        </p:spPr>
      </p:pic>
      <p:pic>
        <p:nvPicPr>
          <p:cNvPr id="7" name="그림 6" descr="텍스트, 지도, 하늘이(가) 표시된 사진&#10;&#10;자동 생성된 설명">
            <a:extLst>
              <a:ext uri="{FF2B5EF4-FFF2-40B4-BE49-F238E27FC236}">
                <a16:creationId xmlns:a16="http://schemas.microsoft.com/office/drawing/2014/main" id="{804FF121-14CD-43B1-888D-4089B567F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91" y="1873135"/>
            <a:ext cx="5352381" cy="3923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FA67D8-8864-484C-8DB6-92FA7D69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25" y="1609883"/>
            <a:ext cx="4319485" cy="526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D4ECB9-392D-49F3-8077-40AABB9694CB}"/>
              </a:ext>
            </a:extLst>
          </p:cNvPr>
          <p:cNvSpPr txBox="1"/>
          <p:nvPr/>
        </p:nvSpPr>
        <p:spPr>
          <a:xfrm>
            <a:off x="4335610" y="4367671"/>
            <a:ext cx="14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P&lt;0.0138 </a:t>
            </a:r>
          </a:p>
          <a:p>
            <a:r>
              <a:rPr lang="en-US" sz="2000" b="1" dirty="0"/>
              <a:t>r=0.4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C892A-E680-416B-AEF4-4C303B0E36A6}"/>
              </a:ext>
            </a:extLst>
          </p:cNvPr>
          <p:cNvSpPr txBox="1"/>
          <p:nvPr/>
        </p:nvSpPr>
        <p:spPr>
          <a:xfrm>
            <a:off x="7411652" y="1688469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5F713-6241-420A-A7AD-FCFA75218D04}"/>
              </a:ext>
            </a:extLst>
          </p:cNvPr>
          <p:cNvSpPr txBox="1"/>
          <p:nvPr/>
        </p:nvSpPr>
        <p:spPr>
          <a:xfrm>
            <a:off x="8083597" y="1709251"/>
            <a:ext cx="106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(Negative)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E62B05-2A1C-410E-A62C-007F8A48D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589" y="1748980"/>
            <a:ext cx="1754092" cy="387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6E77B-2681-4E59-8C2B-F048C1145AF1}"/>
              </a:ext>
            </a:extLst>
          </p:cNvPr>
          <p:cNvSpPr txBox="1"/>
          <p:nvPr/>
        </p:nvSpPr>
        <p:spPr>
          <a:xfrm>
            <a:off x="7294922" y="4363367"/>
            <a:ext cx="14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P&lt;0.0177 </a:t>
            </a:r>
          </a:p>
          <a:p>
            <a:r>
              <a:rPr lang="en-US" sz="2000" b="1" dirty="0"/>
              <a:t>r=-0.4  </a:t>
            </a:r>
          </a:p>
        </p:txBody>
      </p:sp>
    </p:spTree>
    <p:extLst>
      <p:ext uri="{BB962C8B-B14F-4D97-AF65-F5344CB8AC3E}">
        <p14:creationId xmlns:p14="http://schemas.microsoft.com/office/powerpoint/2010/main" val="522645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5CBBD4-6986-47D8-8C7E-C1DE54BB5FA5}"/>
              </a:ext>
            </a:extLst>
          </p:cNvPr>
          <p:cNvSpPr txBox="1"/>
          <p:nvPr/>
        </p:nvSpPr>
        <p:spPr>
          <a:xfrm>
            <a:off x="10577119" y="6142143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</a:t>
            </a:r>
            <a:r>
              <a:rPr lang="en-US" dirty="0"/>
              <a:t>value &lt; .05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D697A-9C09-47A3-8054-0152BD37B101}"/>
              </a:ext>
            </a:extLst>
          </p:cNvPr>
          <p:cNvSpPr txBox="1"/>
          <p:nvPr/>
        </p:nvSpPr>
        <p:spPr>
          <a:xfrm>
            <a:off x="7802837" y="531191"/>
            <a:ext cx="5313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**Neuropsychological Test </a:t>
            </a:r>
          </a:p>
          <a:p>
            <a:r>
              <a:rPr lang="en-US" sz="2800" dirty="0"/>
              <a:t> </a:t>
            </a:r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sz="2800" dirty="0"/>
              <a:t>Cross-correlation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EA170-9084-4565-9121-B399C7093E7A}"/>
              </a:ext>
            </a:extLst>
          </p:cNvPr>
          <p:cNvSpPr txBox="1"/>
          <p:nvPr/>
        </p:nvSpPr>
        <p:spPr>
          <a:xfrm>
            <a:off x="8294020" y="1597729"/>
            <a:ext cx="33992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u="sng" dirty="0" smtClean="0"/>
              <a:t>Inattentive score</a:t>
            </a:r>
            <a:r>
              <a:rPr lang="en-US" altLang="ko-KR" sz="2400" dirty="0" smtClean="0"/>
              <a:t> showed significant correlation results with every NP Test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 smtClean="0"/>
              <a:t>Hyperactive score</a:t>
            </a:r>
            <a:r>
              <a:rPr lang="en-US" sz="2400" dirty="0" smtClean="0"/>
              <a:t> showed significant correlation results with every NP Test scores except </a:t>
            </a:r>
            <a:r>
              <a:rPr lang="en-US" sz="2400" u="sng" dirty="0" smtClean="0"/>
              <a:t>CCTT1</a:t>
            </a:r>
            <a:r>
              <a:rPr lang="en-US" sz="2400" dirty="0" smtClean="0"/>
              <a:t> and </a:t>
            </a:r>
            <a:r>
              <a:rPr lang="en-US" sz="2400" u="sng" dirty="0" smtClean="0"/>
              <a:t>CCTT2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D20ED3D-3F7A-47D9-AA51-B1BFEF691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8" y="124071"/>
            <a:ext cx="7374027" cy="6202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7346" y="317319"/>
            <a:ext cx="720436" cy="161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Inattentive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9347" y="289610"/>
            <a:ext cx="780391" cy="20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Hyperactive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983" y="709859"/>
            <a:ext cx="720436" cy="161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Inattentive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483" y="1208631"/>
            <a:ext cx="780391" cy="20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Hyperactive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4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5A6BCBB-79F9-4B3E-8ED6-6C1EF1FB4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5" y="272222"/>
            <a:ext cx="9449245" cy="531916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5E72660-B835-43BC-AB19-E4122D45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283" y="5921739"/>
            <a:ext cx="9449245" cy="77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  <a:ea typeface="맑은 고딕" panose="020B0503020000020004" pitchFamily="50" charset="-127"/>
              </a:rPr>
              <a:t>⇒</a:t>
            </a:r>
            <a:r>
              <a:rPr 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Dimensional perspective </a:t>
            </a:r>
            <a:r>
              <a:rPr lang="en-US" dirty="0">
                <a:latin typeface="Comic Sans MS" panose="030F0702030302020204" pitchFamily="66" charset="0"/>
              </a:rPr>
              <a:t>rather than categorical</a:t>
            </a:r>
          </a:p>
        </p:txBody>
      </p:sp>
      <p:pic>
        <p:nvPicPr>
          <p:cNvPr id="10" name="그림 9" descr="병이(가) 표시된 사진&#10;&#10;자동 생성된 설명">
            <a:extLst>
              <a:ext uri="{FF2B5EF4-FFF2-40B4-BE49-F238E27FC236}">
                <a16:creationId xmlns:a16="http://schemas.microsoft.com/office/drawing/2014/main" id="{972521C6-5A52-4788-88B9-506704316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66" y="3836407"/>
            <a:ext cx="5860085" cy="15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C3AA7A6-F1CA-4500-BE0D-73DD6A36D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879581"/>
              </p:ext>
            </p:extLst>
          </p:nvPr>
        </p:nvGraphicFramePr>
        <p:xfrm>
          <a:off x="850061" y="764979"/>
          <a:ext cx="10221877" cy="581970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09704">
                  <a:extLst>
                    <a:ext uri="{9D8B030D-6E8A-4147-A177-3AD203B41FA5}">
                      <a16:colId xmlns:a16="http://schemas.microsoft.com/office/drawing/2014/main" val="3005282988"/>
                    </a:ext>
                  </a:extLst>
                </a:gridCol>
                <a:gridCol w="2104861">
                  <a:extLst>
                    <a:ext uri="{9D8B030D-6E8A-4147-A177-3AD203B41FA5}">
                      <a16:colId xmlns:a16="http://schemas.microsoft.com/office/drawing/2014/main" val="637842359"/>
                    </a:ext>
                  </a:extLst>
                </a:gridCol>
                <a:gridCol w="2365684">
                  <a:extLst>
                    <a:ext uri="{9D8B030D-6E8A-4147-A177-3AD203B41FA5}">
                      <a16:colId xmlns:a16="http://schemas.microsoft.com/office/drawing/2014/main" val="885880346"/>
                    </a:ext>
                  </a:extLst>
                </a:gridCol>
                <a:gridCol w="2067026">
                  <a:extLst>
                    <a:ext uri="{9D8B030D-6E8A-4147-A177-3AD203B41FA5}">
                      <a16:colId xmlns:a16="http://schemas.microsoft.com/office/drawing/2014/main" val="3661635167"/>
                    </a:ext>
                  </a:extLst>
                </a:gridCol>
                <a:gridCol w="2274602">
                  <a:extLst>
                    <a:ext uri="{9D8B030D-6E8A-4147-A177-3AD203B41FA5}">
                      <a16:colId xmlns:a16="http://schemas.microsoft.com/office/drawing/2014/main" val="1131085695"/>
                    </a:ext>
                  </a:extLst>
                </a:gridCol>
              </a:tblGrid>
              <a:tr h="290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Inattentive 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Hyperactive 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Inattentive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Hyperactive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014358858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757245903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ATA-V </a:t>
                      </a:r>
                      <a:r>
                        <a:rPr lang="en-US" sz="1500" u="none" strike="noStrike" dirty="0" smtClean="0">
                          <a:effectLst/>
                        </a:rPr>
                        <a:t>Omission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6.81E-07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3.29E-06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810958724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480538206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r>
                        <a:rPr lang="en-US" sz="1500" u="none" strike="noStrike" dirty="0" smtClean="0">
                          <a:effectLst/>
                        </a:rPr>
                        <a:t>ATA-V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Commission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0.1801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0.000253245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6.11538E-05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577579769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935378502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ATA-V RT SD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5.20E-07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4.77036E-05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590340116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0.0138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743449847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r>
                        <a:rPr lang="en-US" sz="1500" b="1" u="none" strike="noStrike" dirty="0">
                          <a:effectLst/>
                        </a:rPr>
                        <a:t>ATA-A </a:t>
                      </a:r>
                      <a:r>
                        <a:rPr lang="en-US" sz="1500" b="1" u="none" strike="noStrike" dirty="0" smtClean="0">
                          <a:effectLst/>
                        </a:rPr>
                        <a:t>Omission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1.63631E-05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0.029346903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727495441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0.9249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542332493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r>
                        <a:rPr lang="en-US" sz="1500" b="1" u="none" strike="noStrike" dirty="0">
                          <a:effectLst/>
                        </a:rPr>
                        <a:t>ATA-A </a:t>
                      </a:r>
                      <a:r>
                        <a:rPr lang="en-US" sz="1500" b="1" u="none" strike="noStrike" dirty="0" smtClean="0">
                          <a:effectLst/>
                        </a:rPr>
                        <a:t>Commission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0.3745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0.03163271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0.11850682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332819859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0.1197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436917321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 ATA-A RT SD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0.3836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0.001172602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0.017404445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108166493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61794465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   STR </a:t>
                      </a:r>
                      <a:r>
                        <a:rPr lang="en-US" sz="1500" u="none" strike="noStrike" dirty="0" smtClean="0">
                          <a:effectLst/>
                        </a:rPr>
                        <a:t>Color</a:t>
                      </a:r>
                      <a:r>
                        <a:rPr lang="en-US" altLang="ko-KR" sz="1500" u="none" strike="noStrike" dirty="0" smtClean="0">
                          <a:effectLst/>
                        </a:rPr>
                        <a:t>-Word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0.000585961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0.002648077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758611387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0.0177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1866550575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CCTT1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0.7897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0.002442776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0.215697373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323884276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0.2653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113888228"/>
                  </a:ext>
                </a:extLst>
              </a:tr>
              <a:tr h="2909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CCTT2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0.9878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0.022254624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0.201227587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3003921763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0.2452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0.2124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62" marR="9662" marT="9662" marB="0" anchor="ctr"/>
                </a:tc>
                <a:extLst>
                  <a:ext uri="{0D108BD9-81ED-4DB2-BD59-A6C34878D82A}">
                    <a16:rowId xmlns:a16="http://schemas.microsoft.com/office/drawing/2014/main" val="208852421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C338B-2FA3-40F4-8892-4C9D61CFDE01}"/>
              </a:ext>
            </a:extLst>
          </p:cNvPr>
          <p:cNvCxnSpPr>
            <a:cxnSpLocks/>
          </p:cNvCxnSpPr>
          <p:nvPr/>
        </p:nvCxnSpPr>
        <p:spPr>
          <a:xfrm>
            <a:off x="850061" y="1336475"/>
            <a:ext cx="10246132" cy="1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401896-6F6A-43E0-9C4C-D4D560B3816D}"/>
              </a:ext>
            </a:extLst>
          </p:cNvPr>
          <p:cNvCxnSpPr/>
          <p:nvPr/>
        </p:nvCxnSpPr>
        <p:spPr>
          <a:xfrm>
            <a:off x="2259774" y="764979"/>
            <a:ext cx="0" cy="5819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15BD2A-76E8-410E-8FD4-9C52D3A13EA8}"/>
              </a:ext>
            </a:extLst>
          </p:cNvPr>
          <p:cNvCxnSpPr>
            <a:cxnSpLocks/>
          </p:cNvCxnSpPr>
          <p:nvPr/>
        </p:nvCxnSpPr>
        <p:spPr>
          <a:xfrm>
            <a:off x="850061" y="1925300"/>
            <a:ext cx="1027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CA37BE-508F-40B0-BCC1-478BB0C98DFD}"/>
              </a:ext>
            </a:extLst>
          </p:cNvPr>
          <p:cNvCxnSpPr>
            <a:cxnSpLocks/>
          </p:cNvCxnSpPr>
          <p:nvPr/>
        </p:nvCxnSpPr>
        <p:spPr>
          <a:xfrm>
            <a:off x="850061" y="2514117"/>
            <a:ext cx="1023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039AF81-B54F-4761-8311-8A3CE9DF48B4}"/>
              </a:ext>
            </a:extLst>
          </p:cNvPr>
          <p:cNvCxnSpPr>
            <a:cxnSpLocks/>
          </p:cNvCxnSpPr>
          <p:nvPr/>
        </p:nvCxnSpPr>
        <p:spPr>
          <a:xfrm>
            <a:off x="850061" y="3082157"/>
            <a:ext cx="10238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D4E53E-76D8-4D78-B531-AA34255FC6A6}"/>
              </a:ext>
            </a:extLst>
          </p:cNvPr>
          <p:cNvCxnSpPr/>
          <p:nvPr/>
        </p:nvCxnSpPr>
        <p:spPr>
          <a:xfrm>
            <a:off x="867389" y="3650197"/>
            <a:ext cx="10204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B79F72-A770-42BE-8454-1A6BE9FC1F62}"/>
              </a:ext>
            </a:extLst>
          </p:cNvPr>
          <p:cNvCxnSpPr>
            <a:cxnSpLocks/>
          </p:cNvCxnSpPr>
          <p:nvPr/>
        </p:nvCxnSpPr>
        <p:spPr>
          <a:xfrm>
            <a:off x="850061" y="4249410"/>
            <a:ext cx="10228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139CE6-1884-4372-81FE-421FB70D7A12}"/>
              </a:ext>
            </a:extLst>
          </p:cNvPr>
          <p:cNvCxnSpPr>
            <a:cxnSpLocks/>
          </p:cNvCxnSpPr>
          <p:nvPr/>
        </p:nvCxnSpPr>
        <p:spPr>
          <a:xfrm>
            <a:off x="850061" y="4827841"/>
            <a:ext cx="10221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F4932D6-2539-40C7-827C-A07A417F2390}"/>
              </a:ext>
            </a:extLst>
          </p:cNvPr>
          <p:cNvCxnSpPr/>
          <p:nvPr/>
        </p:nvCxnSpPr>
        <p:spPr>
          <a:xfrm>
            <a:off x="867385" y="5406272"/>
            <a:ext cx="10204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09F4F9-0C9A-4C28-A560-A1BD5CE41CAE}"/>
              </a:ext>
            </a:extLst>
          </p:cNvPr>
          <p:cNvCxnSpPr>
            <a:cxnSpLocks/>
          </p:cNvCxnSpPr>
          <p:nvPr/>
        </p:nvCxnSpPr>
        <p:spPr>
          <a:xfrm>
            <a:off x="850061" y="5995094"/>
            <a:ext cx="10221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BE96BE-F2E1-4682-8E52-4A4A814F1551}"/>
              </a:ext>
            </a:extLst>
          </p:cNvPr>
          <p:cNvCxnSpPr/>
          <p:nvPr/>
        </p:nvCxnSpPr>
        <p:spPr>
          <a:xfrm>
            <a:off x="6769428" y="764979"/>
            <a:ext cx="0" cy="581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D5470EE-D375-4CB3-BF2C-8E57A1F9A17B}"/>
              </a:ext>
            </a:extLst>
          </p:cNvPr>
          <p:cNvSpPr/>
          <p:nvPr/>
        </p:nvSpPr>
        <p:spPr>
          <a:xfrm>
            <a:off x="2841006" y="250373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08D0C2-D18F-49CA-AED0-C1962F635E51}"/>
              </a:ext>
            </a:extLst>
          </p:cNvPr>
          <p:cNvSpPr/>
          <p:nvPr/>
        </p:nvSpPr>
        <p:spPr>
          <a:xfrm>
            <a:off x="2844135" y="193049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389C252-CEF6-4A14-967C-AE10A5DDBE99}"/>
              </a:ext>
            </a:extLst>
          </p:cNvPr>
          <p:cNvSpPr/>
          <p:nvPr/>
        </p:nvSpPr>
        <p:spPr>
          <a:xfrm>
            <a:off x="2841006" y="1336481"/>
            <a:ext cx="957520" cy="57843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7645813-F8D8-440B-AB9A-497839AE34F4}"/>
              </a:ext>
            </a:extLst>
          </p:cNvPr>
          <p:cNvSpPr/>
          <p:nvPr/>
        </p:nvSpPr>
        <p:spPr>
          <a:xfrm>
            <a:off x="2955244" y="5419218"/>
            <a:ext cx="714243" cy="298468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A03E7F4-711F-402A-8637-8B7F5B1B0889}"/>
              </a:ext>
            </a:extLst>
          </p:cNvPr>
          <p:cNvSpPr/>
          <p:nvPr/>
        </p:nvSpPr>
        <p:spPr>
          <a:xfrm>
            <a:off x="5153658" y="1638193"/>
            <a:ext cx="780000" cy="278509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0066C4-9FB8-4513-AD9A-75B1DDF1EF46}"/>
              </a:ext>
            </a:extLst>
          </p:cNvPr>
          <p:cNvSpPr/>
          <p:nvPr/>
        </p:nvSpPr>
        <p:spPr>
          <a:xfrm>
            <a:off x="5173847" y="2228743"/>
            <a:ext cx="770435" cy="272544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E41652-2A71-4C6B-8E29-18D0B0D29322}"/>
              </a:ext>
            </a:extLst>
          </p:cNvPr>
          <p:cNvSpPr/>
          <p:nvPr/>
        </p:nvSpPr>
        <p:spPr>
          <a:xfrm>
            <a:off x="5171882" y="2789553"/>
            <a:ext cx="751838" cy="267778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BC97F3-9BDE-454B-910F-8D223B7D2B69}"/>
              </a:ext>
            </a:extLst>
          </p:cNvPr>
          <p:cNvSpPr/>
          <p:nvPr/>
        </p:nvSpPr>
        <p:spPr>
          <a:xfrm>
            <a:off x="5153658" y="5115105"/>
            <a:ext cx="820646" cy="28781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50D13A8-D2E4-4EC6-A6D4-AB5B100CF060}"/>
              </a:ext>
            </a:extLst>
          </p:cNvPr>
          <p:cNvSpPr/>
          <p:nvPr/>
        </p:nvSpPr>
        <p:spPr>
          <a:xfrm>
            <a:off x="6926961" y="1336475"/>
            <a:ext cx="1696446" cy="524264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1445E6-5EF2-40D2-B982-1E704E0F5A22}"/>
              </a:ext>
            </a:extLst>
          </p:cNvPr>
          <p:cNvSpPr/>
          <p:nvPr/>
        </p:nvSpPr>
        <p:spPr>
          <a:xfrm>
            <a:off x="9084003" y="1355528"/>
            <a:ext cx="1696446" cy="3956339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D93239-7AD5-477D-85DF-AE7AC4872E88}"/>
              </a:ext>
            </a:extLst>
          </p:cNvPr>
          <p:cNvSpPr/>
          <p:nvPr/>
        </p:nvSpPr>
        <p:spPr>
          <a:xfrm>
            <a:off x="2935580" y="4851445"/>
            <a:ext cx="768372" cy="28781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화살표: 위쪽/아래쪽 2">
            <a:extLst>
              <a:ext uri="{FF2B5EF4-FFF2-40B4-BE49-F238E27FC236}">
                <a16:creationId xmlns:a16="http://schemas.microsoft.com/office/drawing/2014/main" id="{8BD010A6-8546-4400-AAB0-C84E04CD3468}"/>
              </a:ext>
            </a:extLst>
          </p:cNvPr>
          <p:cNvSpPr/>
          <p:nvPr/>
        </p:nvSpPr>
        <p:spPr>
          <a:xfrm>
            <a:off x="1501234" y="5817194"/>
            <a:ext cx="146370" cy="373625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05784-1F80-41E9-AB24-52A490CEBB81}"/>
              </a:ext>
            </a:extLst>
          </p:cNvPr>
          <p:cNvSpPr txBox="1"/>
          <p:nvPr/>
        </p:nvSpPr>
        <p:spPr>
          <a:xfrm>
            <a:off x="3882668" y="216156"/>
            <a:ext cx="167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Model</a:t>
            </a:r>
            <a:endParaRPr lang="en-US" sz="2400" b="1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67695-26D8-4517-B110-A6BDA7DAA814}"/>
              </a:ext>
            </a:extLst>
          </p:cNvPr>
          <p:cNvSpPr txBox="1"/>
          <p:nvPr/>
        </p:nvSpPr>
        <p:spPr>
          <a:xfrm>
            <a:off x="7745040" y="203516"/>
            <a:ext cx="303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Behavior score</a:t>
            </a:r>
          </a:p>
        </p:txBody>
      </p:sp>
    </p:spTree>
    <p:extLst>
      <p:ext uri="{BB962C8B-B14F-4D97-AF65-F5344CB8AC3E}">
        <p14:creationId xmlns:p14="http://schemas.microsoft.com/office/powerpoint/2010/main" val="2877401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F73844-FDD7-4CDA-8617-EC3D757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39" y="299999"/>
            <a:ext cx="3087217" cy="106680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en-US" sz="4000" dirty="0">
                <a:solidFill>
                  <a:schemeClr val="bg1"/>
                </a:solidFill>
              </a:rPr>
              <a:t>Discussion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8E6E5-3413-49F0-B785-E3EFA1FE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1" y="1686677"/>
            <a:ext cx="6808225" cy="526297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Predicting 2 primary symptoms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of ADHD is possible from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RS-fMRI.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600" i="1" u="sng" dirty="0">
                <a:solidFill>
                  <a:schemeClr val="bg1"/>
                </a:solidFill>
                <a:latin typeface="Lucida Bright" panose="02040602050505020304" pitchFamily="18" charset="0"/>
              </a:rPr>
              <a:t>Trans-diagnostic</a:t>
            </a:r>
            <a:r>
              <a:rPr lang="en-US" altLang="ko-KR" sz="2200" dirty="0">
                <a:solidFill>
                  <a:schemeClr val="bg1"/>
                </a:solidFill>
                <a:latin typeface="Lucida Bright" panose="02040602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measurements are required.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CPM enables </a:t>
            </a:r>
            <a:r>
              <a:rPr lang="en-US" altLang="ko-KR" i="1" dirty="0">
                <a:solidFill>
                  <a:schemeClr val="bg1"/>
                </a:solidFill>
                <a:latin typeface="Century" panose="02040604050505020304" pitchFamily="18" charset="0"/>
              </a:rPr>
              <a:t>dimensional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perspective by looking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at relationships with other</a:t>
            </a:r>
            <a:r>
              <a:rPr lang="en-US" altLang="ko-KR" sz="2400" i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bg1"/>
                </a:solidFill>
              </a:rPr>
              <a:t>       Neuropsychological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  measurements.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98D0F-E970-4F8E-8190-256EC7805ED6}"/>
              </a:ext>
            </a:extLst>
          </p:cNvPr>
          <p:cNvSpPr txBox="1"/>
          <p:nvPr/>
        </p:nvSpPr>
        <p:spPr>
          <a:xfrm>
            <a:off x="5228492" y="931146"/>
            <a:ext cx="6651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</a:t>
            </a:r>
            <a:r>
              <a:rPr lang="en-US" sz="24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FC </a:t>
            </a:r>
            <a:r>
              <a:rPr lang="en-US" sz="2400" dirty="0"/>
              <a:t>contain information about two primary   </a:t>
            </a:r>
          </a:p>
          <a:p>
            <a:r>
              <a:rPr lang="en-US" sz="2400" dirty="0"/>
              <a:t>      symptoms of ADHD.</a:t>
            </a:r>
          </a:p>
          <a:p>
            <a:endParaRPr lang="en-US" sz="2400" dirty="0"/>
          </a:p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 </a:t>
            </a:r>
            <a:r>
              <a:rPr lang="en-US" sz="2400" b="1" dirty="0">
                <a:solidFill>
                  <a:schemeClr val="accent2"/>
                </a:solidFill>
              </a:rPr>
              <a:t>CPM</a:t>
            </a:r>
            <a:r>
              <a:rPr lang="en-US" sz="2400" dirty="0"/>
              <a:t> considers both </a:t>
            </a:r>
            <a:r>
              <a:rPr lang="en-US" sz="2400" u="sng" dirty="0"/>
              <a:t>neural system</a:t>
            </a:r>
            <a:r>
              <a:rPr lang="en-US" sz="2400" dirty="0"/>
              <a:t> and </a:t>
            </a:r>
          </a:p>
          <a:p>
            <a:r>
              <a:rPr lang="en-US" sz="2400" dirty="0"/>
              <a:t>      </a:t>
            </a:r>
            <a:r>
              <a:rPr lang="en-US" sz="2400" u="sng" dirty="0"/>
              <a:t>behavioral(cognitive) measure</a:t>
            </a:r>
            <a:r>
              <a:rPr lang="en-US" sz="2400" dirty="0"/>
              <a:t>. Thus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     c</a:t>
            </a:r>
            <a:r>
              <a:rPr lang="en-US" sz="2400" dirty="0"/>
              <a:t>omponents represent cognitive measurements  </a:t>
            </a:r>
          </a:p>
          <a:p>
            <a:r>
              <a:rPr lang="en-US" sz="2400" dirty="0"/>
              <a:t>      including these 2 factors.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▷</a:t>
            </a:r>
            <a:r>
              <a:rPr lang="en-US" sz="2400" b="1" dirty="0">
                <a:solidFill>
                  <a:srgbClr val="FA992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b="1" dirty="0">
                <a:solidFill>
                  <a:srgbClr val="FA992E"/>
                </a:solidFill>
              </a:rPr>
              <a:t>Individuality </a:t>
            </a:r>
            <a:r>
              <a:rPr lang="en-US" sz="2400" dirty="0"/>
              <a:t>is considered an important factor  </a:t>
            </a:r>
          </a:p>
          <a:p>
            <a:r>
              <a:rPr lang="en-US" sz="2400" dirty="0"/>
              <a:t>       when diagnosing one’s disorder. </a:t>
            </a:r>
          </a:p>
          <a:p>
            <a:r>
              <a:rPr lang="en-US" sz="2400" dirty="0"/>
              <a:t>       Neuroimaging aligns with this idea introducing </a:t>
            </a:r>
          </a:p>
          <a:p>
            <a:r>
              <a:rPr lang="en-US" sz="2400" dirty="0"/>
              <a:t>       models that show continuous measures.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21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C5699BA-6143-448C-8D32-1FDA9FCDC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77" y="497990"/>
            <a:ext cx="8077770" cy="5533273"/>
          </a:xfrm>
          <a:prstGeom prst="rect">
            <a:avLst/>
          </a:prstGeom>
        </p:spPr>
      </p:pic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A3D1ACF0-31AC-426D-B6D9-E568C1BDD4F6}"/>
              </a:ext>
            </a:extLst>
          </p:cNvPr>
          <p:cNvSpPr/>
          <p:nvPr/>
        </p:nvSpPr>
        <p:spPr>
          <a:xfrm rot="10800000">
            <a:off x="1405929" y="1567543"/>
            <a:ext cx="174172" cy="1861457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E15AFB46-BE3C-4F4E-8FD0-3B47CC923611}"/>
              </a:ext>
            </a:extLst>
          </p:cNvPr>
          <p:cNvSpPr/>
          <p:nvPr/>
        </p:nvSpPr>
        <p:spPr>
          <a:xfrm rot="10800000">
            <a:off x="1431467" y="4086749"/>
            <a:ext cx="148634" cy="176139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E54D8-D6CB-470C-B4CC-B005597A788A}"/>
              </a:ext>
            </a:extLst>
          </p:cNvPr>
          <p:cNvSpPr txBox="1"/>
          <p:nvPr/>
        </p:nvSpPr>
        <p:spPr>
          <a:xfrm>
            <a:off x="222995" y="2313605"/>
            <a:ext cx="134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Inattentive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C52E4-981D-430A-A163-3A776B6F6F2B}"/>
              </a:ext>
            </a:extLst>
          </p:cNvPr>
          <p:cNvSpPr txBox="1"/>
          <p:nvPr/>
        </p:nvSpPr>
        <p:spPr>
          <a:xfrm>
            <a:off x="135656" y="4782778"/>
            <a:ext cx="144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Hyperactive</a:t>
            </a:r>
            <a:endParaRPr lang="en-US" dirty="0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865E11E1-AD79-4DAB-B623-1F3DC30213BF}"/>
              </a:ext>
            </a:extLst>
          </p:cNvPr>
          <p:cNvSpPr/>
          <p:nvPr/>
        </p:nvSpPr>
        <p:spPr>
          <a:xfrm rot="1219190">
            <a:off x="5668182" y="777102"/>
            <a:ext cx="4315771" cy="7802809"/>
          </a:xfrm>
          <a:prstGeom prst="arc">
            <a:avLst>
              <a:gd name="adj1" fmla="val 16884662"/>
              <a:gd name="adj2" fmla="val 3077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C7A7-BAF2-41EB-9F95-568A18BF9E0A}"/>
              </a:ext>
            </a:extLst>
          </p:cNvPr>
          <p:cNvSpPr txBox="1"/>
          <p:nvPr/>
        </p:nvSpPr>
        <p:spPr>
          <a:xfrm>
            <a:off x="9863255" y="2737892"/>
            <a:ext cx="23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Cognitive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B9294-CE14-4313-836B-37DEE2166064}"/>
              </a:ext>
            </a:extLst>
          </p:cNvPr>
          <p:cNvSpPr txBox="1"/>
          <p:nvPr/>
        </p:nvSpPr>
        <p:spPr>
          <a:xfrm>
            <a:off x="5585208" y="6258710"/>
            <a:ext cx="766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Adrienne Mueller et al.</a:t>
            </a:r>
            <a:r>
              <a:rPr lang="en-US" dirty="0"/>
              <a:t>, </a:t>
            </a:r>
            <a:r>
              <a:rPr lang="en-US" i="1" dirty="0"/>
              <a:t>Trends in Cognitive Sciences (2017)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641F-DA95-47A4-9EC9-4491A62F7BF6}"/>
              </a:ext>
            </a:extLst>
          </p:cNvPr>
          <p:cNvSpPr txBox="1"/>
          <p:nvPr/>
        </p:nvSpPr>
        <p:spPr>
          <a:xfrm>
            <a:off x="10021535" y="3185294"/>
            <a:ext cx="23658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Go-no go</a:t>
            </a:r>
          </a:p>
          <a:p>
            <a:r>
              <a:rPr lang="en-US" sz="2000" b="1" dirty="0"/>
              <a:t>- CPT</a:t>
            </a:r>
          </a:p>
          <a:p>
            <a:r>
              <a:rPr lang="en-US" sz="2000" b="1" dirty="0"/>
              <a:t>- Stroop</a:t>
            </a:r>
          </a:p>
          <a:p>
            <a:r>
              <a:rPr lang="en-US" sz="2000" b="1" dirty="0"/>
              <a:t>- Trail making test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CB971-D4D4-4D1E-A565-DBA22F677585}"/>
              </a:ext>
            </a:extLst>
          </p:cNvPr>
          <p:cNvSpPr txBox="1"/>
          <p:nvPr/>
        </p:nvSpPr>
        <p:spPr>
          <a:xfrm>
            <a:off x="10742804" y="4499768"/>
            <a:ext cx="461665" cy="6659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5773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36DB31D-9A63-4BD9-9F5C-B2772C1B5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7" y="4124765"/>
            <a:ext cx="5853287" cy="2516996"/>
          </a:xfrm>
          <a:prstGeom prst="rect">
            <a:avLst/>
          </a:prstGeom>
        </p:spPr>
      </p:pic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AC974E7-B233-4BA2-9FFE-E2EBEE2B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83" y="560478"/>
            <a:ext cx="5886377" cy="2919260"/>
          </a:xfrm>
          <a:prstGeom prst="rect">
            <a:avLst/>
          </a:prstGeom>
        </p:spPr>
      </p:pic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0A663E64-55AE-4A36-B637-32DF54A98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" y="98201"/>
            <a:ext cx="3305040" cy="2691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951B6D-D23E-4460-B8FF-17A72C3B69ED}"/>
              </a:ext>
            </a:extLst>
          </p:cNvPr>
          <p:cNvSpPr txBox="1"/>
          <p:nvPr/>
        </p:nvSpPr>
        <p:spPr>
          <a:xfrm>
            <a:off x="1265865" y="2135732"/>
            <a:ext cx="35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Human</a:t>
            </a:r>
            <a:r>
              <a:rPr lang="ko-KR" altLang="en-US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ko-KR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Connectome </a:t>
            </a:r>
            <a:endParaRPr lang="en-US" sz="4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B5FC1-3ED0-4DC7-BFC5-F0038105329B}"/>
              </a:ext>
            </a:extLst>
          </p:cNvPr>
          <p:cNvSpPr txBox="1"/>
          <p:nvPr/>
        </p:nvSpPr>
        <p:spPr>
          <a:xfrm>
            <a:off x="3287230" y="3839641"/>
            <a:ext cx="352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Arial Nova" panose="020B0504020202020204" pitchFamily="34" charset="0"/>
              </a:rPr>
              <a:t>Biomarker?!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D04EE-5C50-4675-BDE8-C50DCC62DE10}"/>
              </a:ext>
            </a:extLst>
          </p:cNvPr>
          <p:cNvSpPr txBox="1"/>
          <p:nvPr/>
        </p:nvSpPr>
        <p:spPr>
          <a:xfrm>
            <a:off x="7210385" y="113449"/>
            <a:ext cx="352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8725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DE02E5-D2D2-4F82-A31B-12526BFD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3" y="1085837"/>
            <a:ext cx="4137831" cy="3395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&gt;&gt;  </a:t>
            </a:r>
            <a:r>
              <a:rPr lang="en-US" i="1" dirty="0">
                <a:solidFill>
                  <a:schemeClr val="accent1"/>
                </a:solidFill>
              </a:rPr>
              <a:t>Hypothesis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      Testing 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42B80-059E-490F-9355-94945865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516" y="780016"/>
            <a:ext cx="7367036" cy="5519184"/>
          </a:xfrm>
        </p:spPr>
        <p:txBody>
          <a:bodyPr anchor="ctr">
            <a:normAutofit/>
          </a:bodyPr>
          <a:lstStyle/>
          <a:p>
            <a:pPr marL="514350" indent="-514350" algn="just">
              <a:lnSpc>
                <a:spcPct val="70000"/>
              </a:lnSpc>
              <a:buAutoNum type="arabicPeriod"/>
            </a:pP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Predicting </a:t>
            </a:r>
            <a:r>
              <a:rPr lang="en-US" sz="4000" b="1" u="sng" dirty="0">
                <a:solidFill>
                  <a:schemeClr val="accent2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inattentive</a:t>
            </a:r>
            <a:r>
              <a:rPr lang="en-US" sz="4000" b="1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&amp; </a:t>
            </a:r>
            <a:endParaRPr lang="en-US" sz="4000" dirty="0" smtClean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4000" b="1" dirty="0" smtClean="0">
                <a:solidFill>
                  <a:srgbClr val="7030A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</a:t>
            </a:r>
            <a:r>
              <a:rPr lang="en-US" sz="4000" b="1" u="sng" dirty="0" smtClean="0">
                <a:solidFill>
                  <a:srgbClr val="7030A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hyperactive</a:t>
            </a:r>
            <a:r>
              <a:rPr lang="en-US" sz="4000" b="1" dirty="0" smtClean="0">
                <a:solidFill>
                  <a:srgbClr val="7030A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4000" dirty="0" smtClean="0">
                <a:latin typeface="Cordia New" panose="020B0502040204020203" pitchFamily="34" charset="-34"/>
                <a:cs typeface="Cordia New" panose="020B0502040204020203" pitchFamily="34" charset="-34"/>
              </a:rPr>
              <a:t>symptoms </a:t>
            </a:r>
            <a:r>
              <a:rPr lang="en-US" sz="4000" dirty="0">
                <a:latin typeface="Cordia New" panose="020B0502040204020203" pitchFamily="34" charset="-34"/>
                <a:cs typeface="Cordia New" panose="020B0502040204020203" pitchFamily="34" charset="-34"/>
              </a:rPr>
              <a:t>in </a:t>
            </a:r>
            <a:endParaRPr lang="en-US" sz="4000" dirty="0" smtClean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4000" dirty="0" smtClean="0">
                <a:latin typeface="Cordia New" panose="020B0502040204020203" pitchFamily="34" charset="-34"/>
                <a:cs typeface="Cordia New" panose="020B0502040204020203" pitchFamily="34" charset="-34"/>
              </a:rPr>
              <a:t>    individuals.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sz="4000" dirty="0" smtClean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4000" dirty="0" smtClean="0">
                <a:latin typeface="Cordia New" panose="020B0304020202020204" pitchFamily="34" charset="-34"/>
                <a:cs typeface="Cordia New" panose="020B0502040204020203" pitchFamily="34" charset="-34"/>
              </a:rPr>
              <a:t>2. </a:t>
            </a:r>
            <a:r>
              <a:rPr lang="en-US" sz="4000" dirty="0" smtClean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Inattentive</a:t>
            </a:r>
            <a:r>
              <a:rPr lang="en-US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&amp; </a:t>
            </a:r>
            <a:r>
              <a:rPr lang="en-US" sz="4000" dirty="0" smtClean="0">
                <a:solidFill>
                  <a:srgbClr val="7030A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Hyperactive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4000" dirty="0">
                <a:solidFill>
                  <a:srgbClr val="7030A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 smtClean="0">
                <a:solidFill>
                  <a:srgbClr val="7030A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>
                <a:latin typeface="Cordia New" panose="020B0304020202020204" pitchFamily="34" charset="-34"/>
                <a:ea typeface="Ebrima" panose="02000000000000000000" pitchFamily="2" charset="0"/>
                <a:cs typeface="Cordia New" panose="020B0304020202020204" pitchFamily="34" charset="-34"/>
              </a:rPr>
              <a:t>model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generalization 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to </a:t>
            </a:r>
            <a:endParaRPr lang="en-US" sz="40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other </a:t>
            </a:r>
            <a:r>
              <a:rPr lang="en-US" sz="4000" b="1" i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neuropsychological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4000" b="1" i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b="1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4000" b="1" i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tests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en-US" sz="4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Identifying </a:t>
            </a:r>
            <a:r>
              <a:rPr lang="en-US" sz="2400" dirty="0">
                <a:solidFill>
                  <a:srgbClr val="FD574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shared cognitive components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dirty="0"/>
              <a:t>     </a:t>
            </a:r>
            <a:r>
              <a:rPr lang="en-US" dirty="0"/>
              <a:t> </a:t>
            </a:r>
            <a:endParaRPr lang="en-US" sz="3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4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2625-FF46-46B3-9CBA-77532C07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373" y="1027991"/>
            <a:ext cx="10246998" cy="282907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800"/>
              </a:spcBef>
            </a:pPr>
            <a:r>
              <a:rPr lang="en-US" sz="3500" dirty="0"/>
              <a:t>Data Sets</a:t>
            </a:r>
          </a:p>
          <a:p>
            <a:pPr marL="0" indent="0">
              <a:lnSpc>
                <a:spcPct val="70000"/>
              </a:lnSpc>
              <a:spcBef>
                <a:spcPts val="800"/>
              </a:spcBef>
              <a:buNone/>
            </a:pPr>
            <a:endParaRPr lang="en-US" sz="1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2600" dirty="0"/>
              <a:t>   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⑴</a:t>
            </a:r>
            <a:r>
              <a:rPr lang="en-US" sz="2600" dirty="0"/>
              <a:t> resting-state fMRI brain scans of 299 children with and without ADHD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600" dirty="0"/>
              <a:t>         (all under the age of 17)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4F66AD-261F-4554-AFE1-F4F9A258E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15572"/>
              </p:ext>
            </p:extLst>
          </p:nvPr>
        </p:nvGraphicFramePr>
        <p:xfrm>
          <a:off x="1926325" y="2738187"/>
          <a:ext cx="8055876" cy="35528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20675">
                  <a:extLst>
                    <a:ext uri="{9D8B030D-6E8A-4147-A177-3AD203B41FA5}">
                      <a16:colId xmlns:a16="http://schemas.microsoft.com/office/drawing/2014/main" val="1202943325"/>
                    </a:ext>
                  </a:extLst>
                </a:gridCol>
                <a:gridCol w="2215600">
                  <a:extLst>
                    <a:ext uri="{9D8B030D-6E8A-4147-A177-3AD203B41FA5}">
                      <a16:colId xmlns:a16="http://schemas.microsoft.com/office/drawing/2014/main" val="3337578020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4170457633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1582644346"/>
                    </a:ext>
                  </a:extLst>
                </a:gridCol>
              </a:tblGrid>
              <a:tr h="29486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marL="10373" marR="10373" marT="10373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        </a:t>
                      </a:r>
                      <a:r>
                        <a:rPr lang="en-US" sz="1800" u="none" strike="noStrike" dirty="0" err="1">
                          <a:effectLst/>
                        </a:rPr>
                        <a:t>Mean±SD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8517"/>
                  </a:ext>
                </a:extLst>
              </a:tr>
              <a:tr h="31108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                      ADHD </a:t>
                      </a:r>
                      <a:r>
                        <a:rPr lang="en-US" sz="1400" b="0" u="none" strike="noStrike" dirty="0">
                          <a:effectLst/>
                        </a:rPr>
                        <a:t>(n=218)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                                 </a:t>
                      </a:r>
                      <a:r>
                        <a:rPr lang="en-US" sz="1600" b="0" u="none" strike="noStrike" dirty="0">
                          <a:effectLst/>
                        </a:rPr>
                        <a:t>TDC </a:t>
                      </a:r>
                      <a:r>
                        <a:rPr lang="en-US" sz="1400" b="0" u="none" strike="noStrike" dirty="0">
                          <a:effectLst/>
                        </a:rPr>
                        <a:t>(n=81)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60672764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Age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8.68 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2.28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10.51 ±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2.9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498390141"/>
                  </a:ext>
                </a:extLst>
              </a:tr>
              <a:tr h="3352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Gender(M:F)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170:48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46:35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192925117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IQ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106.14 ± 14.64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114 ± 11.48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541602695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Subtypes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combined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101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3828815204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inattentive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78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846142462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hyperactive/impulsive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12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372070890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Not Otherwise Specified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27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ctr"/>
                </a:tc>
                <a:extLst>
                  <a:ext uri="{0D108BD9-81ED-4DB2-BD59-A6C34878D82A}">
                    <a16:rowId xmlns:a16="http://schemas.microsoft.com/office/drawing/2014/main" val="2512780760"/>
                  </a:ext>
                </a:extLst>
              </a:tr>
              <a:tr h="60046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ADHD: subjects with attention-deficit/hyperactivity disorder </a:t>
                      </a:r>
                    </a:p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TDC: Typically developing controls.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373" marR="10373" marT="103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074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0772C-009E-40FB-9695-9F5EDC72B401}"/>
              </a:ext>
            </a:extLst>
          </p:cNvPr>
          <p:cNvCxnSpPr>
            <a:cxnSpLocks/>
          </p:cNvCxnSpPr>
          <p:nvPr/>
        </p:nvCxnSpPr>
        <p:spPr>
          <a:xfrm>
            <a:off x="1926325" y="3030640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E3E757-CECF-4916-91BD-C4F0D8BBA34A}"/>
              </a:ext>
            </a:extLst>
          </p:cNvPr>
          <p:cNvCxnSpPr>
            <a:cxnSpLocks/>
          </p:cNvCxnSpPr>
          <p:nvPr/>
        </p:nvCxnSpPr>
        <p:spPr>
          <a:xfrm>
            <a:off x="1926325" y="4358592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3C40EC-0D5E-4B89-977F-6B400EC8E232}"/>
              </a:ext>
            </a:extLst>
          </p:cNvPr>
          <p:cNvCxnSpPr>
            <a:cxnSpLocks/>
          </p:cNvCxnSpPr>
          <p:nvPr/>
        </p:nvCxnSpPr>
        <p:spPr>
          <a:xfrm>
            <a:off x="1926325" y="5788070"/>
            <a:ext cx="8055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>
            <a:extLst>
              <a:ext uri="{FF2B5EF4-FFF2-40B4-BE49-F238E27FC236}">
                <a16:creationId xmlns:a16="http://schemas.microsoft.com/office/drawing/2014/main" id="{F930408E-E511-40E3-9F02-F9C200A0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2" y="-89215"/>
            <a:ext cx="10515600" cy="1325563"/>
          </a:xfrm>
        </p:spPr>
        <p:txBody>
          <a:bodyPr/>
          <a:lstStyle/>
          <a:p>
            <a:r>
              <a:rPr 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B705-18BA-49AD-8F9D-69F0341CA76F}"/>
              </a:ext>
            </a:extLst>
          </p:cNvPr>
          <p:cNvSpPr txBox="1"/>
          <p:nvPr/>
        </p:nvSpPr>
        <p:spPr>
          <a:xfrm>
            <a:off x="987889" y="197007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201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769749B1-D518-4C1A-87B0-47E7403A3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651250"/>
              </p:ext>
            </p:extLst>
          </p:nvPr>
        </p:nvGraphicFramePr>
        <p:xfrm>
          <a:off x="1852660" y="1985415"/>
          <a:ext cx="9808024" cy="4658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7621">
                  <a:extLst>
                    <a:ext uri="{9D8B030D-6E8A-4147-A177-3AD203B41FA5}">
                      <a16:colId xmlns:a16="http://schemas.microsoft.com/office/drawing/2014/main" val="3345456844"/>
                    </a:ext>
                  </a:extLst>
                </a:gridCol>
                <a:gridCol w="7620403">
                  <a:extLst>
                    <a:ext uri="{9D8B030D-6E8A-4147-A177-3AD203B41FA5}">
                      <a16:colId xmlns:a16="http://schemas.microsoft.com/office/drawing/2014/main" val="4210060496"/>
                    </a:ext>
                  </a:extLst>
                </a:gridCol>
              </a:tblGrid>
              <a:tr h="30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K-ARS</a:t>
                      </a:r>
                      <a:endParaRPr lang="ko-KR" alt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9Q corresponds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Inattentiveness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the remaining 9Q corresponds to 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Hyperactivity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74453"/>
                  </a:ext>
                </a:extLst>
              </a:tr>
              <a:tr h="341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Omission_T</a:t>
                      </a:r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smtClean="0">
                          <a:effectLst/>
                        </a:rPr>
                        <a:t>ATA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- Auditory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participant did not respond to the target.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Inattention measured.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5891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Commission_T</a:t>
                      </a:r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(ATA </a:t>
                      </a:r>
                      <a:r>
                        <a:rPr lang="en-US" sz="1200" b="1" u="none" strike="noStrike" dirty="0" smtClean="0">
                          <a:effectLst/>
                        </a:rPr>
                        <a:t>- Auditory)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participant responded to the wrong target. Impulsivity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(disinhibition) measured.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68548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smtClean="0">
                          <a:effectLst/>
                        </a:rPr>
                        <a:t>RT-SD_T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(ATA 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-</a:t>
                      </a:r>
                      <a:r>
                        <a:rPr lang="en-US" altLang="ko-KR" sz="1200" b="1" u="none" strike="noStrike" baseline="0" dirty="0" smtClean="0">
                          <a:effectLst/>
                        </a:rPr>
                        <a:t> Auditory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Sustained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attention(=Vigilance)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042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Omission_T</a:t>
                      </a:r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(ATA </a:t>
                      </a:r>
                      <a:r>
                        <a:rPr lang="en-US" sz="1200" b="1" u="none" strike="noStrike" dirty="0" smtClean="0">
                          <a:effectLst/>
                        </a:rPr>
                        <a:t>-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Vision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participant did not respond to the target.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Inattention measured.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4526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Commission_T</a:t>
                      </a:r>
                      <a:r>
                        <a:rPr lang="en-US" sz="1200" b="1" u="none" strike="noStrike" dirty="0" smtClean="0">
                          <a:effectLst/>
                        </a:rPr>
                        <a:t>(ATA -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Vision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participant responded to the wrong target. Impulsivity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(disinhibition) measured.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13573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smtClean="0">
                          <a:effectLst/>
                        </a:rPr>
                        <a:t>RT-SD_T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(ATA 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-</a:t>
                      </a:r>
                      <a:r>
                        <a:rPr lang="en-US" altLang="ko-KR" sz="1200" b="1" u="none" strike="noStrike" baseline="0" dirty="0" smtClean="0">
                          <a:effectLst/>
                        </a:rPr>
                        <a:t> Vision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Sustained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attention(=Vigilance)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3437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Word_T</a:t>
                      </a:r>
                      <a:r>
                        <a:rPr lang="en-US" sz="1200" b="1" u="none" strike="noStrike" dirty="0" smtClean="0">
                          <a:effectLst/>
                        </a:rPr>
                        <a:t> (STROOP)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speed of reading words.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35805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Color_T</a:t>
                      </a:r>
                      <a:r>
                        <a:rPr lang="en-US" sz="1200" b="1" u="none" strike="noStrike" dirty="0" smtClean="0">
                          <a:effectLst/>
                        </a:rPr>
                        <a:t>(STROOP)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The speed</a:t>
                      </a:r>
                      <a:r>
                        <a:rPr lang="en-US" sz="1200" b="1" baseline="0" dirty="0" smtClean="0"/>
                        <a:t> of responding to the color of the target word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794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Color-</a:t>
                      </a:r>
                      <a:r>
                        <a:rPr lang="en-US" sz="1200" b="1" u="none" strike="noStrike" dirty="0" err="1" smtClean="0">
                          <a:effectLst/>
                        </a:rPr>
                        <a:t>Word_T</a:t>
                      </a:r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smtClean="0">
                          <a:effectLst/>
                        </a:rPr>
                        <a:t>STROOP)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Ignoring</a:t>
                      </a:r>
                      <a:r>
                        <a:rPr lang="en-US" sz="1200" b="1" baseline="0" dirty="0" smtClean="0"/>
                        <a:t> the word and responding to the color of the word, Impulsivity(disinhibition) measured.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45783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Interference_T</a:t>
                      </a:r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smtClean="0">
                          <a:effectLst/>
                        </a:rPr>
                        <a:t>STROOP)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Pure inhibition ability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1937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CCTT1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Connecting numbers by order. The ability to sequentially process.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71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CCTT2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Connecting numbers and colors interchangeably. The ability to shift attention.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7662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CCTT-P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Score of CCTT1</a:t>
                      </a:r>
                      <a:r>
                        <a:rPr lang="en-US" sz="1200" b="1" baseline="0" dirty="0" smtClean="0"/>
                        <a:t> over CCTT2. Cognitive flexibility.</a:t>
                      </a:r>
                      <a:endParaRPr lang="en-US" sz="1200" b="1" dirty="0"/>
                    </a:p>
                  </a:txBody>
                  <a:tcPr marL="6828" marR="6828" marT="68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62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1AC38-A667-4BAA-8CE3-CBAFA715FA52}"/>
              </a:ext>
            </a:extLst>
          </p:cNvPr>
          <p:cNvSpPr/>
          <p:nvPr/>
        </p:nvSpPr>
        <p:spPr>
          <a:xfrm>
            <a:off x="1152046" y="1075132"/>
            <a:ext cx="10962043" cy="86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⑵ </a:t>
            </a:r>
            <a:r>
              <a:rPr lang="en-US" sz="2600" dirty="0"/>
              <a:t>Clinical assessment data</a:t>
            </a:r>
          </a:p>
          <a:p>
            <a:pPr>
              <a:lnSpc>
                <a:spcPct val="80000"/>
              </a:lnSpc>
            </a:pPr>
            <a:endParaRPr lang="en-US" sz="1050" dirty="0"/>
          </a:p>
          <a:p>
            <a:pPr>
              <a:lnSpc>
                <a:spcPct val="80000"/>
              </a:lnSpc>
            </a:pPr>
            <a:r>
              <a:rPr lang="en-US" sz="2600" dirty="0"/>
              <a:t>       -</a:t>
            </a:r>
            <a:r>
              <a:rPr lang="en-US" sz="2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K-ARS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 Modeling &amp; </a:t>
            </a:r>
            <a:r>
              <a:rPr 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NP test</a:t>
            </a:r>
            <a:r>
              <a:rPr 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 Generalization </a:t>
            </a:r>
            <a:endParaRPr lang="en-US" sz="26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2FD44-D524-4596-AF47-0B5DF069C3AF}"/>
              </a:ext>
            </a:extLst>
          </p:cNvPr>
          <p:cNvCxnSpPr>
            <a:cxnSpLocks/>
          </p:cNvCxnSpPr>
          <p:nvPr/>
        </p:nvCxnSpPr>
        <p:spPr>
          <a:xfrm>
            <a:off x="1872343" y="3273539"/>
            <a:ext cx="9797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3C854D-64F6-49F8-852B-2B9B24B2E1B7}"/>
              </a:ext>
            </a:extLst>
          </p:cNvPr>
          <p:cNvCxnSpPr>
            <a:cxnSpLocks/>
          </p:cNvCxnSpPr>
          <p:nvPr/>
        </p:nvCxnSpPr>
        <p:spPr>
          <a:xfrm flipV="1">
            <a:off x="1864961" y="4238240"/>
            <a:ext cx="9804520" cy="13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90EB1F6-E1BF-4C31-A7E7-21E329E5477C}"/>
              </a:ext>
            </a:extLst>
          </p:cNvPr>
          <p:cNvCxnSpPr>
            <a:cxnSpLocks/>
          </p:cNvCxnSpPr>
          <p:nvPr/>
        </p:nvCxnSpPr>
        <p:spPr>
          <a:xfrm>
            <a:off x="1843424" y="5669154"/>
            <a:ext cx="98168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E89E94-2F8E-4B89-9A81-A66876862F66}"/>
              </a:ext>
            </a:extLst>
          </p:cNvPr>
          <p:cNvCxnSpPr>
            <a:cxnSpLocks/>
          </p:cNvCxnSpPr>
          <p:nvPr/>
        </p:nvCxnSpPr>
        <p:spPr>
          <a:xfrm>
            <a:off x="1863729" y="6656723"/>
            <a:ext cx="9805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DC96D3-E8EB-43EC-9DD3-815A11E5F9B3}"/>
              </a:ext>
            </a:extLst>
          </p:cNvPr>
          <p:cNvCxnSpPr>
            <a:cxnSpLocks/>
          </p:cNvCxnSpPr>
          <p:nvPr/>
        </p:nvCxnSpPr>
        <p:spPr>
          <a:xfrm flipV="1">
            <a:off x="1864961" y="1985415"/>
            <a:ext cx="9804520" cy="13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000645-A63F-4E31-9414-9EB8EDCACB00}"/>
              </a:ext>
            </a:extLst>
          </p:cNvPr>
          <p:cNvCxnSpPr>
            <a:cxnSpLocks/>
          </p:cNvCxnSpPr>
          <p:nvPr/>
        </p:nvCxnSpPr>
        <p:spPr>
          <a:xfrm>
            <a:off x="1875846" y="2301951"/>
            <a:ext cx="98045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117C93-0EF1-4002-A222-5669423A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2" y="358770"/>
            <a:ext cx="2642914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내용 개체 틀 4" descr="신문, 텍스트, 스크린샷이(가) 표시된 사진&#10;&#10;자동 생성된 설명">
            <a:extLst>
              <a:ext uri="{FF2B5EF4-FFF2-40B4-BE49-F238E27FC236}">
                <a16:creationId xmlns:a16="http://schemas.microsoft.com/office/drawing/2014/main" id="{6D04A9DA-87E9-4C9E-BDEE-10A4B647F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" y="10884"/>
            <a:ext cx="5244254" cy="6575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BE4F54-1966-4C19-B998-87350190BA0E}"/>
              </a:ext>
            </a:extLst>
          </p:cNvPr>
          <p:cNvSpPr txBox="1"/>
          <p:nvPr/>
        </p:nvSpPr>
        <p:spPr>
          <a:xfrm>
            <a:off x="5116605" y="6037173"/>
            <a:ext cx="796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Xilin</a:t>
            </a:r>
            <a:r>
              <a:rPr lang="en-US" sz="3200" dirty="0"/>
              <a:t> Shen et al., </a:t>
            </a:r>
            <a:r>
              <a:rPr lang="en-US" sz="2400" i="1" dirty="0"/>
              <a:t>Nature Protocol (2017) </a:t>
            </a:r>
            <a:endParaRPr lang="en-US" sz="1600" dirty="0"/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CC265B7F-4599-471B-A177-E6398B235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45813" y="584952"/>
            <a:ext cx="7474692" cy="766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*CPM Algorithm</a:t>
            </a:r>
            <a:endParaRPr lang="en-US" altLang="ko-KR" sz="3200" dirty="0"/>
          </a:p>
        </p:txBody>
      </p:sp>
      <p:pic>
        <p:nvPicPr>
          <p:cNvPr id="17" name="내용 개체 틀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44A72C-0EDF-4543-BAE0-F04FE204B3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13" y="1362774"/>
            <a:ext cx="5424574" cy="41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1703</Words>
  <Application>Microsoft Office PowerPoint</Application>
  <PresentationFormat>Widescreen</PresentationFormat>
  <Paragraphs>570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맑은 고딕</vt:lpstr>
      <vt:lpstr>Abadi</vt:lpstr>
      <vt:lpstr>Aharoni</vt:lpstr>
      <vt:lpstr>Arial</vt:lpstr>
      <vt:lpstr>Arial Nova</vt:lpstr>
      <vt:lpstr>Arial Rounded MT Bold</vt:lpstr>
      <vt:lpstr>Calibri</vt:lpstr>
      <vt:lpstr>Calibri Light</vt:lpstr>
      <vt:lpstr>Cambria Math</vt:lpstr>
      <vt:lpstr>Century</vt:lpstr>
      <vt:lpstr>Comic Sans MS</vt:lpstr>
      <vt:lpstr>Constantia</vt:lpstr>
      <vt:lpstr>Cordia New</vt:lpstr>
      <vt:lpstr>David</vt:lpstr>
      <vt:lpstr>돋움</vt:lpstr>
      <vt:lpstr>Ebrima</vt:lpstr>
      <vt:lpstr>Georgia Pro</vt:lpstr>
      <vt:lpstr>Lucida Bright</vt:lpstr>
      <vt:lpstr>Office 테마</vt:lpstr>
      <vt:lpstr>PowerPoint Presentation</vt:lpstr>
      <vt:lpstr>Previous studies  &amp; Motivation</vt:lpstr>
      <vt:lpstr>PowerPoint Presentation</vt:lpstr>
      <vt:lpstr>PowerPoint Presentation</vt:lpstr>
      <vt:lpstr>PowerPoint Presentation</vt:lpstr>
      <vt:lpstr>&gt;&gt;  Hypothesis       Testing …</vt:lpstr>
      <vt:lpstr>★</vt:lpstr>
      <vt:lpstr>PowerPoint Presentation</vt:lpstr>
      <vt:lpstr>*CPM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지원</dc:creator>
  <cp:lastModifiedBy>Darrell Worthy</cp:lastModifiedBy>
  <cp:revision>166</cp:revision>
  <dcterms:created xsi:type="dcterms:W3CDTF">2019-05-25T04:09:33Z</dcterms:created>
  <dcterms:modified xsi:type="dcterms:W3CDTF">2023-01-23T22:49:51Z</dcterms:modified>
</cp:coreProperties>
</file>