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66" r:id="rId2"/>
    <p:sldId id="311" r:id="rId3"/>
    <p:sldId id="389" r:id="rId4"/>
    <p:sldId id="383" r:id="rId5"/>
    <p:sldId id="384" r:id="rId6"/>
    <p:sldId id="359" r:id="rId7"/>
    <p:sldId id="388" r:id="rId8"/>
    <p:sldId id="303" r:id="rId9"/>
    <p:sldId id="387" r:id="rId10"/>
    <p:sldId id="296" r:id="rId11"/>
    <p:sldId id="297" r:id="rId12"/>
    <p:sldId id="348" r:id="rId13"/>
    <p:sldId id="287" r:id="rId14"/>
    <p:sldId id="298" r:id="rId15"/>
    <p:sldId id="305" r:id="rId16"/>
    <p:sldId id="386" r:id="rId17"/>
    <p:sldId id="380" r:id="rId18"/>
    <p:sldId id="381" r:id="rId19"/>
    <p:sldId id="357" r:id="rId20"/>
    <p:sldId id="358" r:id="rId21"/>
    <p:sldId id="379" r:id="rId22"/>
    <p:sldId id="340" r:id="rId23"/>
    <p:sldId id="313" r:id="rId24"/>
    <p:sldId id="316" r:id="rId25"/>
    <p:sldId id="317" r:id="rId26"/>
    <p:sldId id="318" r:id="rId27"/>
    <p:sldId id="319" r:id="rId28"/>
    <p:sldId id="320" r:id="rId29"/>
    <p:sldId id="350" r:id="rId30"/>
    <p:sldId id="363" r:id="rId31"/>
    <p:sldId id="342" r:id="rId32"/>
    <p:sldId id="326" r:id="rId33"/>
    <p:sldId id="327" r:id="rId34"/>
    <p:sldId id="382" r:id="rId35"/>
    <p:sldId id="385" r:id="rId36"/>
    <p:sldId id="377" r:id="rId37"/>
    <p:sldId id="378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윤 지원" initials="윤지" lastIdx="2" clrIdx="0">
    <p:extLst>
      <p:ext uri="{19B8F6BF-5375-455C-9EA6-DF929625EA0E}">
        <p15:presenceInfo xmlns:p15="http://schemas.microsoft.com/office/powerpoint/2012/main" userId="fb36c686fb83970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992E"/>
    <a:srgbClr val="FFFFFF"/>
    <a:srgbClr val="000000"/>
    <a:srgbClr val="F98A0F"/>
    <a:srgbClr val="FD5745"/>
    <a:srgbClr val="B77F1B"/>
    <a:srgbClr val="057CFF"/>
    <a:srgbClr val="837D7D"/>
    <a:srgbClr val="A06F18"/>
    <a:srgbClr val="5BF3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26" autoAdjust="0"/>
    <p:restoredTop sz="90554" autoAdjust="0"/>
  </p:normalViewPr>
  <p:slideViewPr>
    <p:cSldViewPr snapToGrid="0">
      <p:cViewPr varScale="1">
        <p:scale>
          <a:sx n="77" d="100"/>
          <a:sy n="77" d="100"/>
        </p:scale>
        <p:origin x="8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F4BBE5-8B60-4257-9A00-184A52E3F81D}" type="datetimeFigureOut">
              <a:rPr lang="en-US" smtClean="0"/>
              <a:t>5/28/2019</a:t>
            </a:fld>
            <a:endParaRPr 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59C942-B013-4161-93A4-FB5FA6DE2E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114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59C942-B013-4161-93A4-FB5FA6DE2E1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8467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59C942-B013-4161-93A4-FB5FA6DE2E1D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5498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59C942-B013-4161-93A4-FB5FA6DE2E1D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6777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Compared to cross-correlation results, Inattentive model only predicted ATA-V &amp; Stroop &amp; CCTT1</a:t>
            </a:r>
          </a:p>
          <a:p>
            <a:r>
              <a:rPr lang="en-US" dirty="0"/>
              <a:t>Hyperactive model predicted ATA-V &amp; Stroop</a:t>
            </a:r>
          </a:p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59C942-B013-4161-93A4-FB5FA6DE2E1D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935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0.001  //  r</a:t>
            </a:r>
            <a:r>
              <a:rPr lang="ko-KR" altLang="en-US" dirty="0"/>
              <a:t>값을 고려 </a:t>
            </a:r>
            <a:r>
              <a:rPr lang="en-US" altLang="ko-KR" dirty="0"/>
              <a:t>(0.3)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59C942-B013-4161-93A4-FB5FA6DE2E1D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140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K-ARS(</a:t>
            </a:r>
            <a:r>
              <a:rPr lang="ko-KR" altLang="en-US" dirty="0"/>
              <a:t>부주의</a:t>
            </a:r>
            <a:r>
              <a:rPr lang="en-US" altLang="ko-KR" dirty="0"/>
              <a:t>, </a:t>
            </a:r>
            <a:r>
              <a:rPr lang="ko-KR" altLang="en-US" dirty="0"/>
              <a:t>충동성</a:t>
            </a:r>
            <a:r>
              <a:rPr lang="en-US" altLang="ko-KR" dirty="0"/>
              <a:t>)</a:t>
            </a:r>
            <a:r>
              <a:rPr lang="en-US" dirty="0"/>
              <a:t> </a:t>
            </a:r>
            <a:r>
              <a:rPr lang="ko-KR" altLang="en-US" dirty="0"/>
              <a:t>점수가 없는 피험자들의 </a:t>
            </a:r>
            <a:r>
              <a:rPr lang="en-US" altLang="ko-KR" dirty="0"/>
              <a:t>brain connectivity matrix</a:t>
            </a:r>
            <a:r>
              <a:rPr lang="ko-KR" altLang="en-US" dirty="0"/>
              <a:t>를 부주의</a:t>
            </a:r>
            <a:r>
              <a:rPr lang="en-US" altLang="ko-KR" dirty="0"/>
              <a:t>, </a:t>
            </a:r>
            <a:r>
              <a:rPr lang="ko-KR" altLang="en-US" dirty="0"/>
              <a:t>충동성 모델에 넣어서 나온 </a:t>
            </a:r>
            <a:r>
              <a:rPr lang="en-US" altLang="ko-KR" dirty="0"/>
              <a:t>predicted score</a:t>
            </a:r>
            <a:r>
              <a:rPr lang="ko-KR" altLang="en-US" dirty="0"/>
              <a:t>값과 그들의 다른 신경심리검사와의 상관을 봄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59C942-B013-4161-93A4-FB5FA6DE2E1D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5725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 = 37 (+</a:t>
            </a:r>
            <a:r>
              <a:rPr lang="en-US" dirty="0" err="1"/>
              <a:t>ve</a:t>
            </a:r>
            <a:r>
              <a:rPr lang="en-US" dirty="0"/>
              <a:t>) (-</a:t>
            </a:r>
            <a:r>
              <a:rPr lang="en-US" dirty="0" err="1"/>
              <a:t>ve</a:t>
            </a:r>
            <a:r>
              <a:rPr lang="en-US" dirty="0"/>
              <a:t>)</a:t>
            </a:r>
          </a:p>
          <a:p>
            <a:r>
              <a:rPr lang="en-US" dirty="0"/>
              <a:t>P&lt;0.0022  //  P&lt;0.0027</a:t>
            </a:r>
          </a:p>
          <a:p>
            <a:r>
              <a:rPr lang="en-US" dirty="0"/>
              <a:t>R=0.49  //  R=0.48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59C942-B013-4161-93A4-FB5FA6DE2E1D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8038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 = 37 (+</a:t>
            </a:r>
            <a:r>
              <a:rPr lang="en-US" dirty="0" err="1"/>
              <a:t>ve</a:t>
            </a:r>
            <a:r>
              <a:rPr lang="en-US" dirty="0"/>
              <a:t>) (-</a:t>
            </a:r>
            <a:r>
              <a:rPr lang="en-US" dirty="0" err="1"/>
              <a:t>ve</a:t>
            </a:r>
            <a:r>
              <a:rPr lang="en-US" dirty="0"/>
              <a:t>)</a:t>
            </a:r>
          </a:p>
          <a:p>
            <a:r>
              <a:rPr lang="en-US" dirty="0"/>
              <a:t>P&lt;0.0184  //  P&lt;0.0171</a:t>
            </a:r>
          </a:p>
          <a:p>
            <a:r>
              <a:rPr lang="en-US" dirty="0"/>
              <a:t>R=0.39   //   R=0.39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59C942-B013-4161-93A4-FB5FA6DE2E1D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9192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 = 37 (+</a:t>
            </a:r>
            <a:r>
              <a:rPr lang="en-US" dirty="0" err="1"/>
              <a:t>ve</a:t>
            </a:r>
            <a:r>
              <a:rPr lang="en-US" dirty="0"/>
              <a:t>) (-</a:t>
            </a:r>
            <a:r>
              <a:rPr lang="en-US" dirty="0" err="1"/>
              <a:t>ve</a:t>
            </a:r>
            <a:r>
              <a:rPr lang="en-US" dirty="0"/>
              <a:t>)</a:t>
            </a:r>
          </a:p>
          <a:p>
            <a:r>
              <a:rPr lang="en-US" dirty="0"/>
              <a:t>R=0.42 // R=0.47</a:t>
            </a:r>
          </a:p>
          <a:p>
            <a:r>
              <a:rPr lang="en-US" dirty="0"/>
              <a:t>P&lt;0.0104  // P&lt;0.0035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59C942-B013-4161-93A4-FB5FA6DE2E1D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267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N=35</a:t>
            </a:r>
            <a:r>
              <a:rPr lang="ko-KR" altLang="en-US" dirty="0"/>
              <a:t>명 </a:t>
            </a:r>
            <a:r>
              <a:rPr lang="en-US" altLang="ko-KR" dirty="0"/>
              <a:t>(+</a:t>
            </a:r>
            <a:r>
              <a:rPr lang="en-US" altLang="ko-KR" dirty="0" err="1"/>
              <a:t>ve</a:t>
            </a:r>
            <a:r>
              <a:rPr lang="en-US" altLang="ko-KR" dirty="0"/>
              <a:t>) // </a:t>
            </a:r>
            <a:r>
              <a:rPr lang="en-US" dirty="0"/>
              <a:t>N=35</a:t>
            </a:r>
            <a:r>
              <a:rPr lang="ko-KR" altLang="en-US" dirty="0"/>
              <a:t>명 </a:t>
            </a:r>
            <a:r>
              <a:rPr lang="en-US" altLang="ko-KR" dirty="0"/>
              <a:t>(+</a:t>
            </a:r>
            <a:r>
              <a:rPr lang="en-US" altLang="ko-KR" dirty="0" err="1"/>
              <a:t>ve</a:t>
            </a:r>
            <a:r>
              <a:rPr lang="en-US" altLang="ko-KR" dirty="0"/>
              <a:t>)</a:t>
            </a:r>
            <a:endParaRPr lang="en-US" dirty="0"/>
          </a:p>
          <a:p>
            <a:r>
              <a:rPr lang="en-US" dirty="0"/>
              <a:t>R=-0.39  //  R=-0.39</a:t>
            </a:r>
          </a:p>
          <a:p>
            <a:r>
              <a:rPr lang="en-US" dirty="0"/>
              <a:t>P&lt;0.0217  //  P&lt;0.0223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59C942-B013-4161-93A4-FB5FA6DE2E1D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1147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N=37</a:t>
            </a:r>
            <a:r>
              <a:rPr lang="ko-KR" altLang="en-US" dirty="0"/>
              <a:t>명 </a:t>
            </a:r>
            <a:r>
              <a:rPr lang="en-US" altLang="ko-KR" dirty="0"/>
              <a:t>(-</a:t>
            </a:r>
            <a:r>
              <a:rPr lang="en-US" altLang="ko-KR" dirty="0" err="1"/>
              <a:t>ve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// N=37</a:t>
            </a:r>
            <a:r>
              <a:rPr lang="ko-KR" altLang="en-US" dirty="0"/>
              <a:t>명 </a:t>
            </a:r>
            <a:r>
              <a:rPr lang="en-US" altLang="ko-KR" dirty="0"/>
              <a:t>(-</a:t>
            </a:r>
            <a:r>
              <a:rPr lang="en-US" altLang="ko-KR" dirty="0" err="1"/>
              <a:t>ve</a:t>
            </a:r>
            <a:r>
              <a:rPr lang="en-US" altLang="ko-KR" dirty="0"/>
              <a:t>)</a:t>
            </a:r>
          </a:p>
          <a:p>
            <a:r>
              <a:rPr lang="en-US" dirty="0"/>
              <a:t>R=0.47  //  R=0.37</a:t>
            </a:r>
          </a:p>
          <a:p>
            <a:r>
              <a:rPr lang="en-US" dirty="0"/>
              <a:t>P&lt;0.0035  // P&lt;0.0247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59C942-B013-4161-93A4-FB5FA6DE2E1D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9843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ADHD</a:t>
            </a:r>
            <a:r>
              <a:rPr lang="ko-KR" altLang="en-US" dirty="0"/>
              <a:t>는 부주의와 충동성으로 대표되는 질환이지만 이외에도 다른 </a:t>
            </a:r>
            <a:r>
              <a:rPr lang="en-US" altLang="ko-KR" dirty="0"/>
              <a:t>comorbid</a:t>
            </a:r>
            <a:r>
              <a:rPr lang="ko-KR" altLang="en-US" dirty="0"/>
              <a:t>가 보여지는 이질적인 증상을 보이는 </a:t>
            </a:r>
            <a:r>
              <a:rPr lang="en-US" altLang="ko-KR" dirty="0"/>
              <a:t>mental disorder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59C942-B013-4161-93A4-FB5FA6DE2E1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0691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N=37</a:t>
            </a:r>
            <a:r>
              <a:rPr lang="ko-KR" altLang="en-US" dirty="0"/>
              <a:t>명 </a:t>
            </a:r>
            <a:r>
              <a:rPr lang="en-US" altLang="ko-KR" dirty="0"/>
              <a:t>(-</a:t>
            </a:r>
            <a:r>
              <a:rPr lang="en-US" altLang="ko-KR" dirty="0" err="1"/>
              <a:t>ve</a:t>
            </a:r>
            <a:r>
              <a:rPr lang="en-US" altLang="ko-KR" dirty="0"/>
              <a:t>)</a:t>
            </a:r>
            <a:r>
              <a:rPr lang="ko-KR" altLang="en-US" dirty="0"/>
              <a:t>  </a:t>
            </a:r>
            <a:r>
              <a:rPr lang="en-US" altLang="ko-KR" dirty="0"/>
              <a:t>//  N=35</a:t>
            </a:r>
            <a:r>
              <a:rPr lang="ko-KR" altLang="en-US" dirty="0"/>
              <a:t>명 </a:t>
            </a:r>
            <a:r>
              <a:rPr lang="en-US" altLang="ko-KR" dirty="0"/>
              <a:t>(-</a:t>
            </a:r>
            <a:r>
              <a:rPr lang="en-US" altLang="ko-KR" dirty="0" err="1"/>
              <a:t>ve</a:t>
            </a:r>
            <a:r>
              <a:rPr lang="en-US" altLang="ko-KR" dirty="0"/>
              <a:t>)</a:t>
            </a:r>
          </a:p>
          <a:p>
            <a:r>
              <a:rPr lang="en-US" dirty="0"/>
              <a:t>R=0.4  //  R=-0.4</a:t>
            </a:r>
          </a:p>
          <a:p>
            <a:r>
              <a:rPr lang="en-US" dirty="0"/>
              <a:t>P&lt;0.0138 // P&lt;0.0177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59C942-B013-4161-93A4-FB5FA6DE2E1D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8610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결과 그림 </a:t>
            </a:r>
            <a:r>
              <a:rPr lang="en-US" altLang="ko-KR" dirty="0"/>
              <a:t>&amp; </a:t>
            </a:r>
            <a:r>
              <a:rPr lang="ko-KR" altLang="en-US" dirty="0"/>
              <a:t>논문 요약</a:t>
            </a:r>
            <a:endParaRPr lang="en-US" altLang="ko-KR" dirty="0"/>
          </a:p>
          <a:p>
            <a:r>
              <a:rPr lang="en-US" dirty="0"/>
              <a:t>Motivation --- Generalization</a:t>
            </a:r>
            <a:r>
              <a:rPr lang="ko-KR" altLang="en-US" dirty="0"/>
              <a:t> 의 목적</a:t>
            </a:r>
            <a:endParaRPr lang="en-US" altLang="ko-KR" dirty="0"/>
          </a:p>
          <a:p>
            <a:endParaRPr lang="en-US" dirty="0"/>
          </a:p>
          <a:p>
            <a:r>
              <a:rPr lang="en-US" dirty="0"/>
              <a:t>Motivation &amp;&amp; Contribution --- Generalization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59C942-B013-4161-93A4-FB5FA6DE2E1D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8044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59C942-B013-4161-93A4-FB5FA6DE2E1D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014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59C942-B013-4161-93A4-FB5FA6DE2E1D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36977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X -&gt; o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59C942-B013-4161-93A4-FB5FA6DE2E1D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95031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59C942-B013-4161-93A4-FB5FA6DE2E1D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3724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NIMH</a:t>
            </a:r>
            <a:r>
              <a:rPr lang="ko-KR" altLang="en-US" dirty="0"/>
              <a:t>에서 이야기하는 </a:t>
            </a:r>
            <a:r>
              <a:rPr lang="en-US" altLang="ko-KR" dirty="0" err="1"/>
              <a:t>RDoC</a:t>
            </a:r>
            <a:r>
              <a:rPr lang="ko-KR" altLang="en-US" dirty="0"/>
              <a:t>에 따라 </a:t>
            </a:r>
            <a:r>
              <a:rPr lang="en-US" altLang="ko-KR" dirty="0"/>
              <a:t>categorical </a:t>
            </a:r>
            <a:r>
              <a:rPr lang="ko-KR" altLang="en-US" dirty="0"/>
              <a:t>관점보다는 </a:t>
            </a:r>
            <a:r>
              <a:rPr lang="en-US" altLang="ko-KR" dirty="0"/>
              <a:t>Dimensional</a:t>
            </a:r>
            <a:r>
              <a:rPr lang="ko-KR" altLang="en-US" dirty="0"/>
              <a:t>한 관점으로 볼 수 있음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59C942-B013-4161-93A4-FB5FA6DE2E1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6803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Dimensional </a:t>
            </a:r>
            <a:r>
              <a:rPr lang="ko-KR" altLang="en-US" dirty="0"/>
              <a:t>관점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59C942-B013-4161-93A4-FB5FA6DE2E1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8827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Connectome</a:t>
            </a:r>
            <a:r>
              <a:rPr lang="ko-KR" altLang="en-US" dirty="0"/>
              <a:t>과 관련된 여러 방법론을 사용하여 </a:t>
            </a:r>
            <a:r>
              <a:rPr lang="en-US" altLang="ko-KR" dirty="0"/>
              <a:t>neuro-marker</a:t>
            </a:r>
            <a:r>
              <a:rPr lang="ko-KR" altLang="en-US" dirty="0"/>
              <a:t>나 특정 인지기능과 관련된 기능적 연결성</a:t>
            </a:r>
            <a:r>
              <a:rPr lang="en-US" altLang="ko-KR" dirty="0"/>
              <a:t>, </a:t>
            </a:r>
            <a:r>
              <a:rPr lang="ko-KR" altLang="en-US" dirty="0" err="1"/>
              <a:t>바이오마커를</a:t>
            </a:r>
            <a:r>
              <a:rPr lang="ko-KR" altLang="en-US" dirty="0"/>
              <a:t> 찾을 수도 있음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이와 관련된 방법론을 사용하여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59C942-B013-4161-93A4-FB5FA6DE2E1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8687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59C942-B013-4161-93A4-FB5FA6DE2E1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4923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59C942-B013-4161-93A4-FB5FA6DE2E1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8855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59C942-B013-4161-93A4-FB5FA6DE2E1D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0556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59C942-B013-4161-93A4-FB5FA6DE2E1D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022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A6DBD1-F92D-4363-9EA0-95A705B09F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53B766B-466E-4057-B22D-7CBFFB3CBE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E451E6-9C69-4635-92E1-8DC6C9896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48AC-DA41-4793-8D1B-1A098C91BE3E}" type="datetimeFigureOut">
              <a:rPr lang="en-US" smtClean="0"/>
              <a:t>5/28/2019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A055A0-3A66-47A6-9137-1200E0150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9A4C76-0A85-468C-8667-195058D97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9D554-9316-4503-89F6-D68A6EA3368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11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DEC211-4CB3-4AB7-B1FF-D743E1171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A924154-D4E0-4E23-8868-F8292EC899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770B8D-44EA-4D6A-9741-D0140756D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48AC-DA41-4793-8D1B-1A098C91BE3E}" type="datetimeFigureOut">
              <a:rPr lang="en-US" smtClean="0"/>
              <a:t>5/28/2019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455EF6-E0B4-4930-A377-9F28BB931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83EC9C-F466-418B-BF45-DC21399EE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9D554-9316-4503-89F6-D68A6EA3368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478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32F5A4D-3DE8-4A79-831E-63CF406A77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AE6A65-3223-4112-9740-15971155C7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3EEE89-2C8F-47FC-A486-6B95DEB58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48AC-DA41-4793-8D1B-1A098C91BE3E}" type="datetimeFigureOut">
              <a:rPr lang="en-US" smtClean="0"/>
              <a:t>5/28/2019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E21E69-84D2-4E2E-8647-6B923DA6F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91DEFA-26D6-402B-A6AA-5A86E3241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9D554-9316-4503-89F6-D68A6EA3368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886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7B0732-0A77-42B5-B112-C5E0787B6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0C37E4-D71C-4296-9A4F-D0222970C3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F36C09-2F16-40D3-ABF4-8D5AA1146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48AC-DA41-4793-8D1B-1A098C91BE3E}" type="datetimeFigureOut">
              <a:rPr lang="en-US" smtClean="0"/>
              <a:t>5/28/2019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3E0814-2FB5-46CE-BB0D-86E85151F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91BB5F-AF96-49CC-8667-88EE410E5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9D554-9316-4503-89F6-D68A6EA3368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958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FD7202-A740-4682-80CC-7C7CC54B6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62903F-D2BF-422F-9C5A-7B26DDD0A7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E09006-30C1-469C-94EC-E13A9116B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48AC-DA41-4793-8D1B-1A098C91BE3E}" type="datetimeFigureOut">
              <a:rPr lang="en-US" smtClean="0"/>
              <a:t>5/28/2019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8F4F13-8336-47EC-BE69-DDEC057D9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AC5FFF-2E4E-496F-A310-5A9EA7CA9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9D554-9316-4503-89F6-D68A6EA3368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92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4ECB5C-42D0-4066-BD6F-294006B30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602282-A9E8-4737-8CFC-D8F2F4B04E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D8427F9-BCE5-4DA4-BA53-E6ABD3F2E0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95C2CF5-7C0A-4865-9A13-5E29EFC44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48AC-DA41-4793-8D1B-1A098C91BE3E}" type="datetimeFigureOut">
              <a:rPr lang="en-US" smtClean="0"/>
              <a:t>5/28/2019</a:t>
            </a:fld>
            <a:endParaRPr 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CDE939-B328-46E6-AB67-DCD9863A7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CBF96B8-0684-4A65-85A4-6AD6BF4BE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9D554-9316-4503-89F6-D68A6EA3368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176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3F2496-C90F-48E8-A079-9308F470A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8D8A81-581B-4768-9D10-36FC662681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DF57D51-BDBF-4537-B747-D658732971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7D19D63-2283-448A-BD52-92DB524F04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6C51A42-3F95-4F49-AE5E-4930BD039E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7F72C67-4ECC-46A7-9B2B-E1F00A44F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48AC-DA41-4793-8D1B-1A098C91BE3E}" type="datetimeFigureOut">
              <a:rPr lang="en-US" smtClean="0"/>
              <a:t>5/28/2019</a:t>
            </a:fld>
            <a:endParaRPr 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DBEB4C1-8C9B-496A-B42C-6F26BD632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1AE6B8D-68F4-4E6B-A52F-D6F636DE2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9D554-9316-4503-89F6-D68A6EA3368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532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44BD69-0278-416C-A519-E5152AAF6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BA4D4B7-F383-4EE5-94EC-B3EF16A92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48AC-DA41-4793-8D1B-1A098C91BE3E}" type="datetimeFigureOut">
              <a:rPr lang="en-US" smtClean="0"/>
              <a:t>5/28/2019</a:t>
            </a:fld>
            <a:endParaRPr 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9A379B6-FB7B-447F-A6DD-0E7464FDF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45275A5-4A75-45CF-B9EA-D8F55EF06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9D554-9316-4503-89F6-D68A6EA3368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463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84C97DC-264C-4013-B2EB-FCDB935AF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48AC-DA41-4793-8D1B-1A098C91BE3E}" type="datetimeFigureOut">
              <a:rPr lang="en-US" smtClean="0"/>
              <a:t>5/28/2019</a:t>
            </a:fld>
            <a:endParaRPr 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EBB166E-CD9B-4112-BEE8-B084FE41A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D25D220-10A6-436D-BC68-4D2A8EFD2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9D554-9316-4503-89F6-D68A6EA3368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334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20EB1C-04D4-41BA-8D5A-597317D70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F080F3-8F53-47F7-B516-576B321F22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70A36E-F244-462B-8709-4B75EB6CBA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92CE89-6DE0-4D71-95C9-7CE68EFF3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48AC-DA41-4793-8D1B-1A098C91BE3E}" type="datetimeFigureOut">
              <a:rPr lang="en-US" smtClean="0"/>
              <a:t>5/28/2019</a:t>
            </a:fld>
            <a:endParaRPr 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CC05A5-9EAC-4866-92F4-A10D02293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B893CB-65BB-4E1A-ACF2-65607E136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9D554-9316-4503-89F6-D68A6EA3368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910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46A396-2E4C-4653-9B1B-F4FE05FD9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9B93603-9588-4EFD-949D-2D2343C3F6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5D9E615-38C2-4F0A-9023-CB6FC8335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1EFDD01-0674-4630-BAE3-3609F68EA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48AC-DA41-4793-8D1B-1A098C91BE3E}" type="datetimeFigureOut">
              <a:rPr lang="en-US" smtClean="0"/>
              <a:t>5/28/2019</a:t>
            </a:fld>
            <a:endParaRPr 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65EB90-313E-4CDC-9920-E0028459A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5047E2-AC43-4BE8-A7EE-30A73866B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9D554-9316-4503-89F6-D68A6EA3368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091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8681851-0385-49D5-8624-D1DE46D10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CFE1FB-4A74-4075-8904-BC2EE49A12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DADC6D-A40D-4C4E-9E7B-551C1D41D5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948AC-DA41-4793-8D1B-1A098C91BE3E}" type="datetimeFigureOut">
              <a:rPr lang="en-US" smtClean="0"/>
              <a:t>5/28/2019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C1B630-1C79-4BB6-A867-8696714B47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7A2ED4-CCD3-48D0-A02A-E508117230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9D554-9316-4503-89F6-D68A6EA3368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573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9.png"/><Relationship Id="rId3" Type="http://schemas.openxmlformats.org/officeDocument/2006/relationships/image" Target="../media/image26.png"/><Relationship Id="rId7" Type="http://schemas.openxmlformats.org/officeDocument/2006/relationships/image" Target="../media/image18.png"/><Relationship Id="rId12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1.png"/><Relationship Id="rId5" Type="http://schemas.openxmlformats.org/officeDocument/2006/relationships/image" Target="../media/image16.png"/><Relationship Id="rId10" Type="http://schemas.openxmlformats.org/officeDocument/2006/relationships/image" Target="../media/image27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6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54.png"/><Relationship Id="rId4" Type="http://schemas.openxmlformats.org/officeDocument/2006/relationships/image" Target="../media/image6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6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6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2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83A831A2-C185-4655-BC38-F8AE5B07938C}"/>
              </a:ext>
            </a:extLst>
          </p:cNvPr>
          <p:cNvSpPr txBox="1">
            <a:spLocks/>
          </p:cNvSpPr>
          <p:nvPr/>
        </p:nvSpPr>
        <p:spPr>
          <a:xfrm>
            <a:off x="203287" y="1800220"/>
            <a:ext cx="11785426" cy="27432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latinLnBrk="1">
              <a:lnSpc>
                <a:spcPct val="110000"/>
              </a:lnSpc>
            </a:pPr>
            <a:r>
              <a:rPr lang="en-US" sz="5400" dirty="0"/>
              <a:t>Finding the relationship between </a:t>
            </a:r>
          </a:p>
          <a:p>
            <a:pPr algn="ctr" latinLnBrk="1">
              <a:lnSpc>
                <a:spcPct val="110000"/>
              </a:lnSpc>
            </a:pPr>
            <a:r>
              <a:rPr lang="en-US" sz="5400" dirty="0"/>
              <a:t>functional brain connectivity </a:t>
            </a:r>
          </a:p>
          <a:p>
            <a:pPr algn="ctr" latinLnBrk="1">
              <a:lnSpc>
                <a:spcPct val="110000"/>
              </a:lnSpc>
            </a:pPr>
            <a:r>
              <a:rPr lang="en-US" sz="5400" dirty="0"/>
              <a:t>and behavior scores in ADHD </a:t>
            </a:r>
          </a:p>
        </p:txBody>
      </p:sp>
    </p:spTree>
    <p:extLst>
      <p:ext uri="{BB962C8B-B14F-4D97-AF65-F5344CB8AC3E}">
        <p14:creationId xmlns:p14="http://schemas.microsoft.com/office/powerpoint/2010/main" val="24526267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B0C3440A-E27A-4CE4-BA3B-E791A06FF6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01" y="83321"/>
            <a:ext cx="3011728" cy="3006379"/>
          </a:xfr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31407C0-729B-40A7-A42F-26B344B5E3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633" y="2659912"/>
            <a:ext cx="2637490" cy="1988696"/>
          </a:xfrm>
          <a:prstGeom prst="rect">
            <a:avLst/>
          </a:prstGeom>
        </p:spPr>
      </p:pic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3E5BF923-C185-4386-8799-C10BA1BA5B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670" y="4615633"/>
            <a:ext cx="4021395" cy="153969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C0EECFC-B192-472C-B866-CCC25C8AD5C1}"/>
              </a:ext>
            </a:extLst>
          </p:cNvPr>
          <p:cNvSpPr txBox="1"/>
          <p:nvPr/>
        </p:nvSpPr>
        <p:spPr>
          <a:xfrm>
            <a:off x="8873365" y="304479"/>
            <a:ext cx="31577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Select only the most significantly correlated </a:t>
            </a:r>
          </a:p>
          <a:p>
            <a:r>
              <a:rPr lang="en-US" b="1" dirty="0"/>
              <a:t>(</a:t>
            </a:r>
            <a:r>
              <a:rPr lang="en-US" b="1" i="1" dirty="0"/>
              <a:t>P</a:t>
            </a:r>
            <a:r>
              <a:rPr lang="en-US" b="1" dirty="0"/>
              <a:t> &lt; ‘</a:t>
            </a:r>
            <a:r>
              <a:rPr lang="en-US" b="1" dirty="0">
                <a:solidFill>
                  <a:srgbClr val="7030A0"/>
                </a:solidFill>
              </a:rPr>
              <a:t>threshold’ </a:t>
            </a:r>
            <a:r>
              <a:rPr lang="en-US" b="1" dirty="0"/>
              <a:t>) </a:t>
            </a:r>
          </a:p>
          <a:p>
            <a:r>
              <a:rPr lang="en-US" b="1" dirty="0"/>
              <a:t> Edges </a:t>
            </a:r>
            <a:r>
              <a:rPr 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⇒ </a:t>
            </a:r>
            <a:r>
              <a:rPr 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① r&gt;0 </a:t>
            </a:r>
            <a:r>
              <a:rPr lang="en-US" sz="1400" b="1" dirty="0">
                <a:solidFill>
                  <a:srgbClr val="FF5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Positive </a:t>
            </a:r>
            <a:r>
              <a:rPr lang="en-US" sz="1400" b="1" dirty="0" err="1">
                <a:solidFill>
                  <a:srgbClr val="FF5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corr</a:t>
            </a:r>
            <a:endParaRPr lang="en-US" sz="1400" b="1" dirty="0">
              <a:solidFill>
                <a:srgbClr val="FF5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</a:t>
            </a:r>
            <a:r>
              <a:rPr 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② r&lt;0 </a:t>
            </a:r>
            <a:r>
              <a:rPr lang="en-US" sz="14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Negative </a:t>
            </a:r>
            <a:r>
              <a:rPr lang="en-US" sz="14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corr</a:t>
            </a:r>
            <a:endParaRPr lang="en-US" sz="1600" b="1" dirty="0">
              <a:solidFill>
                <a:srgbClr val="0070C0"/>
              </a:solidFill>
            </a:endParaRPr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BACB9D86-96B4-454C-829D-7B2E9A4BF280}"/>
              </a:ext>
            </a:extLst>
          </p:cNvPr>
          <p:cNvSpPr/>
          <p:nvPr/>
        </p:nvSpPr>
        <p:spPr>
          <a:xfrm>
            <a:off x="3769059" y="1590455"/>
            <a:ext cx="1508929" cy="24724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2538334-9620-47A7-9E75-D886953D87CF}"/>
              </a:ext>
            </a:extLst>
          </p:cNvPr>
          <p:cNvSpPr txBox="1"/>
          <p:nvPr/>
        </p:nvSpPr>
        <p:spPr>
          <a:xfrm>
            <a:off x="4922366" y="3155308"/>
            <a:ext cx="2142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C0000"/>
                </a:solidFill>
              </a:rPr>
              <a:t>Positive binary mask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3635A01-4376-42DF-B804-0F2DF08224E7}"/>
              </a:ext>
            </a:extLst>
          </p:cNvPr>
          <p:cNvSpPr txBox="1"/>
          <p:nvPr/>
        </p:nvSpPr>
        <p:spPr>
          <a:xfrm>
            <a:off x="4788401" y="5053866"/>
            <a:ext cx="2300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Negative binary mask</a:t>
            </a:r>
          </a:p>
        </p:txBody>
      </p:sp>
      <p:sp>
        <p:nvSpPr>
          <p:cNvPr id="40" name="화살표: 오른쪽 39">
            <a:extLst>
              <a:ext uri="{FF2B5EF4-FFF2-40B4-BE49-F238E27FC236}">
                <a16:creationId xmlns:a16="http://schemas.microsoft.com/office/drawing/2014/main" id="{D0915F54-EB68-4A3A-9A6E-64EB821494DA}"/>
              </a:ext>
            </a:extLst>
          </p:cNvPr>
          <p:cNvSpPr/>
          <p:nvPr/>
        </p:nvSpPr>
        <p:spPr>
          <a:xfrm rot="10800000">
            <a:off x="7277470" y="5075861"/>
            <a:ext cx="567996" cy="28448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1C6B9F8-1584-44EB-9E77-52326856F548}"/>
              </a:ext>
            </a:extLst>
          </p:cNvPr>
          <p:cNvSpPr txBox="1"/>
          <p:nvPr/>
        </p:nvSpPr>
        <p:spPr>
          <a:xfrm>
            <a:off x="1984221" y="6298909"/>
            <a:ext cx="461665" cy="34035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/>
              <a:t>….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F580456-64B6-4913-8A09-43EB5527A7C9}"/>
              </a:ext>
            </a:extLst>
          </p:cNvPr>
          <p:cNvSpPr txBox="1"/>
          <p:nvPr/>
        </p:nvSpPr>
        <p:spPr>
          <a:xfrm>
            <a:off x="1428468" y="4169925"/>
            <a:ext cx="619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0245649-DF50-4884-89F8-0D07E09E9B18}"/>
              </a:ext>
            </a:extLst>
          </p:cNvPr>
          <p:cNvSpPr txBox="1"/>
          <p:nvPr/>
        </p:nvSpPr>
        <p:spPr>
          <a:xfrm>
            <a:off x="3563180" y="4945468"/>
            <a:ext cx="552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E251E4B-51B8-4CA3-BB29-93FA66DF1DF6}"/>
              </a:ext>
            </a:extLst>
          </p:cNvPr>
          <p:cNvSpPr txBox="1"/>
          <p:nvPr/>
        </p:nvSpPr>
        <p:spPr>
          <a:xfrm>
            <a:off x="3574334" y="5667261"/>
            <a:ext cx="552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F5D7C68-D4E9-45F2-989A-418C220923A0}"/>
              </a:ext>
            </a:extLst>
          </p:cNvPr>
          <p:cNvSpPr txBox="1"/>
          <p:nvPr/>
        </p:nvSpPr>
        <p:spPr>
          <a:xfrm>
            <a:off x="3556763" y="4190921"/>
            <a:ext cx="619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4F572C5-4EE9-49BD-AAA8-98516E319E19}"/>
              </a:ext>
            </a:extLst>
          </p:cNvPr>
          <p:cNvSpPr txBox="1"/>
          <p:nvPr/>
        </p:nvSpPr>
        <p:spPr>
          <a:xfrm>
            <a:off x="1428468" y="4954356"/>
            <a:ext cx="619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5787704-2C6C-4928-85F6-BC16A3B11EAC}"/>
              </a:ext>
            </a:extLst>
          </p:cNvPr>
          <p:cNvSpPr txBox="1"/>
          <p:nvPr/>
        </p:nvSpPr>
        <p:spPr>
          <a:xfrm>
            <a:off x="1428468" y="5709404"/>
            <a:ext cx="619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C674457-4173-4864-9E3A-3D705E9741D1}"/>
              </a:ext>
            </a:extLst>
          </p:cNvPr>
          <p:cNvSpPr txBox="1"/>
          <p:nvPr/>
        </p:nvSpPr>
        <p:spPr>
          <a:xfrm>
            <a:off x="1706433" y="3483463"/>
            <a:ext cx="14533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Binary mask matrix</a:t>
            </a:r>
          </a:p>
        </p:txBody>
      </p:sp>
      <p:sp>
        <p:nvSpPr>
          <p:cNvPr id="72" name="화살표: 오른쪽 71">
            <a:extLst>
              <a:ext uri="{FF2B5EF4-FFF2-40B4-BE49-F238E27FC236}">
                <a16:creationId xmlns:a16="http://schemas.microsoft.com/office/drawing/2014/main" id="{5AEAD7C9-3464-4413-A882-4C7BF420544C}"/>
              </a:ext>
            </a:extLst>
          </p:cNvPr>
          <p:cNvSpPr/>
          <p:nvPr/>
        </p:nvSpPr>
        <p:spPr>
          <a:xfrm rot="10800000">
            <a:off x="3190019" y="4988097"/>
            <a:ext cx="396000" cy="25885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DF67690D-2FAE-402F-93AE-27B6017A3465}"/>
              </a:ext>
            </a:extLst>
          </p:cNvPr>
          <p:cNvCxnSpPr>
            <a:cxnSpLocks/>
          </p:cNvCxnSpPr>
          <p:nvPr/>
        </p:nvCxnSpPr>
        <p:spPr>
          <a:xfrm flipH="1" flipV="1">
            <a:off x="4753404" y="5928697"/>
            <a:ext cx="423105" cy="934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6D9FEBAD-9259-4A3A-AC0C-6DE19EBC27C4}"/>
              </a:ext>
            </a:extLst>
          </p:cNvPr>
          <p:cNvCxnSpPr>
            <a:cxnSpLocks/>
          </p:cNvCxnSpPr>
          <p:nvPr/>
        </p:nvCxnSpPr>
        <p:spPr>
          <a:xfrm flipH="1">
            <a:off x="4763108" y="4189589"/>
            <a:ext cx="413398" cy="2152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F039F19B-83DE-480F-A009-26864B75B7E9}"/>
              </a:ext>
            </a:extLst>
          </p:cNvPr>
          <p:cNvSpPr txBox="1"/>
          <p:nvPr/>
        </p:nvSpPr>
        <p:spPr>
          <a:xfrm>
            <a:off x="604284" y="3099503"/>
            <a:ext cx="14597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Summation</a:t>
            </a:r>
            <a:r>
              <a:rPr lang="en-US" sz="1600" dirty="0"/>
              <a:t> of selected edges’ weight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05A44FC-04AE-48E1-8F68-E63C2E8C002A}"/>
              </a:ext>
            </a:extLst>
          </p:cNvPr>
          <p:cNvSpPr txBox="1"/>
          <p:nvPr/>
        </p:nvSpPr>
        <p:spPr>
          <a:xfrm>
            <a:off x="454730" y="6125606"/>
            <a:ext cx="461665" cy="34035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/>
              <a:t>….</a:t>
            </a:r>
          </a:p>
        </p:txBody>
      </p:sp>
      <p:sp>
        <p:nvSpPr>
          <p:cNvPr id="89" name="화살표: 오른쪽 88">
            <a:extLst>
              <a:ext uri="{FF2B5EF4-FFF2-40B4-BE49-F238E27FC236}">
                <a16:creationId xmlns:a16="http://schemas.microsoft.com/office/drawing/2014/main" id="{46A38110-80D6-437C-A508-ED29EF4C2C50}"/>
              </a:ext>
            </a:extLst>
          </p:cNvPr>
          <p:cNvSpPr/>
          <p:nvPr/>
        </p:nvSpPr>
        <p:spPr>
          <a:xfrm rot="10800000">
            <a:off x="958227" y="5001827"/>
            <a:ext cx="420588" cy="27434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D6291F3-CAC9-41FA-9050-F3D3D85801FE}"/>
              </a:ext>
            </a:extLst>
          </p:cNvPr>
          <p:cNvSpPr txBox="1"/>
          <p:nvPr/>
        </p:nvSpPr>
        <p:spPr>
          <a:xfrm>
            <a:off x="7430133" y="6327208"/>
            <a:ext cx="4914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Xilin</a:t>
            </a:r>
            <a:r>
              <a:rPr lang="en-US" sz="2400" dirty="0"/>
              <a:t> Shen et al.,  </a:t>
            </a:r>
            <a:r>
              <a:rPr lang="en-US" sz="2000" i="1" dirty="0"/>
              <a:t>Nature protocol (2017)</a:t>
            </a:r>
            <a:endParaRPr lang="en-US" i="1" dirty="0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F495D92D-25B5-4111-80AB-87EF1B99882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3630" y="3548611"/>
            <a:ext cx="1345962" cy="134640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39" name="그림 38" descr="스크린샷이(가) 표시된 사진&#10;&#10;자동 생성된 설명">
            <a:extLst>
              <a:ext uri="{FF2B5EF4-FFF2-40B4-BE49-F238E27FC236}">
                <a16:creationId xmlns:a16="http://schemas.microsoft.com/office/drawing/2014/main" id="{4F5905B8-D341-47B1-A606-770DCCC3C12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5862" y="5433766"/>
            <a:ext cx="1341511" cy="134640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CB7D547F-D854-4352-8501-8695B08745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4650" y="4065759"/>
            <a:ext cx="557819" cy="55800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42" name="그림 41" descr="스크린샷이(가) 표시된 사진&#10;&#10;자동 생성된 설명">
            <a:extLst>
              <a:ext uri="{FF2B5EF4-FFF2-40B4-BE49-F238E27FC236}">
                <a16:creationId xmlns:a16="http://schemas.microsoft.com/office/drawing/2014/main" id="{DAE90820-F756-48FC-9044-E88510697E0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753" y="4069531"/>
            <a:ext cx="555974" cy="55800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44753D19-D651-439C-90B4-6B7634D633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035" y="4860000"/>
            <a:ext cx="557819" cy="55800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44" name="그림 43" descr="스크린샷이(가) 표시된 사진&#10;&#10;자동 생성된 설명">
            <a:extLst>
              <a:ext uri="{FF2B5EF4-FFF2-40B4-BE49-F238E27FC236}">
                <a16:creationId xmlns:a16="http://schemas.microsoft.com/office/drawing/2014/main" id="{1C65AB75-3F22-4E9A-BBFB-5F7DA779944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575" y="4864199"/>
            <a:ext cx="555974" cy="55800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4BE0B77D-E052-4034-9FCA-FFB5B6CADBD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904" y="5615070"/>
            <a:ext cx="557819" cy="55800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46" name="그림 45" descr="스크린샷이(가) 표시된 사진&#10;&#10;자동 생성된 설명">
            <a:extLst>
              <a:ext uri="{FF2B5EF4-FFF2-40B4-BE49-F238E27FC236}">
                <a16:creationId xmlns:a16="http://schemas.microsoft.com/office/drawing/2014/main" id="{30916CFD-C7D9-4F13-A371-0227211B55E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7299" y="5615070"/>
            <a:ext cx="555974" cy="55800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47" name="직사각형 46">
            <a:extLst>
              <a:ext uri="{FF2B5EF4-FFF2-40B4-BE49-F238E27FC236}">
                <a16:creationId xmlns:a16="http://schemas.microsoft.com/office/drawing/2014/main" id="{1FD40D8D-4222-44A2-A1C9-7621BE729632}"/>
              </a:ext>
            </a:extLst>
          </p:cNvPr>
          <p:cNvSpPr/>
          <p:nvPr/>
        </p:nvSpPr>
        <p:spPr>
          <a:xfrm>
            <a:off x="115197" y="4242034"/>
            <a:ext cx="3113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F9250F"/>
                </a:solidFill>
                <a:latin typeface="Georgia Pro" panose="02040502050405020303" pitchFamily="18" charset="0"/>
                <a:ea typeface="맑은 고딕" panose="020B0503020000020004" pitchFamily="50" charset="-127"/>
              </a:rPr>
              <a:t>∑</a:t>
            </a:r>
            <a:endParaRPr lang="en-US" sz="1400" dirty="0">
              <a:solidFill>
                <a:srgbClr val="F9250F"/>
              </a:solidFill>
              <a:latin typeface="Georgia Pro" panose="02040502050405020303" pitchFamily="18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851706C1-FAA0-4E7D-A52A-7E5D3DEB6CEC}"/>
              </a:ext>
            </a:extLst>
          </p:cNvPr>
          <p:cNvSpPr/>
          <p:nvPr/>
        </p:nvSpPr>
        <p:spPr>
          <a:xfrm>
            <a:off x="119352" y="4953803"/>
            <a:ext cx="3113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F9250F"/>
                </a:solidFill>
                <a:latin typeface="Georgia Pro" panose="02040502050405020303" pitchFamily="18" charset="0"/>
                <a:ea typeface="맑은 고딕" panose="020B0503020000020004" pitchFamily="50" charset="-127"/>
              </a:rPr>
              <a:t>∑</a:t>
            </a:r>
            <a:endParaRPr lang="en-US" sz="1400" dirty="0">
              <a:solidFill>
                <a:srgbClr val="F9250F"/>
              </a:solidFill>
              <a:latin typeface="Georgia Pro" panose="02040502050405020303" pitchFamily="18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D0E081D-636C-4F8F-8D7C-A768FF8686D3}"/>
              </a:ext>
            </a:extLst>
          </p:cNvPr>
          <p:cNvSpPr/>
          <p:nvPr/>
        </p:nvSpPr>
        <p:spPr>
          <a:xfrm>
            <a:off x="110743" y="5728740"/>
            <a:ext cx="3113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F9250F"/>
                </a:solidFill>
                <a:latin typeface="Georgia Pro" panose="02040502050405020303" pitchFamily="18" charset="0"/>
                <a:ea typeface="맑은 고딕" panose="020B0503020000020004" pitchFamily="50" charset="-127"/>
              </a:rPr>
              <a:t>∑</a:t>
            </a:r>
            <a:endParaRPr lang="en-US" sz="1400" dirty="0">
              <a:solidFill>
                <a:srgbClr val="F9250F"/>
              </a:solidFill>
              <a:latin typeface="Georgia Pro" panose="02040502050405020303" pitchFamily="18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FDBF8E1-3960-40A4-A2E1-DAE3E1AA42D0}"/>
              </a:ext>
            </a:extLst>
          </p:cNvPr>
          <p:cNvSpPr txBox="1"/>
          <p:nvPr/>
        </p:nvSpPr>
        <p:spPr>
          <a:xfrm>
            <a:off x="245883" y="4344759"/>
            <a:ext cx="1933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183E115-DBD0-46D7-B69A-DE740D269A75}"/>
              </a:ext>
            </a:extLst>
          </p:cNvPr>
          <p:cNvSpPr txBox="1"/>
          <p:nvPr/>
        </p:nvSpPr>
        <p:spPr>
          <a:xfrm>
            <a:off x="240683" y="5060884"/>
            <a:ext cx="1933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D8FF2E2-1F80-4C8E-8F5D-A416510E6CBF}"/>
              </a:ext>
            </a:extLst>
          </p:cNvPr>
          <p:cNvSpPr txBox="1"/>
          <p:nvPr/>
        </p:nvSpPr>
        <p:spPr>
          <a:xfrm>
            <a:off x="222988" y="5811863"/>
            <a:ext cx="1933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EEF5E3E-C726-4651-A0A2-0A328AC921A2}"/>
              </a:ext>
            </a:extLst>
          </p:cNvPr>
          <p:cNvSpPr txBox="1"/>
          <p:nvPr/>
        </p:nvSpPr>
        <p:spPr>
          <a:xfrm>
            <a:off x="433208" y="4241512"/>
            <a:ext cx="342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  <a:latin typeface="Georgia Pro" panose="02040502050405020303" pitchFamily="18" charset="0"/>
                <a:ea typeface="맑은 고딕" panose="020B0503020000020004" pitchFamily="50" charset="-127"/>
              </a:rPr>
              <a:t>∑</a:t>
            </a:r>
            <a:endParaRPr lang="en-US" sz="1400" dirty="0">
              <a:solidFill>
                <a:srgbClr val="0070C0"/>
              </a:solidFill>
              <a:latin typeface="Georgia Pro" panose="02040502050405020303" pitchFamily="18" charset="0"/>
            </a:endParaRPr>
          </a:p>
          <a:p>
            <a:endParaRPr lang="en-US" sz="1400" dirty="0">
              <a:solidFill>
                <a:srgbClr val="0070C0"/>
              </a:solidFill>
              <a:latin typeface="Georgia Pro" panose="02040502050405020303" pitchFamily="18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E98B457-BF05-4637-B741-A109D990222B}"/>
              </a:ext>
            </a:extLst>
          </p:cNvPr>
          <p:cNvSpPr txBox="1"/>
          <p:nvPr/>
        </p:nvSpPr>
        <p:spPr>
          <a:xfrm>
            <a:off x="417120" y="4963635"/>
            <a:ext cx="342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  <a:latin typeface="Georgia Pro" panose="02040502050405020303" pitchFamily="18" charset="0"/>
                <a:ea typeface="맑은 고딕" panose="020B0503020000020004" pitchFamily="50" charset="-127"/>
              </a:rPr>
              <a:t>∑</a:t>
            </a:r>
            <a:endParaRPr lang="en-US" sz="1400" dirty="0">
              <a:solidFill>
                <a:srgbClr val="0070C0"/>
              </a:solidFill>
              <a:latin typeface="Georgia Pro" panose="02040502050405020303" pitchFamily="18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3FCE1D6-4B35-42F5-A707-704829627789}"/>
              </a:ext>
            </a:extLst>
          </p:cNvPr>
          <p:cNvSpPr txBox="1"/>
          <p:nvPr/>
        </p:nvSpPr>
        <p:spPr>
          <a:xfrm>
            <a:off x="424316" y="5728739"/>
            <a:ext cx="342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  <a:latin typeface="Georgia Pro" panose="02040502050405020303" pitchFamily="18" charset="0"/>
                <a:ea typeface="맑은 고딕" panose="020B0503020000020004" pitchFamily="50" charset="-127"/>
              </a:rPr>
              <a:t>∑</a:t>
            </a:r>
            <a:endParaRPr lang="en-US" sz="1400" dirty="0">
              <a:solidFill>
                <a:srgbClr val="0070C0"/>
              </a:solidFill>
              <a:latin typeface="Georgia Pro" panose="02040502050405020303" pitchFamily="18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DCF8DD0-B9CE-4C18-BE0E-122557E802C1}"/>
              </a:ext>
            </a:extLst>
          </p:cNvPr>
          <p:cNvSpPr txBox="1"/>
          <p:nvPr/>
        </p:nvSpPr>
        <p:spPr>
          <a:xfrm>
            <a:off x="556945" y="4341248"/>
            <a:ext cx="1933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0070C0"/>
                </a:solidFill>
              </a:rPr>
              <a:t>1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C8CFCD0-DAEE-4420-A81B-079F24D32BFD}"/>
              </a:ext>
            </a:extLst>
          </p:cNvPr>
          <p:cNvSpPr txBox="1"/>
          <p:nvPr/>
        </p:nvSpPr>
        <p:spPr>
          <a:xfrm>
            <a:off x="543218" y="5075861"/>
            <a:ext cx="1933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0070C0"/>
                </a:solidFill>
              </a:rPr>
              <a:t>2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9A0189F-D859-4B25-A0FE-940AA9943F45}"/>
              </a:ext>
            </a:extLst>
          </p:cNvPr>
          <p:cNvSpPr txBox="1"/>
          <p:nvPr/>
        </p:nvSpPr>
        <p:spPr>
          <a:xfrm>
            <a:off x="543127" y="5824820"/>
            <a:ext cx="1933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0070C0"/>
                </a:solidFill>
              </a:rPr>
              <a:t>3</a:t>
            </a:r>
            <a:endParaRPr lang="en-US" b="1" dirty="0">
              <a:solidFill>
                <a:srgbClr val="0070C0"/>
              </a:solidFill>
            </a:endParaRPr>
          </a:p>
        </p:txBody>
      </p:sp>
      <p:pic>
        <p:nvPicPr>
          <p:cNvPr id="67" name="그림 66">
            <a:extLst>
              <a:ext uri="{FF2B5EF4-FFF2-40B4-BE49-F238E27FC236}">
                <a16:creationId xmlns:a16="http://schemas.microsoft.com/office/drawing/2014/main" id="{4D227611-36F6-48C2-8ADA-803A01F765C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3039" y="4069587"/>
            <a:ext cx="614511" cy="612000"/>
          </a:xfrm>
          <a:prstGeom prst="rect">
            <a:avLst/>
          </a:prstGeom>
        </p:spPr>
      </p:pic>
      <p:pic>
        <p:nvPicPr>
          <p:cNvPr id="73" name="그림 72">
            <a:extLst>
              <a:ext uri="{FF2B5EF4-FFF2-40B4-BE49-F238E27FC236}">
                <a16:creationId xmlns:a16="http://schemas.microsoft.com/office/drawing/2014/main" id="{2D4FBC8B-7E40-4564-8A18-F7DABD40D081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041" y="609600"/>
            <a:ext cx="611335" cy="619759"/>
          </a:xfrm>
          <a:prstGeom prst="rect">
            <a:avLst/>
          </a:prstGeom>
        </p:spPr>
      </p:pic>
      <p:pic>
        <p:nvPicPr>
          <p:cNvPr id="74" name="그림 73" descr="전자기기이(가) 표시된 사진&#10;&#10;자동 생성된 설명">
            <a:extLst>
              <a:ext uri="{FF2B5EF4-FFF2-40B4-BE49-F238E27FC236}">
                <a16:creationId xmlns:a16="http://schemas.microsoft.com/office/drawing/2014/main" id="{8202494E-138C-4091-8800-E510FDF03FB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8877" y="4821362"/>
            <a:ext cx="611024" cy="612000"/>
          </a:xfrm>
          <a:prstGeom prst="rect">
            <a:avLst/>
          </a:prstGeom>
        </p:spPr>
      </p:pic>
      <p:pic>
        <p:nvPicPr>
          <p:cNvPr id="75" name="그림 74" descr="전자기기이(가) 표시된 사진&#10;&#10;자동 생성된 설명">
            <a:extLst>
              <a:ext uri="{FF2B5EF4-FFF2-40B4-BE49-F238E27FC236}">
                <a16:creationId xmlns:a16="http://schemas.microsoft.com/office/drawing/2014/main" id="{4D8BFF92-EB98-46C6-90FB-FE235F1BFBC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041" y="1310795"/>
            <a:ext cx="611024" cy="612000"/>
          </a:xfrm>
          <a:prstGeom prst="rect">
            <a:avLst/>
          </a:prstGeom>
        </p:spPr>
      </p:pic>
      <p:pic>
        <p:nvPicPr>
          <p:cNvPr id="76" name="그림 75">
            <a:extLst>
              <a:ext uri="{FF2B5EF4-FFF2-40B4-BE49-F238E27FC236}">
                <a16:creationId xmlns:a16="http://schemas.microsoft.com/office/drawing/2014/main" id="{B26ACE17-4B15-4469-B568-B5DBF1A20D6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4782" y="5561070"/>
            <a:ext cx="611024" cy="612000"/>
          </a:xfrm>
          <a:prstGeom prst="rect">
            <a:avLst/>
          </a:prstGeom>
        </p:spPr>
      </p:pic>
      <p:pic>
        <p:nvPicPr>
          <p:cNvPr id="79" name="그림 78">
            <a:extLst>
              <a:ext uri="{FF2B5EF4-FFF2-40B4-BE49-F238E27FC236}">
                <a16:creationId xmlns:a16="http://schemas.microsoft.com/office/drawing/2014/main" id="{F71E34F9-8E0C-4513-B22D-D85A80D9089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725" y="2026003"/>
            <a:ext cx="611024" cy="612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2049C25-FDD4-462A-8162-BD7165CF9BDB}"/>
              </a:ext>
            </a:extLst>
          </p:cNvPr>
          <p:cNvSpPr txBox="1"/>
          <p:nvPr/>
        </p:nvSpPr>
        <p:spPr>
          <a:xfrm>
            <a:off x="3455273" y="3455958"/>
            <a:ext cx="16576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Connectivity matrix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805C625-7B5B-421D-85FA-5BAC31F82878}"/>
              </a:ext>
            </a:extLst>
          </p:cNvPr>
          <p:cNvSpPr txBox="1"/>
          <p:nvPr/>
        </p:nvSpPr>
        <p:spPr>
          <a:xfrm>
            <a:off x="2604399" y="6293584"/>
            <a:ext cx="461665" cy="34035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/>
              <a:t>….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B84D99C-E0B8-4549-BE5F-F0AF62235159}"/>
              </a:ext>
            </a:extLst>
          </p:cNvPr>
          <p:cNvSpPr txBox="1"/>
          <p:nvPr/>
        </p:nvSpPr>
        <p:spPr>
          <a:xfrm>
            <a:off x="110743" y="6126016"/>
            <a:ext cx="461665" cy="34035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/>
              <a:t>….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4C3A83-A148-483D-B06E-E49CFB103D99}"/>
              </a:ext>
            </a:extLst>
          </p:cNvPr>
          <p:cNvSpPr txBox="1"/>
          <p:nvPr/>
        </p:nvSpPr>
        <p:spPr>
          <a:xfrm>
            <a:off x="3163293" y="492433"/>
            <a:ext cx="26492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/>
              <a:t>Correlate each edge </a:t>
            </a:r>
          </a:p>
          <a:p>
            <a:pPr algn="ctr"/>
            <a:r>
              <a:rPr lang="en-US" sz="1500" dirty="0"/>
              <a:t>(total n(n-1)/2) in </a:t>
            </a:r>
          </a:p>
          <a:p>
            <a:pPr algn="ctr"/>
            <a:r>
              <a:rPr lang="en-US" sz="1500" dirty="0"/>
              <a:t>connectivity matrix </a:t>
            </a:r>
          </a:p>
          <a:p>
            <a:pPr algn="ctr"/>
            <a:r>
              <a:rPr lang="en-US" sz="1500" dirty="0"/>
              <a:t>with behavioral measure</a:t>
            </a:r>
          </a:p>
        </p:txBody>
      </p:sp>
      <p:sp>
        <p:nvSpPr>
          <p:cNvPr id="61" name="화살표: 오른쪽 60">
            <a:extLst>
              <a:ext uri="{FF2B5EF4-FFF2-40B4-BE49-F238E27FC236}">
                <a16:creationId xmlns:a16="http://schemas.microsoft.com/office/drawing/2014/main" id="{4846742E-17DB-44F6-ABE7-BD72EE4F9331}"/>
              </a:ext>
            </a:extLst>
          </p:cNvPr>
          <p:cNvSpPr/>
          <p:nvPr/>
        </p:nvSpPr>
        <p:spPr>
          <a:xfrm rot="5400000">
            <a:off x="9777365" y="2153737"/>
            <a:ext cx="522002" cy="25454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순서도: 연결자 83">
            <a:extLst>
              <a:ext uri="{FF2B5EF4-FFF2-40B4-BE49-F238E27FC236}">
                <a16:creationId xmlns:a16="http://schemas.microsoft.com/office/drawing/2014/main" id="{BF7C3439-D6DF-4A2F-B4DA-8A4E97CCD127}"/>
              </a:ext>
            </a:extLst>
          </p:cNvPr>
          <p:cNvSpPr/>
          <p:nvPr/>
        </p:nvSpPr>
        <p:spPr>
          <a:xfrm>
            <a:off x="6519025" y="1792165"/>
            <a:ext cx="114709" cy="120593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순서도: 연결자 84">
            <a:extLst>
              <a:ext uri="{FF2B5EF4-FFF2-40B4-BE49-F238E27FC236}">
                <a16:creationId xmlns:a16="http://schemas.microsoft.com/office/drawing/2014/main" id="{43F83474-7B12-403A-A2BC-12F6844CC893}"/>
              </a:ext>
            </a:extLst>
          </p:cNvPr>
          <p:cNvSpPr/>
          <p:nvPr/>
        </p:nvSpPr>
        <p:spPr>
          <a:xfrm>
            <a:off x="6412010" y="1590782"/>
            <a:ext cx="114709" cy="120593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순서도: 연결자 85">
            <a:extLst>
              <a:ext uri="{FF2B5EF4-FFF2-40B4-BE49-F238E27FC236}">
                <a16:creationId xmlns:a16="http://schemas.microsoft.com/office/drawing/2014/main" id="{9DE4394E-E772-4962-AE46-1EB957803930}"/>
              </a:ext>
            </a:extLst>
          </p:cNvPr>
          <p:cNvSpPr/>
          <p:nvPr/>
        </p:nvSpPr>
        <p:spPr>
          <a:xfrm>
            <a:off x="6259257" y="1852461"/>
            <a:ext cx="114709" cy="120593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순서도: 연결자 89">
            <a:extLst>
              <a:ext uri="{FF2B5EF4-FFF2-40B4-BE49-F238E27FC236}">
                <a16:creationId xmlns:a16="http://schemas.microsoft.com/office/drawing/2014/main" id="{7CAE7970-0667-48DC-BD50-60520A557C1C}"/>
              </a:ext>
            </a:extLst>
          </p:cNvPr>
          <p:cNvSpPr/>
          <p:nvPr/>
        </p:nvSpPr>
        <p:spPr>
          <a:xfrm>
            <a:off x="6866496" y="1711375"/>
            <a:ext cx="114709" cy="120593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순서도: 연결자 90">
            <a:extLst>
              <a:ext uri="{FF2B5EF4-FFF2-40B4-BE49-F238E27FC236}">
                <a16:creationId xmlns:a16="http://schemas.microsoft.com/office/drawing/2014/main" id="{636C93E1-F7A0-473D-A502-97E5AD3B425D}"/>
              </a:ext>
            </a:extLst>
          </p:cNvPr>
          <p:cNvSpPr/>
          <p:nvPr/>
        </p:nvSpPr>
        <p:spPr>
          <a:xfrm>
            <a:off x="6633734" y="1453947"/>
            <a:ext cx="114709" cy="120593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순서도: 연결자 91">
            <a:extLst>
              <a:ext uri="{FF2B5EF4-FFF2-40B4-BE49-F238E27FC236}">
                <a16:creationId xmlns:a16="http://schemas.microsoft.com/office/drawing/2014/main" id="{A9F6DEC2-903B-4B74-B841-5A3E67B66D85}"/>
              </a:ext>
            </a:extLst>
          </p:cNvPr>
          <p:cNvSpPr/>
          <p:nvPr/>
        </p:nvSpPr>
        <p:spPr>
          <a:xfrm>
            <a:off x="7020318" y="1273163"/>
            <a:ext cx="114709" cy="120593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순서도: 연결자 92">
            <a:extLst>
              <a:ext uri="{FF2B5EF4-FFF2-40B4-BE49-F238E27FC236}">
                <a16:creationId xmlns:a16="http://schemas.microsoft.com/office/drawing/2014/main" id="{5C855D9F-651E-4936-8F67-32BD935F0929}"/>
              </a:ext>
            </a:extLst>
          </p:cNvPr>
          <p:cNvSpPr/>
          <p:nvPr/>
        </p:nvSpPr>
        <p:spPr>
          <a:xfrm>
            <a:off x="6613663" y="1212867"/>
            <a:ext cx="114709" cy="120593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BB51EBC3-7346-4E15-B361-BD81E89CE837}"/>
              </a:ext>
            </a:extLst>
          </p:cNvPr>
          <p:cNvCxnSpPr>
            <a:cxnSpLocks/>
          </p:cNvCxnSpPr>
          <p:nvPr/>
        </p:nvCxnSpPr>
        <p:spPr>
          <a:xfrm flipH="1" flipV="1">
            <a:off x="6109106" y="932914"/>
            <a:ext cx="1" cy="1205331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424434AD-0F15-4C81-9A80-3672B54B9314}"/>
              </a:ext>
            </a:extLst>
          </p:cNvPr>
          <p:cNvCxnSpPr>
            <a:cxnSpLocks/>
          </p:cNvCxnSpPr>
          <p:nvPr/>
        </p:nvCxnSpPr>
        <p:spPr>
          <a:xfrm>
            <a:off x="6120415" y="2138245"/>
            <a:ext cx="1449983" cy="0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CCDA79B-DFFE-41C9-B35A-02433A29A878}"/>
              </a:ext>
            </a:extLst>
          </p:cNvPr>
          <p:cNvSpPr txBox="1"/>
          <p:nvPr/>
        </p:nvSpPr>
        <p:spPr>
          <a:xfrm>
            <a:off x="6024347" y="2133187"/>
            <a:ext cx="24411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Subjects’ edge strength 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A3763FC-2B64-42B5-AE3E-E6C148246FFD}"/>
              </a:ext>
            </a:extLst>
          </p:cNvPr>
          <p:cNvSpPr txBox="1"/>
          <p:nvPr/>
        </p:nvSpPr>
        <p:spPr>
          <a:xfrm rot="16200000">
            <a:off x="5083412" y="1275494"/>
            <a:ext cx="16722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behavioral measure</a:t>
            </a:r>
          </a:p>
        </p:txBody>
      </p:sp>
      <p:sp>
        <p:nvSpPr>
          <p:cNvPr id="83" name="순서도: 연결자 82">
            <a:extLst>
              <a:ext uri="{FF2B5EF4-FFF2-40B4-BE49-F238E27FC236}">
                <a16:creationId xmlns:a16="http://schemas.microsoft.com/office/drawing/2014/main" id="{A78998F5-4B8A-433F-BCB4-30723710CFF1}"/>
              </a:ext>
            </a:extLst>
          </p:cNvPr>
          <p:cNvSpPr/>
          <p:nvPr/>
        </p:nvSpPr>
        <p:spPr>
          <a:xfrm>
            <a:off x="7031616" y="1048716"/>
            <a:ext cx="114709" cy="120593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말풍선: 타원형 24">
            <a:extLst>
              <a:ext uri="{FF2B5EF4-FFF2-40B4-BE49-F238E27FC236}">
                <a16:creationId xmlns:a16="http://schemas.microsoft.com/office/drawing/2014/main" id="{58A685EF-107F-4EE8-AFFF-DFA4990F647D}"/>
              </a:ext>
            </a:extLst>
          </p:cNvPr>
          <p:cNvSpPr/>
          <p:nvPr/>
        </p:nvSpPr>
        <p:spPr>
          <a:xfrm>
            <a:off x="537052" y="2927942"/>
            <a:ext cx="1594199" cy="1047938"/>
          </a:xfrm>
          <a:prstGeom prst="wedgeEllipseCallout">
            <a:avLst>
              <a:gd name="adj1" fmla="val -6407"/>
              <a:gd name="adj2" fmla="val 12857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EB95E2F8-7701-410B-ACEB-DE048D763CBD}"/>
              </a:ext>
            </a:extLst>
          </p:cNvPr>
          <p:cNvSpPr txBox="1"/>
          <p:nvPr/>
        </p:nvSpPr>
        <p:spPr>
          <a:xfrm>
            <a:off x="-296030" y="3410310"/>
            <a:ext cx="14533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/>
              <a:t>Subject Summary value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B853AA95-FCAC-4CEF-9D3C-56D9A126A000}"/>
              </a:ext>
            </a:extLst>
          </p:cNvPr>
          <p:cNvSpPr txBox="1"/>
          <p:nvPr/>
        </p:nvSpPr>
        <p:spPr>
          <a:xfrm>
            <a:off x="4133890" y="6293584"/>
            <a:ext cx="461665" cy="34035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/>
              <a:t>….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687439-D3F3-4DBF-81B0-9F9C0FEDB549}"/>
              </a:ext>
            </a:extLst>
          </p:cNvPr>
          <p:cNvSpPr txBox="1"/>
          <p:nvPr/>
        </p:nvSpPr>
        <p:spPr>
          <a:xfrm>
            <a:off x="7419558" y="1368283"/>
            <a:ext cx="882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 value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F40189A6-F493-4C2A-BC95-98D8314EE0F4}"/>
              </a:ext>
            </a:extLst>
          </p:cNvPr>
          <p:cNvCxnSpPr/>
          <p:nvPr/>
        </p:nvCxnSpPr>
        <p:spPr>
          <a:xfrm>
            <a:off x="7158599" y="1574540"/>
            <a:ext cx="29234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클립아트이(가) 표시된 사진&#10;&#10;자동 생성된 설명">
            <a:extLst>
              <a:ext uri="{FF2B5EF4-FFF2-40B4-BE49-F238E27FC236}">
                <a16:creationId xmlns:a16="http://schemas.microsoft.com/office/drawing/2014/main" id="{98CBE097-6D6B-4D01-B4FC-9E79D0816A5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7995" y="598220"/>
            <a:ext cx="2514504" cy="1807308"/>
          </a:xfrm>
          <a:prstGeom prst="rect">
            <a:avLst/>
          </a:prstGeom>
        </p:spPr>
      </p:pic>
      <p:sp>
        <p:nvSpPr>
          <p:cNvPr id="16" name="말풍선: 모서리가 둥근 사각형 15">
            <a:extLst>
              <a:ext uri="{FF2B5EF4-FFF2-40B4-BE49-F238E27FC236}">
                <a16:creationId xmlns:a16="http://schemas.microsoft.com/office/drawing/2014/main" id="{91E35DF9-D2C7-452D-B618-62B1301C969E}"/>
              </a:ext>
            </a:extLst>
          </p:cNvPr>
          <p:cNvSpPr/>
          <p:nvPr/>
        </p:nvSpPr>
        <p:spPr>
          <a:xfrm>
            <a:off x="8733127" y="227701"/>
            <a:ext cx="3293808" cy="1539699"/>
          </a:xfrm>
          <a:prstGeom prst="wedgeRoundRectCallout">
            <a:avLst>
              <a:gd name="adj1" fmla="val -66992"/>
              <a:gd name="adj2" fmla="val -504"/>
              <a:gd name="adj3" fmla="val 16667"/>
            </a:avLst>
          </a:prstGeom>
          <a:noFill/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887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EA79981-5957-41AB-9ED7-4AFE97831F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862" y="1429168"/>
            <a:ext cx="3022338" cy="2835299"/>
          </a:xfrm>
        </p:spPr>
      </p:pic>
      <p:pic>
        <p:nvPicPr>
          <p:cNvPr id="9" name="그림 8" descr="개체이(가) 표시된 사진&#10;&#10;자동 생성된 설명">
            <a:extLst>
              <a:ext uri="{FF2B5EF4-FFF2-40B4-BE49-F238E27FC236}">
                <a16:creationId xmlns:a16="http://schemas.microsoft.com/office/drawing/2014/main" id="{B0AE30FE-D154-4488-BE82-D759082EE4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4786" y="378151"/>
            <a:ext cx="3932352" cy="377653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03C2692-46E1-446A-AB46-E514F2F0A2DC}"/>
              </a:ext>
            </a:extLst>
          </p:cNvPr>
          <p:cNvSpPr txBox="1"/>
          <p:nvPr/>
        </p:nvSpPr>
        <p:spPr>
          <a:xfrm>
            <a:off x="145005" y="251700"/>
            <a:ext cx="6164826" cy="980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30000"/>
              </a:lnSpc>
            </a:pPr>
            <a:r>
              <a:rPr lang="en-US" sz="2800" dirty="0"/>
              <a:t>Fit a linear </a:t>
            </a:r>
            <a:r>
              <a:rPr lang="en-US" sz="2800" b="1" dirty="0">
                <a:solidFill>
                  <a:srgbClr val="C00000"/>
                </a:solidFill>
              </a:rPr>
              <a:t>model</a:t>
            </a:r>
          </a:p>
          <a:p>
            <a:pPr algn="ctr">
              <a:lnSpc>
                <a:spcPct val="30000"/>
              </a:lnSpc>
            </a:pPr>
            <a:r>
              <a:rPr lang="en-US" sz="2800" dirty="0"/>
              <a:t> </a:t>
            </a:r>
          </a:p>
          <a:p>
            <a:pPr algn="ctr"/>
            <a:endParaRPr lang="en-US" sz="1000" dirty="0"/>
          </a:p>
          <a:p>
            <a:pPr algn="ctr">
              <a:lnSpc>
                <a:spcPct val="50000"/>
              </a:lnSpc>
            </a:pPr>
            <a:r>
              <a:rPr lang="en-US" sz="2000" dirty="0"/>
              <a:t>X axis – subject’s summary value</a:t>
            </a:r>
          </a:p>
          <a:p>
            <a:pPr algn="ctr">
              <a:lnSpc>
                <a:spcPct val="50000"/>
              </a:lnSpc>
            </a:pPr>
            <a:endParaRPr lang="en-US" dirty="0"/>
          </a:p>
          <a:p>
            <a:pPr algn="ctr">
              <a:lnSpc>
                <a:spcPct val="50000"/>
              </a:lnSpc>
            </a:pPr>
            <a:r>
              <a:rPr lang="en-US" sz="2000" dirty="0"/>
              <a:t>Y axis – subject’s behavior score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3F42FD4-27E6-4FBB-B80D-577A91125B87}"/>
              </a:ext>
            </a:extLst>
          </p:cNvPr>
          <p:cNvSpPr txBox="1"/>
          <p:nvPr/>
        </p:nvSpPr>
        <p:spPr>
          <a:xfrm>
            <a:off x="522127" y="5763774"/>
            <a:ext cx="54105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Positive</a:t>
            </a:r>
            <a:r>
              <a:rPr lang="en-US" sz="2400" dirty="0"/>
              <a:t> </a:t>
            </a:r>
            <a:r>
              <a:rPr lang="en-US" sz="2400" dirty="0" err="1"/>
              <a:t>corr</a:t>
            </a:r>
            <a:r>
              <a:rPr lang="en-US" sz="2400" dirty="0"/>
              <a:t> linear model </a:t>
            </a:r>
            <a:r>
              <a:rPr 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⇒</a:t>
            </a:r>
            <a:r>
              <a:rPr lang="en-US" sz="2400" dirty="0"/>
              <a:t> </a:t>
            </a:r>
            <a:r>
              <a:rPr lang="en-US" sz="2400" i="1" dirty="0"/>
              <a:t>Y = mx + b</a:t>
            </a:r>
          </a:p>
          <a:p>
            <a:r>
              <a:rPr lang="en-US" sz="2400" dirty="0">
                <a:solidFill>
                  <a:srgbClr val="0070C0"/>
                </a:solidFill>
              </a:rPr>
              <a:t>Negative </a:t>
            </a:r>
            <a:r>
              <a:rPr lang="en-US" sz="2400" dirty="0" err="1"/>
              <a:t>corr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/>
              <a:t>linear model </a:t>
            </a:r>
            <a:r>
              <a:rPr 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⇒</a:t>
            </a:r>
            <a:r>
              <a:rPr lang="en-US" sz="2400" dirty="0"/>
              <a:t>  </a:t>
            </a:r>
            <a:r>
              <a:rPr lang="en-US" sz="2400" i="1" dirty="0"/>
              <a:t>Y=</a:t>
            </a:r>
            <a:r>
              <a:rPr lang="en-US" sz="2400" i="1" dirty="0" err="1"/>
              <a:t>m’x</a:t>
            </a:r>
            <a:r>
              <a:rPr lang="en-US" sz="2400" i="1" dirty="0"/>
              <a:t> + b’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A1FF1CD-CEF2-4956-BE2B-B37E0B44993C}"/>
              </a:ext>
            </a:extLst>
          </p:cNvPr>
          <p:cNvSpPr txBox="1"/>
          <p:nvPr/>
        </p:nvSpPr>
        <p:spPr>
          <a:xfrm rot="16200000">
            <a:off x="-377811" y="2509305"/>
            <a:ext cx="2831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Subjects’ Behavior score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46B28C7-2DDA-421D-897C-AFDE716D1CA7}"/>
              </a:ext>
            </a:extLst>
          </p:cNvPr>
          <p:cNvSpPr txBox="1"/>
          <p:nvPr/>
        </p:nvSpPr>
        <p:spPr>
          <a:xfrm>
            <a:off x="1371276" y="4264467"/>
            <a:ext cx="314629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Subjects’ selected Edge weights’ </a:t>
            </a:r>
            <a:r>
              <a:rPr lang="en-US" b="1" dirty="0"/>
              <a:t>Summation</a:t>
            </a:r>
            <a:r>
              <a:rPr lang="en-US" dirty="0"/>
              <a:t> measure </a:t>
            </a:r>
            <a:r>
              <a:rPr 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⇒</a:t>
            </a:r>
            <a:endParaRPr lang="en-US" sz="1500" b="1" dirty="0"/>
          </a:p>
        </p:txBody>
      </p:sp>
      <p:sp>
        <p:nvSpPr>
          <p:cNvPr id="17" name="화살표: 아래쪽 16">
            <a:extLst>
              <a:ext uri="{FF2B5EF4-FFF2-40B4-BE49-F238E27FC236}">
                <a16:creationId xmlns:a16="http://schemas.microsoft.com/office/drawing/2014/main" id="{8023C40A-36FF-4590-8094-8803CC698D7F}"/>
              </a:ext>
            </a:extLst>
          </p:cNvPr>
          <p:cNvSpPr/>
          <p:nvPr/>
        </p:nvSpPr>
        <p:spPr>
          <a:xfrm>
            <a:off x="2646735" y="5036585"/>
            <a:ext cx="264928" cy="634872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898563EB-E713-49C4-81DF-94DFF8E640FB}"/>
              </a:ext>
            </a:extLst>
          </p:cNvPr>
          <p:cNvCxnSpPr>
            <a:cxnSpLocks/>
          </p:cNvCxnSpPr>
          <p:nvPr/>
        </p:nvCxnSpPr>
        <p:spPr>
          <a:xfrm>
            <a:off x="9183432" y="898452"/>
            <a:ext cx="1538997" cy="0"/>
          </a:xfrm>
          <a:prstGeom prst="line">
            <a:avLst/>
          </a:prstGeom>
          <a:ln w="38100">
            <a:solidFill>
              <a:srgbClr val="F9250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화살표: 아래쪽 22">
            <a:extLst>
              <a:ext uri="{FF2B5EF4-FFF2-40B4-BE49-F238E27FC236}">
                <a16:creationId xmlns:a16="http://schemas.microsoft.com/office/drawing/2014/main" id="{CE0B86AA-D305-49AB-B957-AA0CAE31EE45}"/>
              </a:ext>
            </a:extLst>
          </p:cNvPr>
          <p:cNvSpPr/>
          <p:nvPr/>
        </p:nvSpPr>
        <p:spPr>
          <a:xfrm>
            <a:off x="8927645" y="4422866"/>
            <a:ext cx="255787" cy="799470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DDDEEAC-01D7-40BC-8D7E-B1C339CBEE1A}"/>
                  </a:ext>
                </a:extLst>
              </p:cNvPr>
              <p:cNvSpPr txBox="1"/>
              <p:nvPr/>
            </p:nvSpPr>
            <p:spPr>
              <a:xfrm>
                <a:off x="6652312" y="5371375"/>
                <a:ext cx="6109095" cy="1286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70000"/>
                  </a:lnSpc>
                </a:pPr>
                <a:r>
                  <a:rPr lang="en-US" sz="2800" b="1" i="1" dirty="0"/>
                  <a:t>Outcome</a:t>
                </a:r>
                <a:r>
                  <a:rPr lang="en-US" sz="2000" b="1" i="1" dirty="0"/>
                  <a:t>:</a:t>
                </a:r>
                <a:r>
                  <a:rPr lang="en-US" sz="2000" dirty="0"/>
                  <a:t> </a:t>
                </a:r>
                <a:r>
                  <a:rPr lang="en-US" sz="2400" dirty="0"/>
                  <a:t>2</a:t>
                </a:r>
                <a:r>
                  <a:rPr lang="en-US" sz="2000" dirty="0"/>
                  <a:t> </a:t>
                </a:r>
                <a:r>
                  <a:rPr lang="en-US" sz="2400" dirty="0"/>
                  <a:t>Predicted behavior score</a:t>
                </a:r>
              </a:p>
              <a:p>
                <a:pPr>
                  <a:lnSpc>
                    <a:spcPct val="70000"/>
                  </a:lnSpc>
                </a:pPr>
                <a:endParaRPr lang="en-US" sz="2000" dirty="0"/>
              </a:p>
              <a:p>
                <a:r>
                  <a:rPr lang="en-US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       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①</m:t>
                    </m:r>
                  </m:oMath>
                </a14:m>
                <a:r>
                  <a:rPr lang="en-US" sz="20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Predicted </a:t>
                </a:r>
                <a:r>
                  <a:rPr lang="en-US" sz="2000" b="1" dirty="0">
                    <a:solidFill>
                      <a:srgbClr val="F9250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Positive</a:t>
                </a:r>
                <a:r>
                  <a:rPr lang="en-US" sz="20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model score</a:t>
                </a:r>
              </a:p>
              <a:p>
                <a:r>
                  <a:rPr lang="en-US" sz="24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      </a:t>
                </a:r>
                <a:r>
                  <a:rPr lang="en-US" sz="20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②Predicted </a:t>
                </a:r>
                <a:r>
                  <a:rPr lang="en-US" sz="2000" b="1" dirty="0">
                    <a:solidFill>
                      <a:srgbClr val="0070C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Negative</a:t>
                </a:r>
                <a:r>
                  <a:rPr lang="en-US" sz="20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model score</a:t>
                </a:r>
                <a:endParaRPr lang="en-US" sz="20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DDDEEAC-01D7-40BC-8D7E-B1C339CBEE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2312" y="5371375"/>
                <a:ext cx="6109095" cy="1286506"/>
              </a:xfrm>
              <a:prstGeom prst="rect">
                <a:avLst/>
              </a:prstGeom>
              <a:blipFill>
                <a:blip r:embed="rId5"/>
                <a:stretch>
                  <a:fillRect l="-1996" t="-12796" b="-66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왼쪽 대괄호 25">
            <a:extLst>
              <a:ext uri="{FF2B5EF4-FFF2-40B4-BE49-F238E27FC236}">
                <a16:creationId xmlns:a16="http://schemas.microsoft.com/office/drawing/2014/main" id="{BD98260C-435E-4162-BB46-52FA08CB88EB}"/>
              </a:ext>
            </a:extLst>
          </p:cNvPr>
          <p:cNvSpPr/>
          <p:nvPr/>
        </p:nvSpPr>
        <p:spPr>
          <a:xfrm>
            <a:off x="7380847" y="6069895"/>
            <a:ext cx="60795" cy="392200"/>
          </a:xfrm>
          <a:prstGeom prst="lef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D3E40EE-7946-4945-A077-FFBC19DC89CD}"/>
              </a:ext>
            </a:extLst>
          </p:cNvPr>
          <p:cNvSpPr/>
          <p:nvPr/>
        </p:nvSpPr>
        <p:spPr>
          <a:xfrm>
            <a:off x="1589976" y="4799836"/>
            <a:ext cx="3529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Georgia Pro" panose="02040502050405020303" pitchFamily="18" charset="0"/>
                <a:ea typeface="맑은 고딕" panose="020B0503020000020004" pitchFamily="50" charset="-127"/>
              </a:rPr>
              <a:t>∑</a:t>
            </a:r>
            <a:endParaRPr lang="en-US" sz="1600" b="1" dirty="0">
              <a:latin typeface="Georgia Pro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17485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Box 223">
            <a:extLst>
              <a:ext uri="{FF2B5EF4-FFF2-40B4-BE49-F238E27FC236}">
                <a16:creationId xmlns:a16="http://schemas.microsoft.com/office/drawing/2014/main" id="{DD3AA6D2-F5D9-48D0-90F4-9D724B07C644}"/>
              </a:ext>
            </a:extLst>
          </p:cNvPr>
          <p:cNvSpPr txBox="1"/>
          <p:nvPr/>
        </p:nvSpPr>
        <p:spPr>
          <a:xfrm>
            <a:off x="5724133" y="4395245"/>
            <a:ext cx="732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★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58461B5-FC77-482E-89F1-5F081F036B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309" y="602542"/>
            <a:ext cx="452313" cy="5114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DCCCA1A-2ECC-4A22-AAE2-E15964BD807C}"/>
              </a:ext>
            </a:extLst>
          </p:cNvPr>
          <p:cNvSpPr txBox="1"/>
          <p:nvPr/>
        </p:nvSpPr>
        <p:spPr>
          <a:xfrm>
            <a:off x="755523" y="591025"/>
            <a:ext cx="2758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EC16F8-102F-464A-B355-30C087037719}"/>
              </a:ext>
            </a:extLst>
          </p:cNvPr>
          <p:cNvSpPr txBox="1"/>
          <p:nvPr/>
        </p:nvSpPr>
        <p:spPr>
          <a:xfrm>
            <a:off x="2303551" y="704378"/>
            <a:ext cx="4904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14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83C845E-35DE-448C-9EAB-E63EA621DE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253" y="1693232"/>
            <a:ext cx="443964" cy="48597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24C6500-62F4-4B10-BFCA-0685CD85F4AD}"/>
              </a:ext>
            </a:extLst>
          </p:cNvPr>
          <p:cNvSpPr txBox="1"/>
          <p:nvPr/>
        </p:nvSpPr>
        <p:spPr>
          <a:xfrm>
            <a:off x="742822" y="1676983"/>
            <a:ext cx="3012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DC334AD-613C-41BE-88B2-48F9B4150034}"/>
              </a:ext>
            </a:extLst>
          </p:cNvPr>
          <p:cNvSpPr txBox="1"/>
          <p:nvPr/>
        </p:nvSpPr>
        <p:spPr>
          <a:xfrm>
            <a:off x="2326622" y="1700446"/>
            <a:ext cx="4904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11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801534B2-CB5E-435D-A5A4-104BC00B7F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253" y="2738525"/>
            <a:ext cx="443964" cy="50201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1935435-4CD4-419D-884B-E5224DAD4127}"/>
              </a:ext>
            </a:extLst>
          </p:cNvPr>
          <p:cNvSpPr txBox="1"/>
          <p:nvPr/>
        </p:nvSpPr>
        <p:spPr>
          <a:xfrm>
            <a:off x="739250" y="2710146"/>
            <a:ext cx="379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B097FA-F03B-400C-8F52-B506259D6705}"/>
              </a:ext>
            </a:extLst>
          </p:cNvPr>
          <p:cNvSpPr txBox="1"/>
          <p:nvPr/>
        </p:nvSpPr>
        <p:spPr>
          <a:xfrm>
            <a:off x="2334724" y="2826084"/>
            <a:ext cx="4904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7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A81920ED-FA90-4212-8619-F660B1E90A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01" y="3775155"/>
            <a:ext cx="443964" cy="50201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932D3D5-AB0C-4DD8-A2A0-AB9F00FFEF72}"/>
              </a:ext>
            </a:extLst>
          </p:cNvPr>
          <p:cNvSpPr txBox="1"/>
          <p:nvPr/>
        </p:nvSpPr>
        <p:spPr>
          <a:xfrm>
            <a:off x="755523" y="3751686"/>
            <a:ext cx="3636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6BB99C3-D971-4EC6-9865-A51FC023C9E1}"/>
              </a:ext>
            </a:extLst>
          </p:cNvPr>
          <p:cNvSpPr txBox="1"/>
          <p:nvPr/>
        </p:nvSpPr>
        <p:spPr>
          <a:xfrm>
            <a:off x="2261306" y="3850337"/>
            <a:ext cx="4904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29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2B599BDF-7926-4FD1-9075-53958F19B2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1523" y="942274"/>
            <a:ext cx="1919740" cy="1447505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1B7C99FF-EE0B-4659-A70C-D14B100CD621}"/>
              </a:ext>
            </a:extLst>
          </p:cNvPr>
          <p:cNvSpPr/>
          <p:nvPr/>
        </p:nvSpPr>
        <p:spPr>
          <a:xfrm>
            <a:off x="2899135" y="352872"/>
            <a:ext cx="347102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/>
              <a:t>Correlate each edge in connectivity matrix with behavioral measure</a:t>
            </a: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8E6A82CF-A13B-4186-98F1-FA95ABA225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938" y="5218807"/>
            <a:ext cx="443964" cy="50201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BBC031CA-B811-43C8-91EC-F9DB87E6F300}"/>
              </a:ext>
            </a:extLst>
          </p:cNvPr>
          <p:cNvSpPr txBox="1"/>
          <p:nvPr/>
        </p:nvSpPr>
        <p:spPr>
          <a:xfrm>
            <a:off x="697669" y="5201864"/>
            <a:ext cx="5448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462319B-D94A-41C3-ADE5-C6B74B88B36B}"/>
              </a:ext>
            </a:extLst>
          </p:cNvPr>
          <p:cNvSpPr txBox="1"/>
          <p:nvPr/>
        </p:nvSpPr>
        <p:spPr>
          <a:xfrm>
            <a:off x="2210033" y="5357143"/>
            <a:ext cx="4904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26</a:t>
            </a: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8A4D5171-34F0-401F-9C7C-64CAC32E4E95}"/>
              </a:ext>
            </a:extLst>
          </p:cNvPr>
          <p:cNvCxnSpPr>
            <a:cxnSpLocks/>
          </p:cNvCxnSpPr>
          <p:nvPr/>
        </p:nvCxnSpPr>
        <p:spPr>
          <a:xfrm flipH="1" flipV="1">
            <a:off x="6062358" y="3807878"/>
            <a:ext cx="9256" cy="2630254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9661F391-F90A-4C0F-BFE4-7822204F4874}"/>
              </a:ext>
            </a:extLst>
          </p:cNvPr>
          <p:cNvCxnSpPr>
            <a:cxnSpLocks/>
          </p:cNvCxnSpPr>
          <p:nvPr/>
        </p:nvCxnSpPr>
        <p:spPr>
          <a:xfrm flipV="1">
            <a:off x="6062358" y="6421208"/>
            <a:ext cx="2349683" cy="14997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순서도: 연결자 46">
            <a:extLst>
              <a:ext uri="{FF2B5EF4-FFF2-40B4-BE49-F238E27FC236}">
                <a16:creationId xmlns:a16="http://schemas.microsoft.com/office/drawing/2014/main" id="{5E6DC04B-DC9F-4305-8B18-201C98550C29}"/>
              </a:ext>
            </a:extLst>
          </p:cNvPr>
          <p:cNvSpPr/>
          <p:nvPr/>
        </p:nvSpPr>
        <p:spPr>
          <a:xfrm>
            <a:off x="7120536" y="5021915"/>
            <a:ext cx="298103" cy="271360"/>
          </a:xfrm>
          <a:prstGeom prst="flowChartConnector">
            <a:avLst/>
          </a:prstGeom>
          <a:noFill/>
          <a:ln w="28575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8" name="순서도: 연결자 47">
            <a:extLst>
              <a:ext uri="{FF2B5EF4-FFF2-40B4-BE49-F238E27FC236}">
                <a16:creationId xmlns:a16="http://schemas.microsoft.com/office/drawing/2014/main" id="{7D16029A-0CF2-43B3-B1C7-6E834001F149}"/>
              </a:ext>
            </a:extLst>
          </p:cNvPr>
          <p:cNvSpPr/>
          <p:nvPr/>
        </p:nvSpPr>
        <p:spPr>
          <a:xfrm>
            <a:off x="6981875" y="5414252"/>
            <a:ext cx="298103" cy="271360"/>
          </a:xfrm>
          <a:prstGeom prst="flowChartConnector">
            <a:avLst/>
          </a:prstGeom>
          <a:noFill/>
          <a:ln w="28575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9" name="순서도: 연결자 48">
            <a:extLst>
              <a:ext uri="{FF2B5EF4-FFF2-40B4-BE49-F238E27FC236}">
                <a16:creationId xmlns:a16="http://schemas.microsoft.com/office/drawing/2014/main" id="{5556C7BA-95C5-42E3-8266-2AAAD48EDB6B}"/>
              </a:ext>
            </a:extLst>
          </p:cNvPr>
          <p:cNvSpPr/>
          <p:nvPr/>
        </p:nvSpPr>
        <p:spPr>
          <a:xfrm>
            <a:off x="6386903" y="5865629"/>
            <a:ext cx="298103" cy="271360"/>
          </a:xfrm>
          <a:prstGeom prst="flowChartConnector">
            <a:avLst/>
          </a:prstGeom>
          <a:noFill/>
          <a:ln w="28575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1" name="순서도: 연결자 50">
            <a:extLst>
              <a:ext uri="{FF2B5EF4-FFF2-40B4-BE49-F238E27FC236}">
                <a16:creationId xmlns:a16="http://schemas.microsoft.com/office/drawing/2014/main" id="{201FC50D-C0D0-47FD-A796-CA9454895262}"/>
              </a:ext>
            </a:extLst>
          </p:cNvPr>
          <p:cNvSpPr/>
          <p:nvPr/>
        </p:nvSpPr>
        <p:spPr>
          <a:xfrm>
            <a:off x="7894632" y="4221924"/>
            <a:ext cx="298103" cy="271360"/>
          </a:xfrm>
          <a:prstGeom prst="flowChartConnector">
            <a:avLst/>
          </a:prstGeom>
          <a:noFill/>
          <a:ln w="28575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E9927C1F-36AF-47AB-B94C-172E0A61B32C}"/>
              </a:ext>
            </a:extLst>
          </p:cNvPr>
          <p:cNvCxnSpPr>
            <a:cxnSpLocks/>
          </p:cNvCxnSpPr>
          <p:nvPr/>
        </p:nvCxnSpPr>
        <p:spPr>
          <a:xfrm flipV="1">
            <a:off x="6071409" y="4118705"/>
            <a:ext cx="2042751" cy="230250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순서도: 연결자 57">
            <a:extLst>
              <a:ext uri="{FF2B5EF4-FFF2-40B4-BE49-F238E27FC236}">
                <a16:creationId xmlns:a16="http://schemas.microsoft.com/office/drawing/2014/main" id="{0D7E5BB1-4ADC-4FDE-BEF9-AC4D14E47723}"/>
              </a:ext>
            </a:extLst>
          </p:cNvPr>
          <p:cNvSpPr/>
          <p:nvPr/>
        </p:nvSpPr>
        <p:spPr>
          <a:xfrm>
            <a:off x="7526282" y="4467499"/>
            <a:ext cx="298103" cy="271360"/>
          </a:xfrm>
          <a:prstGeom prst="flowChartConnector">
            <a:avLst/>
          </a:prstGeom>
          <a:solidFill>
            <a:srgbClr val="FFC000"/>
          </a:solidFill>
          <a:ln w="28575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387419A-17B9-4543-A90A-61016BDB8F0F}"/>
              </a:ext>
            </a:extLst>
          </p:cNvPr>
          <p:cNvSpPr txBox="1"/>
          <p:nvPr/>
        </p:nvSpPr>
        <p:spPr>
          <a:xfrm>
            <a:off x="711754" y="4652583"/>
            <a:ext cx="1910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&lt;Left-out</a:t>
            </a:r>
            <a:r>
              <a:rPr lang="ko-KR" altLang="en-US" dirty="0"/>
              <a:t> </a:t>
            </a:r>
            <a:r>
              <a:rPr lang="en-US" altLang="ko-KR" dirty="0"/>
              <a:t>subject&gt;</a:t>
            </a:r>
            <a:endParaRPr lang="en-US" dirty="0"/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79334FE4-3F63-4330-BE39-004040F388F2}"/>
              </a:ext>
            </a:extLst>
          </p:cNvPr>
          <p:cNvCxnSpPr>
            <a:cxnSpLocks/>
          </p:cNvCxnSpPr>
          <p:nvPr/>
        </p:nvCxnSpPr>
        <p:spPr>
          <a:xfrm flipH="1" flipV="1">
            <a:off x="9161432" y="3776705"/>
            <a:ext cx="10971" cy="2631600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DB187652-C1E4-4208-A6F8-D2ED6B04B50E}"/>
              </a:ext>
            </a:extLst>
          </p:cNvPr>
          <p:cNvCxnSpPr>
            <a:cxnSpLocks/>
          </p:cNvCxnSpPr>
          <p:nvPr/>
        </p:nvCxnSpPr>
        <p:spPr>
          <a:xfrm flipV="1">
            <a:off x="9163147" y="6380574"/>
            <a:ext cx="2460303" cy="14981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순서도: 연결자 72">
            <a:extLst>
              <a:ext uri="{FF2B5EF4-FFF2-40B4-BE49-F238E27FC236}">
                <a16:creationId xmlns:a16="http://schemas.microsoft.com/office/drawing/2014/main" id="{9409BB4E-053D-4DD5-BC6C-1B8035C41E0F}"/>
              </a:ext>
            </a:extLst>
          </p:cNvPr>
          <p:cNvSpPr/>
          <p:nvPr/>
        </p:nvSpPr>
        <p:spPr>
          <a:xfrm>
            <a:off x="9672703" y="4965195"/>
            <a:ext cx="298103" cy="271360"/>
          </a:xfrm>
          <a:prstGeom prst="flowChartConnector">
            <a:avLst/>
          </a:prstGeom>
          <a:noFill/>
          <a:ln w="28575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4" name="순서도: 연결자 73">
            <a:extLst>
              <a:ext uri="{FF2B5EF4-FFF2-40B4-BE49-F238E27FC236}">
                <a16:creationId xmlns:a16="http://schemas.microsoft.com/office/drawing/2014/main" id="{1C5ECF9A-0FD7-4108-949F-70E36A76A58B}"/>
              </a:ext>
            </a:extLst>
          </p:cNvPr>
          <p:cNvSpPr/>
          <p:nvPr/>
        </p:nvSpPr>
        <p:spPr>
          <a:xfrm>
            <a:off x="9298707" y="5421159"/>
            <a:ext cx="298103" cy="271360"/>
          </a:xfrm>
          <a:prstGeom prst="flowChartConnector">
            <a:avLst/>
          </a:prstGeom>
          <a:noFill/>
          <a:ln w="28575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5" name="순서도: 연결자 74">
            <a:extLst>
              <a:ext uri="{FF2B5EF4-FFF2-40B4-BE49-F238E27FC236}">
                <a16:creationId xmlns:a16="http://schemas.microsoft.com/office/drawing/2014/main" id="{31BB3B70-64E4-41D5-B723-886BA27BEA15}"/>
              </a:ext>
            </a:extLst>
          </p:cNvPr>
          <p:cNvSpPr/>
          <p:nvPr/>
        </p:nvSpPr>
        <p:spPr>
          <a:xfrm>
            <a:off x="9413944" y="5923653"/>
            <a:ext cx="298103" cy="271360"/>
          </a:xfrm>
          <a:prstGeom prst="flowChartConnector">
            <a:avLst/>
          </a:prstGeom>
          <a:noFill/>
          <a:ln w="28575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7" name="순서도: 연결자 76">
            <a:extLst>
              <a:ext uri="{FF2B5EF4-FFF2-40B4-BE49-F238E27FC236}">
                <a16:creationId xmlns:a16="http://schemas.microsoft.com/office/drawing/2014/main" id="{25DEBA3D-18F1-40E1-902E-EEE1C982CECC}"/>
              </a:ext>
            </a:extLst>
          </p:cNvPr>
          <p:cNvSpPr/>
          <p:nvPr/>
        </p:nvSpPr>
        <p:spPr>
          <a:xfrm>
            <a:off x="9894293" y="4250309"/>
            <a:ext cx="298103" cy="271360"/>
          </a:xfrm>
          <a:prstGeom prst="flowChartConnector">
            <a:avLst/>
          </a:prstGeom>
          <a:noFill/>
          <a:ln w="28575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B402D59A-67AA-4F8E-A745-53EDB2E6C230}"/>
              </a:ext>
            </a:extLst>
          </p:cNvPr>
          <p:cNvCxnSpPr>
            <a:cxnSpLocks/>
          </p:cNvCxnSpPr>
          <p:nvPr/>
        </p:nvCxnSpPr>
        <p:spPr>
          <a:xfrm flipV="1">
            <a:off x="9175898" y="3934983"/>
            <a:ext cx="1226642" cy="2462294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순서도: 연결자 82">
            <a:extLst>
              <a:ext uri="{FF2B5EF4-FFF2-40B4-BE49-F238E27FC236}">
                <a16:creationId xmlns:a16="http://schemas.microsoft.com/office/drawing/2014/main" id="{C8566A5C-3171-4A77-B027-3F595D75A851}"/>
              </a:ext>
            </a:extLst>
          </p:cNvPr>
          <p:cNvSpPr/>
          <p:nvPr/>
        </p:nvSpPr>
        <p:spPr>
          <a:xfrm>
            <a:off x="10122231" y="4019813"/>
            <a:ext cx="298103" cy="271360"/>
          </a:xfrm>
          <a:prstGeom prst="flowChartConnector">
            <a:avLst/>
          </a:prstGeom>
          <a:solidFill>
            <a:srgbClr val="FFC000"/>
          </a:solidFill>
          <a:ln w="28575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F6F2D0C-5BEB-4658-9C3D-880C38178FC1}"/>
              </a:ext>
            </a:extLst>
          </p:cNvPr>
          <p:cNvSpPr txBox="1"/>
          <p:nvPr/>
        </p:nvSpPr>
        <p:spPr>
          <a:xfrm>
            <a:off x="8431816" y="2337938"/>
            <a:ext cx="3909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9250F"/>
                </a:solidFill>
                <a:latin typeface="Georgia Pro" panose="02040502050405020303" pitchFamily="18" charset="0"/>
                <a:ea typeface="맑은 고딕" panose="020B0503020000020004" pitchFamily="50" charset="-127"/>
              </a:rPr>
              <a:t>∑</a:t>
            </a:r>
            <a:endParaRPr lang="en-US" sz="1400" dirty="0">
              <a:solidFill>
                <a:srgbClr val="F9250F"/>
              </a:solidFill>
              <a:latin typeface="Georgia Pro" panose="02040502050405020303" pitchFamily="18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412DC5E-74D9-4794-BBAF-0A359FEBF55B}"/>
              </a:ext>
            </a:extLst>
          </p:cNvPr>
          <p:cNvSpPr txBox="1"/>
          <p:nvPr/>
        </p:nvSpPr>
        <p:spPr>
          <a:xfrm>
            <a:off x="8749305" y="1970510"/>
            <a:ext cx="3909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9250F"/>
                </a:solidFill>
                <a:latin typeface="Georgia Pro" panose="02040502050405020303" pitchFamily="18" charset="0"/>
                <a:ea typeface="맑은 고딕" panose="020B0503020000020004" pitchFamily="50" charset="-127"/>
              </a:rPr>
              <a:t>∑</a:t>
            </a:r>
            <a:endParaRPr lang="en-US" sz="1400" dirty="0">
              <a:solidFill>
                <a:srgbClr val="F9250F"/>
              </a:solidFill>
              <a:latin typeface="Georgia Pro" panose="02040502050405020303" pitchFamily="18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D9AE3B0C-DDB2-429A-8112-79043BFF958F}"/>
              </a:ext>
            </a:extLst>
          </p:cNvPr>
          <p:cNvSpPr txBox="1"/>
          <p:nvPr/>
        </p:nvSpPr>
        <p:spPr>
          <a:xfrm>
            <a:off x="9074371" y="1548574"/>
            <a:ext cx="3909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9250F"/>
                </a:solidFill>
                <a:latin typeface="Georgia Pro" panose="02040502050405020303" pitchFamily="18" charset="0"/>
                <a:ea typeface="맑은 고딕" panose="020B0503020000020004" pitchFamily="50" charset="-127"/>
              </a:rPr>
              <a:t>∑</a:t>
            </a:r>
            <a:endParaRPr lang="en-US" sz="1400" dirty="0">
              <a:solidFill>
                <a:srgbClr val="F9250F"/>
              </a:solidFill>
              <a:latin typeface="Georgia Pro" panose="02040502050405020303" pitchFamily="18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763F8232-158E-49E8-B803-0DC4E3FD6394}"/>
              </a:ext>
            </a:extLst>
          </p:cNvPr>
          <p:cNvSpPr txBox="1"/>
          <p:nvPr/>
        </p:nvSpPr>
        <p:spPr>
          <a:xfrm>
            <a:off x="9866651" y="6341541"/>
            <a:ext cx="342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  <a:latin typeface="Georgia Pro" panose="02040502050405020303" pitchFamily="18" charset="0"/>
                <a:ea typeface="맑은 고딕" panose="020B0503020000020004" pitchFamily="50" charset="-127"/>
              </a:rPr>
              <a:t>∑</a:t>
            </a:r>
            <a:endParaRPr lang="en-US" sz="1400" dirty="0">
              <a:solidFill>
                <a:srgbClr val="0070C0"/>
              </a:solidFill>
              <a:latin typeface="Georgia Pro" panose="02040502050405020303" pitchFamily="18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38F03AA-9581-4128-9446-BE329D2B464E}"/>
              </a:ext>
            </a:extLst>
          </p:cNvPr>
          <p:cNvSpPr txBox="1"/>
          <p:nvPr/>
        </p:nvSpPr>
        <p:spPr>
          <a:xfrm>
            <a:off x="10780080" y="2266716"/>
            <a:ext cx="342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  <a:latin typeface="Georgia Pro" panose="02040502050405020303" pitchFamily="18" charset="0"/>
                <a:ea typeface="맑은 고딕" panose="020B0503020000020004" pitchFamily="50" charset="-127"/>
              </a:rPr>
              <a:t>∑</a:t>
            </a:r>
            <a:endParaRPr lang="en-US" sz="1400" dirty="0">
              <a:solidFill>
                <a:srgbClr val="0070C0"/>
              </a:solidFill>
              <a:latin typeface="Georgia Pro" panose="02040502050405020303" pitchFamily="18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DD4F09F9-816D-4DA1-9D31-025DC5DC6398}"/>
              </a:ext>
            </a:extLst>
          </p:cNvPr>
          <p:cNvSpPr txBox="1"/>
          <p:nvPr/>
        </p:nvSpPr>
        <p:spPr>
          <a:xfrm>
            <a:off x="10502233" y="2649029"/>
            <a:ext cx="342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  <a:latin typeface="Georgia Pro" panose="02040502050405020303" pitchFamily="18" charset="0"/>
                <a:ea typeface="맑은 고딕" panose="020B0503020000020004" pitchFamily="50" charset="-127"/>
              </a:rPr>
              <a:t>∑</a:t>
            </a:r>
            <a:endParaRPr lang="en-US" sz="1400" dirty="0">
              <a:solidFill>
                <a:srgbClr val="0070C0"/>
              </a:solidFill>
              <a:latin typeface="Georgia Pro" panose="02040502050405020303" pitchFamily="18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2B05760-07B8-4EEF-BEAA-1408A72AB00B}"/>
              </a:ext>
            </a:extLst>
          </p:cNvPr>
          <p:cNvSpPr txBox="1"/>
          <p:nvPr/>
        </p:nvSpPr>
        <p:spPr>
          <a:xfrm>
            <a:off x="11001540" y="1894740"/>
            <a:ext cx="342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  <a:latin typeface="Georgia Pro" panose="02040502050405020303" pitchFamily="18" charset="0"/>
                <a:ea typeface="맑은 고딕" panose="020B0503020000020004" pitchFamily="50" charset="-127"/>
              </a:rPr>
              <a:t>∑</a:t>
            </a:r>
            <a:endParaRPr lang="en-US" sz="1400" dirty="0">
              <a:solidFill>
                <a:srgbClr val="0070C0"/>
              </a:solidFill>
              <a:latin typeface="Georgia Pro" panose="02040502050405020303" pitchFamily="18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8CC3CF3-B99F-44BD-8F7F-0D49A9E5885B}"/>
              </a:ext>
            </a:extLst>
          </p:cNvPr>
          <p:cNvSpPr txBox="1"/>
          <p:nvPr/>
        </p:nvSpPr>
        <p:spPr>
          <a:xfrm>
            <a:off x="8112456" y="18505"/>
            <a:ext cx="35775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Summation of selected edge strengths in each individuals resulting in</a:t>
            </a:r>
          </a:p>
          <a:p>
            <a:pPr algn="ctr"/>
            <a:r>
              <a:rPr lang="en-US" sz="1600" b="1" dirty="0"/>
              <a:t>“Single subject summary value”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BD3E9650-03FA-40D0-A638-9547981C514E}"/>
              </a:ext>
            </a:extLst>
          </p:cNvPr>
          <p:cNvSpPr txBox="1"/>
          <p:nvPr/>
        </p:nvSpPr>
        <p:spPr>
          <a:xfrm>
            <a:off x="3139230" y="4652583"/>
            <a:ext cx="21579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Predict the behavior of left-out subject</a:t>
            </a: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7CA6CAA2-838D-448C-9FDF-8C4830FACB93}"/>
              </a:ext>
            </a:extLst>
          </p:cNvPr>
          <p:cNvSpPr/>
          <p:nvPr/>
        </p:nvSpPr>
        <p:spPr>
          <a:xfrm>
            <a:off x="7424703" y="3267302"/>
            <a:ext cx="31375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Fit a linear model</a:t>
            </a:r>
          </a:p>
        </p:txBody>
      </p:sp>
      <p:sp>
        <p:nvSpPr>
          <p:cNvPr id="112" name="왼쪽 대괄호 111">
            <a:extLst>
              <a:ext uri="{FF2B5EF4-FFF2-40B4-BE49-F238E27FC236}">
                <a16:creationId xmlns:a16="http://schemas.microsoft.com/office/drawing/2014/main" id="{2269430A-0D8E-423C-8730-51ED693597DA}"/>
              </a:ext>
            </a:extLst>
          </p:cNvPr>
          <p:cNvSpPr/>
          <p:nvPr/>
        </p:nvSpPr>
        <p:spPr>
          <a:xfrm>
            <a:off x="540327" y="809304"/>
            <a:ext cx="92408" cy="3280936"/>
          </a:xfrm>
          <a:prstGeom prst="lef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9D770A98-4224-4455-8411-BE7679FCD25F}"/>
              </a:ext>
            </a:extLst>
          </p:cNvPr>
          <p:cNvCxnSpPr>
            <a:cxnSpLocks/>
          </p:cNvCxnSpPr>
          <p:nvPr/>
        </p:nvCxnSpPr>
        <p:spPr>
          <a:xfrm flipH="1">
            <a:off x="477356" y="5399167"/>
            <a:ext cx="17748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3B4F670C-4962-4D4A-A016-EB18BA013A11}"/>
              </a:ext>
            </a:extLst>
          </p:cNvPr>
          <p:cNvSpPr txBox="1"/>
          <p:nvPr/>
        </p:nvSpPr>
        <p:spPr>
          <a:xfrm>
            <a:off x="-450852" y="2191778"/>
            <a:ext cx="1074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Training data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F3FA120F-499A-47F9-9E4D-71011626DE7F}"/>
              </a:ext>
            </a:extLst>
          </p:cNvPr>
          <p:cNvSpPr txBox="1"/>
          <p:nvPr/>
        </p:nvSpPr>
        <p:spPr>
          <a:xfrm>
            <a:off x="1170934" y="54505"/>
            <a:ext cx="9713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Connectivity </a:t>
            </a:r>
          </a:p>
          <a:p>
            <a:pPr algn="ctr"/>
            <a:r>
              <a:rPr lang="en-US" sz="1100" dirty="0"/>
              <a:t>matrix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36800C55-2C9E-43A7-A834-AA113FCEF02C}"/>
              </a:ext>
            </a:extLst>
          </p:cNvPr>
          <p:cNvSpPr txBox="1"/>
          <p:nvPr/>
        </p:nvSpPr>
        <p:spPr>
          <a:xfrm>
            <a:off x="1862341" y="60216"/>
            <a:ext cx="12981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Behavioral </a:t>
            </a:r>
          </a:p>
          <a:p>
            <a:pPr algn="ctr"/>
            <a:r>
              <a:rPr lang="en-US" sz="1100" dirty="0"/>
              <a:t>Measure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A1660A0-88F4-4FD4-BFA0-8EFB00A9BC2C}"/>
              </a:ext>
            </a:extLst>
          </p:cNvPr>
          <p:cNvSpPr txBox="1"/>
          <p:nvPr/>
        </p:nvSpPr>
        <p:spPr>
          <a:xfrm>
            <a:off x="245154" y="202184"/>
            <a:ext cx="12981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Subject</a:t>
            </a:r>
          </a:p>
        </p:txBody>
      </p:sp>
      <p:pic>
        <p:nvPicPr>
          <p:cNvPr id="123" name="그림 122" descr="스크린샷이(가) 표시된 사진&#10;&#10;자동 생성된 설명">
            <a:extLst>
              <a:ext uri="{FF2B5EF4-FFF2-40B4-BE49-F238E27FC236}">
                <a16:creationId xmlns:a16="http://schemas.microsoft.com/office/drawing/2014/main" id="{38A88078-A457-44AA-B97B-5C1C9084D6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158" y="2377967"/>
            <a:ext cx="3144640" cy="1204010"/>
          </a:xfrm>
          <a:prstGeom prst="rect">
            <a:avLst/>
          </a:prstGeom>
        </p:spPr>
      </p:pic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C0512562-3DD8-4CC7-9AA6-20F68B9C2E68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2899135" y="1666027"/>
            <a:ext cx="56238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D67856BD-2476-4808-A0BA-0AA0BABA73CE}"/>
              </a:ext>
            </a:extLst>
          </p:cNvPr>
          <p:cNvCxnSpPr>
            <a:cxnSpLocks/>
          </p:cNvCxnSpPr>
          <p:nvPr/>
        </p:nvCxnSpPr>
        <p:spPr>
          <a:xfrm flipV="1">
            <a:off x="5678776" y="1667160"/>
            <a:ext cx="1686216" cy="31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B15DD366-8ADE-4C6C-886F-2FA7232A16FA}"/>
              </a:ext>
            </a:extLst>
          </p:cNvPr>
          <p:cNvCxnSpPr>
            <a:cxnSpLocks/>
          </p:cNvCxnSpPr>
          <p:nvPr/>
        </p:nvCxnSpPr>
        <p:spPr>
          <a:xfrm>
            <a:off x="8978522" y="3235954"/>
            <a:ext cx="14932" cy="5296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그림 28">
            <a:extLst>
              <a:ext uri="{FF2B5EF4-FFF2-40B4-BE49-F238E27FC236}">
                <a16:creationId xmlns:a16="http://schemas.microsoft.com/office/drawing/2014/main" id="{6735C858-2401-42FA-9EDD-9847D9295E8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9926" y="1096945"/>
            <a:ext cx="754445" cy="739204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94" name="그림 93">
            <a:extLst>
              <a:ext uri="{FF2B5EF4-FFF2-40B4-BE49-F238E27FC236}">
                <a16:creationId xmlns:a16="http://schemas.microsoft.com/office/drawing/2014/main" id="{5BA98036-FE21-48B4-883A-C677BC7DD41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3881" y="1508712"/>
            <a:ext cx="754445" cy="739204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99" name="그림 98">
            <a:extLst>
              <a:ext uri="{FF2B5EF4-FFF2-40B4-BE49-F238E27FC236}">
                <a16:creationId xmlns:a16="http://schemas.microsoft.com/office/drawing/2014/main" id="{E66B6E41-FE1D-4577-83AB-2BB795E22D1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3162" y="1857744"/>
            <a:ext cx="754445" cy="739204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00" name="그림 99">
            <a:extLst>
              <a:ext uri="{FF2B5EF4-FFF2-40B4-BE49-F238E27FC236}">
                <a16:creationId xmlns:a16="http://schemas.microsoft.com/office/drawing/2014/main" id="{D9B87011-1288-49E7-9A08-C0C56F4D713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6238" y="2210840"/>
            <a:ext cx="754445" cy="739204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31" name="그림 30" descr="스크린샷이(가) 표시된 사진&#10;&#10;자동 생성된 설명">
            <a:extLst>
              <a:ext uri="{FF2B5EF4-FFF2-40B4-BE49-F238E27FC236}">
                <a16:creationId xmlns:a16="http://schemas.microsoft.com/office/drawing/2014/main" id="{CB0D7654-75AF-4C6E-A8CA-27B6DB2178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2572" y="1055515"/>
            <a:ext cx="732668" cy="681252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01" name="그림 100" descr="스크린샷이(가) 표시된 사진&#10;&#10;자동 생성된 설명">
            <a:extLst>
              <a:ext uri="{FF2B5EF4-FFF2-40B4-BE49-F238E27FC236}">
                <a16:creationId xmlns:a16="http://schemas.microsoft.com/office/drawing/2014/main" id="{79CBEC00-19C5-4BED-A63B-0D44FDEEE01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8872" y="1478679"/>
            <a:ext cx="732668" cy="681252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02" name="그림 101" descr="스크린샷이(가) 표시된 사진&#10;&#10;자동 생성된 설명">
            <a:extLst>
              <a:ext uri="{FF2B5EF4-FFF2-40B4-BE49-F238E27FC236}">
                <a16:creationId xmlns:a16="http://schemas.microsoft.com/office/drawing/2014/main" id="{E8F6713C-0CE4-4389-B1E4-56561F3B922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3344" y="1851152"/>
            <a:ext cx="732668" cy="681252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03" name="그림 102" descr="스크린샷이(가) 표시된 사진&#10;&#10;자동 생성된 설명">
            <a:extLst>
              <a:ext uri="{FF2B5EF4-FFF2-40B4-BE49-F238E27FC236}">
                <a16:creationId xmlns:a16="http://schemas.microsoft.com/office/drawing/2014/main" id="{480F79EB-31FD-4FCB-81E8-B33868452E4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4603" y="2240847"/>
            <a:ext cx="732668" cy="681252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4293BD30-E75C-40EA-B927-65B0BA8408B6}"/>
              </a:ext>
            </a:extLst>
          </p:cNvPr>
          <p:cNvSpPr txBox="1"/>
          <p:nvPr/>
        </p:nvSpPr>
        <p:spPr>
          <a:xfrm>
            <a:off x="8291420" y="2751666"/>
            <a:ext cx="1933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75067F2-BC7E-4110-8E1B-FA23503B3AE6}"/>
              </a:ext>
            </a:extLst>
          </p:cNvPr>
          <p:cNvSpPr txBox="1"/>
          <p:nvPr/>
        </p:nvSpPr>
        <p:spPr>
          <a:xfrm>
            <a:off x="8545930" y="2441157"/>
            <a:ext cx="1933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C433459C-C2D9-40C7-B266-A2D9D4189A9E}"/>
              </a:ext>
            </a:extLst>
          </p:cNvPr>
          <p:cNvSpPr txBox="1"/>
          <p:nvPr/>
        </p:nvSpPr>
        <p:spPr>
          <a:xfrm>
            <a:off x="8860171" y="2048742"/>
            <a:ext cx="1933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C39874C8-4748-4430-8EBA-DCB7A86FCDED}"/>
              </a:ext>
            </a:extLst>
          </p:cNvPr>
          <p:cNvSpPr txBox="1"/>
          <p:nvPr/>
        </p:nvSpPr>
        <p:spPr>
          <a:xfrm>
            <a:off x="9189138" y="1640824"/>
            <a:ext cx="1933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FF0000"/>
                </a:solidFill>
              </a:rPr>
              <a:t>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28873CC6-4714-4F6F-8D38-BC1FEB98493F}"/>
              </a:ext>
            </a:extLst>
          </p:cNvPr>
          <p:cNvSpPr txBox="1"/>
          <p:nvPr/>
        </p:nvSpPr>
        <p:spPr>
          <a:xfrm>
            <a:off x="10904866" y="2347031"/>
            <a:ext cx="1933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0070C0"/>
                </a:solidFill>
              </a:rPr>
              <a:t>2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44D77EA1-CC50-49D6-8F1A-2549F243D6AC}"/>
              </a:ext>
            </a:extLst>
          </p:cNvPr>
          <p:cNvSpPr txBox="1"/>
          <p:nvPr/>
        </p:nvSpPr>
        <p:spPr>
          <a:xfrm>
            <a:off x="10626534" y="2751666"/>
            <a:ext cx="1933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0070C0"/>
                </a:solidFill>
              </a:rPr>
              <a:t>1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7865F41B-5C66-4514-B25E-CDE3D5CC5A13}"/>
              </a:ext>
            </a:extLst>
          </p:cNvPr>
          <p:cNvSpPr txBox="1"/>
          <p:nvPr/>
        </p:nvSpPr>
        <p:spPr>
          <a:xfrm>
            <a:off x="11122232" y="1967867"/>
            <a:ext cx="1933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0070C0"/>
                </a:solidFill>
              </a:rPr>
              <a:t>3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3F376E54-1429-4239-B784-4BC00A5AC12D}"/>
              </a:ext>
            </a:extLst>
          </p:cNvPr>
          <p:cNvSpPr txBox="1"/>
          <p:nvPr/>
        </p:nvSpPr>
        <p:spPr>
          <a:xfrm>
            <a:off x="10002511" y="6434534"/>
            <a:ext cx="1933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0070C0"/>
                </a:solidFill>
              </a:rPr>
              <a:t>4</a:t>
            </a:r>
            <a:endParaRPr lang="en-US" b="1" dirty="0">
              <a:solidFill>
                <a:srgbClr val="0070C0"/>
              </a:solidFill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5C3C68E6-FB86-4123-9877-280CA54C75CD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567" y="538445"/>
            <a:ext cx="614511" cy="612000"/>
          </a:xfrm>
          <a:prstGeom prst="rect">
            <a:avLst/>
          </a:prstGeom>
        </p:spPr>
      </p:pic>
      <p:pic>
        <p:nvPicPr>
          <p:cNvPr id="41" name="그림 40" descr="전자기기이(가) 표시된 사진&#10;&#10;자동 생성된 설명">
            <a:extLst>
              <a:ext uri="{FF2B5EF4-FFF2-40B4-BE49-F238E27FC236}">
                <a16:creationId xmlns:a16="http://schemas.microsoft.com/office/drawing/2014/main" id="{87CB0359-E10F-47DD-86AD-ED619C91178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834" y="1609783"/>
            <a:ext cx="611024" cy="612000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15673450-54D6-444E-8A62-3FFA6AFE03C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026" y="3678434"/>
            <a:ext cx="648817" cy="612000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28932795-2E39-401D-A788-4C6BEBA7297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175" y="2645715"/>
            <a:ext cx="611024" cy="612000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id="{EBBF4A85-66D6-413A-BAFD-CDADB348411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554" y="5132625"/>
            <a:ext cx="608127" cy="612000"/>
          </a:xfrm>
          <a:prstGeom prst="rect">
            <a:avLst/>
          </a:prstGeom>
        </p:spPr>
      </p:pic>
      <p:sp>
        <p:nvSpPr>
          <p:cNvPr id="126" name="TextBox 125">
            <a:extLst>
              <a:ext uri="{FF2B5EF4-FFF2-40B4-BE49-F238E27FC236}">
                <a16:creationId xmlns:a16="http://schemas.microsoft.com/office/drawing/2014/main" id="{71B1CFF8-59BC-488A-B050-B0F87AFE05AB}"/>
              </a:ext>
            </a:extLst>
          </p:cNvPr>
          <p:cNvSpPr txBox="1"/>
          <p:nvPr/>
        </p:nvSpPr>
        <p:spPr>
          <a:xfrm>
            <a:off x="7212910" y="6387339"/>
            <a:ext cx="1595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9250F"/>
                </a:solidFill>
                <a:latin typeface="Georgia Pro" panose="02040502050405020303" pitchFamily="18" charset="0"/>
                <a:ea typeface="맑은 고딕" panose="020B0503020000020004" pitchFamily="50" charset="-127"/>
              </a:rPr>
              <a:t>∑</a:t>
            </a:r>
            <a:endParaRPr lang="en-US" sz="1600" dirty="0">
              <a:solidFill>
                <a:srgbClr val="F9250F"/>
              </a:solidFill>
              <a:latin typeface="Georgia Pro" panose="02040502050405020303" pitchFamily="18" charset="0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7EEBE4D6-0003-4A59-BAC0-1D6B5976D8A8}"/>
              </a:ext>
            </a:extLst>
          </p:cNvPr>
          <p:cNvSpPr txBox="1"/>
          <p:nvPr/>
        </p:nvSpPr>
        <p:spPr>
          <a:xfrm>
            <a:off x="7383115" y="6476615"/>
            <a:ext cx="7891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A92FFAC1-8B3A-4E16-8E0D-6D962E65895E}"/>
              </a:ext>
            </a:extLst>
          </p:cNvPr>
          <p:cNvSpPr txBox="1"/>
          <p:nvPr/>
        </p:nvSpPr>
        <p:spPr>
          <a:xfrm>
            <a:off x="6992201" y="6387142"/>
            <a:ext cx="3909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9250F"/>
                </a:solidFill>
                <a:latin typeface="Georgia Pro" panose="02040502050405020303" pitchFamily="18" charset="0"/>
                <a:ea typeface="맑은 고딕" panose="020B0503020000020004" pitchFamily="50" charset="-127"/>
              </a:rPr>
              <a:t>∑</a:t>
            </a:r>
            <a:endParaRPr lang="en-US" sz="1400" dirty="0">
              <a:solidFill>
                <a:srgbClr val="F9250F"/>
              </a:solidFill>
              <a:latin typeface="Georgia Pro" panose="02040502050405020303" pitchFamily="18" charset="0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835EC233-FBFD-4D36-BEC6-E56F400814ED}"/>
              </a:ext>
            </a:extLst>
          </p:cNvPr>
          <p:cNvSpPr txBox="1"/>
          <p:nvPr/>
        </p:nvSpPr>
        <p:spPr>
          <a:xfrm>
            <a:off x="7115167" y="6472503"/>
            <a:ext cx="1933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FD3953CE-E17E-4235-B679-66434F4D6D8C}"/>
              </a:ext>
            </a:extLst>
          </p:cNvPr>
          <p:cNvSpPr txBox="1"/>
          <p:nvPr/>
        </p:nvSpPr>
        <p:spPr>
          <a:xfrm>
            <a:off x="5729442" y="4961376"/>
            <a:ext cx="4904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14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AD62A3C8-F7BB-4077-95F4-BE3279AAC5FE}"/>
              </a:ext>
            </a:extLst>
          </p:cNvPr>
          <p:cNvSpPr txBox="1"/>
          <p:nvPr/>
        </p:nvSpPr>
        <p:spPr>
          <a:xfrm>
            <a:off x="5739833" y="5416203"/>
            <a:ext cx="4904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11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5EC826C6-221C-47D0-A505-6FE38222EFCE}"/>
              </a:ext>
            </a:extLst>
          </p:cNvPr>
          <p:cNvSpPr txBox="1"/>
          <p:nvPr/>
        </p:nvSpPr>
        <p:spPr>
          <a:xfrm>
            <a:off x="5773528" y="5887974"/>
            <a:ext cx="4904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7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6EEEFA8C-729B-4ACD-ADE2-69A66F36D691}"/>
              </a:ext>
            </a:extLst>
          </p:cNvPr>
          <p:cNvSpPr txBox="1"/>
          <p:nvPr/>
        </p:nvSpPr>
        <p:spPr>
          <a:xfrm>
            <a:off x="5729086" y="4204225"/>
            <a:ext cx="4904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29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0F79E2F2-4B7B-430E-8EF2-55F7186541E6}"/>
              </a:ext>
            </a:extLst>
          </p:cNvPr>
          <p:cNvSpPr txBox="1"/>
          <p:nvPr/>
        </p:nvSpPr>
        <p:spPr>
          <a:xfrm>
            <a:off x="8846773" y="4216426"/>
            <a:ext cx="4904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29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7A679182-DC72-4005-80B2-65CF12FB8135}"/>
              </a:ext>
            </a:extLst>
          </p:cNvPr>
          <p:cNvSpPr txBox="1"/>
          <p:nvPr/>
        </p:nvSpPr>
        <p:spPr>
          <a:xfrm>
            <a:off x="8832863" y="4947520"/>
            <a:ext cx="4904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14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0BFA94D9-F340-497C-9593-FB5A1A55618C}"/>
              </a:ext>
            </a:extLst>
          </p:cNvPr>
          <p:cNvSpPr txBox="1"/>
          <p:nvPr/>
        </p:nvSpPr>
        <p:spPr>
          <a:xfrm>
            <a:off x="8853648" y="5412738"/>
            <a:ext cx="4904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11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C3109B83-BC15-4D8E-A376-CD649DAD704F}"/>
              </a:ext>
            </a:extLst>
          </p:cNvPr>
          <p:cNvSpPr txBox="1"/>
          <p:nvPr/>
        </p:nvSpPr>
        <p:spPr>
          <a:xfrm>
            <a:off x="8918511" y="5884509"/>
            <a:ext cx="4904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7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B30AC88-2F3E-43FA-B258-89082BAC5001}"/>
              </a:ext>
            </a:extLst>
          </p:cNvPr>
          <p:cNvSpPr/>
          <p:nvPr/>
        </p:nvSpPr>
        <p:spPr>
          <a:xfrm>
            <a:off x="8168493" y="2659092"/>
            <a:ext cx="3113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F9250F"/>
                </a:solidFill>
                <a:latin typeface="Georgia Pro" panose="02040502050405020303" pitchFamily="18" charset="0"/>
                <a:ea typeface="맑은 고딕" panose="020B0503020000020004" pitchFamily="50" charset="-127"/>
              </a:rPr>
              <a:t>∑</a:t>
            </a:r>
            <a:endParaRPr lang="en-US" sz="1400" dirty="0">
              <a:solidFill>
                <a:srgbClr val="F9250F"/>
              </a:solidFill>
              <a:latin typeface="Georgia Pro" panose="02040502050405020303" pitchFamily="18" charset="0"/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5F7C353A-4EB4-47D0-BB03-7E0A35D10BD2}"/>
              </a:ext>
            </a:extLst>
          </p:cNvPr>
          <p:cNvSpPr txBox="1"/>
          <p:nvPr/>
        </p:nvSpPr>
        <p:spPr>
          <a:xfrm>
            <a:off x="6350097" y="6383595"/>
            <a:ext cx="3909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9250F"/>
                </a:solidFill>
                <a:latin typeface="Georgia Pro" panose="02040502050405020303" pitchFamily="18" charset="0"/>
                <a:ea typeface="맑은 고딕" panose="020B0503020000020004" pitchFamily="50" charset="-127"/>
              </a:rPr>
              <a:t>∑</a:t>
            </a:r>
            <a:endParaRPr lang="en-US" sz="1400" dirty="0">
              <a:solidFill>
                <a:srgbClr val="F9250F"/>
              </a:solidFill>
              <a:latin typeface="Georgia Pro" panose="02040502050405020303" pitchFamily="18" charset="0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983D4659-B78E-41F9-B897-4C53EE8F1647}"/>
              </a:ext>
            </a:extLst>
          </p:cNvPr>
          <p:cNvSpPr txBox="1"/>
          <p:nvPr/>
        </p:nvSpPr>
        <p:spPr>
          <a:xfrm>
            <a:off x="6492963" y="6459488"/>
            <a:ext cx="1933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3CE141A6-0915-4129-BDD9-3E2163C0C8CC}"/>
              </a:ext>
            </a:extLst>
          </p:cNvPr>
          <p:cNvSpPr txBox="1"/>
          <p:nvPr/>
        </p:nvSpPr>
        <p:spPr>
          <a:xfrm>
            <a:off x="7861857" y="6375550"/>
            <a:ext cx="3909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9250F"/>
                </a:solidFill>
                <a:latin typeface="Georgia Pro" panose="02040502050405020303" pitchFamily="18" charset="0"/>
                <a:ea typeface="맑은 고딕" panose="020B0503020000020004" pitchFamily="50" charset="-127"/>
              </a:rPr>
              <a:t>∑</a:t>
            </a:r>
            <a:endParaRPr lang="en-US" sz="1400" dirty="0">
              <a:solidFill>
                <a:srgbClr val="F9250F"/>
              </a:solidFill>
              <a:latin typeface="Georgia Pro" panose="02040502050405020303" pitchFamily="18" charset="0"/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AF4FBB70-9EA9-4930-B9F4-2865CDF5372A}"/>
              </a:ext>
            </a:extLst>
          </p:cNvPr>
          <p:cNvSpPr txBox="1"/>
          <p:nvPr/>
        </p:nvSpPr>
        <p:spPr>
          <a:xfrm>
            <a:off x="8001164" y="6469930"/>
            <a:ext cx="1933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FF0000"/>
                </a:solidFill>
              </a:rPr>
              <a:t>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53C62729-6D41-4C31-B291-7A7C5B92016E}"/>
              </a:ext>
            </a:extLst>
          </p:cNvPr>
          <p:cNvSpPr txBox="1"/>
          <p:nvPr/>
        </p:nvSpPr>
        <p:spPr>
          <a:xfrm>
            <a:off x="9674474" y="6347592"/>
            <a:ext cx="342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  <a:latin typeface="Georgia Pro" panose="02040502050405020303" pitchFamily="18" charset="0"/>
                <a:ea typeface="맑은 고딕" panose="020B0503020000020004" pitchFamily="50" charset="-127"/>
              </a:rPr>
              <a:t>∑</a:t>
            </a:r>
            <a:endParaRPr lang="en-US" sz="1400" dirty="0">
              <a:solidFill>
                <a:srgbClr val="0070C0"/>
              </a:solidFill>
              <a:latin typeface="Georgia Pro" panose="02040502050405020303" pitchFamily="18" charset="0"/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B6AB6A64-D14A-4AC3-A758-68BCC4364E8E}"/>
              </a:ext>
            </a:extLst>
          </p:cNvPr>
          <p:cNvSpPr txBox="1"/>
          <p:nvPr/>
        </p:nvSpPr>
        <p:spPr>
          <a:xfrm>
            <a:off x="9810728" y="6436962"/>
            <a:ext cx="1933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0070C0"/>
                </a:solidFill>
              </a:rPr>
              <a:t>1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BB6F6F3F-592F-4D3A-A5EA-5C62A109A3CB}"/>
              </a:ext>
            </a:extLst>
          </p:cNvPr>
          <p:cNvSpPr txBox="1"/>
          <p:nvPr/>
        </p:nvSpPr>
        <p:spPr>
          <a:xfrm>
            <a:off x="9267406" y="6349792"/>
            <a:ext cx="342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  <a:latin typeface="Georgia Pro" panose="02040502050405020303" pitchFamily="18" charset="0"/>
                <a:ea typeface="맑은 고딕" panose="020B0503020000020004" pitchFamily="50" charset="-127"/>
              </a:rPr>
              <a:t>∑</a:t>
            </a:r>
            <a:endParaRPr lang="en-US" sz="1400" dirty="0">
              <a:solidFill>
                <a:srgbClr val="0070C0"/>
              </a:solidFill>
              <a:latin typeface="Georgia Pro" panose="02040502050405020303" pitchFamily="18" charset="0"/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F8AA2FEE-8ECE-407E-9CB9-54F7749FD0C9}"/>
              </a:ext>
            </a:extLst>
          </p:cNvPr>
          <p:cNvSpPr txBox="1"/>
          <p:nvPr/>
        </p:nvSpPr>
        <p:spPr>
          <a:xfrm>
            <a:off x="9370772" y="6442433"/>
            <a:ext cx="1933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0070C0"/>
                </a:solidFill>
              </a:rPr>
              <a:t>2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5F67DA22-00FA-4956-AB16-3716099672A1}"/>
              </a:ext>
            </a:extLst>
          </p:cNvPr>
          <p:cNvSpPr txBox="1"/>
          <p:nvPr/>
        </p:nvSpPr>
        <p:spPr>
          <a:xfrm>
            <a:off x="9391386" y="6344865"/>
            <a:ext cx="342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  <a:latin typeface="Georgia Pro" panose="02040502050405020303" pitchFamily="18" charset="0"/>
                <a:ea typeface="맑은 고딕" panose="020B0503020000020004" pitchFamily="50" charset="-127"/>
              </a:rPr>
              <a:t>∑</a:t>
            </a:r>
            <a:endParaRPr lang="en-US" sz="1400" dirty="0">
              <a:solidFill>
                <a:srgbClr val="0070C0"/>
              </a:solidFill>
              <a:latin typeface="Georgia Pro" panose="02040502050405020303" pitchFamily="18" charset="0"/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02279FCC-6ABD-4AB2-B73C-72777D5256EA}"/>
              </a:ext>
            </a:extLst>
          </p:cNvPr>
          <p:cNvSpPr txBox="1"/>
          <p:nvPr/>
        </p:nvSpPr>
        <p:spPr>
          <a:xfrm>
            <a:off x="9485010" y="6442433"/>
            <a:ext cx="1933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0070C0"/>
                </a:solidFill>
              </a:rPr>
              <a:t>3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5" name="자유형: 도형 84">
            <a:extLst>
              <a:ext uri="{FF2B5EF4-FFF2-40B4-BE49-F238E27FC236}">
                <a16:creationId xmlns:a16="http://schemas.microsoft.com/office/drawing/2014/main" id="{A4D4F046-3E08-4370-910D-5304ECC750BF}"/>
              </a:ext>
            </a:extLst>
          </p:cNvPr>
          <p:cNvSpPr/>
          <p:nvPr/>
        </p:nvSpPr>
        <p:spPr>
          <a:xfrm rot="21248098">
            <a:off x="2358953" y="4196193"/>
            <a:ext cx="7826580" cy="1671280"/>
          </a:xfrm>
          <a:custGeom>
            <a:avLst/>
            <a:gdLst>
              <a:gd name="connsiteX0" fmla="*/ 0 w 8129117"/>
              <a:gd name="connsiteY0" fmla="*/ 1636055 h 1636055"/>
              <a:gd name="connsiteX1" fmla="*/ 6531429 w 8129117"/>
              <a:gd name="connsiteY1" fmla="*/ 68512 h 1636055"/>
              <a:gd name="connsiteX2" fmla="*/ 8129117 w 8129117"/>
              <a:gd name="connsiteY2" fmla="*/ 259431 h 1636055"/>
              <a:gd name="connsiteX3" fmla="*/ 8129117 w 8129117"/>
              <a:gd name="connsiteY3" fmla="*/ 259431 h 1636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29117" h="1636055">
                <a:moveTo>
                  <a:pt x="0" y="1636055"/>
                </a:moveTo>
                <a:cubicBezTo>
                  <a:pt x="2588288" y="967002"/>
                  <a:pt x="5176576" y="297949"/>
                  <a:pt x="6531429" y="68512"/>
                </a:cubicBezTo>
                <a:cubicBezTo>
                  <a:pt x="7886282" y="-160925"/>
                  <a:pt x="8129117" y="259431"/>
                  <a:pt x="8129117" y="259431"/>
                </a:cubicBezTo>
                <a:lnTo>
                  <a:pt x="8129117" y="259431"/>
                </a:lnTo>
              </a:path>
            </a:pathLst>
          </a:custGeom>
          <a:noFill/>
          <a:ln w="28575">
            <a:solidFill>
              <a:srgbClr val="0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3" name="직선 연결선 152">
            <a:extLst>
              <a:ext uri="{FF2B5EF4-FFF2-40B4-BE49-F238E27FC236}">
                <a16:creationId xmlns:a16="http://schemas.microsoft.com/office/drawing/2014/main" id="{46896C6D-7595-4EB4-91DF-9213C8E62228}"/>
              </a:ext>
            </a:extLst>
          </p:cNvPr>
          <p:cNvCxnSpPr>
            <a:cxnSpLocks/>
          </p:cNvCxnSpPr>
          <p:nvPr/>
        </p:nvCxnSpPr>
        <p:spPr>
          <a:xfrm flipH="1" flipV="1">
            <a:off x="10050919" y="3880885"/>
            <a:ext cx="50544" cy="169500"/>
          </a:xfrm>
          <a:prstGeom prst="line">
            <a:avLst/>
          </a:prstGeom>
          <a:ln w="28575">
            <a:solidFill>
              <a:srgbClr val="0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연결선 153">
            <a:extLst>
              <a:ext uri="{FF2B5EF4-FFF2-40B4-BE49-F238E27FC236}">
                <a16:creationId xmlns:a16="http://schemas.microsoft.com/office/drawing/2014/main" id="{4621D00D-AF9D-4E19-B6EB-F929F6CD78EE}"/>
              </a:ext>
            </a:extLst>
          </p:cNvPr>
          <p:cNvCxnSpPr>
            <a:cxnSpLocks/>
          </p:cNvCxnSpPr>
          <p:nvPr/>
        </p:nvCxnSpPr>
        <p:spPr>
          <a:xfrm flipH="1" flipV="1">
            <a:off x="9892263" y="4031894"/>
            <a:ext cx="189601" cy="21775"/>
          </a:xfrm>
          <a:prstGeom prst="line">
            <a:avLst/>
          </a:prstGeom>
          <a:ln w="28575">
            <a:solidFill>
              <a:srgbClr val="0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A5A74671-A601-4529-ACB9-926E61E1996D}"/>
              </a:ext>
            </a:extLst>
          </p:cNvPr>
          <p:cNvSpPr txBox="1"/>
          <p:nvPr/>
        </p:nvSpPr>
        <p:spPr>
          <a:xfrm>
            <a:off x="11379254" y="1511749"/>
            <a:ext cx="1933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0070C0"/>
                </a:solidFill>
              </a:rPr>
              <a:t>4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46D93BA9-044E-4F4F-8E28-8DC6E66C58EF}"/>
              </a:ext>
            </a:extLst>
          </p:cNvPr>
          <p:cNvSpPr txBox="1"/>
          <p:nvPr/>
        </p:nvSpPr>
        <p:spPr>
          <a:xfrm>
            <a:off x="11249868" y="1421475"/>
            <a:ext cx="342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  <a:latin typeface="Georgia Pro" panose="02040502050405020303" pitchFamily="18" charset="0"/>
                <a:ea typeface="맑은 고딕" panose="020B0503020000020004" pitchFamily="50" charset="-127"/>
              </a:rPr>
              <a:t>∑</a:t>
            </a:r>
            <a:endParaRPr lang="en-US" sz="1400" dirty="0">
              <a:solidFill>
                <a:srgbClr val="0070C0"/>
              </a:solidFill>
              <a:latin typeface="Georgia Pro" panose="02040502050405020303" pitchFamily="18" charset="0"/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2A22E8E8-A5F8-47ED-92BF-69AB4C58595C}"/>
              </a:ext>
            </a:extLst>
          </p:cNvPr>
          <p:cNvSpPr/>
          <p:nvPr/>
        </p:nvSpPr>
        <p:spPr>
          <a:xfrm>
            <a:off x="10158880" y="6347997"/>
            <a:ext cx="3113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Georgia Pro" panose="02040502050405020303" pitchFamily="18" charset="0"/>
                <a:ea typeface="맑은 고딕" panose="020B0503020000020004" pitchFamily="50" charset="-127"/>
              </a:rPr>
              <a:t>∑</a:t>
            </a:r>
            <a:endParaRPr lang="en-US" sz="1400" dirty="0">
              <a:solidFill>
                <a:schemeClr val="accent1"/>
              </a:solidFill>
              <a:latin typeface="Georgia Pro" panose="02040502050405020303" pitchFamily="18" charset="0"/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6F04068C-ECDF-4724-8F1F-54D3CD7CC9FC}"/>
              </a:ext>
            </a:extLst>
          </p:cNvPr>
          <p:cNvSpPr txBox="1"/>
          <p:nvPr/>
        </p:nvSpPr>
        <p:spPr>
          <a:xfrm>
            <a:off x="7611858" y="6464169"/>
            <a:ext cx="1933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FF0000"/>
                </a:solidFill>
              </a:rPr>
              <a:t>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81D0688C-5BF4-4911-AC2E-EB6E4007D33C}"/>
              </a:ext>
            </a:extLst>
          </p:cNvPr>
          <p:cNvSpPr txBox="1"/>
          <p:nvPr/>
        </p:nvSpPr>
        <p:spPr>
          <a:xfrm>
            <a:off x="10266933" y="6438728"/>
            <a:ext cx="1933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accent1"/>
                </a:solidFill>
              </a:rPr>
              <a:t>5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E3D309BE-2813-4604-8B7B-250DF65C5DFF}"/>
              </a:ext>
            </a:extLst>
          </p:cNvPr>
          <p:cNvSpPr txBox="1"/>
          <p:nvPr/>
        </p:nvSpPr>
        <p:spPr>
          <a:xfrm>
            <a:off x="7492071" y="6378003"/>
            <a:ext cx="342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Georgia Pro" panose="02040502050405020303" pitchFamily="18" charset="0"/>
                <a:ea typeface="맑은 고딕" panose="020B0503020000020004" pitchFamily="50" charset="-127"/>
              </a:rPr>
              <a:t>∑</a:t>
            </a:r>
            <a:endParaRPr lang="en-US" sz="1400" dirty="0">
              <a:solidFill>
                <a:srgbClr val="FF0000"/>
              </a:solidFill>
              <a:latin typeface="Georgia Pro" panose="02040502050405020303" pitchFamily="18" charset="0"/>
            </a:endParaRPr>
          </a:p>
        </p:txBody>
      </p: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11C4169D-569F-47E3-8D1E-9190F8D00A3F}"/>
              </a:ext>
            </a:extLst>
          </p:cNvPr>
          <p:cNvCxnSpPr>
            <a:cxnSpLocks/>
          </p:cNvCxnSpPr>
          <p:nvPr/>
        </p:nvCxnSpPr>
        <p:spPr>
          <a:xfrm>
            <a:off x="7675334" y="4748383"/>
            <a:ext cx="8509" cy="1656000"/>
          </a:xfrm>
          <a:prstGeom prst="line">
            <a:avLst/>
          </a:prstGeom>
          <a:ln w="28575">
            <a:solidFill>
              <a:srgbClr val="FB436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연결선 174">
            <a:extLst>
              <a:ext uri="{FF2B5EF4-FFF2-40B4-BE49-F238E27FC236}">
                <a16:creationId xmlns:a16="http://schemas.microsoft.com/office/drawing/2014/main" id="{85978F89-6848-452A-9AA6-D78D9B753419}"/>
              </a:ext>
            </a:extLst>
          </p:cNvPr>
          <p:cNvCxnSpPr>
            <a:cxnSpLocks/>
          </p:cNvCxnSpPr>
          <p:nvPr/>
        </p:nvCxnSpPr>
        <p:spPr>
          <a:xfrm>
            <a:off x="10301340" y="4336684"/>
            <a:ext cx="1873" cy="2038866"/>
          </a:xfrm>
          <a:prstGeom prst="line">
            <a:avLst/>
          </a:prstGeom>
          <a:ln w="28575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직선 연결선 179">
            <a:extLst>
              <a:ext uri="{FF2B5EF4-FFF2-40B4-BE49-F238E27FC236}">
                <a16:creationId xmlns:a16="http://schemas.microsoft.com/office/drawing/2014/main" id="{8B56FBE8-40E0-4893-8861-AA6D86978FE8}"/>
              </a:ext>
            </a:extLst>
          </p:cNvPr>
          <p:cNvCxnSpPr>
            <a:cxnSpLocks/>
          </p:cNvCxnSpPr>
          <p:nvPr/>
        </p:nvCxnSpPr>
        <p:spPr>
          <a:xfrm flipV="1">
            <a:off x="6115367" y="4600222"/>
            <a:ext cx="1414507" cy="14412"/>
          </a:xfrm>
          <a:prstGeom prst="line">
            <a:avLst/>
          </a:prstGeom>
          <a:ln w="38100">
            <a:solidFill>
              <a:srgbClr val="FF5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직선 연결선 184">
            <a:extLst>
              <a:ext uri="{FF2B5EF4-FFF2-40B4-BE49-F238E27FC236}">
                <a16:creationId xmlns:a16="http://schemas.microsoft.com/office/drawing/2014/main" id="{020E3A2B-B750-4863-A133-1CC18F4A08A5}"/>
              </a:ext>
            </a:extLst>
          </p:cNvPr>
          <p:cNvCxnSpPr>
            <a:cxnSpLocks/>
          </p:cNvCxnSpPr>
          <p:nvPr/>
        </p:nvCxnSpPr>
        <p:spPr>
          <a:xfrm>
            <a:off x="9143172" y="4156805"/>
            <a:ext cx="1006240" cy="0"/>
          </a:xfrm>
          <a:prstGeom prst="line">
            <a:avLst/>
          </a:prstGeom>
          <a:ln w="28575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1" name="그림 190">
            <a:extLst>
              <a:ext uri="{FF2B5EF4-FFF2-40B4-BE49-F238E27FC236}">
                <a16:creationId xmlns:a16="http://schemas.microsoft.com/office/drawing/2014/main" id="{35F489BF-A720-4478-A3D0-9B2311D5A1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80" y="6083565"/>
            <a:ext cx="526293" cy="515661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92" name="그림 191" descr="스크린샷이(가) 표시된 사진&#10;&#10;자동 생성된 설명">
            <a:extLst>
              <a:ext uri="{FF2B5EF4-FFF2-40B4-BE49-F238E27FC236}">
                <a16:creationId xmlns:a16="http://schemas.microsoft.com/office/drawing/2014/main" id="{FEB1CEB0-9837-4374-B17C-3B076668C03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939" y="6085303"/>
            <a:ext cx="529412" cy="515661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225" name="TextBox 224">
            <a:extLst>
              <a:ext uri="{FF2B5EF4-FFF2-40B4-BE49-F238E27FC236}">
                <a16:creationId xmlns:a16="http://schemas.microsoft.com/office/drawing/2014/main" id="{0FD4D887-1F28-4E1B-BB60-7441EB28D1B6}"/>
              </a:ext>
            </a:extLst>
          </p:cNvPr>
          <p:cNvSpPr txBox="1"/>
          <p:nvPr/>
        </p:nvSpPr>
        <p:spPr>
          <a:xfrm>
            <a:off x="8821521" y="3946472"/>
            <a:ext cx="643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★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8853CFA7-9197-439D-8746-13BD88CA5966}"/>
              </a:ext>
            </a:extLst>
          </p:cNvPr>
          <p:cNvSpPr/>
          <p:nvPr/>
        </p:nvSpPr>
        <p:spPr>
          <a:xfrm>
            <a:off x="4808354" y="1212388"/>
            <a:ext cx="347102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Make a binary mask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4903D899-48B5-4BC0-8791-9CDEEF18CDDD}"/>
              </a:ext>
            </a:extLst>
          </p:cNvPr>
          <p:cNvSpPr txBox="1"/>
          <p:nvPr/>
        </p:nvSpPr>
        <p:spPr>
          <a:xfrm>
            <a:off x="-517676" y="5197723"/>
            <a:ext cx="1074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Test data</a:t>
            </a:r>
          </a:p>
        </p:txBody>
      </p: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011FD786-56AC-4D47-A88E-C68F5A593336}"/>
              </a:ext>
            </a:extLst>
          </p:cNvPr>
          <p:cNvCxnSpPr>
            <a:cxnSpLocks/>
          </p:cNvCxnSpPr>
          <p:nvPr/>
        </p:nvCxnSpPr>
        <p:spPr>
          <a:xfrm flipH="1" flipV="1">
            <a:off x="7389498" y="4675706"/>
            <a:ext cx="193056" cy="60622"/>
          </a:xfrm>
          <a:prstGeom prst="line">
            <a:avLst/>
          </a:prstGeom>
          <a:ln w="38100">
            <a:solidFill>
              <a:srgbClr val="0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연결선 145">
            <a:extLst>
              <a:ext uri="{FF2B5EF4-FFF2-40B4-BE49-F238E27FC236}">
                <a16:creationId xmlns:a16="http://schemas.microsoft.com/office/drawing/2014/main" id="{CA5D7952-1AA7-408E-B103-C2044EAD4296}"/>
              </a:ext>
            </a:extLst>
          </p:cNvPr>
          <p:cNvCxnSpPr>
            <a:cxnSpLocks/>
          </p:cNvCxnSpPr>
          <p:nvPr/>
        </p:nvCxnSpPr>
        <p:spPr>
          <a:xfrm flipH="1">
            <a:off x="7553947" y="4759611"/>
            <a:ext cx="28607" cy="184225"/>
          </a:xfrm>
          <a:prstGeom prst="line">
            <a:avLst/>
          </a:prstGeom>
          <a:ln w="38100">
            <a:solidFill>
              <a:srgbClr val="0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원호 225">
            <a:extLst>
              <a:ext uri="{FF2B5EF4-FFF2-40B4-BE49-F238E27FC236}">
                <a16:creationId xmlns:a16="http://schemas.microsoft.com/office/drawing/2014/main" id="{A59A148B-CD1B-4E95-A280-DB5F717FA116}"/>
              </a:ext>
            </a:extLst>
          </p:cNvPr>
          <p:cNvSpPr/>
          <p:nvPr/>
        </p:nvSpPr>
        <p:spPr>
          <a:xfrm rot="9987272">
            <a:off x="-1203389" y="3049277"/>
            <a:ext cx="10030960" cy="3035780"/>
          </a:xfrm>
          <a:prstGeom prst="arc">
            <a:avLst>
              <a:gd name="adj1" fmla="val 11766530"/>
              <a:gd name="adj2" fmla="val 20069632"/>
            </a:avLst>
          </a:prstGeom>
          <a:ln w="28575">
            <a:solidFill>
              <a:srgbClr val="0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13F31FAC-A4E3-4E79-9616-986E4D141E7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228" y="2622498"/>
            <a:ext cx="6130176" cy="1819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453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84F681-5964-4FF8-8B0F-B04DDF599F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5440" y="3238352"/>
            <a:ext cx="6545826" cy="3260494"/>
          </a:xfrm>
        </p:spPr>
        <p:txBody>
          <a:bodyPr>
            <a:normAutofit/>
          </a:bodyPr>
          <a:lstStyle/>
          <a:p>
            <a:r>
              <a:rPr lang="en-US" sz="3200" dirty="0"/>
              <a:t>LOO-CV: </a:t>
            </a:r>
            <a:r>
              <a:rPr lang="en-US" dirty="0"/>
              <a:t>leave one out cross-validation. </a:t>
            </a:r>
          </a:p>
          <a:p>
            <a:pPr marL="0" indent="0">
              <a:buNone/>
            </a:pPr>
            <a:r>
              <a:rPr lang="ko-KR" altLang="en-US" sz="1800" dirty="0"/>
              <a:t>    하나의 </a:t>
            </a:r>
            <a:r>
              <a:rPr lang="en-US" altLang="ko-KR" sz="1800" dirty="0"/>
              <a:t>data</a:t>
            </a:r>
            <a:r>
              <a:rPr lang="ko-KR" altLang="en-US" sz="1800" dirty="0"/>
              <a:t>는 </a:t>
            </a:r>
            <a:r>
              <a:rPr lang="en-US" altLang="ko-KR" sz="1800" dirty="0"/>
              <a:t>test</a:t>
            </a:r>
            <a:r>
              <a:rPr lang="ko-KR" altLang="en-US" sz="1800" dirty="0"/>
              <a:t>이고 나머지 </a:t>
            </a:r>
            <a:r>
              <a:rPr lang="en-US" altLang="ko-KR" sz="1800" dirty="0"/>
              <a:t>data</a:t>
            </a:r>
            <a:r>
              <a:rPr lang="ko-KR" altLang="en-US" sz="1800" dirty="0"/>
              <a:t>는 </a:t>
            </a:r>
            <a:r>
              <a:rPr lang="en-US" altLang="ko-KR" sz="1800" dirty="0"/>
              <a:t>training. </a:t>
            </a:r>
          </a:p>
          <a:p>
            <a:pPr marL="0" indent="0">
              <a:buNone/>
            </a:pPr>
            <a:r>
              <a:rPr lang="en-US" altLang="ko-KR" sz="1800" dirty="0"/>
              <a:t>    Training data</a:t>
            </a:r>
            <a:r>
              <a:rPr lang="ko-KR" altLang="en-US" sz="1800" dirty="0"/>
              <a:t>의 결과를 </a:t>
            </a:r>
            <a:r>
              <a:rPr lang="en-US" altLang="ko-KR" sz="1800" dirty="0"/>
              <a:t>test </a:t>
            </a:r>
            <a:r>
              <a:rPr lang="ko-KR" altLang="en-US" sz="1800" dirty="0"/>
              <a:t>데이터에</a:t>
            </a:r>
            <a:r>
              <a:rPr lang="en-US" altLang="ko-KR" sz="1800" dirty="0"/>
              <a:t> </a:t>
            </a:r>
            <a:r>
              <a:rPr lang="ko-KR" altLang="en-US" sz="1800" dirty="0"/>
              <a:t>적용하여 나온 값을 실제 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     test </a:t>
            </a:r>
            <a:r>
              <a:rPr lang="ko-KR" altLang="en-US" sz="1800" dirty="0"/>
              <a:t>값과 비교</a:t>
            </a:r>
            <a:r>
              <a:rPr lang="en-US" altLang="ko-KR" sz="1800" dirty="0"/>
              <a:t>.</a:t>
            </a:r>
            <a:r>
              <a:rPr lang="ko-KR" altLang="en-US" sz="1800" dirty="0"/>
              <a:t> </a:t>
            </a:r>
            <a:r>
              <a:rPr lang="en-US" altLang="ko-KR" sz="1800" dirty="0"/>
              <a:t> </a:t>
            </a:r>
          </a:p>
          <a:p>
            <a:pPr marL="0" indent="0">
              <a:buNone/>
            </a:pPr>
            <a:r>
              <a:rPr lang="ko-KR" altLang="en-US" sz="1800" dirty="0"/>
              <a:t>     </a:t>
            </a:r>
            <a:r>
              <a:rPr lang="ko-KR" altLang="en-US" sz="1600" dirty="0"/>
              <a:t>                                             </a:t>
            </a:r>
            <a:r>
              <a:rPr lang="en-US" altLang="ko-KR" sz="1600" dirty="0"/>
              <a:t>Other</a:t>
            </a:r>
            <a:r>
              <a:rPr lang="ko-KR" altLang="en-US" sz="1600" dirty="0"/>
              <a:t> </a:t>
            </a:r>
            <a:r>
              <a:rPr lang="en-US" altLang="ko-KR" sz="1600" dirty="0"/>
              <a:t>CV methods..</a:t>
            </a:r>
            <a:endParaRPr lang="en-US" altLang="ko-KR" sz="18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82E3E6-1A3C-43F1-81BD-FDF26A0708E2}"/>
              </a:ext>
            </a:extLst>
          </p:cNvPr>
          <p:cNvSpPr txBox="1"/>
          <p:nvPr/>
        </p:nvSpPr>
        <p:spPr>
          <a:xfrm>
            <a:off x="908916" y="433135"/>
            <a:ext cx="7393048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★</a:t>
            </a:r>
            <a:r>
              <a:rPr lang="en-US" altLang="ko-KR" sz="2800" dirty="0"/>
              <a:t>Cross-Validation</a:t>
            </a:r>
            <a:r>
              <a:rPr lang="ko-KR" altLang="en-US" dirty="0"/>
              <a:t>이란</a:t>
            </a:r>
            <a:r>
              <a:rPr lang="en-US" altLang="ko-KR" dirty="0"/>
              <a:t>…</a:t>
            </a:r>
          </a:p>
          <a:p>
            <a:endParaRPr lang="en-US" altLang="ko-KR" sz="2400" dirty="0"/>
          </a:p>
          <a:p>
            <a:r>
              <a:rPr lang="en-US" altLang="ko-KR" sz="2400" dirty="0">
                <a:highlight>
                  <a:srgbClr val="FFFF00"/>
                </a:highlight>
              </a:rPr>
              <a:t> </a:t>
            </a:r>
            <a:endParaRPr lang="en-US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CF660B-2223-4090-889F-E0E9973010BD}"/>
              </a:ext>
            </a:extLst>
          </p:cNvPr>
          <p:cNvSpPr txBox="1"/>
          <p:nvPr/>
        </p:nvSpPr>
        <p:spPr>
          <a:xfrm>
            <a:off x="1296893" y="990738"/>
            <a:ext cx="53533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데이터를 </a:t>
            </a:r>
            <a:r>
              <a:rPr lang="en-US" altLang="ko-KR" dirty="0"/>
              <a:t>train</a:t>
            </a:r>
            <a:r>
              <a:rPr lang="ko-KR" altLang="en-US" dirty="0"/>
              <a:t>과 </a:t>
            </a:r>
            <a:r>
              <a:rPr lang="en-US" altLang="ko-KR" dirty="0"/>
              <a:t>test</a:t>
            </a:r>
            <a:r>
              <a:rPr lang="ko-KR" altLang="en-US" dirty="0"/>
              <a:t>로 나눠서 검증을 해보는 방법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결과에 대한 일반화가 가능하다</a:t>
            </a:r>
            <a:r>
              <a:rPr lang="en-US" altLang="ko-KR" dirty="0"/>
              <a:t>.</a:t>
            </a:r>
          </a:p>
          <a:p>
            <a:endParaRPr 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AA3FEF5-A24B-4B63-88FB-7B5AF131C7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5076" y="359154"/>
            <a:ext cx="3096892" cy="246455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EA24B2D-9BB0-4C62-A8C0-0022C5CA6CE8}"/>
              </a:ext>
            </a:extLst>
          </p:cNvPr>
          <p:cNvSpPr txBox="1"/>
          <p:nvPr/>
        </p:nvSpPr>
        <p:spPr>
          <a:xfrm>
            <a:off x="6982767" y="5361496"/>
            <a:ext cx="46105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K-fold cross-validation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Leave p out cross-validation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Repeated random sub-sampling validation</a:t>
            </a:r>
          </a:p>
        </p:txBody>
      </p:sp>
      <p:pic>
        <p:nvPicPr>
          <p:cNvPr id="11" name="그림 10" descr="계산기이(가) 표시된 사진&#10;&#10;자동 생성된 설명">
            <a:extLst>
              <a:ext uri="{FF2B5EF4-FFF2-40B4-BE49-F238E27FC236}">
                <a16:creationId xmlns:a16="http://schemas.microsoft.com/office/drawing/2014/main" id="{3EFF1A7B-7C4F-4597-A5C7-0B548581F7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370" y="2252622"/>
            <a:ext cx="3096892" cy="4304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6180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4C76ED68-4CB7-4F66-B542-23B512F721DB}"/>
              </a:ext>
            </a:extLst>
          </p:cNvPr>
          <p:cNvSpPr txBox="1">
            <a:spLocks/>
          </p:cNvSpPr>
          <p:nvPr/>
        </p:nvSpPr>
        <p:spPr>
          <a:xfrm>
            <a:off x="1035167" y="4446092"/>
            <a:ext cx="3514073" cy="1580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89CE47-4528-4F05-822B-6359582031E7}"/>
              </a:ext>
            </a:extLst>
          </p:cNvPr>
          <p:cNvSpPr txBox="1"/>
          <p:nvPr/>
        </p:nvSpPr>
        <p:spPr>
          <a:xfrm>
            <a:off x="5362978" y="5137613"/>
            <a:ext cx="2631778" cy="1188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총 </a:t>
            </a:r>
            <a:r>
              <a:rPr lang="en-US" altLang="ko-KR" sz="1600" b="1" dirty="0"/>
              <a:t>5</a:t>
            </a:r>
            <a:r>
              <a:rPr lang="ko-KR" altLang="en-US" sz="1600" b="1" dirty="0"/>
              <a:t>개의 결과물</a:t>
            </a:r>
            <a:r>
              <a:rPr lang="en-US" altLang="ko-KR" sz="1600" b="1" dirty="0"/>
              <a:t>(</a:t>
            </a:r>
            <a:r>
              <a:rPr lang="en-US" altLang="ko-KR" sz="1600" b="1" dirty="0">
                <a:solidFill>
                  <a:srgbClr val="FF0000"/>
                </a:solidFill>
              </a:rPr>
              <a:t>Predicted score</a:t>
            </a:r>
            <a:r>
              <a:rPr lang="en-US" altLang="ko-KR" sz="1600" b="1" dirty="0"/>
              <a:t>)</a:t>
            </a:r>
            <a:r>
              <a:rPr lang="ko-KR" altLang="en-US" sz="1600" b="1" dirty="0"/>
              <a:t>이 나옴</a:t>
            </a:r>
            <a:endParaRPr lang="en-US" altLang="ko-KR" sz="1600" b="1" dirty="0"/>
          </a:p>
          <a:p>
            <a:pPr>
              <a:lnSpc>
                <a:spcPct val="50000"/>
              </a:lnSpc>
            </a:pPr>
            <a:endParaRPr lang="en-US" altLang="ko-KR" sz="105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⇒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b="1" dirty="0">
                <a:solidFill>
                  <a:schemeClr val="accent2">
                    <a:lumMod val="75000"/>
                  </a:schemeClr>
                </a:solidFill>
              </a:rPr>
              <a:t>피험자 수</a:t>
            </a:r>
            <a:r>
              <a:rPr lang="en-US" altLang="ko-KR" sz="1600" b="1" dirty="0"/>
              <a:t>(</a:t>
            </a:r>
            <a:r>
              <a:rPr lang="en-US" altLang="ko-KR" b="1" dirty="0">
                <a:solidFill>
                  <a:srgbClr val="B77F1B"/>
                </a:solidFill>
              </a:rPr>
              <a:t>299</a:t>
            </a:r>
            <a:r>
              <a:rPr lang="en-US" altLang="ko-KR" sz="1600" b="1" dirty="0"/>
              <a:t>)</a:t>
            </a:r>
            <a:r>
              <a:rPr lang="ko-KR" altLang="en-US" sz="1600" b="1" dirty="0"/>
              <a:t>만큼 </a:t>
            </a:r>
            <a:endParaRPr lang="en-US" altLang="ko-KR" sz="1600" b="1" dirty="0"/>
          </a:p>
          <a:p>
            <a:r>
              <a:rPr lang="en-US" altLang="ko-KR" sz="1600" b="1" dirty="0"/>
              <a:t>      </a:t>
            </a:r>
            <a:r>
              <a:rPr lang="ko-KR" altLang="en-US" sz="1600" b="1" dirty="0"/>
              <a:t>결과물이 나옴</a:t>
            </a:r>
            <a:endParaRPr lang="en-US" sz="1600" b="1" dirty="0"/>
          </a:p>
        </p:txBody>
      </p:sp>
      <p:sp>
        <p:nvSpPr>
          <p:cNvPr id="9" name="생각 풍선: 구름 모양 8">
            <a:extLst>
              <a:ext uri="{FF2B5EF4-FFF2-40B4-BE49-F238E27FC236}">
                <a16:creationId xmlns:a16="http://schemas.microsoft.com/office/drawing/2014/main" id="{2640F4E3-CCED-4360-B111-7654B91FFE88}"/>
              </a:ext>
            </a:extLst>
          </p:cNvPr>
          <p:cNvSpPr/>
          <p:nvPr/>
        </p:nvSpPr>
        <p:spPr>
          <a:xfrm>
            <a:off x="5007712" y="4724400"/>
            <a:ext cx="3022839" cy="1899112"/>
          </a:xfrm>
          <a:prstGeom prst="cloudCallout">
            <a:avLst>
              <a:gd name="adj1" fmla="val 77425"/>
              <a:gd name="adj2" fmla="val -49414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26A23CF-076E-467A-83E0-08429D2B50B5}"/>
              </a:ext>
            </a:extLst>
          </p:cNvPr>
          <p:cNvSpPr/>
          <p:nvPr/>
        </p:nvSpPr>
        <p:spPr>
          <a:xfrm>
            <a:off x="-255797" y="4663900"/>
            <a:ext cx="6096000" cy="149271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400" dirty="0"/>
              <a:t>1. Feature</a:t>
            </a:r>
            <a:r>
              <a:rPr lang="ko-KR" altLang="en-US" sz="2400" dirty="0"/>
              <a:t> </a:t>
            </a:r>
            <a:r>
              <a:rPr lang="en-US" altLang="ko-KR" sz="2400" dirty="0"/>
              <a:t>Selection &amp; Summation</a:t>
            </a:r>
          </a:p>
          <a:p>
            <a:pPr algn="just"/>
            <a:r>
              <a:rPr lang="en-US" sz="2400" dirty="0"/>
              <a:t>             2. Model Construction</a:t>
            </a:r>
          </a:p>
          <a:p>
            <a:pPr algn="ctr"/>
            <a:endParaRPr lang="en-US" sz="1100" dirty="0"/>
          </a:p>
          <a:p>
            <a:pPr algn="ctr"/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3. Model Validation</a:t>
            </a:r>
          </a:p>
        </p:txBody>
      </p:sp>
      <p:sp>
        <p:nvSpPr>
          <p:cNvPr id="10" name="원호 9">
            <a:extLst>
              <a:ext uri="{FF2B5EF4-FFF2-40B4-BE49-F238E27FC236}">
                <a16:creationId xmlns:a16="http://schemas.microsoft.com/office/drawing/2014/main" id="{45369BB7-E4C3-4E08-B772-E2FBC2F3A14B}"/>
              </a:ext>
            </a:extLst>
          </p:cNvPr>
          <p:cNvSpPr/>
          <p:nvPr/>
        </p:nvSpPr>
        <p:spPr>
          <a:xfrm rot="8680743">
            <a:off x="3261476" y="4960750"/>
            <a:ext cx="2290772" cy="1603207"/>
          </a:xfrm>
          <a:prstGeom prst="arc">
            <a:avLst>
              <a:gd name="adj1" fmla="val 15187628"/>
              <a:gd name="adj2" fmla="val 899187"/>
            </a:avLst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80066A96-DCA1-4510-8AC2-47C28764A34D}"/>
              </a:ext>
            </a:extLst>
          </p:cNvPr>
          <p:cNvCxnSpPr>
            <a:cxnSpLocks/>
          </p:cNvCxnSpPr>
          <p:nvPr/>
        </p:nvCxnSpPr>
        <p:spPr>
          <a:xfrm flipH="1">
            <a:off x="3318342" y="6150505"/>
            <a:ext cx="45783" cy="13671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 descr="지도, 텍스트이(가) 표시된 사진&#10;&#10;자동 생성된 설명">
            <a:extLst>
              <a:ext uri="{FF2B5EF4-FFF2-40B4-BE49-F238E27FC236}">
                <a16:creationId xmlns:a16="http://schemas.microsoft.com/office/drawing/2014/main" id="{90758504-C7F5-4DA1-9B33-998F6F5B64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716" y="156022"/>
            <a:ext cx="6941609" cy="4048715"/>
          </a:xfrm>
          <a:prstGeom prst="rect">
            <a:avLst/>
          </a:prstGeom>
        </p:spPr>
      </p:pic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D35D299-8C50-43EC-B72A-15AC3946D0BC}"/>
              </a:ext>
            </a:extLst>
          </p:cNvPr>
          <p:cNvCxnSpPr>
            <a:cxnSpLocks/>
          </p:cNvCxnSpPr>
          <p:nvPr/>
        </p:nvCxnSpPr>
        <p:spPr>
          <a:xfrm>
            <a:off x="3356981" y="6149042"/>
            <a:ext cx="168014" cy="685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D6D0EEF-15C3-45E5-9F49-67359289C4A9}"/>
              </a:ext>
            </a:extLst>
          </p:cNvPr>
          <p:cNvSpPr txBox="1"/>
          <p:nvPr/>
        </p:nvSpPr>
        <p:spPr>
          <a:xfrm>
            <a:off x="-120826" y="1514153"/>
            <a:ext cx="1074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Training data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2D06230-A9E2-4E55-9274-2486507B99A0}"/>
              </a:ext>
            </a:extLst>
          </p:cNvPr>
          <p:cNvSpPr txBox="1"/>
          <p:nvPr/>
        </p:nvSpPr>
        <p:spPr>
          <a:xfrm>
            <a:off x="-77283" y="3264225"/>
            <a:ext cx="10742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Test data</a:t>
            </a:r>
          </a:p>
        </p:txBody>
      </p:sp>
      <p:pic>
        <p:nvPicPr>
          <p:cNvPr id="20" name="그림 19" descr="시계, 개체, 하얀색, 벽이(가) 표시된 사진&#10;&#10;자동 생성된 설명">
            <a:extLst>
              <a:ext uri="{FF2B5EF4-FFF2-40B4-BE49-F238E27FC236}">
                <a16:creationId xmlns:a16="http://schemas.microsoft.com/office/drawing/2014/main" id="{8912CF02-8320-44DF-9580-43F61D9A44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3547" y="1545938"/>
            <a:ext cx="2133286" cy="4139215"/>
          </a:xfrm>
          <a:prstGeom prst="rect">
            <a:avLst/>
          </a:prstGeom>
        </p:spPr>
      </p:pic>
      <p:sp>
        <p:nvSpPr>
          <p:cNvPr id="21" name="원호 20">
            <a:extLst>
              <a:ext uri="{FF2B5EF4-FFF2-40B4-BE49-F238E27FC236}">
                <a16:creationId xmlns:a16="http://schemas.microsoft.com/office/drawing/2014/main" id="{5E227555-20C6-4B5A-B283-3296D72650F7}"/>
              </a:ext>
            </a:extLst>
          </p:cNvPr>
          <p:cNvSpPr/>
          <p:nvPr/>
        </p:nvSpPr>
        <p:spPr>
          <a:xfrm rot="19173130">
            <a:off x="8810341" y="1247204"/>
            <a:ext cx="1883228" cy="1643909"/>
          </a:xfrm>
          <a:prstGeom prst="arc">
            <a:avLst>
              <a:gd name="adj1" fmla="val 15875704"/>
              <a:gd name="adj2" fmla="val 285881"/>
            </a:avLst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5A402478-6B67-4CD3-B2D4-451AAAF54FE7}"/>
              </a:ext>
            </a:extLst>
          </p:cNvPr>
          <p:cNvCxnSpPr>
            <a:cxnSpLocks/>
          </p:cNvCxnSpPr>
          <p:nvPr/>
        </p:nvCxnSpPr>
        <p:spPr>
          <a:xfrm flipV="1">
            <a:off x="10943650" y="1172847"/>
            <a:ext cx="106591" cy="373092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DCB0078-8DFA-4D9A-B3AD-8D62094D28AF}"/>
              </a:ext>
            </a:extLst>
          </p:cNvPr>
          <p:cNvSpPr txBox="1"/>
          <p:nvPr/>
        </p:nvSpPr>
        <p:spPr>
          <a:xfrm>
            <a:off x="9271208" y="727692"/>
            <a:ext cx="1513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badi" panose="020B0604020104020204" pitchFamily="34" charset="0"/>
              </a:rPr>
              <a:t>Training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F90D6EB-012F-490B-BE6C-3D3A16AD308D}"/>
              </a:ext>
            </a:extLst>
          </p:cNvPr>
          <p:cNvSpPr txBox="1"/>
          <p:nvPr/>
        </p:nvSpPr>
        <p:spPr>
          <a:xfrm>
            <a:off x="10630977" y="778199"/>
            <a:ext cx="183203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Abadi" panose="020B0604020104020204" pitchFamily="34" charset="0"/>
                <a:cs typeface="Cordia New" panose="020B0304020202020204" pitchFamily="34" charset="-34"/>
              </a:rPr>
              <a:t>Evaluation</a:t>
            </a:r>
          </a:p>
        </p:txBody>
      </p:sp>
    </p:spTree>
    <p:extLst>
      <p:ext uri="{BB962C8B-B14F-4D97-AF65-F5344CB8AC3E}">
        <p14:creationId xmlns:p14="http://schemas.microsoft.com/office/powerpoint/2010/main" val="19662632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CDFE4B7-05B6-4009-A47A-26A242CD66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458" y="3103155"/>
            <a:ext cx="3777836" cy="343620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C768074-D307-4755-9650-FCC38B54A5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4845" y="3171280"/>
            <a:ext cx="3734293" cy="33482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2101B2-2CA0-450D-9699-4E071BD974A3}"/>
              </a:ext>
            </a:extLst>
          </p:cNvPr>
          <p:cNvSpPr txBox="1"/>
          <p:nvPr/>
        </p:nvSpPr>
        <p:spPr>
          <a:xfrm>
            <a:off x="1160201" y="944303"/>
            <a:ext cx="1206057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⇒ </a:t>
            </a:r>
            <a:r>
              <a:rPr lang="en-US" sz="2800" dirty="0"/>
              <a:t>Compare “predicted” &amp; “observed behavior score” to </a:t>
            </a:r>
            <a:r>
              <a:rPr lang="en-US" sz="2800" b="1" dirty="0"/>
              <a:t>assess </a:t>
            </a:r>
          </a:p>
          <a:p>
            <a:pPr algn="just"/>
            <a:r>
              <a:rPr lang="en-US" sz="2800" b="1" dirty="0"/>
              <a:t>     </a:t>
            </a:r>
            <a:r>
              <a:rPr lang="en-US" sz="2800" dirty="0"/>
              <a:t>“</a:t>
            </a:r>
            <a:r>
              <a:rPr lang="en-US" sz="2800" i="1" u="sng" dirty="0">
                <a:solidFill>
                  <a:schemeClr val="accent2"/>
                </a:solidFill>
              </a:rPr>
              <a:t>Predictive Power</a:t>
            </a:r>
            <a:r>
              <a:rPr lang="en-US" sz="2800" dirty="0"/>
              <a:t>” </a:t>
            </a:r>
          </a:p>
          <a:p>
            <a:pPr algn="just"/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4B6EDA-B4C5-4D0A-BE0E-754A163E1A90}"/>
              </a:ext>
            </a:extLst>
          </p:cNvPr>
          <p:cNvSpPr txBox="1"/>
          <p:nvPr/>
        </p:nvSpPr>
        <p:spPr>
          <a:xfrm>
            <a:off x="2903998" y="2646890"/>
            <a:ext cx="21367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Positive</a:t>
            </a:r>
            <a:endParaRPr lang="en-US" sz="2400" dirty="0">
              <a:latin typeface="Abadi" panose="020B0604020104020204" pitchFamily="34" charset="0"/>
              <a:cs typeface="Aharoni" panose="020B0604020202020204" pitchFamily="2" charset="-79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B63C13-9C77-405E-B330-CBD01FFEA16A}"/>
              </a:ext>
            </a:extLst>
          </p:cNvPr>
          <p:cNvSpPr txBox="1"/>
          <p:nvPr/>
        </p:nvSpPr>
        <p:spPr>
          <a:xfrm>
            <a:off x="7811342" y="2621612"/>
            <a:ext cx="2013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Abadi" panose="020B0604020104020204" pitchFamily="34" charset="0"/>
              </a:rPr>
              <a:t>Negative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C644D34-2D00-4234-8FAD-AB839771E7DA}"/>
              </a:ext>
            </a:extLst>
          </p:cNvPr>
          <p:cNvSpPr/>
          <p:nvPr/>
        </p:nvSpPr>
        <p:spPr>
          <a:xfrm>
            <a:off x="537347" y="385889"/>
            <a:ext cx="39967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3. Model Validation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91BE8D-BB98-42BA-861D-1A933941DC39}"/>
              </a:ext>
            </a:extLst>
          </p:cNvPr>
          <p:cNvSpPr txBox="1"/>
          <p:nvPr/>
        </p:nvSpPr>
        <p:spPr>
          <a:xfrm>
            <a:off x="4534135" y="1471014"/>
            <a:ext cx="33419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1) </a:t>
            </a:r>
            <a:r>
              <a:rPr lang="en-US" sz="2400" dirty="0">
                <a:highlight>
                  <a:srgbClr val="FFFF00"/>
                </a:highlight>
              </a:rPr>
              <a:t>Correlation  </a:t>
            </a:r>
            <a:endParaRPr lang="en-US" sz="2800" dirty="0">
              <a:highlight>
                <a:srgbClr val="FFFF00"/>
              </a:highlight>
            </a:endParaRPr>
          </a:p>
          <a:p>
            <a:r>
              <a:rPr lang="en-US" sz="2400" dirty="0"/>
              <a:t>2) Mean squared error</a:t>
            </a:r>
          </a:p>
        </p:txBody>
      </p:sp>
    </p:spTree>
    <p:extLst>
      <p:ext uri="{BB962C8B-B14F-4D97-AF65-F5344CB8AC3E}">
        <p14:creationId xmlns:p14="http://schemas.microsoft.com/office/powerpoint/2010/main" val="19632698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69533CE-B81E-48E0-85C6-6319B3AA9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165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*</a:t>
            </a:r>
            <a:r>
              <a:rPr lang="en-US" i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Results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9CC5859-F76A-495C-8C24-80950C78D3CA}"/>
              </a:ext>
            </a:extLst>
          </p:cNvPr>
          <p:cNvSpPr txBox="1">
            <a:spLocks/>
          </p:cNvSpPr>
          <p:nvPr/>
        </p:nvSpPr>
        <p:spPr>
          <a:xfrm>
            <a:off x="990600" y="1796141"/>
            <a:ext cx="10515600" cy="418011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700" dirty="0"/>
              <a:t>1. Model Validation </a:t>
            </a:r>
            <a:r>
              <a:rPr lang="en-US" sz="3200" dirty="0"/>
              <a:t>– </a:t>
            </a:r>
            <a:r>
              <a:rPr lang="en-US" sz="3200" i="1" dirty="0"/>
              <a:t>Internal validation </a:t>
            </a:r>
            <a:r>
              <a:rPr lang="en-US" sz="3200" dirty="0"/>
              <a:t>(LOO-CV)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⑴</a:t>
            </a:r>
            <a:r>
              <a:rPr lang="en-US" altLang="ko-KR" dirty="0">
                <a:latin typeface="Arial Nova" panose="020B0504020202020204" pitchFamily="34" charset="0"/>
              </a:rPr>
              <a:t> </a:t>
            </a:r>
            <a:r>
              <a:rPr lang="en-US" altLang="ko-KR" dirty="0">
                <a:latin typeface="Abadi" panose="020B0604020104020204" pitchFamily="34" charset="0"/>
              </a:rPr>
              <a:t>K-ARS</a:t>
            </a:r>
            <a:r>
              <a:rPr lang="en-US" altLang="ko-KR" dirty="0">
                <a:latin typeface="Arial Nova" panose="020B0504020202020204" pitchFamily="34" charset="0"/>
              </a:rPr>
              <a:t> </a:t>
            </a:r>
            <a:r>
              <a:rPr lang="ko-KR" altLang="en-US" sz="2600" dirty="0"/>
              <a:t>부주의 점수</a:t>
            </a:r>
            <a:r>
              <a:rPr lang="en-US" altLang="ko-KR" sz="2600" dirty="0"/>
              <a:t> </a:t>
            </a:r>
            <a:r>
              <a:rPr lang="en-US" altLang="ko-KR" dirty="0"/>
              <a:t>⇒ </a:t>
            </a:r>
            <a:r>
              <a:rPr lang="en-US" altLang="ko-KR" dirty="0">
                <a:solidFill>
                  <a:schemeClr val="accent2"/>
                </a:solidFill>
              </a:rPr>
              <a:t> </a:t>
            </a:r>
            <a:r>
              <a:rPr lang="en-US" altLang="ko-KR" sz="3500" i="1" dirty="0">
                <a:solidFill>
                  <a:schemeClr val="accent2"/>
                </a:solidFill>
              </a:rPr>
              <a:t>Inattentive </a:t>
            </a:r>
            <a:r>
              <a:rPr lang="en-US" altLang="ko-KR" sz="3500" i="1" dirty="0"/>
              <a:t>Model</a:t>
            </a:r>
            <a:r>
              <a:rPr lang="en-US" altLang="ko-KR" sz="3500" b="1" i="1" dirty="0"/>
              <a:t>  </a:t>
            </a:r>
            <a:endParaRPr lang="en-US" altLang="ko-KR" b="1" i="1" dirty="0"/>
          </a:p>
          <a:p>
            <a:pPr marL="0" indent="0">
              <a:buNone/>
            </a:pPr>
            <a:r>
              <a:rPr lang="en-US" altLang="ko-KR" i="1" dirty="0"/>
              <a:t>         → P-value &lt;.05</a:t>
            </a:r>
            <a:r>
              <a:rPr lang="en-US" altLang="ko-KR" dirty="0"/>
              <a:t> </a:t>
            </a:r>
          </a:p>
          <a:p>
            <a:pPr marL="0" indent="0">
              <a:buNone/>
            </a:pPr>
            <a:r>
              <a:rPr lang="en-US" altLang="ko-KR" dirty="0"/>
              <a:t>             </a:t>
            </a:r>
            <a:r>
              <a:rPr lang="ko-KR" altLang="en-US" dirty="0"/>
              <a:t>유의미한 결과 </a:t>
            </a:r>
            <a:r>
              <a:rPr lang="en-US" altLang="ko-KR" dirty="0"/>
              <a:t>(prediction O)</a:t>
            </a:r>
          </a:p>
          <a:p>
            <a:pPr marL="0"/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⑵ K-ARS </a:t>
            </a:r>
            <a:r>
              <a:rPr lang="ko-KR" altLang="en-US" sz="2600" dirty="0"/>
              <a:t>충동성 점수 </a:t>
            </a:r>
            <a:r>
              <a:rPr lang="en-US" altLang="ko-KR" dirty="0"/>
              <a:t>⇒  </a:t>
            </a:r>
            <a:r>
              <a:rPr lang="en-US" altLang="ko-KR" sz="3500" i="1" dirty="0">
                <a:solidFill>
                  <a:srgbClr val="7030A0"/>
                </a:solidFill>
              </a:rPr>
              <a:t>Hyperactive</a:t>
            </a:r>
            <a:r>
              <a:rPr lang="en-US" altLang="ko-KR" sz="3500" i="1" dirty="0"/>
              <a:t> Model</a:t>
            </a:r>
            <a:r>
              <a:rPr lang="en-US" altLang="ko-KR" sz="3000" i="1" dirty="0"/>
              <a:t> </a:t>
            </a:r>
          </a:p>
          <a:p>
            <a:pPr marL="0" indent="0">
              <a:buNone/>
            </a:pPr>
            <a:r>
              <a:rPr lang="en-US" altLang="ko-KR" i="1" dirty="0"/>
              <a:t>          → P-value &lt;.05</a:t>
            </a:r>
          </a:p>
          <a:p>
            <a:pPr marL="0" indent="0">
              <a:buNone/>
            </a:pPr>
            <a:r>
              <a:rPr lang="en-US" altLang="ko-KR" dirty="0"/>
              <a:t>              </a:t>
            </a:r>
            <a:r>
              <a:rPr lang="ko-KR" altLang="en-US" dirty="0"/>
              <a:t>유의미한 결과 </a:t>
            </a:r>
            <a:r>
              <a:rPr lang="en-US" altLang="ko-KR" dirty="0"/>
              <a:t>(prediction O)</a:t>
            </a:r>
          </a:p>
          <a:p>
            <a:pPr marL="0"/>
            <a:endParaRPr lang="en-US" altLang="ko-KR" sz="2200" dirty="0"/>
          </a:p>
          <a:p>
            <a:pPr marL="0"/>
            <a:endParaRPr lang="en-US" altLang="ko-KR" sz="2200" dirty="0"/>
          </a:p>
          <a:p>
            <a:pPr marL="0"/>
            <a:endParaRPr lang="en-US" altLang="ko-KR" sz="2200" dirty="0"/>
          </a:p>
          <a:p>
            <a:pPr marL="0"/>
            <a:endParaRPr lang="en-US" altLang="ko-KR" sz="2200" dirty="0"/>
          </a:p>
          <a:p>
            <a:pPr marL="0"/>
            <a:endParaRPr lang="en-US" altLang="ko-KR" sz="2200" dirty="0"/>
          </a:p>
          <a:p>
            <a:pPr marL="0"/>
            <a:endParaRPr lang="en-US" altLang="ko-KR" sz="2200" dirty="0"/>
          </a:p>
          <a:p>
            <a:pPr marL="0"/>
            <a:endParaRPr lang="en-US" altLang="ko-KR" sz="2200" dirty="0"/>
          </a:p>
          <a:p>
            <a:pPr marL="0"/>
            <a:endParaRPr lang="en-US" altLang="ko-KR" sz="2200" dirty="0"/>
          </a:p>
          <a:p>
            <a:pPr marL="0"/>
            <a:endParaRPr lang="en-US" altLang="ko-KR" sz="2200" dirty="0"/>
          </a:p>
          <a:p>
            <a:pPr marL="0"/>
            <a:endParaRPr lang="en-US" altLang="ko-KR" sz="2200" i="1" dirty="0">
              <a:highlight>
                <a:srgbClr val="FFFF00"/>
              </a:highlight>
            </a:endParaRPr>
          </a:p>
          <a:p>
            <a:pPr marL="0"/>
            <a:endParaRPr lang="en-US" altLang="ko-KR" sz="2200" dirty="0"/>
          </a:p>
          <a:p>
            <a:pPr marL="0"/>
            <a:endParaRPr lang="en-US" altLang="ko-KR" sz="2200" dirty="0"/>
          </a:p>
          <a:p>
            <a:pPr marL="0"/>
            <a:endParaRPr lang="en-US" altLang="ko-KR" sz="2200" dirty="0"/>
          </a:p>
        </p:txBody>
      </p:sp>
    </p:spTree>
    <p:extLst>
      <p:ext uri="{BB962C8B-B14F-4D97-AF65-F5344CB8AC3E}">
        <p14:creationId xmlns:p14="http://schemas.microsoft.com/office/powerpoint/2010/main" val="23868055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AD381B5A-667E-4E53-8D37-7061F921D2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19" y="1088088"/>
            <a:ext cx="5952381" cy="535238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D9FD2F4-C9D3-48FD-8073-6AD70C52FB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088089"/>
            <a:ext cx="5952381" cy="535238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BCF334C-F348-46A3-B3E8-9CC3AB5C7D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0719" y="1691299"/>
            <a:ext cx="1005841" cy="70646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95AB612-AB34-451F-BFBC-BB6E42E708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1230" y="1691299"/>
            <a:ext cx="1005841" cy="70646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500BF4D-E895-4D01-A731-B244C13DEA6A}"/>
              </a:ext>
            </a:extLst>
          </p:cNvPr>
          <p:cNvSpPr txBox="1"/>
          <p:nvPr/>
        </p:nvSpPr>
        <p:spPr>
          <a:xfrm>
            <a:off x="1412599" y="989584"/>
            <a:ext cx="44629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Positive inattentive Predictive Power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8CB75E-52D6-49E5-A978-26FFC042A1A7}"/>
              </a:ext>
            </a:extLst>
          </p:cNvPr>
          <p:cNvSpPr txBox="1"/>
          <p:nvPr/>
        </p:nvSpPr>
        <p:spPr>
          <a:xfrm>
            <a:off x="7364980" y="991039"/>
            <a:ext cx="44629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Negative inattentive Predictive Power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E3B971-78B2-436A-B35C-A65FF8D49085}"/>
              </a:ext>
            </a:extLst>
          </p:cNvPr>
          <p:cNvSpPr txBox="1"/>
          <p:nvPr/>
        </p:nvSpPr>
        <p:spPr>
          <a:xfrm>
            <a:off x="1071500" y="1622061"/>
            <a:ext cx="10902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N=299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FC7E9E-21EE-4E26-89B1-3C529F821948}"/>
              </a:ext>
            </a:extLst>
          </p:cNvPr>
          <p:cNvSpPr txBox="1"/>
          <p:nvPr/>
        </p:nvSpPr>
        <p:spPr>
          <a:xfrm>
            <a:off x="7014479" y="1626212"/>
            <a:ext cx="10902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N=299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0A1BD5-1D44-4340-916F-1E3B8DE0E6EB}"/>
              </a:ext>
            </a:extLst>
          </p:cNvPr>
          <p:cNvSpPr txBox="1"/>
          <p:nvPr/>
        </p:nvSpPr>
        <p:spPr>
          <a:xfrm>
            <a:off x="3855998" y="5058428"/>
            <a:ext cx="24187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P&lt;2.0735e-18</a:t>
            </a:r>
          </a:p>
          <a:p>
            <a:r>
              <a:rPr lang="en-US" sz="2000" b="1" dirty="0"/>
              <a:t>r=0.48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350F326-D839-4883-B49F-EDAD78F8AFD0}"/>
              </a:ext>
            </a:extLst>
          </p:cNvPr>
          <p:cNvSpPr txBox="1"/>
          <p:nvPr/>
        </p:nvSpPr>
        <p:spPr>
          <a:xfrm>
            <a:off x="9808379" y="5058428"/>
            <a:ext cx="24187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P&lt;3.4403e-15</a:t>
            </a:r>
          </a:p>
          <a:p>
            <a:r>
              <a:rPr lang="en-US" sz="2000" b="1" dirty="0"/>
              <a:t>r=0.43</a:t>
            </a:r>
          </a:p>
          <a:p>
            <a:endParaRPr 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7ED3DC-10D9-49F8-A6AE-7F2CD2F059FF}"/>
              </a:ext>
            </a:extLst>
          </p:cNvPr>
          <p:cNvSpPr txBox="1"/>
          <p:nvPr/>
        </p:nvSpPr>
        <p:spPr>
          <a:xfrm>
            <a:off x="1071500" y="995638"/>
            <a:ext cx="626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A1A4B5A-0010-4BDF-83A4-0EFEB4B060A7}"/>
              </a:ext>
            </a:extLst>
          </p:cNvPr>
          <p:cNvSpPr txBox="1"/>
          <p:nvPr/>
        </p:nvSpPr>
        <p:spPr>
          <a:xfrm>
            <a:off x="7051716" y="1004973"/>
            <a:ext cx="626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0631172-D92B-4BF8-A4D6-13A385ED027C}"/>
              </a:ext>
            </a:extLst>
          </p:cNvPr>
          <p:cNvSpPr txBox="1"/>
          <p:nvPr/>
        </p:nvSpPr>
        <p:spPr>
          <a:xfrm>
            <a:off x="286400" y="227984"/>
            <a:ext cx="116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onstantia" panose="02030602050306030303" pitchFamily="18" charset="0"/>
              </a:rPr>
              <a:t>A. CPM results - 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  <a:latin typeface="Constantia" panose="02030602050306030303" pitchFamily="18" charset="0"/>
              </a:rPr>
              <a:t>Predictive</a:t>
            </a:r>
            <a:r>
              <a:rPr lang="ko-KR" altLang="en-US" sz="3200" dirty="0">
                <a:solidFill>
                  <a:schemeClr val="accent2">
                    <a:lumMod val="75000"/>
                  </a:schemeClr>
                </a:solidFill>
                <a:latin typeface="Constantia" panose="02030602050306030303" pitchFamily="18" charset="0"/>
              </a:rPr>
              <a:t> </a:t>
            </a:r>
            <a:r>
              <a:rPr lang="en-US" altLang="ko-KR" sz="3200" dirty="0">
                <a:solidFill>
                  <a:schemeClr val="accent2">
                    <a:lumMod val="75000"/>
                  </a:schemeClr>
                </a:solidFill>
                <a:latin typeface="Constantia" panose="02030602050306030303" pitchFamily="18" charset="0"/>
              </a:rPr>
              <a:t>power </a:t>
            </a:r>
            <a:r>
              <a:rPr lang="en-US" sz="3200" dirty="0">
                <a:latin typeface="Constantia" panose="02030602050306030303" pitchFamily="18" charset="0"/>
              </a:rPr>
              <a:t>for K-ARS Inattentive models</a:t>
            </a:r>
            <a:endParaRPr lang="en-US" sz="2400" dirty="0"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73242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E4487E02-5646-48CB-A7A3-AD52AC59A2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529" y="996647"/>
            <a:ext cx="5952381" cy="535238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FDB2566-1666-4E62-866E-8F63658FA0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996648"/>
            <a:ext cx="5952381" cy="535238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9A96305-1ABA-484D-9805-2B5D8E6D2594}"/>
              </a:ext>
            </a:extLst>
          </p:cNvPr>
          <p:cNvSpPr txBox="1"/>
          <p:nvPr/>
        </p:nvSpPr>
        <p:spPr>
          <a:xfrm>
            <a:off x="1482337" y="963888"/>
            <a:ext cx="44629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Positive hyperactive Predictive Power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5B30D9-5D9E-4312-B0F0-2DC1600BF94B}"/>
              </a:ext>
            </a:extLst>
          </p:cNvPr>
          <p:cNvSpPr txBox="1"/>
          <p:nvPr/>
        </p:nvSpPr>
        <p:spPr>
          <a:xfrm>
            <a:off x="7380376" y="985090"/>
            <a:ext cx="44629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Negative hyperactive Predictive Power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A51FEE-ECA5-47A9-B02F-FA4F5236F9E8}"/>
              </a:ext>
            </a:extLst>
          </p:cNvPr>
          <p:cNvSpPr txBox="1"/>
          <p:nvPr/>
        </p:nvSpPr>
        <p:spPr>
          <a:xfrm>
            <a:off x="1169074" y="1531629"/>
            <a:ext cx="10902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N=299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E5E898-DAA5-47FA-9781-41DE47067932}"/>
              </a:ext>
            </a:extLst>
          </p:cNvPr>
          <p:cNvSpPr txBox="1"/>
          <p:nvPr/>
        </p:nvSpPr>
        <p:spPr>
          <a:xfrm>
            <a:off x="7148501" y="1531629"/>
            <a:ext cx="10902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N=299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DA5F9EE1-DFD0-4AAF-A437-00AC24F68A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0554" y="1540492"/>
            <a:ext cx="998106" cy="801013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62BB664D-9571-4D74-A42D-6F5D51BD25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0649" y="1562407"/>
            <a:ext cx="998106" cy="75718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15134F9-5B05-49B4-8C33-3E9615A5CE70}"/>
              </a:ext>
            </a:extLst>
          </p:cNvPr>
          <p:cNvSpPr txBox="1"/>
          <p:nvPr/>
        </p:nvSpPr>
        <p:spPr>
          <a:xfrm>
            <a:off x="3885327" y="4963565"/>
            <a:ext cx="24187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P&lt;1.7606e-09</a:t>
            </a:r>
          </a:p>
          <a:p>
            <a:r>
              <a:rPr lang="en-US" sz="2000" b="1" dirty="0"/>
              <a:t>r=0.34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A06AD13-B45A-4ABC-AA8D-ED5E6AA3CE1F}"/>
              </a:ext>
            </a:extLst>
          </p:cNvPr>
          <p:cNvSpPr txBox="1"/>
          <p:nvPr/>
        </p:nvSpPr>
        <p:spPr>
          <a:xfrm>
            <a:off x="9837708" y="4963565"/>
            <a:ext cx="24187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P&lt;1.3205e-11</a:t>
            </a:r>
          </a:p>
          <a:p>
            <a:r>
              <a:rPr lang="en-US" sz="2000" b="1" dirty="0"/>
              <a:t>r=0.38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B7A9AD3-BEE0-4B51-951B-842139C6801D}"/>
              </a:ext>
            </a:extLst>
          </p:cNvPr>
          <p:cNvSpPr txBox="1"/>
          <p:nvPr/>
        </p:nvSpPr>
        <p:spPr>
          <a:xfrm>
            <a:off x="1169074" y="996646"/>
            <a:ext cx="626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(c)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6F43F59-8559-4E6C-95E6-8DB6298761CA}"/>
              </a:ext>
            </a:extLst>
          </p:cNvPr>
          <p:cNvSpPr txBox="1"/>
          <p:nvPr/>
        </p:nvSpPr>
        <p:spPr>
          <a:xfrm>
            <a:off x="7067113" y="989513"/>
            <a:ext cx="626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(d)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3C6C3D0-E27C-43F9-9B3D-9D3B1AD25B23}"/>
              </a:ext>
            </a:extLst>
          </p:cNvPr>
          <p:cNvSpPr txBox="1"/>
          <p:nvPr/>
        </p:nvSpPr>
        <p:spPr>
          <a:xfrm>
            <a:off x="264860" y="191031"/>
            <a:ext cx="116622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David" panose="020E0502060401010101" pitchFamily="34" charset="-79"/>
                <a:cs typeface="David" panose="020E0502060401010101" pitchFamily="34" charset="-79"/>
              </a:rPr>
              <a:t>B. CPM results – 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Predictive power </a:t>
            </a:r>
            <a:r>
              <a:rPr lang="en-US" sz="3200" dirty="0">
                <a:latin typeface="David" panose="020E0502060401010101" pitchFamily="34" charset="-79"/>
                <a:cs typeface="David" panose="020E0502060401010101" pitchFamily="34" charset="-79"/>
              </a:rPr>
              <a:t>for K-ARS Hyperactive models</a:t>
            </a:r>
            <a:endParaRPr lang="en-US" sz="2400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5808616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AF44D29B-2B92-4AC1-A8D9-CFF9BBCA81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67" y="2025650"/>
            <a:ext cx="5326576" cy="4761147"/>
          </a:xfr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DF9A64E-3571-4FC6-BB40-0603F45F14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2011" y="1902946"/>
            <a:ext cx="5471182" cy="4955054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B92939BF-0862-4A56-983D-36022C818FEB}"/>
              </a:ext>
            </a:extLst>
          </p:cNvPr>
          <p:cNvSpPr/>
          <p:nvPr/>
        </p:nvSpPr>
        <p:spPr>
          <a:xfrm>
            <a:off x="661056" y="427288"/>
            <a:ext cx="119415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mic Sans MS" panose="030F0702030302020204" pitchFamily="66" charset="0"/>
              </a:rPr>
              <a:t>**Selected edges that appear in every round of LOO-CV Inattentive model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DBA550-4CD1-4C10-95AC-A87ACCB76CCE}"/>
              </a:ext>
            </a:extLst>
          </p:cNvPr>
          <p:cNvSpPr txBox="1"/>
          <p:nvPr/>
        </p:nvSpPr>
        <p:spPr>
          <a:xfrm>
            <a:off x="961998" y="840394"/>
            <a:ext cx="2327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badi" panose="020B0604020104020204" pitchFamily="34" charset="0"/>
              </a:rPr>
              <a:t>ROI </a:t>
            </a:r>
            <a:r>
              <a:rPr lang="en-US" dirty="0">
                <a:latin typeface="Abadi" panose="020B0604020104020204" pitchFamily="34" charset="0"/>
                <a:ea typeface="맑은 고딕" panose="020B0503020000020004" pitchFamily="50" charset="-127"/>
              </a:rPr>
              <a:t>⇒ 116*116</a:t>
            </a:r>
            <a:endParaRPr lang="en-US" dirty="0">
              <a:latin typeface="Abadi" panose="020B0604020104020204" pitchFamily="34" charset="0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EA3AC9D5-AAC6-4BAB-9CDA-92E0D9ACDA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965" y="2368277"/>
            <a:ext cx="381033" cy="384866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2BEC7EB-055C-410A-AC96-174238C9FC2D}"/>
              </a:ext>
            </a:extLst>
          </p:cNvPr>
          <p:cNvSpPr txBox="1"/>
          <p:nvPr/>
        </p:nvSpPr>
        <p:spPr>
          <a:xfrm>
            <a:off x="1309948" y="1721946"/>
            <a:ext cx="34111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Positive FC in inattentive model 158 edges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36915CB-34DE-47BD-B0AD-EE4D48259666}"/>
              </a:ext>
            </a:extLst>
          </p:cNvPr>
          <p:cNvSpPr txBox="1"/>
          <p:nvPr/>
        </p:nvSpPr>
        <p:spPr>
          <a:xfrm>
            <a:off x="5249132" y="1632014"/>
            <a:ext cx="2149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285 edges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6D363FA-FA8B-4215-A587-373985DDA73B}"/>
              </a:ext>
            </a:extLst>
          </p:cNvPr>
          <p:cNvSpPr txBox="1"/>
          <p:nvPr/>
        </p:nvSpPr>
        <p:spPr>
          <a:xfrm>
            <a:off x="7584621" y="1662727"/>
            <a:ext cx="34111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Negative FC in inattentive model 127 edges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DC89FC35-7049-4431-B59C-E869F18A7C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832870" y="4336429"/>
            <a:ext cx="381033" cy="4142655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72B8185F-64DC-41F4-B3C8-3DB5401A95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9022940" y="4364101"/>
            <a:ext cx="381033" cy="4254188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608FE2E7-CC73-4E10-A219-CC020320DC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329" y="2266121"/>
            <a:ext cx="381033" cy="4034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587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15">
            <a:extLst>
              <a:ext uri="{FF2B5EF4-FFF2-40B4-BE49-F238E27FC236}">
                <a16:creationId xmlns:a16="http://schemas.microsoft.com/office/drawing/2014/main" id="{564940E8-4031-4205-8D84-CBBB398C9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12212" y="1183158"/>
            <a:ext cx="0" cy="212090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17">
            <a:extLst>
              <a:ext uri="{FF2B5EF4-FFF2-40B4-BE49-F238E27FC236}">
                <a16:creationId xmlns:a16="http://schemas.microsoft.com/office/drawing/2014/main" id="{3D83F26F-C55B-4A92-9AFF-4894D14E27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63558" y="1183158"/>
            <a:ext cx="0" cy="212090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8D093FCD-57D5-42CA-8947-0D76976806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754" y="2905266"/>
            <a:ext cx="4416318" cy="3166883"/>
          </a:xfrm>
          <a:prstGeom prst="rect">
            <a:avLst/>
          </a:prstGeom>
        </p:spPr>
      </p:pic>
      <p:sp>
        <p:nvSpPr>
          <p:cNvPr id="13" name="제목 1">
            <a:extLst>
              <a:ext uri="{FF2B5EF4-FFF2-40B4-BE49-F238E27FC236}">
                <a16:creationId xmlns:a16="http://schemas.microsoft.com/office/drawing/2014/main" id="{A54C632E-F574-4C69-8D0F-382859DC3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627" y="317538"/>
            <a:ext cx="5483513" cy="1774107"/>
          </a:xfrm>
          <a:prstGeom prst="ellipse">
            <a:avLst/>
          </a:prstGeom>
          <a:solidFill>
            <a:schemeClr val="tx1">
              <a:lumMod val="95000"/>
            </a:schemeClr>
          </a:solidFill>
          <a:ln w="174625" cmpd="thinThick">
            <a:solidFill>
              <a:schemeClr val="bg1">
                <a:lumMod val="50000"/>
                <a:lumOff val="50000"/>
              </a:schemeClr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4000" i="1" dirty="0">
                <a:solidFill>
                  <a:schemeClr val="bg1"/>
                </a:solidFill>
              </a:rPr>
              <a:t>Previous</a:t>
            </a:r>
            <a:r>
              <a:rPr lang="ko-KR" altLang="en-US" sz="4000" i="1" dirty="0">
                <a:solidFill>
                  <a:schemeClr val="bg1"/>
                </a:solidFill>
              </a:rPr>
              <a:t> </a:t>
            </a:r>
            <a:r>
              <a:rPr lang="en-US" altLang="ko-KR" sz="4000" i="1" dirty="0">
                <a:solidFill>
                  <a:schemeClr val="bg1"/>
                </a:solidFill>
              </a:rPr>
              <a:t>studies </a:t>
            </a:r>
            <a:br>
              <a:rPr lang="en-US" altLang="ko-KR" sz="4000" i="1" dirty="0">
                <a:solidFill>
                  <a:schemeClr val="bg1"/>
                </a:solidFill>
              </a:rPr>
            </a:br>
            <a:r>
              <a:rPr lang="en-US" altLang="ko-KR" sz="4000" i="1" dirty="0">
                <a:solidFill>
                  <a:schemeClr val="bg1"/>
                </a:solidFill>
              </a:rPr>
              <a:t>&amp; Motivation</a:t>
            </a:r>
            <a:endParaRPr lang="en-US" sz="4000" i="1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388DF5-B1BA-4E18-BE22-437C9F46A023}"/>
              </a:ext>
            </a:extLst>
          </p:cNvPr>
          <p:cNvSpPr txBox="1"/>
          <p:nvPr/>
        </p:nvSpPr>
        <p:spPr>
          <a:xfrm>
            <a:off x="7299105" y="5500973"/>
            <a:ext cx="5293765" cy="1167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∴ N</a:t>
            </a:r>
            <a:r>
              <a:rPr lang="en-US" sz="2800" b="1" dirty="0">
                <a:solidFill>
                  <a:schemeClr val="bg1"/>
                </a:solidFill>
              </a:rPr>
              <a:t>on-converging </a:t>
            </a:r>
          </a:p>
          <a:p>
            <a:pPr>
              <a:lnSpc>
                <a:spcPct val="130000"/>
              </a:lnSpc>
            </a:pPr>
            <a:r>
              <a:rPr lang="en-US" sz="2800" b="1" dirty="0">
                <a:solidFill>
                  <a:schemeClr val="bg1"/>
                </a:solidFill>
              </a:rPr>
              <a:t>     brain-imaging study results</a:t>
            </a:r>
          </a:p>
        </p:txBody>
      </p:sp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6BAA2F65-F069-4F0B-9783-7AEAD5D5ED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80006">
            <a:off x="4530285" y="2542232"/>
            <a:ext cx="1299937" cy="167389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5DBA477-A80D-4C04-9508-7F9E6E5884DE}"/>
              </a:ext>
            </a:extLst>
          </p:cNvPr>
          <p:cNvSpPr txBox="1"/>
          <p:nvPr/>
        </p:nvSpPr>
        <p:spPr>
          <a:xfrm>
            <a:off x="6891877" y="2012133"/>
            <a:ext cx="6998575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rgbClr val="7030A0"/>
              </a:solidFill>
            </a:endParaRPr>
          </a:p>
          <a:p>
            <a:r>
              <a:rPr lang="en-US" sz="2000" dirty="0">
                <a:solidFill>
                  <a:schemeClr val="bg2"/>
                </a:solidFill>
              </a:rPr>
              <a:t>•Intellectual Disability</a:t>
            </a:r>
          </a:p>
          <a:p>
            <a:r>
              <a:rPr lang="en-US" sz="2000" dirty="0">
                <a:solidFill>
                  <a:schemeClr val="bg2"/>
                </a:solidFill>
              </a:rPr>
              <a:t>•Language Disorder</a:t>
            </a:r>
          </a:p>
          <a:p>
            <a:r>
              <a:rPr lang="en-US" sz="2000" dirty="0">
                <a:solidFill>
                  <a:schemeClr val="bg2"/>
                </a:solidFill>
              </a:rPr>
              <a:t>•Anxiety Disorders </a:t>
            </a:r>
          </a:p>
          <a:p>
            <a:r>
              <a:rPr lang="en-US" sz="2000" dirty="0">
                <a:solidFill>
                  <a:schemeClr val="bg2"/>
                </a:solidFill>
              </a:rPr>
              <a:t>  (including specific phobia, social phobia, OCD)</a:t>
            </a:r>
          </a:p>
          <a:p>
            <a:r>
              <a:rPr lang="en-US" sz="2000" dirty="0">
                <a:solidFill>
                  <a:schemeClr val="bg2"/>
                </a:solidFill>
              </a:rPr>
              <a:t>•Major Depressive Disorder/Dysthymia</a:t>
            </a:r>
          </a:p>
          <a:p>
            <a:r>
              <a:rPr lang="en-US" sz="2000" dirty="0">
                <a:solidFill>
                  <a:schemeClr val="bg2"/>
                </a:solidFill>
              </a:rPr>
              <a:t>•Disruptive Behavior Disorder  </a:t>
            </a:r>
          </a:p>
          <a:p>
            <a:r>
              <a:rPr lang="en-US" sz="2000" dirty="0">
                <a:solidFill>
                  <a:schemeClr val="bg2"/>
                </a:solidFill>
              </a:rPr>
              <a:t>•Oppositional Defiant Disorder</a:t>
            </a:r>
          </a:p>
          <a:p>
            <a:r>
              <a:rPr lang="en-US" sz="2000" dirty="0">
                <a:solidFill>
                  <a:schemeClr val="bg2"/>
                </a:solidFill>
              </a:rPr>
              <a:t>•Tic Disorder……</a:t>
            </a:r>
          </a:p>
          <a:p>
            <a:endParaRPr lang="en-US" sz="1600" dirty="0">
              <a:solidFill>
                <a:schemeClr val="bg2"/>
              </a:solidFill>
            </a:endParaRPr>
          </a:p>
          <a:p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A1B5B78-B619-466A-A1B0-205D49D26295}"/>
              </a:ext>
            </a:extLst>
          </p:cNvPr>
          <p:cNvSpPr txBox="1"/>
          <p:nvPr/>
        </p:nvSpPr>
        <p:spPr>
          <a:xfrm>
            <a:off x="6248294" y="1357027"/>
            <a:ext cx="59536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Heterogeneous symptoms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Diverse comorbid conditions</a:t>
            </a:r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AEE19560-B246-4DE7-A17C-FEE2C53099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91981">
            <a:off x="4755077" y="4056960"/>
            <a:ext cx="1318049" cy="164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669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20FA21C3-5840-4580-B0B9-62FBAA6CA0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083" y="2067636"/>
            <a:ext cx="5102600" cy="467026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01CF32D-181C-4D3B-AA0F-E96F92B977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0782" y="1986629"/>
            <a:ext cx="5322322" cy="487137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053085B-86D5-4A72-9326-976C4C5E50A4}"/>
              </a:ext>
            </a:extLst>
          </p:cNvPr>
          <p:cNvSpPr txBox="1"/>
          <p:nvPr/>
        </p:nvSpPr>
        <p:spPr>
          <a:xfrm>
            <a:off x="965637" y="940614"/>
            <a:ext cx="2327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badi" panose="020B0604020104020204" pitchFamily="34" charset="0"/>
              </a:rPr>
              <a:t>ROI </a:t>
            </a:r>
            <a:r>
              <a:rPr lang="en-US" dirty="0">
                <a:latin typeface="Abadi" panose="020B0604020104020204" pitchFamily="34" charset="0"/>
                <a:ea typeface="맑은 고딕" panose="020B0503020000020004" pitchFamily="50" charset="-127"/>
              </a:rPr>
              <a:t>⇒ 116*116</a:t>
            </a:r>
            <a:endParaRPr lang="en-US" dirty="0">
              <a:latin typeface="Abadi" panose="020B0604020104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0A023E-414B-4445-A854-40F6A38FB405}"/>
              </a:ext>
            </a:extLst>
          </p:cNvPr>
          <p:cNvSpPr txBox="1"/>
          <p:nvPr/>
        </p:nvSpPr>
        <p:spPr>
          <a:xfrm>
            <a:off x="5313205" y="1767582"/>
            <a:ext cx="2149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153 edges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A5A5138-F769-4C5C-BB03-8688FE9B2CF5}"/>
              </a:ext>
            </a:extLst>
          </p:cNvPr>
          <p:cNvSpPr/>
          <p:nvPr/>
        </p:nvSpPr>
        <p:spPr>
          <a:xfrm>
            <a:off x="609414" y="488252"/>
            <a:ext cx="1188857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mic Sans MS" panose="030F0702030302020204" pitchFamily="66" charset="0"/>
              </a:rPr>
              <a:t>**Selected edges that appear in every round of LOO-CV Hyperactive model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0D50A49-DA8C-4223-AB98-B9CDF415BB52}"/>
              </a:ext>
            </a:extLst>
          </p:cNvPr>
          <p:cNvSpPr txBox="1"/>
          <p:nvPr/>
        </p:nvSpPr>
        <p:spPr>
          <a:xfrm>
            <a:off x="7649800" y="1629083"/>
            <a:ext cx="34111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Negative FC in hyperactive model 51 edges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3F5CA74-C956-4370-9882-CE7F688C8586}"/>
              </a:ext>
            </a:extLst>
          </p:cNvPr>
          <p:cNvSpPr txBox="1"/>
          <p:nvPr/>
        </p:nvSpPr>
        <p:spPr>
          <a:xfrm>
            <a:off x="1432796" y="1634520"/>
            <a:ext cx="34111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Positive FC in hyperactive model 102 edges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E70028C1-93FA-4706-8EC4-665BBAB321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121" y="2384276"/>
            <a:ext cx="381033" cy="3839727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B330DB3B-917F-42DB-B0F4-7DF6F7DFC6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961796" y="4410513"/>
            <a:ext cx="381033" cy="3992316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8C801F61-CA81-4F36-8BE6-1D1EC485E2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9164867" y="4474429"/>
            <a:ext cx="381033" cy="4122995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0342DBB4-9AD6-4B0A-87EC-943EB64639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2852" y="2365831"/>
            <a:ext cx="381033" cy="3961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4398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C9DBE390-C6A9-43D6-BDC0-C46728EB9F96}"/>
              </a:ext>
            </a:extLst>
          </p:cNvPr>
          <p:cNvSpPr/>
          <p:nvPr/>
        </p:nvSpPr>
        <p:spPr>
          <a:xfrm>
            <a:off x="8020050" y="2105025"/>
            <a:ext cx="809625" cy="180975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0549EB9-5B7F-4B1D-B176-DF45120E00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479" y="1871440"/>
            <a:ext cx="1544499" cy="3121175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66B5AA8-8F39-48DA-AF33-37F64DE862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5302" y="1868422"/>
            <a:ext cx="3228432" cy="31211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A4192D0-EF7C-458A-9512-D4ACA11BFBFE}"/>
              </a:ext>
            </a:extLst>
          </p:cNvPr>
          <p:cNvSpPr txBox="1"/>
          <p:nvPr/>
        </p:nvSpPr>
        <p:spPr>
          <a:xfrm>
            <a:off x="646934" y="211790"/>
            <a:ext cx="86701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**Top 10 nodes with the most connections in inattentive  </a:t>
            </a:r>
          </a:p>
          <a:p>
            <a:r>
              <a:rPr lang="en-US" sz="2800" dirty="0"/>
              <a:t>     and hyperactive model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AB663D3-63FA-419F-BADC-03A6271A9B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894" y="1842386"/>
            <a:ext cx="1544499" cy="312253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02ED202-F3EF-4D7E-8481-CFA368E692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8393" y="1843693"/>
            <a:ext cx="3128127" cy="31211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D61FEDC-84FD-47DB-B1DA-5AE5EBB8EE3B}"/>
              </a:ext>
            </a:extLst>
          </p:cNvPr>
          <p:cNvSpPr txBox="1"/>
          <p:nvPr/>
        </p:nvSpPr>
        <p:spPr>
          <a:xfrm>
            <a:off x="1267863" y="1317533"/>
            <a:ext cx="37141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Ⅰ. Inattentive Model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618610-DA22-4235-AFBE-112E403B25BF}"/>
              </a:ext>
            </a:extLst>
          </p:cNvPr>
          <p:cNvSpPr txBox="1"/>
          <p:nvPr/>
        </p:nvSpPr>
        <p:spPr>
          <a:xfrm>
            <a:off x="6749492" y="1329517"/>
            <a:ext cx="4046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Ⅱ. Hyperac</a:t>
            </a:r>
            <a:r>
              <a:rPr lang="en-US" sz="2400" dirty="0"/>
              <a:t>tive Model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C0B6EE-97DA-4238-8B97-1ED1CE8447E5}"/>
              </a:ext>
            </a:extLst>
          </p:cNvPr>
          <p:cNvSpPr txBox="1"/>
          <p:nvPr/>
        </p:nvSpPr>
        <p:spPr>
          <a:xfrm>
            <a:off x="2140779" y="5288498"/>
            <a:ext cx="7521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⇒ </a:t>
            </a:r>
            <a:r>
              <a:rPr lang="en-US" sz="2400" dirty="0"/>
              <a:t>Regarding previous studies…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979264-E359-44F3-AF23-18A2A362A44E}"/>
              </a:ext>
            </a:extLst>
          </p:cNvPr>
          <p:cNvSpPr txBox="1"/>
          <p:nvPr/>
        </p:nvSpPr>
        <p:spPr>
          <a:xfrm>
            <a:off x="2659273" y="5445881"/>
            <a:ext cx="4090219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Inattentive model – Prefrontal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Hyperactive model – Cerebellum </a:t>
            </a:r>
          </a:p>
          <a:p>
            <a:endParaRPr lang="en-US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9DF2EBB-FAE3-4E9D-8AE5-402CACE9C30A}"/>
              </a:ext>
            </a:extLst>
          </p:cNvPr>
          <p:cNvCxnSpPr>
            <a:cxnSpLocks/>
          </p:cNvCxnSpPr>
          <p:nvPr/>
        </p:nvCxnSpPr>
        <p:spPr>
          <a:xfrm>
            <a:off x="8186057" y="2522052"/>
            <a:ext cx="91778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DEF123E-BD69-4AFF-A6CA-77AC7B578C6E}"/>
              </a:ext>
            </a:extLst>
          </p:cNvPr>
          <p:cNvCxnSpPr>
            <a:cxnSpLocks/>
          </p:cNvCxnSpPr>
          <p:nvPr/>
        </p:nvCxnSpPr>
        <p:spPr>
          <a:xfrm>
            <a:off x="8193276" y="3051787"/>
            <a:ext cx="9205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81E5F9FD-7C48-46C4-877A-7DFB2E3DA081}"/>
              </a:ext>
            </a:extLst>
          </p:cNvPr>
          <p:cNvCxnSpPr>
            <a:cxnSpLocks/>
          </p:cNvCxnSpPr>
          <p:nvPr/>
        </p:nvCxnSpPr>
        <p:spPr>
          <a:xfrm>
            <a:off x="2589464" y="2819400"/>
            <a:ext cx="84065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8864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69533CE-B81E-48E0-85C6-6319B3AA9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*Results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6A5092-519A-406C-A698-69A4B5ABD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8800"/>
            <a:ext cx="10515600" cy="387176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400" dirty="0"/>
              <a:t> 2. Model Validation – </a:t>
            </a:r>
            <a:r>
              <a:rPr lang="en-US" sz="3400" i="1" dirty="0"/>
              <a:t>Generalization</a:t>
            </a:r>
          </a:p>
          <a:p>
            <a:endParaRPr lang="en-US" sz="3200" dirty="0"/>
          </a:p>
          <a:p>
            <a:pPr marL="0" indent="0">
              <a:buNone/>
            </a:pPr>
            <a:r>
              <a:rPr lang="en-US" altLang="ko-KR" sz="3200" dirty="0"/>
              <a:t>   ⑴ </a:t>
            </a:r>
            <a:r>
              <a:rPr lang="en-US" altLang="ko-KR" sz="3200" i="1" dirty="0"/>
              <a:t>Inattentive Model</a:t>
            </a:r>
            <a:r>
              <a:rPr lang="en-US" altLang="ko-KR" sz="3200" dirty="0"/>
              <a:t> ⇒</a:t>
            </a:r>
            <a:r>
              <a:rPr lang="en-US" altLang="ko-KR" sz="3200" i="1" dirty="0"/>
              <a:t>  ATA-V, Stroop, CCTT1</a:t>
            </a:r>
          </a:p>
          <a:p>
            <a:pPr marL="0" indent="0">
              <a:buNone/>
            </a:pPr>
            <a:r>
              <a:rPr lang="en-US" altLang="ko-KR" sz="3200" i="1" dirty="0"/>
              <a:t>       </a:t>
            </a:r>
            <a:r>
              <a:rPr lang="en-US" altLang="ko-KR" sz="3200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→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ATA-A, CCTT2</a:t>
            </a:r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(</a:t>
            </a:r>
            <a: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generalized) </a:t>
            </a:r>
          </a:p>
          <a:p>
            <a:pPr marL="0" indent="0">
              <a:buNone/>
            </a:pPr>
            <a:endParaRPr lang="en-US" altLang="ko-KR" sz="3200" dirty="0"/>
          </a:p>
          <a:p>
            <a:pPr marL="0" indent="0">
              <a:buNone/>
            </a:pPr>
            <a:r>
              <a:rPr lang="en-US" altLang="ko-KR" sz="3200" dirty="0"/>
              <a:t>   ⑵ </a:t>
            </a:r>
            <a:r>
              <a:rPr lang="en-US" altLang="ko-KR" sz="3200" i="1" dirty="0"/>
              <a:t>Hyperactive Model </a:t>
            </a:r>
            <a:r>
              <a:rPr lang="en-US" altLang="ko-KR" sz="3200" dirty="0"/>
              <a:t>⇒ </a:t>
            </a:r>
            <a:r>
              <a:rPr lang="en-US" altLang="ko-KR" sz="3200" i="1" dirty="0"/>
              <a:t>ATA-V, Stroop </a:t>
            </a:r>
          </a:p>
          <a:p>
            <a:pPr marL="0" indent="0">
              <a:buNone/>
            </a:pPr>
            <a:r>
              <a:rPr lang="en-US" altLang="ko-KR" sz="3200" i="1" dirty="0"/>
              <a:t>       </a:t>
            </a:r>
            <a:r>
              <a:rPr lang="en-US" altLang="ko-KR" sz="3200" i="1" dirty="0">
                <a:latin typeface="맑은 고딕" panose="020B0503020000020004" pitchFamily="50" charset="-127"/>
              </a:rPr>
              <a:t>→ </a:t>
            </a:r>
            <a:r>
              <a:rPr lang="en-US" altLang="ko-KR" dirty="0">
                <a:latin typeface="맑은 고딕" panose="020B0503020000020004" pitchFamily="50" charset="-127"/>
              </a:rPr>
              <a:t>ATA-A</a:t>
            </a:r>
            <a:r>
              <a:rPr lang="en-US" altLang="ko-KR" sz="3200" dirty="0">
                <a:latin typeface="맑은 고딕" panose="020B0503020000020004" pitchFamily="50" charset="-127"/>
              </a:rPr>
              <a:t> (</a:t>
            </a:r>
            <a:r>
              <a:rPr lang="en-US" altLang="ko-KR" sz="3200" b="1" dirty="0">
                <a:latin typeface="맑은 고딕" panose="020B0503020000020004" pitchFamily="50" charset="-127"/>
              </a:rPr>
              <a:t>X</a:t>
            </a:r>
            <a:r>
              <a:rPr lang="en-US" altLang="ko-KR" sz="3200" dirty="0">
                <a:latin typeface="맑은 고딕" panose="020B0503020000020004" pitchFamily="50" charset="-127"/>
              </a:rPr>
              <a:t> generalized) </a:t>
            </a:r>
          </a:p>
          <a:p>
            <a:pPr marL="0" indent="0">
              <a:buNone/>
            </a:pPr>
            <a:endParaRPr lang="en-US" altLang="ko-KR" sz="2400" dirty="0">
              <a:latin typeface="맑은 고딕" panose="020B0503020000020004" pitchFamily="50" charset="-127"/>
            </a:endParaRP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i="1" dirty="0"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40467949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EDD9862-4043-46CC-9E41-0CF69F9B9CBB}"/>
              </a:ext>
            </a:extLst>
          </p:cNvPr>
          <p:cNvSpPr txBox="1"/>
          <p:nvPr/>
        </p:nvSpPr>
        <p:spPr>
          <a:xfrm>
            <a:off x="6399333" y="638954"/>
            <a:ext cx="573204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3 subscales of </a:t>
            </a:r>
            <a:r>
              <a:rPr lang="en-US" sz="2000" dirty="0">
                <a:highlight>
                  <a:srgbClr val="FFFF00"/>
                </a:highlight>
              </a:rPr>
              <a:t>ATA-Vision</a:t>
            </a:r>
            <a:r>
              <a:rPr lang="en-US" sz="2000" dirty="0"/>
              <a:t>, </a:t>
            </a:r>
            <a:r>
              <a:rPr lang="en-US" altLang="ko-KR" sz="2000" dirty="0"/>
              <a:t> </a:t>
            </a:r>
            <a:r>
              <a:rPr lang="en-US" altLang="ko-KR" sz="2000" dirty="0">
                <a:highlight>
                  <a:srgbClr val="FFFF00"/>
                </a:highlight>
              </a:rPr>
              <a:t>Stroop color-word</a:t>
            </a:r>
            <a:r>
              <a:rPr lang="en-US" altLang="ko-KR" sz="2000" dirty="0"/>
              <a:t>,  </a:t>
            </a:r>
            <a:r>
              <a:rPr lang="en-US" altLang="ko-KR" sz="2000" dirty="0">
                <a:highlight>
                  <a:srgbClr val="FFFF00"/>
                </a:highlight>
              </a:rPr>
              <a:t>CCTT1</a:t>
            </a:r>
            <a:endParaRPr lang="en-US" sz="2000" dirty="0">
              <a:highlight>
                <a:srgbClr val="FFFF00"/>
              </a:highlight>
            </a:endParaRPr>
          </a:p>
          <a:p>
            <a:endParaRPr lang="en-US" dirty="0"/>
          </a:p>
        </p:txBody>
      </p:sp>
      <p:pic>
        <p:nvPicPr>
          <p:cNvPr id="6" name="내용 개체 틀 5" descr="지도, 텍스트이(가) 표시된 사진&#10;&#10;자동 생성된 설명">
            <a:extLst>
              <a:ext uri="{FF2B5EF4-FFF2-40B4-BE49-F238E27FC236}">
                <a16:creationId xmlns:a16="http://schemas.microsoft.com/office/drawing/2014/main" id="{2D9FC5C1-2201-408F-B396-88F8CAA01B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370" y="1831692"/>
            <a:ext cx="5352381" cy="3923809"/>
          </a:xfrm>
        </p:spPr>
      </p:pic>
      <p:pic>
        <p:nvPicPr>
          <p:cNvPr id="10" name="그림 9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208D2A9D-63F7-4020-9C16-405597BBAD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5218" y="1830778"/>
            <a:ext cx="5352381" cy="3923809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939C4574-00D9-4709-BC84-2D50347E5B1F}"/>
              </a:ext>
            </a:extLst>
          </p:cNvPr>
          <p:cNvSpPr/>
          <p:nvPr/>
        </p:nvSpPr>
        <p:spPr>
          <a:xfrm>
            <a:off x="4532706" y="1827517"/>
            <a:ext cx="135082" cy="149528"/>
          </a:xfrm>
          <a:prstGeom prst="rect">
            <a:avLst/>
          </a:prstGeom>
          <a:solidFill>
            <a:srgbClr val="FB4362"/>
          </a:solidFill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4853A71-5663-46B0-8096-CA0AB81E4E73}"/>
              </a:ext>
            </a:extLst>
          </p:cNvPr>
          <p:cNvSpPr/>
          <p:nvPr/>
        </p:nvSpPr>
        <p:spPr>
          <a:xfrm>
            <a:off x="3750009" y="1827516"/>
            <a:ext cx="139992" cy="14952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76EE41A-8555-4F5E-BE4C-F4966E63BB4D}"/>
              </a:ext>
            </a:extLst>
          </p:cNvPr>
          <p:cNvSpPr/>
          <p:nvPr/>
        </p:nvSpPr>
        <p:spPr>
          <a:xfrm>
            <a:off x="10040965" y="1843002"/>
            <a:ext cx="135082" cy="127463"/>
          </a:xfrm>
          <a:prstGeom prst="rect">
            <a:avLst/>
          </a:prstGeom>
          <a:solidFill>
            <a:srgbClr val="4B73F3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4D26E3F-AD4A-49D0-B39A-A585A2CAC5CF}"/>
              </a:ext>
            </a:extLst>
          </p:cNvPr>
          <p:cNvSpPr/>
          <p:nvPr/>
        </p:nvSpPr>
        <p:spPr>
          <a:xfrm>
            <a:off x="9322370" y="1851856"/>
            <a:ext cx="135082" cy="12746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D76309C-D064-4A9A-97AB-6D21C986F98F}"/>
              </a:ext>
            </a:extLst>
          </p:cNvPr>
          <p:cNvSpPr txBox="1"/>
          <p:nvPr/>
        </p:nvSpPr>
        <p:spPr>
          <a:xfrm>
            <a:off x="1980545" y="1638491"/>
            <a:ext cx="10650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(Positive)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293922E-DF4A-406E-89C7-BEC2F6E8A8A8}"/>
              </a:ext>
            </a:extLst>
          </p:cNvPr>
          <p:cNvSpPr txBox="1"/>
          <p:nvPr/>
        </p:nvSpPr>
        <p:spPr>
          <a:xfrm>
            <a:off x="1365375" y="1618134"/>
            <a:ext cx="706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N=37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CBC8899-9051-4B36-8F00-B583903059CF}"/>
              </a:ext>
            </a:extLst>
          </p:cNvPr>
          <p:cNvSpPr txBox="1"/>
          <p:nvPr/>
        </p:nvSpPr>
        <p:spPr>
          <a:xfrm>
            <a:off x="3959140" y="4397483"/>
            <a:ext cx="18906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P&lt;0.0022</a:t>
            </a:r>
          </a:p>
          <a:p>
            <a:r>
              <a:rPr lang="en-US" sz="2000" b="1" dirty="0"/>
              <a:t>r=0.49 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92D6D6F-AF59-4A1D-85FA-3F1952676484}"/>
              </a:ext>
            </a:extLst>
          </p:cNvPr>
          <p:cNvSpPr txBox="1"/>
          <p:nvPr/>
        </p:nvSpPr>
        <p:spPr>
          <a:xfrm>
            <a:off x="9651756" y="4430270"/>
            <a:ext cx="13447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P&lt;0.0027</a:t>
            </a:r>
          </a:p>
          <a:p>
            <a:r>
              <a:rPr lang="en-US" sz="2000" b="1" dirty="0"/>
              <a:t>r=0.48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ABDFCBE-90CF-42D5-BC8C-4C8C8E65BB82}"/>
              </a:ext>
            </a:extLst>
          </p:cNvPr>
          <p:cNvSpPr txBox="1"/>
          <p:nvPr/>
        </p:nvSpPr>
        <p:spPr>
          <a:xfrm>
            <a:off x="6961651" y="1647026"/>
            <a:ext cx="706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N=37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DB189A6-3CCA-404A-9D95-CA332E14AC4A}"/>
              </a:ext>
            </a:extLst>
          </p:cNvPr>
          <p:cNvSpPr txBox="1"/>
          <p:nvPr/>
        </p:nvSpPr>
        <p:spPr>
          <a:xfrm>
            <a:off x="7547996" y="1655791"/>
            <a:ext cx="10650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(Negative)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DF6E735-5B7D-472F-AC3D-B8A074069318}"/>
              </a:ext>
            </a:extLst>
          </p:cNvPr>
          <p:cNvSpPr txBox="1"/>
          <p:nvPr/>
        </p:nvSpPr>
        <p:spPr>
          <a:xfrm>
            <a:off x="4667788" y="1760869"/>
            <a:ext cx="9564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ADHD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4DEDA6-1ABB-4ACF-9F4C-E22E67E0536E}"/>
              </a:ext>
            </a:extLst>
          </p:cNvPr>
          <p:cNvSpPr txBox="1"/>
          <p:nvPr/>
        </p:nvSpPr>
        <p:spPr>
          <a:xfrm>
            <a:off x="3895436" y="1753271"/>
            <a:ext cx="5584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TDC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1CD5C7F-12C7-4625-BB18-F3D93A96E54D}"/>
              </a:ext>
            </a:extLst>
          </p:cNvPr>
          <p:cNvSpPr txBox="1"/>
          <p:nvPr/>
        </p:nvSpPr>
        <p:spPr>
          <a:xfrm>
            <a:off x="10211455" y="1766011"/>
            <a:ext cx="9564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ADHD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3B0DF69-4EB5-413A-B663-315E195FB926}"/>
              </a:ext>
            </a:extLst>
          </p:cNvPr>
          <p:cNvSpPr txBox="1"/>
          <p:nvPr/>
        </p:nvSpPr>
        <p:spPr>
          <a:xfrm>
            <a:off x="9457452" y="1760869"/>
            <a:ext cx="9564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TDC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998F4C8-5973-40E5-873A-5ED36081E812}"/>
              </a:ext>
            </a:extLst>
          </p:cNvPr>
          <p:cNvSpPr txBox="1"/>
          <p:nvPr/>
        </p:nvSpPr>
        <p:spPr>
          <a:xfrm>
            <a:off x="397786" y="534069"/>
            <a:ext cx="61410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Inattentive model generalization</a:t>
            </a:r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4FD5DFBD-62BF-4774-AA29-DEC2CEA84D72}"/>
              </a:ext>
            </a:extLst>
          </p:cNvPr>
          <p:cNvSpPr/>
          <p:nvPr/>
        </p:nvSpPr>
        <p:spPr>
          <a:xfrm>
            <a:off x="5914699" y="675757"/>
            <a:ext cx="450933" cy="307777"/>
          </a:xfrm>
          <a:prstGeom prst="rightArrow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4286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지도, 텍스트이(가) 표시된 사진&#10;&#10;자동 생성된 설명">
            <a:extLst>
              <a:ext uri="{FF2B5EF4-FFF2-40B4-BE49-F238E27FC236}">
                <a16:creationId xmlns:a16="http://schemas.microsoft.com/office/drawing/2014/main" id="{5A0F4BF3-E480-4BCA-A673-0D655EE1F3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878" y="1726867"/>
            <a:ext cx="5352381" cy="3923809"/>
          </a:xfrm>
          <a:prstGeom prst="rect">
            <a:avLst/>
          </a:prstGeom>
        </p:spPr>
      </p:pic>
      <p:pic>
        <p:nvPicPr>
          <p:cNvPr id="9" name="그림 8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CA62A187-4CA6-460F-BC14-43720BF22C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580" y="1674912"/>
            <a:ext cx="5352381" cy="392380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2B3F876-78DB-43F7-B073-BD894F31ABEE}"/>
              </a:ext>
            </a:extLst>
          </p:cNvPr>
          <p:cNvSpPr txBox="1"/>
          <p:nvPr/>
        </p:nvSpPr>
        <p:spPr>
          <a:xfrm>
            <a:off x="4274264" y="4254856"/>
            <a:ext cx="14199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P&lt;0.0184 </a:t>
            </a:r>
          </a:p>
          <a:p>
            <a:r>
              <a:rPr lang="en-US" sz="2000" b="1" dirty="0"/>
              <a:t>r=0.39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A6D7C8-F1E8-462D-A592-8AAA8D137B72}"/>
              </a:ext>
            </a:extLst>
          </p:cNvPr>
          <p:cNvSpPr txBox="1"/>
          <p:nvPr/>
        </p:nvSpPr>
        <p:spPr>
          <a:xfrm>
            <a:off x="9763125" y="4220258"/>
            <a:ext cx="12541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P&lt;0.0171</a:t>
            </a:r>
          </a:p>
          <a:p>
            <a:r>
              <a:rPr lang="en-US" sz="2000" b="1" dirty="0"/>
              <a:t>r=0.39  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1F265A8F-413C-428B-AB50-73FC901754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011" y="1435365"/>
            <a:ext cx="4181207" cy="58300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80043314-24FF-43D7-9120-9F28E8CDEBD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408" y="1419968"/>
            <a:ext cx="4176000" cy="509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9339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 descr="지도, 텍스트이(가) 표시된 사진&#10;&#10;자동 생성된 설명">
            <a:extLst>
              <a:ext uri="{FF2B5EF4-FFF2-40B4-BE49-F238E27FC236}">
                <a16:creationId xmlns:a16="http://schemas.microsoft.com/office/drawing/2014/main" id="{6AC45894-CDBE-452C-87A3-AE1373E0AA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619" y="1591785"/>
            <a:ext cx="5352381" cy="3923809"/>
          </a:xfrm>
        </p:spPr>
      </p:pic>
      <p:pic>
        <p:nvPicPr>
          <p:cNvPr id="8" name="그림 7" descr="텍스트, 지도, 하늘이(가) 표시된 사진&#10;&#10;자동 생성된 설명">
            <a:extLst>
              <a:ext uri="{FF2B5EF4-FFF2-40B4-BE49-F238E27FC236}">
                <a16:creationId xmlns:a16="http://schemas.microsoft.com/office/drawing/2014/main" id="{C606B5E1-A160-40DA-AE0E-0D0623AD15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0117" y="1591785"/>
            <a:ext cx="5352381" cy="392380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5A19A82-326A-4027-BD9F-2A0ECF14F7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868" y="1332015"/>
            <a:ext cx="4176000" cy="56376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4080DCD-E8C2-4580-8763-CCEA7156FF1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327" y="1359387"/>
            <a:ext cx="4176000" cy="50901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1367F71-DCF6-410B-B2DF-507AB1B278CC}"/>
              </a:ext>
            </a:extLst>
          </p:cNvPr>
          <p:cNvSpPr txBox="1"/>
          <p:nvPr/>
        </p:nvSpPr>
        <p:spPr>
          <a:xfrm>
            <a:off x="4251600" y="4144020"/>
            <a:ext cx="13969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P&lt;0.0104 </a:t>
            </a:r>
          </a:p>
          <a:p>
            <a:r>
              <a:rPr lang="en-US" sz="2000" b="1" dirty="0"/>
              <a:t>r=0.42 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6698D-2E9C-49F0-A121-088D5BE2AC45}"/>
              </a:ext>
            </a:extLst>
          </p:cNvPr>
          <p:cNvSpPr txBox="1"/>
          <p:nvPr/>
        </p:nvSpPr>
        <p:spPr>
          <a:xfrm>
            <a:off x="9850316" y="4135140"/>
            <a:ext cx="13110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P&lt;0.0035 </a:t>
            </a:r>
          </a:p>
          <a:p>
            <a:r>
              <a:rPr lang="en-US" sz="2000" b="1" dirty="0"/>
              <a:t>r=0.47  </a:t>
            </a:r>
          </a:p>
        </p:txBody>
      </p:sp>
    </p:spTree>
    <p:extLst>
      <p:ext uri="{BB962C8B-B14F-4D97-AF65-F5344CB8AC3E}">
        <p14:creationId xmlns:p14="http://schemas.microsoft.com/office/powerpoint/2010/main" val="9036370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 descr="지도, 텍스트이(가) 표시된 사진&#10;&#10;자동 생성된 설명">
            <a:extLst>
              <a:ext uri="{FF2B5EF4-FFF2-40B4-BE49-F238E27FC236}">
                <a16:creationId xmlns:a16="http://schemas.microsoft.com/office/drawing/2014/main" id="{8ADCEACE-0C7F-4BB2-B30C-E87E6D7314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619" y="1571798"/>
            <a:ext cx="5352381" cy="3923809"/>
          </a:xfrm>
        </p:spPr>
      </p:pic>
      <p:pic>
        <p:nvPicPr>
          <p:cNvPr id="11" name="그림 10" descr="지도, 텍스트이(가) 표시된 사진&#10;&#10;자동 생성된 설명">
            <a:extLst>
              <a:ext uri="{FF2B5EF4-FFF2-40B4-BE49-F238E27FC236}">
                <a16:creationId xmlns:a16="http://schemas.microsoft.com/office/drawing/2014/main" id="{48B24867-66EE-4785-AD4B-EFB93AFFC2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1609" y="1571798"/>
            <a:ext cx="5352381" cy="392380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D2F02D1-A863-4116-94A3-E072665B7435}"/>
              </a:ext>
            </a:extLst>
          </p:cNvPr>
          <p:cNvSpPr txBox="1"/>
          <p:nvPr/>
        </p:nvSpPr>
        <p:spPr>
          <a:xfrm>
            <a:off x="1658552" y="1365897"/>
            <a:ext cx="706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N=35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9F52CB-7255-48B1-B02C-765171EBD1F1}"/>
              </a:ext>
            </a:extLst>
          </p:cNvPr>
          <p:cNvSpPr txBox="1"/>
          <p:nvPr/>
        </p:nvSpPr>
        <p:spPr>
          <a:xfrm>
            <a:off x="2354743" y="1386284"/>
            <a:ext cx="10650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(Positive)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3F29B3-2769-41D3-AF85-28F44BD63518}"/>
              </a:ext>
            </a:extLst>
          </p:cNvPr>
          <p:cNvSpPr txBox="1"/>
          <p:nvPr/>
        </p:nvSpPr>
        <p:spPr>
          <a:xfrm>
            <a:off x="7356498" y="1355506"/>
            <a:ext cx="706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N=35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8834965-84B2-41ED-85D8-5ABCD3165CF1}"/>
              </a:ext>
            </a:extLst>
          </p:cNvPr>
          <p:cNvSpPr txBox="1"/>
          <p:nvPr/>
        </p:nvSpPr>
        <p:spPr>
          <a:xfrm>
            <a:off x="8059149" y="1381286"/>
            <a:ext cx="10650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(Positive)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4D4B09AF-3FAA-41CA-B736-CE306233A6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0498" y="1482681"/>
            <a:ext cx="1611685" cy="346067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86E37993-A8AD-467F-9AF6-A7D0333AA3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0075" y="1468825"/>
            <a:ext cx="1611685" cy="34606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FD04148-7937-43CE-A8B4-F82B7B9A16BE}"/>
              </a:ext>
            </a:extLst>
          </p:cNvPr>
          <p:cNvSpPr txBox="1"/>
          <p:nvPr/>
        </p:nvSpPr>
        <p:spPr>
          <a:xfrm>
            <a:off x="1656256" y="4116309"/>
            <a:ext cx="13969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P&lt;0.0217 </a:t>
            </a:r>
          </a:p>
          <a:p>
            <a:r>
              <a:rPr lang="en-US" sz="2000" b="1" dirty="0"/>
              <a:t>r= -0.39 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DCB2FC6-F5E7-40C2-B5D6-91107ACD8709}"/>
              </a:ext>
            </a:extLst>
          </p:cNvPr>
          <p:cNvSpPr txBox="1"/>
          <p:nvPr/>
        </p:nvSpPr>
        <p:spPr>
          <a:xfrm>
            <a:off x="7375547" y="4089243"/>
            <a:ext cx="13969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P&lt;0.0223 </a:t>
            </a:r>
          </a:p>
          <a:p>
            <a:r>
              <a:rPr lang="en-US" sz="2000" b="1" dirty="0"/>
              <a:t>r= -0.39  </a:t>
            </a:r>
          </a:p>
        </p:txBody>
      </p:sp>
    </p:spTree>
    <p:extLst>
      <p:ext uri="{BB962C8B-B14F-4D97-AF65-F5344CB8AC3E}">
        <p14:creationId xmlns:p14="http://schemas.microsoft.com/office/powerpoint/2010/main" val="40703259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08E5636-C39B-4E93-B08C-D35EE005D31A}"/>
              </a:ext>
            </a:extLst>
          </p:cNvPr>
          <p:cNvSpPr txBox="1"/>
          <p:nvPr/>
        </p:nvSpPr>
        <p:spPr>
          <a:xfrm>
            <a:off x="245386" y="249382"/>
            <a:ext cx="61410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Hyperactive model generalization</a:t>
            </a:r>
          </a:p>
        </p:txBody>
      </p:sp>
      <p:pic>
        <p:nvPicPr>
          <p:cNvPr id="6" name="내용 개체 틀 5" descr="지도, 텍스트이(가) 표시된 사진&#10;&#10;자동 생성된 설명">
            <a:extLst>
              <a:ext uri="{FF2B5EF4-FFF2-40B4-BE49-F238E27FC236}">
                <a16:creationId xmlns:a16="http://schemas.microsoft.com/office/drawing/2014/main" id="{CA22424C-0E30-41DB-94F9-2AEA390B49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619" y="1748444"/>
            <a:ext cx="5352381" cy="3923809"/>
          </a:xfrm>
        </p:spPr>
      </p:pic>
      <p:pic>
        <p:nvPicPr>
          <p:cNvPr id="8" name="그림 7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B3ED1407-7712-40BF-B47F-F05912C829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3290" y="1748444"/>
            <a:ext cx="5352381" cy="392380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8947830-494B-47C3-BEAC-1D45510FBE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509" y="1500619"/>
            <a:ext cx="4236853" cy="51643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ADC884A2-DC02-4FFF-B516-C5DD67B13B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6890" y="1500619"/>
            <a:ext cx="4236853" cy="51643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13068D4-09C2-4341-9FAF-632EDB6FA223}"/>
              </a:ext>
            </a:extLst>
          </p:cNvPr>
          <p:cNvSpPr txBox="1"/>
          <p:nvPr/>
        </p:nvSpPr>
        <p:spPr>
          <a:xfrm>
            <a:off x="4256279" y="4249072"/>
            <a:ext cx="13650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P&lt;0.0035 </a:t>
            </a:r>
          </a:p>
          <a:p>
            <a:r>
              <a:rPr lang="en-US" sz="2000" b="1" dirty="0"/>
              <a:t>r=0.47 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76AD6C-DC6C-49AA-9D32-A5D3D1FF0D60}"/>
              </a:ext>
            </a:extLst>
          </p:cNvPr>
          <p:cNvSpPr txBox="1"/>
          <p:nvPr/>
        </p:nvSpPr>
        <p:spPr>
          <a:xfrm>
            <a:off x="9608660" y="4249072"/>
            <a:ext cx="13650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P&lt;0.0247 </a:t>
            </a:r>
          </a:p>
          <a:p>
            <a:r>
              <a:rPr lang="en-US" sz="2000" b="1" dirty="0"/>
              <a:t>r=0.37  </a:t>
            </a: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98548E3D-FE46-4274-BEC8-7504A0E4A92D}"/>
              </a:ext>
            </a:extLst>
          </p:cNvPr>
          <p:cNvSpPr/>
          <p:nvPr/>
        </p:nvSpPr>
        <p:spPr>
          <a:xfrm>
            <a:off x="6175209" y="419053"/>
            <a:ext cx="450933" cy="307777"/>
          </a:xfrm>
          <a:prstGeom prst="rightArrow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239EA3-71EB-4172-B0FA-517CA0ED9BF9}"/>
              </a:ext>
            </a:extLst>
          </p:cNvPr>
          <p:cNvSpPr txBox="1"/>
          <p:nvPr/>
        </p:nvSpPr>
        <p:spPr>
          <a:xfrm>
            <a:off x="6716108" y="393064"/>
            <a:ext cx="50542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3 subscales of </a:t>
            </a:r>
            <a:r>
              <a:rPr lang="en-US" sz="2000" dirty="0">
                <a:highlight>
                  <a:srgbClr val="FFFF00"/>
                </a:highlight>
              </a:rPr>
              <a:t>ATA-Vision</a:t>
            </a:r>
            <a:r>
              <a:rPr lang="en-US" sz="2000" dirty="0"/>
              <a:t>, </a:t>
            </a:r>
            <a:r>
              <a:rPr lang="en-US" altLang="ko-KR" sz="2000" dirty="0"/>
              <a:t> </a:t>
            </a:r>
            <a:r>
              <a:rPr lang="en-US" altLang="ko-KR" sz="2000" dirty="0">
                <a:highlight>
                  <a:srgbClr val="FFFF00"/>
                </a:highlight>
              </a:rPr>
              <a:t>Stroop color-word</a:t>
            </a:r>
            <a:endParaRPr lang="en-US" sz="20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68366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255C6450-5CF1-4ECE-B8F8-BC0E69B058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472" y="1873135"/>
            <a:ext cx="5352381" cy="3923809"/>
          </a:xfrm>
        </p:spPr>
      </p:pic>
      <p:pic>
        <p:nvPicPr>
          <p:cNvPr id="7" name="그림 6" descr="텍스트, 지도, 하늘이(가) 표시된 사진&#10;&#10;자동 생성된 설명">
            <a:extLst>
              <a:ext uri="{FF2B5EF4-FFF2-40B4-BE49-F238E27FC236}">
                <a16:creationId xmlns:a16="http://schemas.microsoft.com/office/drawing/2014/main" id="{804FF121-14CD-43B1-888D-4089B567FA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2391" y="1873135"/>
            <a:ext cx="5352381" cy="392380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CFA67D8-8864-484C-8DB6-92FA7D69FF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125" y="1609883"/>
            <a:ext cx="4319485" cy="52650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0D4ECB9-392D-49F3-8077-40AABB9694CB}"/>
              </a:ext>
            </a:extLst>
          </p:cNvPr>
          <p:cNvSpPr txBox="1"/>
          <p:nvPr/>
        </p:nvSpPr>
        <p:spPr>
          <a:xfrm>
            <a:off x="4335610" y="4367671"/>
            <a:ext cx="14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P&lt;0.0138 </a:t>
            </a:r>
          </a:p>
          <a:p>
            <a:r>
              <a:rPr lang="en-US" sz="2000" b="1" dirty="0"/>
              <a:t>r=0.4 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AC892A-E680-416B-AEF4-4C303B0E36A6}"/>
              </a:ext>
            </a:extLst>
          </p:cNvPr>
          <p:cNvSpPr txBox="1"/>
          <p:nvPr/>
        </p:nvSpPr>
        <p:spPr>
          <a:xfrm>
            <a:off x="7411652" y="1688469"/>
            <a:ext cx="706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N=35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D55F713-6241-420A-A7AD-FCFA75218D04}"/>
              </a:ext>
            </a:extLst>
          </p:cNvPr>
          <p:cNvSpPr txBox="1"/>
          <p:nvPr/>
        </p:nvSpPr>
        <p:spPr>
          <a:xfrm>
            <a:off x="8083597" y="1709251"/>
            <a:ext cx="10650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(Negative)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80E62B05-2A1C-410E-A62C-007F8A48D1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6589" y="1748980"/>
            <a:ext cx="1754092" cy="38740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F86E77B-2681-4E59-8C2B-F048C1145AF1}"/>
              </a:ext>
            </a:extLst>
          </p:cNvPr>
          <p:cNvSpPr txBox="1"/>
          <p:nvPr/>
        </p:nvSpPr>
        <p:spPr>
          <a:xfrm>
            <a:off x="7294922" y="4363367"/>
            <a:ext cx="14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P&lt;0.0177 </a:t>
            </a:r>
          </a:p>
          <a:p>
            <a:r>
              <a:rPr lang="en-US" sz="2000" b="1" dirty="0"/>
              <a:t>r=-0.4  </a:t>
            </a:r>
          </a:p>
        </p:txBody>
      </p:sp>
    </p:spTree>
    <p:extLst>
      <p:ext uri="{BB962C8B-B14F-4D97-AF65-F5344CB8AC3E}">
        <p14:creationId xmlns:p14="http://schemas.microsoft.com/office/powerpoint/2010/main" val="5226450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15CBBD4-6986-47D8-8C7E-C1DE54BB5FA5}"/>
              </a:ext>
            </a:extLst>
          </p:cNvPr>
          <p:cNvSpPr txBox="1"/>
          <p:nvPr/>
        </p:nvSpPr>
        <p:spPr>
          <a:xfrm>
            <a:off x="10577119" y="6142143"/>
            <a:ext cx="2899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p </a:t>
            </a:r>
            <a:r>
              <a:rPr lang="en-US" dirty="0"/>
              <a:t>value &lt; .05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CD697A-9C09-47A3-8054-0152BD37B101}"/>
              </a:ext>
            </a:extLst>
          </p:cNvPr>
          <p:cNvSpPr txBox="1"/>
          <p:nvPr/>
        </p:nvSpPr>
        <p:spPr>
          <a:xfrm>
            <a:off x="7802837" y="531191"/>
            <a:ext cx="53132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**Neuropsychological Test </a:t>
            </a:r>
          </a:p>
          <a:p>
            <a:r>
              <a:rPr lang="en-US" sz="2800" dirty="0"/>
              <a:t> </a:t>
            </a:r>
            <a:r>
              <a:rPr 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sz="2800" dirty="0"/>
              <a:t>Cross-correlation Result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4EA170-9084-4565-9121-B399C7093E7A}"/>
              </a:ext>
            </a:extLst>
          </p:cNvPr>
          <p:cNvSpPr txBox="1"/>
          <p:nvPr/>
        </p:nvSpPr>
        <p:spPr>
          <a:xfrm>
            <a:off x="8414094" y="1627332"/>
            <a:ext cx="315007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검사점수 간 상관에서는 </a:t>
            </a:r>
            <a:endParaRPr lang="en-US" altLang="ko-KR" dirty="0"/>
          </a:p>
          <a:p>
            <a:endParaRPr lang="en-US" altLang="ko-KR" b="1" u="sng" dirty="0"/>
          </a:p>
          <a:p>
            <a:r>
              <a:rPr lang="ko-KR" altLang="en-US" b="1" u="sng" dirty="0"/>
              <a:t>부주의</a:t>
            </a:r>
            <a:r>
              <a:rPr lang="ko-KR" altLang="en-US" dirty="0"/>
              <a:t>는 모든 검사와 유의미한 상관을 보임</a:t>
            </a:r>
            <a:r>
              <a:rPr lang="en-US" altLang="ko-KR" dirty="0"/>
              <a:t>.</a:t>
            </a:r>
          </a:p>
          <a:p>
            <a:endParaRPr lang="en-US" altLang="ko-KR" b="1" u="sng" dirty="0"/>
          </a:p>
          <a:p>
            <a:r>
              <a:rPr lang="ko-KR" altLang="en-US" b="1" u="sng" dirty="0"/>
              <a:t>충동성</a:t>
            </a:r>
            <a:r>
              <a:rPr lang="ko-KR" altLang="en-US" dirty="0"/>
              <a:t> 만 </a:t>
            </a:r>
            <a:r>
              <a:rPr lang="en-US" altLang="ko-KR" dirty="0"/>
              <a:t>CCTT1, CCTT2 </a:t>
            </a:r>
            <a:r>
              <a:rPr lang="ko-KR" altLang="en-US" dirty="0"/>
              <a:t>와 </a:t>
            </a:r>
            <a:endParaRPr lang="en-US" altLang="ko-KR" dirty="0"/>
          </a:p>
          <a:p>
            <a:r>
              <a:rPr lang="ko-KR" altLang="en-US" dirty="0"/>
              <a:t>유의미하지 않은 결과를 보임</a:t>
            </a:r>
            <a:r>
              <a:rPr lang="en-US" altLang="ko-KR" dirty="0"/>
              <a:t>.</a:t>
            </a:r>
            <a:endParaRPr lang="en-US" dirty="0"/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4D20ED3D-3F7A-47D9-AA51-B1BFEF691E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578" y="124071"/>
            <a:ext cx="7374027" cy="6202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249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95A6BCBB-79F9-4B3E-8ED6-6C1EF1FB4A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75" y="272222"/>
            <a:ext cx="9449245" cy="5319169"/>
          </a:xfrm>
          <a:prstGeom prst="rect">
            <a:avLst/>
          </a:prstGeom>
        </p:spPr>
      </p:pic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B5E72660-B835-43BC-AB19-E4122D450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4283" y="5921739"/>
            <a:ext cx="9449245" cy="7760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Comic Sans MS" panose="030F0702030302020204" pitchFamily="66" charset="0"/>
                <a:ea typeface="맑은 고딕" panose="020B0503020000020004" pitchFamily="50" charset="-127"/>
              </a:rPr>
              <a:t>⇒</a:t>
            </a:r>
            <a:r>
              <a:rPr lang="en-US" dirty="0">
                <a:latin typeface="Comic Sans MS" panose="030F0702030302020204" pitchFamily="66" charset="0"/>
                <a:ea typeface="맑은 고딕" panose="020B0503020000020004" pitchFamily="50" charset="-127"/>
              </a:rPr>
              <a:t> 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Dimensional perspective </a:t>
            </a:r>
            <a:r>
              <a:rPr lang="en-US" dirty="0">
                <a:latin typeface="Comic Sans MS" panose="030F0702030302020204" pitchFamily="66" charset="0"/>
              </a:rPr>
              <a:t>rather than categorical</a:t>
            </a:r>
          </a:p>
        </p:txBody>
      </p:sp>
      <p:pic>
        <p:nvPicPr>
          <p:cNvPr id="10" name="그림 9" descr="병이(가) 표시된 사진&#10;&#10;자동 생성된 설명">
            <a:extLst>
              <a:ext uri="{FF2B5EF4-FFF2-40B4-BE49-F238E27FC236}">
                <a16:creationId xmlns:a16="http://schemas.microsoft.com/office/drawing/2014/main" id="{972521C6-5A52-4788-88B9-5067043162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2566" y="3836407"/>
            <a:ext cx="5860085" cy="1514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38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BC3AA7A6-F1CA-4500-BE0D-73DD6A36D5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5632029"/>
              </p:ext>
            </p:extLst>
          </p:nvPr>
        </p:nvGraphicFramePr>
        <p:xfrm>
          <a:off x="850061" y="764979"/>
          <a:ext cx="10221877" cy="5819700"/>
        </p:xfrm>
        <a:graphic>
          <a:graphicData uri="http://schemas.openxmlformats.org/drawingml/2006/table">
            <a:tbl>
              <a:tblPr>
                <a:tableStyleId>{69012ECD-51FC-41F1-AA8D-1B2483CD663E}</a:tableStyleId>
              </a:tblPr>
              <a:tblGrid>
                <a:gridCol w="1409704">
                  <a:extLst>
                    <a:ext uri="{9D8B030D-6E8A-4147-A177-3AD203B41FA5}">
                      <a16:colId xmlns:a16="http://schemas.microsoft.com/office/drawing/2014/main" val="3005282988"/>
                    </a:ext>
                  </a:extLst>
                </a:gridCol>
                <a:gridCol w="2104861">
                  <a:extLst>
                    <a:ext uri="{9D8B030D-6E8A-4147-A177-3AD203B41FA5}">
                      <a16:colId xmlns:a16="http://schemas.microsoft.com/office/drawing/2014/main" val="637842359"/>
                    </a:ext>
                  </a:extLst>
                </a:gridCol>
                <a:gridCol w="2365684">
                  <a:extLst>
                    <a:ext uri="{9D8B030D-6E8A-4147-A177-3AD203B41FA5}">
                      <a16:colId xmlns:a16="http://schemas.microsoft.com/office/drawing/2014/main" val="885880346"/>
                    </a:ext>
                  </a:extLst>
                </a:gridCol>
                <a:gridCol w="2067026">
                  <a:extLst>
                    <a:ext uri="{9D8B030D-6E8A-4147-A177-3AD203B41FA5}">
                      <a16:colId xmlns:a16="http://schemas.microsoft.com/office/drawing/2014/main" val="3661635167"/>
                    </a:ext>
                  </a:extLst>
                </a:gridCol>
                <a:gridCol w="2274602">
                  <a:extLst>
                    <a:ext uri="{9D8B030D-6E8A-4147-A177-3AD203B41FA5}">
                      <a16:colId xmlns:a16="http://schemas.microsoft.com/office/drawing/2014/main" val="1131085695"/>
                    </a:ext>
                  </a:extLst>
                </a:gridCol>
              </a:tblGrid>
              <a:tr h="29098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2" marR="9662" marT="96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</a:rPr>
                        <a:t>Inattentive Model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2" marR="9662" marT="96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</a:rPr>
                        <a:t>Hyperactive Model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2" marR="9662" marT="96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</a:rPr>
                        <a:t>Inattentive Score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2" marR="9662" marT="96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</a:rPr>
                        <a:t>Hyperactive Score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2" marR="9662" marT="9662" marB="0" anchor="ctr"/>
                </a:tc>
                <a:extLst>
                  <a:ext uri="{0D108BD9-81ED-4DB2-BD59-A6C34878D82A}">
                    <a16:rowId xmlns:a16="http://schemas.microsoft.com/office/drawing/2014/main" val="1014358858"/>
                  </a:ext>
                </a:extLst>
              </a:tr>
              <a:tr h="29098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2" marR="9662" marT="96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</a:rPr>
                        <a:t>p-value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2" marR="9662" marT="96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</a:rPr>
                        <a:t>p-value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2" marR="9662" marT="96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</a:rPr>
                        <a:t>p-value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2" marR="9662" marT="96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</a:rPr>
                        <a:t>p-value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2" marR="9662" marT="9662" marB="0" anchor="ctr"/>
                </a:tc>
                <a:extLst>
                  <a:ext uri="{0D108BD9-81ED-4DB2-BD59-A6C34878D82A}">
                    <a16:rowId xmlns:a16="http://schemas.microsoft.com/office/drawing/2014/main" val="2757245903"/>
                  </a:ext>
                </a:extLst>
              </a:tr>
              <a:tr h="29098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  ATA-V </a:t>
                      </a:r>
                      <a:r>
                        <a:rPr lang="ko-KR" altLang="en-US" sz="1500" u="none" strike="noStrike" dirty="0">
                          <a:effectLst/>
                        </a:rPr>
                        <a:t>누락</a:t>
                      </a:r>
                      <a:endParaRPr lang="ko-KR" alt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2" marR="9662" marT="96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0.0022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2" marR="9662" marT="96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0.121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2" marR="9662" marT="9662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6.81E-07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2" marR="9662" marT="9662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3.29E-06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2" marR="9662" marT="9662" marB="0" anchor="ctr"/>
                </a:tc>
                <a:extLst>
                  <a:ext uri="{0D108BD9-81ED-4DB2-BD59-A6C34878D82A}">
                    <a16:rowId xmlns:a16="http://schemas.microsoft.com/office/drawing/2014/main" val="2810958724"/>
                  </a:ext>
                </a:extLst>
              </a:tr>
              <a:tr h="29098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0.0027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2" marR="9662" marT="96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0.0035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2" marR="9662" marT="9662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2" marR="9662" marT="9662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2" marR="9662" marT="9662" marB="0" anchor="ctr"/>
                </a:tc>
                <a:extLst>
                  <a:ext uri="{0D108BD9-81ED-4DB2-BD59-A6C34878D82A}">
                    <a16:rowId xmlns:a16="http://schemas.microsoft.com/office/drawing/2014/main" val="480538206"/>
                  </a:ext>
                </a:extLst>
              </a:tr>
              <a:tr h="29098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  ATA-V </a:t>
                      </a:r>
                      <a:r>
                        <a:rPr lang="ko-KR" altLang="en-US" sz="1500" u="none" strike="noStrike" dirty="0" err="1">
                          <a:effectLst/>
                        </a:rPr>
                        <a:t>오경보</a:t>
                      </a:r>
                      <a:endParaRPr lang="ko-KR" alt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2" marR="9662" marT="96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0.0184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2" marR="9662" marT="96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0.1801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2" marR="9662" marT="9662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0.000253245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2" marR="9662" marT="9662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6.11538E-05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2" marR="9662" marT="9662" marB="0" anchor="ctr"/>
                </a:tc>
                <a:extLst>
                  <a:ext uri="{0D108BD9-81ED-4DB2-BD59-A6C34878D82A}">
                    <a16:rowId xmlns:a16="http://schemas.microsoft.com/office/drawing/2014/main" val="3577579769"/>
                  </a:ext>
                </a:extLst>
              </a:tr>
              <a:tr h="29098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0.0171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2" marR="9662" marT="96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0.0247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2" marR="9662" marT="9662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2" marR="9662" marT="9662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2" marR="9662" marT="9662" marB="0" anchor="ctr"/>
                </a:tc>
                <a:extLst>
                  <a:ext uri="{0D108BD9-81ED-4DB2-BD59-A6C34878D82A}">
                    <a16:rowId xmlns:a16="http://schemas.microsoft.com/office/drawing/2014/main" val="2935378502"/>
                  </a:ext>
                </a:extLst>
              </a:tr>
              <a:tr h="29098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  ATA-V RT SD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2" marR="9662" marT="96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0.0104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2" marR="9662" marT="96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0.1936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2" marR="9662" marT="9662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5.20E-07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2" marR="9662" marT="9662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4.77036E-05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2" marR="9662" marT="9662" marB="0" anchor="ctr"/>
                </a:tc>
                <a:extLst>
                  <a:ext uri="{0D108BD9-81ED-4DB2-BD59-A6C34878D82A}">
                    <a16:rowId xmlns:a16="http://schemas.microsoft.com/office/drawing/2014/main" val="2590340116"/>
                  </a:ext>
                </a:extLst>
              </a:tr>
              <a:tr h="29098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0.0035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2" marR="9662" marT="96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0.0138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2" marR="9662" marT="9662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2" marR="9662" marT="9662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2" marR="9662" marT="9662" marB="0" anchor="ctr"/>
                </a:tc>
                <a:extLst>
                  <a:ext uri="{0D108BD9-81ED-4DB2-BD59-A6C34878D82A}">
                    <a16:rowId xmlns:a16="http://schemas.microsoft.com/office/drawing/2014/main" val="2743449847"/>
                  </a:ext>
                </a:extLst>
              </a:tr>
              <a:tr h="29098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  </a:t>
                      </a:r>
                      <a:r>
                        <a:rPr lang="en-US" sz="1500" b="1" u="none" strike="noStrike" dirty="0">
                          <a:effectLst/>
                        </a:rPr>
                        <a:t>ATA-A </a:t>
                      </a:r>
                      <a:r>
                        <a:rPr lang="ko-KR" altLang="en-US" sz="1500" b="1" u="none" strike="noStrike" dirty="0">
                          <a:effectLst/>
                        </a:rPr>
                        <a:t>누락</a:t>
                      </a:r>
                      <a:endParaRPr lang="ko-KR" alt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2" marR="9662" marT="9662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0.8222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2" marR="9662" marT="96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0.2189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2" marR="9662" marT="9662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1.63631E-05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2" marR="9662" marT="9662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0.029346903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2" marR="9662" marT="9662" marB="0" anchor="ctr"/>
                </a:tc>
                <a:extLst>
                  <a:ext uri="{0D108BD9-81ED-4DB2-BD59-A6C34878D82A}">
                    <a16:rowId xmlns:a16="http://schemas.microsoft.com/office/drawing/2014/main" val="727495441"/>
                  </a:ext>
                </a:extLst>
              </a:tr>
              <a:tr h="29098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0.445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2" marR="9662" marT="96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0.9249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2" marR="9662" marT="9662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2" marR="9662" marT="9662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2" marR="9662" marT="9662" marB="0" anchor="ctr"/>
                </a:tc>
                <a:extLst>
                  <a:ext uri="{0D108BD9-81ED-4DB2-BD59-A6C34878D82A}">
                    <a16:rowId xmlns:a16="http://schemas.microsoft.com/office/drawing/2014/main" val="3542332493"/>
                  </a:ext>
                </a:extLst>
              </a:tr>
              <a:tr h="29098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  </a:t>
                      </a:r>
                      <a:r>
                        <a:rPr lang="en-US" sz="1500" b="1" u="none" strike="noStrike" dirty="0">
                          <a:effectLst/>
                        </a:rPr>
                        <a:t>ATA-A </a:t>
                      </a:r>
                      <a:r>
                        <a:rPr lang="ko-KR" altLang="en-US" sz="1500" b="1" u="none" strike="noStrike" dirty="0" err="1">
                          <a:effectLst/>
                        </a:rPr>
                        <a:t>오경보</a:t>
                      </a:r>
                      <a:endParaRPr lang="ko-KR" alt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2" marR="9662" marT="9662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0.3745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2" marR="9662" marT="96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0.8333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2" marR="9662" marT="9662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0.03163271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2" marR="9662" marT="9662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0.11850682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2" marR="9662" marT="9662" marB="0" anchor="ctr"/>
                </a:tc>
                <a:extLst>
                  <a:ext uri="{0D108BD9-81ED-4DB2-BD59-A6C34878D82A}">
                    <a16:rowId xmlns:a16="http://schemas.microsoft.com/office/drawing/2014/main" val="3332819859"/>
                  </a:ext>
                </a:extLst>
              </a:tr>
              <a:tr h="29098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0.2496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2" marR="9662" marT="96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0.1197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2" marR="9662" marT="9662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2" marR="9662" marT="9662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2" marR="9662" marT="9662" marB="0" anchor="ctr"/>
                </a:tc>
                <a:extLst>
                  <a:ext uri="{0D108BD9-81ED-4DB2-BD59-A6C34878D82A}">
                    <a16:rowId xmlns:a16="http://schemas.microsoft.com/office/drawing/2014/main" val="2436917321"/>
                  </a:ext>
                </a:extLst>
              </a:tr>
              <a:tr h="29098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500" b="1" u="none" strike="noStrike" dirty="0">
                          <a:effectLst/>
                        </a:rPr>
                        <a:t> ATA-A RT SD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2" marR="9662" marT="9662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0.802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2" marR="9662" marT="96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0.3836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2" marR="9662" marT="9662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0.001172602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2" marR="9662" marT="9662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0.017404445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2" marR="9662" marT="9662" marB="0" anchor="ctr"/>
                </a:tc>
                <a:extLst>
                  <a:ext uri="{0D108BD9-81ED-4DB2-BD59-A6C34878D82A}">
                    <a16:rowId xmlns:a16="http://schemas.microsoft.com/office/drawing/2014/main" val="1108166493"/>
                  </a:ext>
                </a:extLst>
              </a:tr>
              <a:tr h="29098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0.917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2" marR="9662" marT="96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0.6466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2" marR="9662" marT="9662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2" marR="9662" marT="9662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2" marR="9662" marT="9662" marB="0" anchor="ctr"/>
                </a:tc>
                <a:extLst>
                  <a:ext uri="{0D108BD9-81ED-4DB2-BD59-A6C34878D82A}">
                    <a16:rowId xmlns:a16="http://schemas.microsoft.com/office/drawing/2014/main" val="161794465"/>
                  </a:ext>
                </a:extLst>
              </a:tr>
              <a:tr h="29098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   STR </a:t>
                      </a:r>
                      <a:r>
                        <a:rPr lang="ko-KR" altLang="en-US" sz="1500" u="none" strike="noStrike" dirty="0">
                          <a:effectLst/>
                        </a:rPr>
                        <a:t>색상</a:t>
                      </a:r>
                      <a:r>
                        <a:rPr lang="en-US" altLang="ko-KR" sz="1500" u="none" strike="noStrike" dirty="0">
                          <a:effectLst/>
                        </a:rPr>
                        <a:t>-</a:t>
                      </a:r>
                      <a:r>
                        <a:rPr lang="ko-KR" altLang="en-US" sz="1500" u="none" strike="noStrike" dirty="0">
                          <a:effectLst/>
                        </a:rPr>
                        <a:t>단어</a:t>
                      </a:r>
                      <a:endParaRPr lang="ko-KR" alt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2" marR="9662" marT="96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0.0217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2" marR="9662" marT="96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0.0798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2" marR="9662" marT="9662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0.000585961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2" marR="9662" marT="9662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0.002648077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2" marR="9662" marT="9662" marB="0" anchor="ctr"/>
                </a:tc>
                <a:extLst>
                  <a:ext uri="{0D108BD9-81ED-4DB2-BD59-A6C34878D82A}">
                    <a16:rowId xmlns:a16="http://schemas.microsoft.com/office/drawing/2014/main" val="1758611387"/>
                  </a:ext>
                </a:extLst>
              </a:tr>
              <a:tr h="29098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0.1001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2" marR="9662" marT="96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0.0177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2" marR="9662" marT="9662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2" marR="9662" marT="9662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2" marR="9662" marT="9662" marB="0" anchor="ctr"/>
                </a:tc>
                <a:extLst>
                  <a:ext uri="{0D108BD9-81ED-4DB2-BD59-A6C34878D82A}">
                    <a16:rowId xmlns:a16="http://schemas.microsoft.com/office/drawing/2014/main" val="1866550575"/>
                  </a:ext>
                </a:extLst>
              </a:tr>
              <a:tr h="29098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CCTT1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2" marR="9662" marT="96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0.0223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2" marR="9662" marT="96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0.7897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2" marR="9662" marT="9662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0.002442776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2" marR="9662" marT="9662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0.215697373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2" marR="9662" marT="9662" marB="0" anchor="ctr"/>
                </a:tc>
                <a:extLst>
                  <a:ext uri="{0D108BD9-81ED-4DB2-BD59-A6C34878D82A}">
                    <a16:rowId xmlns:a16="http://schemas.microsoft.com/office/drawing/2014/main" val="3323884276"/>
                  </a:ext>
                </a:extLst>
              </a:tr>
              <a:tr h="29098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0.0649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2" marR="9662" marT="96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0.2653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2" marR="9662" marT="9662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2" marR="9662" marT="9662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2" marR="9662" marT="9662" marB="0" anchor="ctr"/>
                </a:tc>
                <a:extLst>
                  <a:ext uri="{0D108BD9-81ED-4DB2-BD59-A6C34878D82A}">
                    <a16:rowId xmlns:a16="http://schemas.microsoft.com/office/drawing/2014/main" val="2113888228"/>
                  </a:ext>
                </a:extLst>
              </a:tr>
              <a:tr h="29098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500" b="1" u="none" strike="noStrike" dirty="0">
                          <a:effectLst/>
                        </a:rPr>
                        <a:t>CCTT2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2" marR="9662" marT="9662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0.114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2" marR="9662" marT="96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0.9878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2" marR="9662" marT="9662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0.022254624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2" marR="9662" marT="9662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0.201227587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2" marR="9662" marT="9662" marB="0" anchor="ctr"/>
                </a:tc>
                <a:extLst>
                  <a:ext uri="{0D108BD9-81ED-4DB2-BD59-A6C34878D82A}">
                    <a16:rowId xmlns:a16="http://schemas.microsoft.com/office/drawing/2014/main" val="3003921763"/>
                  </a:ext>
                </a:extLst>
              </a:tr>
              <a:tr h="29098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0.2452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2" marR="9662" marT="96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0.2124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2" marR="9662" marT="9662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2" marR="9662" marT="9662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2" marR="9662" marT="9662" marB="0" anchor="ctr"/>
                </a:tc>
                <a:extLst>
                  <a:ext uri="{0D108BD9-81ED-4DB2-BD59-A6C34878D82A}">
                    <a16:rowId xmlns:a16="http://schemas.microsoft.com/office/drawing/2014/main" val="2088524214"/>
                  </a:ext>
                </a:extLst>
              </a:tr>
            </a:tbl>
          </a:graphicData>
        </a:graphic>
      </p:graphicFrame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ACC338B-2FA3-40F4-8892-4C9D61CFDE01}"/>
              </a:ext>
            </a:extLst>
          </p:cNvPr>
          <p:cNvCxnSpPr>
            <a:cxnSpLocks/>
          </p:cNvCxnSpPr>
          <p:nvPr/>
        </p:nvCxnSpPr>
        <p:spPr>
          <a:xfrm>
            <a:off x="850061" y="1336475"/>
            <a:ext cx="10246132" cy="1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5401896-6F6A-43E0-9C4C-D4D560B3816D}"/>
              </a:ext>
            </a:extLst>
          </p:cNvPr>
          <p:cNvCxnSpPr/>
          <p:nvPr/>
        </p:nvCxnSpPr>
        <p:spPr>
          <a:xfrm>
            <a:off x="2259774" y="764979"/>
            <a:ext cx="0" cy="58197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0415BD2A-76E8-410E-8FD4-9C52D3A13EA8}"/>
              </a:ext>
            </a:extLst>
          </p:cNvPr>
          <p:cNvCxnSpPr>
            <a:cxnSpLocks/>
          </p:cNvCxnSpPr>
          <p:nvPr/>
        </p:nvCxnSpPr>
        <p:spPr>
          <a:xfrm>
            <a:off x="850061" y="1925300"/>
            <a:ext cx="102738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BCA37BE-508F-40B0-BCC1-478BB0C98DFD}"/>
              </a:ext>
            </a:extLst>
          </p:cNvPr>
          <p:cNvCxnSpPr>
            <a:cxnSpLocks/>
          </p:cNvCxnSpPr>
          <p:nvPr/>
        </p:nvCxnSpPr>
        <p:spPr>
          <a:xfrm>
            <a:off x="850061" y="2514117"/>
            <a:ext cx="102392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3039AF81-B54F-4761-8311-8A3CE9DF48B4}"/>
              </a:ext>
            </a:extLst>
          </p:cNvPr>
          <p:cNvCxnSpPr>
            <a:cxnSpLocks/>
          </p:cNvCxnSpPr>
          <p:nvPr/>
        </p:nvCxnSpPr>
        <p:spPr>
          <a:xfrm>
            <a:off x="850061" y="3082157"/>
            <a:ext cx="1023833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4D4E53E-76D8-4D78-B531-AA34255FC6A6}"/>
              </a:ext>
            </a:extLst>
          </p:cNvPr>
          <p:cNvCxnSpPr/>
          <p:nvPr/>
        </p:nvCxnSpPr>
        <p:spPr>
          <a:xfrm>
            <a:off x="867389" y="3650197"/>
            <a:ext cx="102045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6B79F72-A770-42BE-8454-1A6BE9FC1F62}"/>
              </a:ext>
            </a:extLst>
          </p:cNvPr>
          <p:cNvCxnSpPr>
            <a:cxnSpLocks/>
          </p:cNvCxnSpPr>
          <p:nvPr/>
        </p:nvCxnSpPr>
        <p:spPr>
          <a:xfrm>
            <a:off x="850061" y="4249410"/>
            <a:ext cx="102288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47139CE6-1884-4372-81FE-421FB70D7A12}"/>
              </a:ext>
            </a:extLst>
          </p:cNvPr>
          <p:cNvCxnSpPr>
            <a:cxnSpLocks/>
          </p:cNvCxnSpPr>
          <p:nvPr/>
        </p:nvCxnSpPr>
        <p:spPr>
          <a:xfrm>
            <a:off x="850061" y="4827841"/>
            <a:ext cx="1022187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5F4932D6-2539-40C7-827C-A07A417F2390}"/>
              </a:ext>
            </a:extLst>
          </p:cNvPr>
          <p:cNvCxnSpPr/>
          <p:nvPr/>
        </p:nvCxnSpPr>
        <p:spPr>
          <a:xfrm>
            <a:off x="867385" y="5406272"/>
            <a:ext cx="102045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F09F4F9-0C9A-4C28-A560-A1BD5CE41CAE}"/>
              </a:ext>
            </a:extLst>
          </p:cNvPr>
          <p:cNvCxnSpPr>
            <a:cxnSpLocks/>
          </p:cNvCxnSpPr>
          <p:nvPr/>
        </p:nvCxnSpPr>
        <p:spPr>
          <a:xfrm>
            <a:off x="850061" y="5995094"/>
            <a:ext cx="1022187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B7BE96BE-F2E1-4682-8E52-4A4A814F1551}"/>
              </a:ext>
            </a:extLst>
          </p:cNvPr>
          <p:cNvCxnSpPr/>
          <p:nvPr/>
        </p:nvCxnSpPr>
        <p:spPr>
          <a:xfrm>
            <a:off x="6769428" y="764979"/>
            <a:ext cx="0" cy="58197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1D5470EE-D375-4CB3-BF2C-8E57A1F9A17B}"/>
              </a:ext>
            </a:extLst>
          </p:cNvPr>
          <p:cNvSpPr/>
          <p:nvPr/>
        </p:nvSpPr>
        <p:spPr>
          <a:xfrm>
            <a:off x="2841006" y="2503731"/>
            <a:ext cx="957520" cy="578431"/>
          </a:xfrm>
          <a:prstGeom prst="ellipse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A308D0C2-D18F-49CA-AED0-C1962F635E51}"/>
              </a:ext>
            </a:extLst>
          </p:cNvPr>
          <p:cNvSpPr/>
          <p:nvPr/>
        </p:nvSpPr>
        <p:spPr>
          <a:xfrm>
            <a:off x="2844135" y="1930491"/>
            <a:ext cx="957520" cy="578431"/>
          </a:xfrm>
          <a:prstGeom prst="ellipse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1389C252-CEF6-4A14-967C-AE10A5DDBE99}"/>
              </a:ext>
            </a:extLst>
          </p:cNvPr>
          <p:cNvSpPr/>
          <p:nvPr/>
        </p:nvSpPr>
        <p:spPr>
          <a:xfrm>
            <a:off x="2841006" y="1336481"/>
            <a:ext cx="957520" cy="578431"/>
          </a:xfrm>
          <a:prstGeom prst="ellipse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47645813-F8D8-440B-AB9A-497839AE34F4}"/>
              </a:ext>
            </a:extLst>
          </p:cNvPr>
          <p:cNvSpPr/>
          <p:nvPr/>
        </p:nvSpPr>
        <p:spPr>
          <a:xfrm>
            <a:off x="2955244" y="5419218"/>
            <a:ext cx="714243" cy="298468"/>
          </a:xfrm>
          <a:prstGeom prst="ellipse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6A03E7F4-711F-402A-8637-8B7F5B1B0889}"/>
              </a:ext>
            </a:extLst>
          </p:cNvPr>
          <p:cNvSpPr/>
          <p:nvPr/>
        </p:nvSpPr>
        <p:spPr>
          <a:xfrm>
            <a:off x="5153658" y="1638193"/>
            <a:ext cx="780000" cy="278509"/>
          </a:xfrm>
          <a:prstGeom prst="ellipse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7F0066C4-9FB8-4513-AD9A-75B1DDF1EF46}"/>
              </a:ext>
            </a:extLst>
          </p:cNvPr>
          <p:cNvSpPr/>
          <p:nvPr/>
        </p:nvSpPr>
        <p:spPr>
          <a:xfrm>
            <a:off x="5173847" y="2228743"/>
            <a:ext cx="770435" cy="272544"/>
          </a:xfrm>
          <a:prstGeom prst="ellipse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ACE41652-2A71-4C6B-8E29-18D0B0D29322}"/>
              </a:ext>
            </a:extLst>
          </p:cNvPr>
          <p:cNvSpPr/>
          <p:nvPr/>
        </p:nvSpPr>
        <p:spPr>
          <a:xfrm>
            <a:off x="5171882" y="2789553"/>
            <a:ext cx="751838" cy="267778"/>
          </a:xfrm>
          <a:prstGeom prst="ellipse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CABC97F3-9BDE-454B-910F-8D223B7D2B69}"/>
              </a:ext>
            </a:extLst>
          </p:cNvPr>
          <p:cNvSpPr/>
          <p:nvPr/>
        </p:nvSpPr>
        <p:spPr>
          <a:xfrm>
            <a:off x="5153658" y="5115105"/>
            <a:ext cx="820646" cy="287811"/>
          </a:xfrm>
          <a:prstGeom prst="ellipse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B50D13A8-D2E4-4EC6-A6D4-AB5B100CF060}"/>
              </a:ext>
            </a:extLst>
          </p:cNvPr>
          <p:cNvSpPr/>
          <p:nvPr/>
        </p:nvSpPr>
        <p:spPr>
          <a:xfrm>
            <a:off x="6926961" y="1336475"/>
            <a:ext cx="1696446" cy="5242641"/>
          </a:xfrm>
          <a:prstGeom prst="ellipse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7F1445E6-5EF2-40D2-B982-1E704E0F5A22}"/>
              </a:ext>
            </a:extLst>
          </p:cNvPr>
          <p:cNvSpPr/>
          <p:nvPr/>
        </p:nvSpPr>
        <p:spPr>
          <a:xfrm>
            <a:off x="9084003" y="1355528"/>
            <a:ext cx="1696446" cy="3956339"/>
          </a:xfrm>
          <a:prstGeom prst="ellipse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19D93239-7AD5-477D-85DF-AE7AC4872E88}"/>
              </a:ext>
            </a:extLst>
          </p:cNvPr>
          <p:cNvSpPr/>
          <p:nvPr/>
        </p:nvSpPr>
        <p:spPr>
          <a:xfrm>
            <a:off x="2935580" y="4851445"/>
            <a:ext cx="768372" cy="287811"/>
          </a:xfrm>
          <a:prstGeom prst="ellipse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화살표: 위쪽/아래쪽 2">
            <a:extLst>
              <a:ext uri="{FF2B5EF4-FFF2-40B4-BE49-F238E27FC236}">
                <a16:creationId xmlns:a16="http://schemas.microsoft.com/office/drawing/2014/main" id="{8BD010A6-8546-4400-AAB0-C84E04CD3468}"/>
              </a:ext>
            </a:extLst>
          </p:cNvPr>
          <p:cNvSpPr/>
          <p:nvPr/>
        </p:nvSpPr>
        <p:spPr>
          <a:xfrm>
            <a:off x="1501234" y="5817194"/>
            <a:ext cx="146370" cy="373625"/>
          </a:xfrm>
          <a:prstGeom prst="upDownArrow">
            <a:avLst/>
          </a:prstGeom>
          <a:solidFill>
            <a:schemeClr val="accent2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7005784-1F80-41E9-AB24-52A490CEBB81}"/>
              </a:ext>
            </a:extLst>
          </p:cNvPr>
          <p:cNvSpPr txBox="1"/>
          <p:nvPr/>
        </p:nvSpPr>
        <p:spPr>
          <a:xfrm>
            <a:off x="3882668" y="216156"/>
            <a:ext cx="16763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/>
              <a:t>Model</a:t>
            </a:r>
            <a:endParaRPr lang="en-US" sz="2400" b="1" u="sng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7467695-26D8-4517-B110-A6BDA7DAA814}"/>
              </a:ext>
            </a:extLst>
          </p:cNvPr>
          <p:cNvSpPr txBox="1"/>
          <p:nvPr/>
        </p:nvSpPr>
        <p:spPr>
          <a:xfrm>
            <a:off x="7745040" y="203516"/>
            <a:ext cx="30313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Behavior score</a:t>
            </a:r>
          </a:p>
        </p:txBody>
      </p:sp>
    </p:spTree>
    <p:extLst>
      <p:ext uri="{BB962C8B-B14F-4D97-AF65-F5344CB8AC3E}">
        <p14:creationId xmlns:p14="http://schemas.microsoft.com/office/powerpoint/2010/main" val="28774016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FF73844-FDD7-4CDA-8617-EC3D757F9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539" y="299999"/>
            <a:ext cx="3087217" cy="1066801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*</a:t>
            </a:r>
            <a:r>
              <a:rPr lang="en-US" sz="4000" dirty="0">
                <a:solidFill>
                  <a:schemeClr val="bg1"/>
                </a:solidFill>
              </a:rPr>
              <a:t>Discussion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C8E6E5-3413-49F0-B785-E3EFA1FED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711" y="1686677"/>
            <a:ext cx="6808225" cy="5262979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Predicting 2 primary symptoms 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</a:rPr>
              <a:t>    of ADHD is possible from 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</a:rPr>
              <a:t>    RS-fMRI.</a:t>
            </a:r>
          </a:p>
          <a:p>
            <a:pPr marL="0" indent="0">
              <a:buNone/>
            </a:pPr>
            <a:endParaRPr lang="en-US" altLang="ko-KR" sz="2000" dirty="0">
              <a:solidFill>
                <a:schemeClr val="bg1"/>
              </a:solidFill>
            </a:endParaRPr>
          </a:p>
          <a:p>
            <a:r>
              <a:rPr lang="en-US" altLang="ko-KR" sz="2600" i="1" u="sng" dirty="0">
                <a:solidFill>
                  <a:schemeClr val="bg1"/>
                </a:solidFill>
                <a:latin typeface="Lucida Bright" panose="02040602050505020304" pitchFamily="18" charset="0"/>
              </a:rPr>
              <a:t>Trans-diagnostic</a:t>
            </a:r>
            <a:r>
              <a:rPr lang="en-US" altLang="ko-KR" sz="2200" dirty="0">
                <a:solidFill>
                  <a:schemeClr val="bg1"/>
                </a:solidFill>
                <a:latin typeface="Lucida Bright" panose="020406020505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1"/>
                </a:solidFill>
              </a:rPr>
              <a:t>    measurements are required.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chemeClr val="bg1"/>
                </a:solidFill>
              </a:rPr>
              <a:t>   </a:t>
            </a:r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⇒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400" dirty="0">
                <a:solidFill>
                  <a:schemeClr val="bg1"/>
                </a:solidFill>
              </a:rPr>
              <a:t>CPM enables </a:t>
            </a:r>
            <a:r>
              <a:rPr lang="en-US" altLang="ko-KR" i="1" dirty="0">
                <a:solidFill>
                  <a:schemeClr val="bg1"/>
                </a:solidFill>
                <a:latin typeface="Century" panose="02040604050505020304" pitchFamily="18" charset="0"/>
              </a:rPr>
              <a:t>dimensional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1"/>
                </a:solidFill>
              </a:rPr>
              <a:t>       perspective by looking 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1"/>
                </a:solidFill>
              </a:rPr>
              <a:t>       at relationships with other</a:t>
            </a:r>
            <a:r>
              <a:rPr lang="en-US" altLang="ko-KR" sz="2400" i="1" dirty="0">
                <a:solidFill>
                  <a:schemeClr val="bg1"/>
                </a:solidFill>
              </a:rPr>
              <a:t> </a:t>
            </a:r>
          </a:p>
          <a:p>
            <a:pPr marL="0" indent="0">
              <a:buNone/>
            </a:pPr>
            <a:r>
              <a:rPr lang="en-US" altLang="ko-KR" sz="2400" i="1" dirty="0">
                <a:solidFill>
                  <a:schemeClr val="bg1"/>
                </a:solidFill>
              </a:rPr>
              <a:t>       Neuropsychological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1"/>
                </a:solidFill>
              </a:rPr>
              <a:t>       measurements.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chemeClr val="bg1"/>
                </a:solidFill>
              </a:rPr>
              <a:t> 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098D0F-E970-4F8E-8190-256EC7805ED6}"/>
              </a:ext>
            </a:extLst>
          </p:cNvPr>
          <p:cNvSpPr txBox="1"/>
          <p:nvPr/>
        </p:nvSpPr>
        <p:spPr>
          <a:xfrm>
            <a:off x="5228492" y="931146"/>
            <a:ext cx="665117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▷</a:t>
            </a:r>
            <a:r>
              <a:rPr lang="en-US" sz="2400" dirty="0"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 FC </a:t>
            </a:r>
            <a:r>
              <a:rPr lang="en-US" sz="2400" dirty="0"/>
              <a:t>contain information about two primary   </a:t>
            </a:r>
          </a:p>
          <a:p>
            <a:r>
              <a:rPr lang="en-US" sz="2400" dirty="0"/>
              <a:t>      symptoms of ADHD.</a:t>
            </a:r>
          </a:p>
          <a:p>
            <a:endParaRPr lang="en-US" sz="2400" dirty="0"/>
          </a:p>
          <a:p>
            <a:r>
              <a:rPr 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▷ </a:t>
            </a:r>
            <a:r>
              <a:rPr lang="en-US" sz="2400" b="1" dirty="0">
                <a:solidFill>
                  <a:schemeClr val="accent2"/>
                </a:solidFill>
              </a:rPr>
              <a:t>CPM</a:t>
            </a:r>
            <a:r>
              <a:rPr lang="en-US" sz="2400" dirty="0"/>
              <a:t> considers both </a:t>
            </a:r>
            <a:r>
              <a:rPr lang="en-US" sz="2400" u="sng" dirty="0"/>
              <a:t>neural system</a:t>
            </a:r>
            <a:r>
              <a:rPr lang="en-US" sz="2400" dirty="0"/>
              <a:t> and </a:t>
            </a:r>
          </a:p>
          <a:p>
            <a:r>
              <a:rPr lang="en-US" sz="2400" dirty="0"/>
              <a:t>      </a:t>
            </a:r>
            <a:r>
              <a:rPr lang="en-US" sz="2400" u="sng" dirty="0"/>
              <a:t>behavioral(cognitive) measure</a:t>
            </a:r>
            <a:r>
              <a:rPr lang="en-US" sz="2400" dirty="0"/>
              <a:t>. Thus</a:t>
            </a:r>
            <a:r>
              <a:rPr lang="ko-KR" altLang="en-US" sz="2400" dirty="0"/>
              <a:t> </a:t>
            </a:r>
            <a:endParaRPr lang="en-US" altLang="ko-KR" sz="2400" dirty="0"/>
          </a:p>
          <a:p>
            <a:r>
              <a:rPr lang="en-US" altLang="ko-KR" sz="2400" dirty="0"/>
              <a:t>      c</a:t>
            </a:r>
            <a:r>
              <a:rPr lang="en-US" sz="2400" dirty="0"/>
              <a:t>omponents represent cognitive measurements  </a:t>
            </a:r>
          </a:p>
          <a:p>
            <a:r>
              <a:rPr lang="en-US" sz="2400" dirty="0"/>
              <a:t>      including these 2 factors.</a:t>
            </a:r>
            <a:r>
              <a:rPr 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endParaRPr lang="en-US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▷</a:t>
            </a:r>
            <a:r>
              <a:rPr lang="en-US" sz="2400" b="1" dirty="0">
                <a:solidFill>
                  <a:srgbClr val="FA992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2400" b="1" dirty="0">
                <a:solidFill>
                  <a:srgbClr val="FA992E"/>
                </a:solidFill>
              </a:rPr>
              <a:t>Individuality </a:t>
            </a:r>
            <a:r>
              <a:rPr lang="en-US" sz="2400" dirty="0"/>
              <a:t>is considered an important factor  </a:t>
            </a:r>
          </a:p>
          <a:p>
            <a:r>
              <a:rPr lang="en-US" sz="2400" dirty="0"/>
              <a:t>       when diagnosing one’s disorder. </a:t>
            </a:r>
          </a:p>
          <a:p>
            <a:r>
              <a:rPr lang="en-US" sz="2400" dirty="0"/>
              <a:t>       Neuroimaging aligns with this idea introducing </a:t>
            </a:r>
          </a:p>
          <a:p>
            <a:r>
              <a:rPr lang="en-US" sz="2400" dirty="0"/>
              <a:t>       models that show continuous measures.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932188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894CAC2-D8E6-405E-9598-F2B3D55A02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400" y="1153389"/>
            <a:ext cx="5952381" cy="5352381"/>
          </a:xfrm>
        </p:spPr>
      </p:pic>
      <p:pic>
        <p:nvPicPr>
          <p:cNvPr id="7" name="그림 6" descr="지도, 텍스트이(가) 표시된 사진&#10;&#10;자동 생성된 설명">
            <a:extLst>
              <a:ext uri="{FF2B5EF4-FFF2-40B4-BE49-F238E27FC236}">
                <a16:creationId xmlns:a16="http://schemas.microsoft.com/office/drawing/2014/main" id="{BA9F8B9C-A0E6-4C71-B58F-A9141D5788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219" y="1153390"/>
            <a:ext cx="5952381" cy="535238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49C80D1-C8AB-4CAE-9947-4DC7F6B927BA}"/>
              </a:ext>
            </a:extLst>
          </p:cNvPr>
          <p:cNvSpPr txBox="1"/>
          <p:nvPr/>
        </p:nvSpPr>
        <p:spPr>
          <a:xfrm>
            <a:off x="1217214" y="1634959"/>
            <a:ext cx="10902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N=299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8FE96E-C5A5-4BBC-85B1-D08ACD8850D7}"/>
              </a:ext>
            </a:extLst>
          </p:cNvPr>
          <p:cNvSpPr txBox="1"/>
          <p:nvPr/>
        </p:nvSpPr>
        <p:spPr>
          <a:xfrm>
            <a:off x="4275930" y="5176471"/>
            <a:ext cx="24187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</a:t>
            </a:r>
            <a:r>
              <a:rPr lang="en-US" sz="1600" b="1" dirty="0"/>
              <a:t>&lt;</a:t>
            </a:r>
            <a:r>
              <a:rPr lang="en-US" sz="1600" dirty="0"/>
              <a:t>2.0735e-18</a:t>
            </a:r>
          </a:p>
          <a:p>
            <a:r>
              <a:rPr lang="en-US" sz="1600" dirty="0"/>
              <a:t>r=0.48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60CA19-7C01-442B-8DC8-41821F07FAFC}"/>
              </a:ext>
            </a:extLst>
          </p:cNvPr>
          <p:cNvSpPr txBox="1"/>
          <p:nvPr/>
        </p:nvSpPr>
        <p:spPr>
          <a:xfrm>
            <a:off x="10037912" y="5210388"/>
            <a:ext cx="241873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</a:t>
            </a:r>
            <a:r>
              <a:rPr lang="en-US" sz="1600" b="1" dirty="0"/>
              <a:t>&lt;</a:t>
            </a:r>
            <a:r>
              <a:rPr lang="en-US" sz="1600" dirty="0"/>
              <a:t>3.4403e-15</a:t>
            </a:r>
          </a:p>
          <a:p>
            <a:r>
              <a:rPr lang="en-US" sz="1600" dirty="0"/>
              <a:t>r=0.43</a:t>
            </a:r>
          </a:p>
          <a:p>
            <a:endParaRPr 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5F9A9D-2949-43BA-AFD6-EE7525CF36C7}"/>
              </a:ext>
            </a:extLst>
          </p:cNvPr>
          <p:cNvSpPr txBox="1"/>
          <p:nvPr/>
        </p:nvSpPr>
        <p:spPr>
          <a:xfrm>
            <a:off x="6912456" y="1665372"/>
            <a:ext cx="22983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N=299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B5AC398E-124F-466C-80FE-D4C99E19CF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1031" y="1668255"/>
            <a:ext cx="924267" cy="70116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48A67C72-2282-4226-A61D-3BDE3DB645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6748" y="1695646"/>
            <a:ext cx="924267" cy="70116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5B63FAC-81AC-4CAE-B7F1-8A88F93D93D0}"/>
              </a:ext>
            </a:extLst>
          </p:cNvPr>
          <p:cNvSpPr txBox="1"/>
          <p:nvPr/>
        </p:nvSpPr>
        <p:spPr>
          <a:xfrm>
            <a:off x="6989053" y="1114531"/>
            <a:ext cx="44629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Negative inattentive Predictive Power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D305C2-AC3B-4EDC-8023-E5AFC4AF6E67}"/>
              </a:ext>
            </a:extLst>
          </p:cNvPr>
          <p:cNvSpPr txBox="1"/>
          <p:nvPr/>
        </p:nvSpPr>
        <p:spPr>
          <a:xfrm>
            <a:off x="1331759" y="1135172"/>
            <a:ext cx="44629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Positive inattentive Predictive Power</a:t>
            </a:r>
          </a:p>
        </p:txBody>
      </p:sp>
    </p:spTree>
    <p:extLst>
      <p:ext uri="{BB962C8B-B14F-4D97-AF65-F5344CB8AC3E}">
        <p14:creationId xmlns:p14="http://schemas.microsoft.com/office/powerpoint/2010/main" val="12687998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65CA4F5E-6B85-4C1A-9A17-2202E2512A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584" y="1095480"/>
            <a:ext cx="5950800" cy="5350960"/>
          </a:xfrm>
        </p:spPr>
      </p:pic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8DED09E4-2F37-428C-B56D-33E2A1163A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098664"/>
            <a:ext cx="5952381" cy="535238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479EDDC-63BB-4EC4-B3A8-0800801B89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0249" y="1658303"/>
            <a:ext cx="998106" cy="75718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3ECAFF5-1C98-4580-ABD9-C6E02CF1A6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4308" y="1658303"/>
            <a:ext cx="998106" cy="75718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060D528-0E1E-4256-8F23-002518F1C6CA}"/>
              </a:ext>
            </a:extLst>
          </p:cNvPr>
          <p:cNvSpPr txBox="1"/>
          <p:nvPr/>
        </p:nvSpPr>
        <p:spPr>
          <a:xfrm>
            <a:off x="4328987" y="4895801"/>
            <a:ext cx="24187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</a:t>
            </a:r>
            <a:r>
              <a:rPr lang="en-US" sz="1600" b="1" dirty="0"/>
              <a:t>&lt;</a:t>
            </a:r>
            <a:r>
              <a:rPr lang="en-US" sz="1600" dirty="0"/>
              <a:t>1.7606e-09</a:t>
            </a:r>
          </a:p>
          <a:p>
            <a:r>
              <a:rPr lang="en-US" sz="1600" dirty="0"/>
              <a:t>r=0.34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00798C-0A8C-44C7-B401-8BF0421BFB9C}"/>
              </a:ext>
            </a:extLst>
          </p:cNvPr>
          <p:cNvSpPr txBox="1"/>
          <p:nvPr/>
        </p:nvSpPr>
        <p:spPr>
          <a:xfrm>
            <a:off x="10187290" y="5015382"/>
            <a:ext cx="24187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</a:t>
            </a:r>
            <a:r>
              <a:rPr lang="en-US" sz="1600" b="1" dirty="0"/>
              <a:t>&lt;</a:t>
            </a:r>
            <a:r>
              <a:rPr lang="en-US" sz="1600" dirty="0"/>
              <a:t>1.3205e-11</a:t>
            </a:r>
          </a:p>
          <a:p>
            <a:r>
              <a:rPr lang="en-US" sz="1600" dirty="0"/>
              <a:t>r=0.38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7EE33B-DF64-4A98-98EE-F8306EE6C564}"/>
              </a:ext>
            </a:extLst>
          </p:cNvPr>
          <p:cNvSpPr txBox="1"/>
          <p:nvPr/>
        </p:nvSpPr>
        <p:spPr>
          <a:xfrm>
            <a:off x="1368639" y="1641070"/>
            <a:ext cx="10902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N=299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7D0C4E-EA40-4910-8FD6-0B813FC7680A}"/>
              </a:ext>
            </a:extLst>
          </p:cNvPr>
          <p:cNvSpPr txBox="1"/>
          <p:nvPr/>
        </p:nvSpPr>
        <p:spPr>
          <a:xfrm>
            <a:off x="6997453" y="1644419"/>
            <a:ext cx="10902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N=299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F7105B-B484-4475-B7AE-BB83EC702057}"/>
              </a:ext>
            </a:extLst>
          </p:cNvPr>
          <p:cNvSpPr txBox="1"/>
          <p:nvPr/>
        </p:nvSpPr>
        <p:spPr>
          <a:xfrm>
            <a:off x="1468233" y="1014675"/>
            <a:ext cx="44629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Positive hyperactive Predictive Power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7C9B27B-F93E-4F1B-9967-4FF04CFB9CBE}"/>
              </a:ext>
            </a:extLst>
          </p:cNvPr>
          <p:cNvSpPr txBox="1"/>
          <p:nvPr/>
        </p:nvSpPr>
        <p:spPr>
          <a:xfrm>
            <a:off x="7186648" y="1025761"/>
            <a:ext cx="44629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Negative hyperactive Predictive Power</a:t>
            </a:r>
          </a:p>
        </p:txBody>
      </p:sp>
    </p:spTree>
    <p:extLst>
      <p:ext uri="{BB962C8B-B14F-4D97-AF65-F5344CB8AC3E}">
        <p14:creationId xmlns:p14="http://schemas.microsoft.com/office/powerpoint/2010/main" val="20136891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51830603-1175-416B-A6CC-F5FABD2E63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359" y="5209066"/>
            <a:ext cx="529412" cy="515661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D36AE81-8931-4D07-8FBF-051B3BE0AC81}"/>
              </a:ext>
            </a:extLst>
          </p:cNvPr>
          <p:cNvSpPr txBox="1"/>
          <p:nvPr/>
        </p:nvSpPr>
        <p:spPr>
          <a:xfrm>
            <a:off x="6638533" y="3890420"/>
            <a:ext cx="732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★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4CA5FD6-1D1A-4481-A83A-4A68A56024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664" y="4656111"/>
            <a:ext cx="443964" cy="50201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EEB5E18-6F50-46E5-A371-911242488560}"/>
              </a:ext>
            </a:extLst>
          </p:cNvPr>
          <p:cNvSpPr txBox="1"/>
          <p:nvPr/>
        </p:nvSpPr>
        <p:spPr>
          <a:xfrm>
            <a:off x="857201" y="4643699"/>
            <a:ext cx="5448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C4EE28-1D67-42BD-8C87-C280989BDFFD}"/>
              </a:ext>
            </a:extLst>
          </p:cNvPr>
          <p:cNvSpPr txBox="1"/>
          <p:nvPr/>
        </p:nvSpPr>
        <p:spPr>
          <a:xfrm>
            <a:off x="2253441" y="4713423"/>
            <a:ext cx="4904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26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55BA27D6-E99B-4EF6-802D-F803E9E9649C}"/>
              </a:ext>
            </a:extLst>
          </p:cNvPr>
          <p:cNvCxnSpPr>
            <a:cxnSpLocks/>
          </p:cNvCxnSpPr>
          <p:nvPr/>
        </p:nvCxnSpPr>
        <p:spPr>
          <a:xfrm flipH="1" flipV="1">
            <a:off x="6984290" y="3382533"/>
            <a:ext cx="1724" cy="2503149"/>
          </a:xfrm>
          <a:prstGeom prst="straightConnector1">
            <a:avLst/>
          </a:prstGeom>
          <a:ln w="190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C1FAB7AD-9D85-49FC-A834-9D8A9FFBDC26}"/>
              </a:ext>
            </a:extLst>
          </p:cNvPr>
          <p:cNvCxnSpPr>
            <a:cxnSpLocks/>
          </p:cNvCxnSpPr>
          <p:nvPr/>
        </p:nvCxnSpPr>
        <p:spPr>
          <a:xfrm flipV="1">
            <a:off x="6990227" y="5869528"/>
            <a:ext cx="2198914" cy="5571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순서도: 연결자 10">
            <a:extLst>
              <a:ext uri="{FF2B5EF4-FFF2-40B4-BE49-F238E27FC236}">
                <a16:creationId xmlns:a16="http://schemas.microsoft.com/office/drawing/2014/main" id="{EF1D3927-7D29-4924-BDDD-A29558DE794F}"/>
              </a:ext>
            </a:extLst>
          </p:cNvPr>
          <p:cNvSpPr/>
          <p:nvPr/>
        </p:nvSpPr>
        <p:spPr>
          <a:xfrm>
            <a:off x="8034936" y="4469465"/>
            <a:ext cx="298103" cy="271360"/>
          </a:xfrm>
          <a:prstGeom prst="flowChartConnector">
            <a:avLst/>
          </a:prstGeom>
          <a:noFill/>
          <a:ln w="28575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순서도: 연결자 11">
            <a:extLst>
              <a:ext uri="{FF2B5EF4-FFF2-40B4-BE49-F238E27FC236}">
                <a16:creationId xmlns:a16="http://schemas.microsoft.com/office/drawing/2014/main" id="{8D1573C9-C128-4C96-9485-B5396C24B280}"/>
              </a:ext>
            </a:extLst>
          </p:cNvPr>
          <p:cNvSpPr/>
          <p:nvPr/>
        </p:nvSpPr>
        <p:spPr>
          <a:xfrm>
            <a:off x="7896275" y="4852277"/>
            <a:ext cx="298103" cy="271360"/>
          </a:xfrm>
          <a:prstGeom prst="flowChartConnector">
            <a:avLst/>
          </a:prstGeom>
          <a:noFill/>
          <a:ln w="28575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순서도: 연결자 12">
            <a:extLst>
              <a:ext uri="{FF2B5EF4-FFF2-40B4-BE49-F238E27FC236}">
                <a16:creationId xmlns:a16="http://schemas.microsoft.com/office/drawing/2014/main" id="{9B96BB82-A91E-4FAD-98F8-DF8F16E31085}"/>
              </a:ext>
            </a:extLst>
          </p:cNvPr>
          <p:cNvSpPr/>
          <p:nvPr/>
        </p:nvSpPr>
        <p:spPr>
          <a:xfrm>
            <a:off x="7301303" y="5313179"/>
            <a:ext cx="298103" cy="271360"/>
          </a:xfrm>
          <a:prstGeom prst="flowChartConnector">
            <a:avLst/>
          </a:prstGeom>
          <a:noFill/>
          <a:ln w="28575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순서도: 연결자 13">
            <a:extLst>
              <a:ext uri="{FF2B5EF4-FFF2-40B4-BE49-F238E27FC236}">
                <a16:creationId xmlns:a16="http://schemas.microsoft.com/office/drawing/2014/main" id="{96801F12-FC48-4019-B824-C0D6BB850162}"/>
              </a:ext>
            </a:extLst>
          </p:cNvPr>
          <p:cNvSpPr/>
          <p:nvPr/>
        </p:nvSpPr>
        <p:spPr>
          <a:xfrm>
            <a:off x="8809032" y="3669474"/>
            <a:ext cx="298103" cy="271360"/>
          </a:xfrm>
          <a:prstGeom prst="flowChartConnector">
            <a:avLst/>
          </a:prstGeom>
          <a:noFill/>
          <a:ln w="28575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72C52E9-C043-4D4A-B5CA-49E6CCB96303}"/>
              </a:ext>
            </a:extLst>
          </p:cNvPr>
          <p:cNvCxnSpPr>
            <a:cxnSpLocks/>
          </p:cNvCxnSpPr>
          <p:nvPr/>
        </p:nvCxnSpPr>
        <p:spPr>
          <a:xfrm flipV="1">
            <a:off x="6967679" y="3566143"/>
            <a:ext cx="2042751" cy="230250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순서도: 연결자 15">
            <a:extLst>
              <a:ext uri="{FF2B5EF4-FFF2-40B4-BE49-F238E27FC236}">
                <a16:creationId xmlns:a16="http://schemas.microsoft.com/office/drawing/2014/main" id="{5D65E919-185F-4854-8E47-F5B2E5929E17}"/>
              </a:ext>
            </a:extLst>
          </p:cNvPr>
          <p:cNvSpPr/>
          <p:nvPr/>
        </p:nvSpPr>
        <p:spPr>
          <a:xfrm>
            <a:off x="8440682" y="3915049"/>
            <a:ext cx="298103" cy="271360"/>
          </a:xfrm>
          <a:prstGeom prst="flowChartConnector">
            <a:avLst/>
          </a:prstGeom>
          <a:solidFill>
            <a:srgbClr val="FFC000"/>
          </a:solidFill>
          <a:ln w="28575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A319847-4BEB-4402-BBC1-61A528667E2C}"/>
              </a:ext>
            </a:extLst>
          </p:cNvPr>
          <p:cNvCxnSpPr>
            <a:cxnSpLocks/>
            <a:endCxn id="61" idx="0"/>
          </p:cNvCxnSpPr>
          <p:nvPr/>
        </p:nvCxnSpPr>
        <p:spPr>
          <a:xfrm flipH="1" flipV="1">
            <a:off x="9732138" y="3338346"/>
            <a:ext cx="2374" cy="2549762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DA8221CD-F267-4EE6-BA5D-EDF9D39B252B}"/>
              </a:ext>
            </a:extLst>
          </p:cNvPr>
          <p:cNvCxnSpPr>
            <a:cxnSpLocks/>
          </p:cNvCxnSpPr>
          <p:nvPr/>
        </p:nvCxnSpPr>
        <p:spPr>
          <a:xfrm flipV="1">
            <a:off x="9706072" y="5828124"/>
            <a:ext cx="2340000" cy="14981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순서도: 연결자 18">
            <a:extLst>
              <a:ext uri="{FF2B5EF4-FFF2-40B4-BE49-F238E27FC236}">
                <a16:creationId xmlns:a16="http://schemas.microsoft.com/office/drawing/2014/main" id="{3C48EDF8-CA45-4313-8155-89879BB5916E}"/>
              </a:ext>
            </a:extLst>
          </p:cNvPr>
          <p:cNvSpPr/>
          <p:nvPr/>
        </p:nvSpPr>
        <p:spPr>
          <a:xfrm>
            <a:off x="10215628" y="4412745"/>
            <a:ext cx="298103" cy="271360"/>
          </a:xfrm>
          <a:prstGeom prst="flowChartConnector">
            <a:avLst/>
          </a:prstGeom>
          <a:noFill/>
          <a:ln w="28575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" name="순서도: 연결자 19">
            <a:extLst>
              <a:ext uri="{FF2B5EF4-FFF2-40B4-BE49-F238E27FC236}">
                <a16:creationId xmlns:a16="http://schemas.microsoft.com/office/drawing/2014/main" id="{0AADA127-70F7-4AD4-A3F9-E2F07CE7ABA5}"/>
              </a:ext>
            </a:extLst>
          </p:cNvPr>
          <p:cNvSpPr/>
          <p:nvPr/>
        </p:nvSpPr>
        <p:spPr>
          <a:xfrm>
            <a:off x="9841632" y="4868709"/>
            <a:ext cx="298103" cy="271360"/>
          </a:xfrm>
          <a:prstGeom prst="flowChartConnector">
            <a:avLst/>
          </a:prstGeom>
          <a:noFill/>
          <a:ln w="28575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1" name="순서도: 연결자 20">
            <a:extLst>
              <a:ext uri="{FF2B5EF4-FFF2-40B4-BE49-F238E27FC236}">
                <a16:creationId xmlns:a16="http://schemas.microsoft.com/office/drawing/2014/main" id="{D98B3A84-B7E7-47F8-AAE5-6CBCB9423F00}"/>
              </a:ext>
            </a:extLst>
          </p:cNvPr>
          <p:cNvSpPr/>
          <p:nvPr/>
        </p:nvSpPr>
        <p:spPr>
          <a:xfrm>
            <a:off x="9956869" y="5371203"/>
            <a:ext cx="298103" cy="271360"/>
          </a:xfrm>
          <a:prstGeom prst="flowChartConnector">
            <a:avLst/>
          </a:prstGeom>
          <a:noFill/>
          <a:ln w="28575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2" name="순서도: 연결자 21">
            <a:extLst>
              <a:ext uri="{FF2B5EF4-FFF2-40B4-BE49-F238E27FC236}">
                <a16:creationId xmlns:a16="http://schemas.microsoft.com/office/drawing/2014/main" id="{DA5AC07C-BB54-4AF2-957D-36D4D9D08311}"/>
              </a:ext>
            </a:extLst>
          </p:cNvPr>
          <p:cNvSpPr/>
          <p:nvPr/>
        </p:nvSpPr>
        <p:spPr>
          <a:xfrm>
            <a:off x="10494681" y="4030935"/>
            <a:ext cx="298103" cy="271360"/>
          </a:xfrm>
          <a:prstGeom prst="flowChartConnector">
            <a:avLst/>
          </a:prstGeom>
          <a:noFill/>
          <a:ln w="28575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862B7D96-2A36-400B-944C-CBE0A274D794}"/>
              </a:ext>
            </a:extLst>
          </p:cNvPr>
          <p:cNvCxnSpPr>
            <a:cxnSpLocks/>
          </p:cNvCxnSpPr>
          <p:nvPr/>
        </p:nvCxnSpPr>
        <p:spPr>
          <a:xfrm flipV="1">
            <a:off x="9718823" y="3382533"/>
            <a:ext cx="1226642" cy="2462294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순서도: 연결자 23">
            <a:extLst>
              <a:ext uri="{FF2B5EF4-FFF2-40B4-BE49-F238E27FC236}">
                <a16:creationId xmlns:a16="http://schemas.microsoft.com/office/drawing/2014/main" id="{07727F06-68EB-4538-8D48-CB80F5F64CDB}"/>
              </a:ext>
            </a:extLst>
          </p:cNvPr>
          <p:cNvSpPr/>
          <p:nvPr/>
        </p:nvSpPr>
        <p:spPr>
          <a:xfrm>
            <a:off x="10692337" y="3417434"/>
            <a:ext cx="298103" cy="271360"/>
          </a:xfrm>
          <a:prstGeom prst="flowChartConnector">
            <a:avLst/>
          </a:prstGeom>
          <a:solidFill>
            <a:srgbClr val="FFC000"/>
          </a:solidFill>
          <a:ln w="28575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4CE2C16-9FC9-4DCA-8727-617D39B10DE2}"/>
              </a:ext>
            </a:extLst>
          </p:cNvPr>
          <p:cNvSpPr txBox="1"/>
          <p:nvPr/>
        </p:nvSpPr>
        <p:spPr>
          <a:xfrm>
            <a:off x="10476495" y="5761884"/>
            <a:ext cx="342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  <a:latin typeface="Georgia Pro" panose="02040502050405020303" pitchFamily="18" charset="0"/>
                <a:ea typeface="맑은 고딕" panose="020B0503020000020004" pitchFamily="50" charset="-127"/>
              </a:rPr>
              <a:t>∑</a:t>
            </a:r>
            <a:endParaRPr lang="en-US" sz="1400" dirty="0">
              <a:solidFill>
                <a:srgbClr val="0070C0"/>
              </a:solidFill>
              <a:latin typeface="Georgia Pro" panose="02040502050405020303" pitchFamily="18" charset="0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05F23F04-EAAB-4E1A-801B-02B5B8812BB0}"/>
              </a:ext>
            </a:extLst>
          </p:cNvPr>
          <p:cNvCxnSpPr>
            <a:cxnSpLocks/>
          </p:cNvCxnSpPr>
          <p:nvPr/>
        </p:nvCxnSpPr>
        <p:spPr>
          <a:xfrm flipH="1">
            <a:off x="584488" y="4807831"/>
            <a:ext cx="232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F5A0A85-D396-4315-BD49-AE7BFFF5BD13}"/>
              </a:ext>
            </a:extLst>
          </p:cNvPr>
          <p:cNvSpPr txBox="1"/>
          <p:nvPr/>
        </p:nvSpPr>
        <p:spPr>
          <a:xfrm>
            <a:off x="83589" y="4613680"/>
            <a:ext cx="604232" cy="4126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(b)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0E7CA7D-9BCD-4925-9FE9-FD8077B7D0FB}"/>
              </a:ext>
            </a:extLst>
          </p:cNvPr>
          <p:cNvSpPr txBox="1"/>
          <p:nvPr/>
        </p:nvSpPr>
        <p:spPr>
          <a:xfrm>
            <a:off x="10591271" y="5850273"/>
            <a:ext cx="1933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0070C0"/>
                </a:solidFill>
              </a:rPr>
              <a:t>4</a:t>
            </a:r>
            <a:endParaRPr lang="en-US" b="1" dirty="0">
              <a:solidFill>
                <a:srgbClr val="0070C0"/>
              </a:solidFill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8CF1EC80-E61A-4FEC-A988-5E3B10A8FC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391" y="4601487"/>
            <a:ext cx="634559" cy="623297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19473FAB-AEE5-4160-8F33-F55E0D2062B2}"/>
              </a:ext>
            </a:extLst>
          </p:cNvPr>
          <p:cNvSpPr txBox="1"/>
          <p:nvPr/>
        </p:nvSpPr>
        <p:spPr>
          <a:xfrm>
            <a:off x="8058911" y="5803589"/>
            <a:ext cx="1595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9250F"/>
                </a:solidFill>
                <a:latin typeface="Georgia Pro" panose="02040502050405020303" pitchFamily="18" charset="0"/>
                <a:ea typeface="맑은 고딕" panose="020B0503020000020004" pitchFamily="50" charset="-127"/>
              </a:rPr>
              <a:t>∑</a:t>
            </a:r>
            <a:endParaRPr lang="en-US" sz="1600" dirty="0">
              <a:solidFill>
                <a:srgbClr val="F9250F"/>
              </a:solidFill>
              <a:latin typeface="Georgia Pro" panose="02040502050405020303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D0983C7-8B2E-4C44-A5DE-9AB2162AABE7}"/>
              </a:ext>
            </a:extLst>
          </p:cNvPr>
          <p:cNvSpPr txBox="1"/>
          <p:nvPr/>
        </p:nvSpPr>
        <p:spPr>
          <a:xfrm>
            <a:off x="8209903" y="5876957"/>
            <a:ext cx="7891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8A967BC-64A2-46F9-99CD-76F759EE0CF3}"/>
              </a:ext>
            </a:extLst>
          </p:cNvPr>
          <p:cNvSpPr txBox="1"/>
          <p:nvPr/>
        </p:nvSpPr>
        <p:spPr>
          <a:xfrm>
            <a:off x="7890764" y="5806296"/>
            <a:ext cx="3909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9250F"/>
                </a:solidFill>
                <a:latin typeface="Georgia Pro" panose="02040502050405020303" pitchFamily="18" charset="0"/>
                <a:ea typeface="맑은 고딕" panose="020B0503020000020004" pitchFamily="50" charset="-127"/>
              </a:rPr>
              <a:t>∑</a:t>
            </a:r>
            <a:endParaRPr lang="en-US" sz="1400" dirty="0">
              <a:solidFill>
                <a:srgbClr val="F9250F"/>
              </a:solidFill>
              <a:latin typeface="Georgia Pro" panose="02040502050405020303" pitchFamily="18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E7E6D3C-2100-40D0-BA90-D187C45CF9B5}"/>
              </a:ext>
            </a:extLst>
          </p:cNvPr>
          <p:cNvSpPr txBox="1"/>
          <p:nvPr/>
        </p:nvSpPr>
        <p:spPr>
          <a:xfrm>
            <a:off x="7996907" y="5887123"/>
            <a:ext cx="1933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51B2FE5-359C-49F8-80AB-AA0CDAB70367}"/>
              </a:ext>
            </a:extLst>
          </p:cNvPr>
          <p:cNvSpPr txBox="1"/>
          <p:nvPr/>
        </p:nvSpPr>
        <p:spPr>
          <a:xfrm>
            <a:off x="6643842" y="4408926"/>
            <a:ext cx="4904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BC2AD8D-88DE-4E46-9A21-EBEDC8566BA9}"/>
              </a:ext>
            </a:extLst>
          </p:cNvPr>
          <p:cNvSpPr txBox="1"/>
          <p:nvPr/>
        </p:nvSpPr>
        <p:spPr>
          <a:xfrm>
            <a:off x="6654233" y="4863753"/>
            <a:ext cx="4904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534BCC9-B7A1-4030-BF76-2330803CDBDC}"/>
              </a:ext>
            </a:extLst>
          </p:cNvPr>
          <p:cNvSpPr txBox="1"/>
          <p:nvPr/>
        </p:nvSpPr>
        <p:spPr>
          <a:xfrm>
            <a:off x="6687928" y="5335524"/>
            <a:ext cx="4904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7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5365BA6-4106-4078-A93D-7E6643F7E3B9}"/>
              </a:ext>
            </a:extLst>
          </p:cNvPr>
          <p:cNvSpPr txBox="1"/>
          <p:nvPr/>
        </p:nvSpPr>
        <p:spPr>
          <a:xfrm>
            <a:off x="6652208" y="3681600"/>
            <a:ext cx="4904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29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AAE6DAC-C9F6-49F0-9D62-FF98A086EE77}"/>
              </a:ext>
            </a:extLst>
          </p:cNvPr>
          <p:cNvSpPr txBox="1"/>
          <p:nvPr/>
        </p:nvSpPr>
        <p:spPr>
          <a:xfrm>
            <a:off x="9371483" y="4035735"/>
            <a:ext cx="4904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29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85A2CBC-C17F-41C3-8811-6307376316CE}"/>
              </a:ext>
            </a:extLst>
          </p:cNvPr>
          <p:cNvSpPr txBox="1"/>
          <p:nvPr/>
        </p:nvSpPr>
        <p:spPr>
          <a:xfrm>
            <a:off x="9375788" y="4395070"/>
            <a:ext cx="4904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14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2CFB058-C00C-4805-8E20-A5852FD72D11}"/>
              </a:ext>
            </a:extLst>
          </p:cNvPr>
          <p:cNvSpPr txBox="1"/>
          <p:nvPr/>
        </p:nvSpPr>
        <p:spPr>
          <a:xfrm>
            <a:off x="9396573" y="4860288"/>
            <a:ext cx="4904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B4B9909-80CC-4BE9-8AD6-0FEFE3FC80D7}"/>
              </a:ext>
            </a:extLst>
          </p:cNvPr>
          <p:cNvSpPr txBox="1"/>
          <p:nvPr/>
        </p:nvSpPr>
        <p:spPr>
          <a:xfrm>
            <a:off x="9461436" y="5332059"/>
            <a:ext cx="4904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7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AB90E75-F36C-4551-83C3-13DA756D5C39}"/>
              </a:ext>
            </a:extLst>
          </p:cNvPr>
          <p:cNvSpPr txBox="1"/>
          <p:nvPr/>
        </p:nvSpPr>
        <p:spPr>
          <a:xfrm>
            <a:off x="7282400" y="5799820"/>
            <a:ext cx="3909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9250F"/>
                </a:solidFill>
                <a:latin typeface="Georgia Pro" panose="02040502050405020303" pitchFamily="18" charset="0"/>
                <a:ea typeface="맑은 고딕" panose="020B0503020000020004" pitchFamily="50" charset="-127"/>
              </a:rPr>
              <a:t>∑</a:t>
            </a:r>
            <a:endParaRPr lang="en-US" sz="1400" dirty="0">
              <a:solidFill>
                <a:srgbClr val="F9250F"/>
              </a:solidFill>
              <a:latin typeface="Georgia Pro" panose="02040502050405020303" pitchFamily="18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775DE9A-644B-480B-B112-A9A85B1CBBD8}"/>
              </a:ext>
            </a:extLst>
          </p:cNvPr>
          <p:cNvSpPr txBox="1"/>
          <p:nvPr/>
        </p:nvSpPr>
        <p:spPr>
          <a:xfrm>
            <a:off x="7399765" y="5881607"/>
            <a:ext cx="1933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3EC423A-2515-4069-851E-FEBDBC120802}"/>
              </a:ext>
            </a:extLst>
          </p:cNvPr>
          <p:cNvSpPr txBox="1"/>
          <p:nvPr/>
        </p:nvSpPr>
        <p:spPr>
          <a:xfrm>
            <a:off x="8823882" y="5794525"/>
            <a:ext cx="3909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9250F"/>
                </a:solidFill>
                <a:latin typeface="Georgia Pro" panose="02040502050405020303" pitchFamily="18" charset="0"/>
                <a:ea typeface="맑은 고딕" panose="020B0503020000020004" pitchFamily="50" charset="-127"/>
              </a:rPr>
              <a:t>∑</a:t>
            </a:r>
            <a:endParaRPr lang="en-US" sz="1400" dirty="0">
              <a:solidFill>
                <a:srgbClr val="F9250F"/>
              </a:solidFill>
              <a:latin typeface="Georgia Pro" panose="02040502050405020303" pitchFamily="18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6F7E294-00AA-4E79-99F9-4481495C4B95}"/>
              </a:ext>
            </a:extLst>
          </p:cNvPr>
          <p:cNvSpPr txBox="1"/>
          <p:nvPr/>
        </p:nvSpPr>
        <p:spPr>
          <a:xfrm>
            <a:off x="8952647" y="5889983"/>
            <a:ext cx="1933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FF0000"/>
                </a:solidFill>
              </a:rPr>
              <a:t>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BE4319B-FF92-4337-B58C-ECE1EF3C5C4F}"/>
              </a:ext>
            </a:extLst>
          </p:cNvPr>
          <p:cNvSpPr txBox="1"/>
          <p:nvPr/>
        </p:nvSpPr>
        <p:spPr>
          <a:xfrm>
            <a:off x="10208515" y="5774166"/>
            <a:ext cx="342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  <a:latin typeface="Georgia Pro" panose="02040502050405020303" pitchFamily="18" charset="0"/>
                <a:ea typeface="맑은 고딕" panose="020B0503020000020004" pitchFamily="50" charset="-127"/>
              </a:rPr>
              <a:t>∑</a:t>
            </a:r>
            <a:endParaRPr lang="en-US" sz="1400" dirty="0">
              <a:solidFill>
                <a:srgbClr val="0070C0"/>
              </a:solidFill>
              <a:latin typeface="Georgia Pro" panose="02040502050405020303" pitchFamily="18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425AAA4-CAA6-4386-95D5-A0F035B04841}"/>
              </a:ext>
            </a:extLst>
          </p:cNvPr>
          <p:cNvSpPr txBox="1"/>
          <p:nvPr/>
        </p:nvSpPr>
        <p:spPr>
          <a:xfrm>
            <a:off x="10324392" y="5860910"/>
            <a:ext cx="1933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0070C0"/>
                </a:solidFill>
              </a:rPr>
              <a:t>1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2F981C9-EF9E-4DE6-81CD-120C5333735D}"/>
              </a:ext>
            </a:extLst>
          </p:cNvPr>
          <p:cNvSpPr txBox="1"/>
          <p:nvPr/>
        </p:nvSpPr>
        <p:spPr>
          <a:xfrm>
            <a:off x="9933590" y="5785217"/>
            <a:ext cx="342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  <a:latin typeface="Georgia Pro" panose="02040502050405020303" pitchFamily="18" charset="0"/>
                <a:ea typeface="맑은 고딕" panose="020B0503020000020004" pitchFamily="50" charset="-127"/>
              </a:rPr>
              <a:t>∑</a:t>
            </a:r>
            <a:endParaRPr lang="en-US" sz="1400" dirty="0">
              <a:solidFill>
                <a:srgbClr val="0070C0"/>
              </a:solidFill>
              <a:latin typeface="Georgia Pro" panose="02040502050405020303" pitchFamily="18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3B1D27C-4D07-49B2-93C8-89267B40B73E}"/>
              </a:ext>
            </a:extLst>
          </p:cNvPr>
          <p:cNvSpPr txBox="1"/>
          <p:nvPr/>
        </p:nvSpPr>
        <p:spPr>
          <a:xfrm>
            <a:off x="9857010" y="5870593"/>
            <a:ext cx="1933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0070C0"/>
                </a:solidFill>
              </a:rPr>
              <a:t>2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47A965F-B4EF-4859-868F-B4596DB8CC8D}"/>
              </a:ext>
            </a:extLst>
          </p:cNvPr>
          <p:cNvSpPr txBox="1"/>
          <p:nvPr/>
        </p:nvSpPr>
        <p:spPr>
          <a:xfrm>
            <a:off x="9743396" y="5784391"/>
            <a:ext cx="342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  <a:latin typeface="Georgia Pro" panose="02040502050405020303" pitchFamily="18" charset="0"/>
                <a:ea typeface="맑은 고딕" panose="020B0503020000020004" pitchFamily="50" charset="-127"/>
              </a:rPr>
              <a:t>∑</a:t>
            </a:r>
            <a:endParaRPr lang="en-US" sz="1400" dirty="0">
              <a:solidFill>
                <a:srgbClr val="0070C0"/>
              </a:solidFill>
              <a:latin typeface="Georgia Pro" panose="02040502050405020303" pitchFamily="18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05C1A62-259B-41BF-90E4-368AA7DC51B3}"/>
              </a:ext>
            </a:extLst>
          </p:cNvPr>
          <p:cNvSpPr txBox="1"/>
          <p:nvPr/>
        </p:nvSpPr>
        <p:spPr>
          <a:xfrm>
            <a:off x="10039570" y="5870593"/>
            <a:ext cx="1933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0070C0"/>
                </a:solidFill>
              </a:rPr>
              <a:t>3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805816C-82D5-4F88-8AC0-A486BD20A9CF}"/>
              </a:ext>
            </a:extLst>
          </p:cNvPr>
          <p:cNvSpPr/>
          <p:nvPr/>
        </p:nvSpPr>
        <p:spPr>
          <a:xfrm>
            <a:off x="10701805" y="5766972"/>
            <a:ext cx="3113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Georgia Pro" panose="02040502050405020303" pitchFamily="18" charset="0"/>
                <a:ea typeface="맑은 고딕" panose="020B0503020000020004" pitchFamily="50" charset="-127"/>
              </a:rPr>
              <a:t>∑</a:t>
            </a:r>
            <a:endParaRPr lang="en-US" sz="1400" dirty="0">
              <a:solidFill>
                <a:schemeClr val="accent1"/>
              </a:solidFill>
              <a:latin typeface="Georgia Pro" panose="02040502050405020303" pitchFamily="18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B759BF8-12F7-44D2-8209-F1DAC04637AB}"/>
              </a:ext>
            </a:extLst>
          </p:cNvPr>
          <p:cNvSpPr txBox="1"/>
          <p:nvPr/>
        </p:nvSpPr>
        <p:spPr>
          <a:xfrm>
            <a:off x="8577463" y="5876264"/>
            <a:ext cx="1933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FF0000"/>
                </a:solidFill>
              </a:rPr>
              <a:t>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AE38CAE-9D10-484F-ADF2-72AB4DDDF727}"/>
              </a:ext>
            </a:extLst>
          </p:cNvPr>
          <p:cNvSpPr txBox="1"/>
          <p:nvPr/>
        </p:nvSpPr>
        <p:spPr>
          <a:xfrm>
            <a:off x="10820662" y="5849023"/>
            <a:ext cx="1933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accent1"/>
                </a:solidFill>
              </a:rPr>
              <a:t>5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1C5F360-54B4-463C-9E26-1FAE91F8BD19}"/>
              </a:ext>
            </a:extLst>
          </p:cNvPr>
          <p:cNvSpPr txBox="1"/>
          <p:nvPr/>
        </p:nvSpPr>
        <p:spPr>
          <a:xfrm>
            <a:off x="8446572" y="5803588"/>
            <a:ext cx="342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Georgia Pro" panose="02040502050405020303" pitchFamily="18" charset="0"/>
                <a:ea typeface="맑은 고딕" panose="020B0503020000020004" pitchFamily="50" charset="-127"/>
              </a:rPr>
              <a:t>∑</a:t>
            </a:r>
            <a:endParaRPr lang="en-US" sz="1400" dirty="0">
              <a:solidFill>
                <a:srgbClr val="FF0000"/>
              </a:solidFill>
              <a:latin typeface="Georgia Pro" panose="02040502050405020303" pitchFamily="18" charset="0"/>
            </a:endParaRPr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37F7E3F1-C9D2-441E-B789-55EF3C167575}"/>
              </a:ext>
            </a:extLst>
          </p:cNvPr>
          <p:cNvCxnSpPr>
            <a:cxnSpLocks/>
            <a:endCxn id="55" idx="0"/>
          </p:cNvCxnSpPr>
          <p:nvPr/>
        </p:nvCxnSpPr>
        <p:spPr>
          <a:xfrm>
            <a:off x="8589734" y="4232589"/>
            <a:ext cx="27914" cy="1570999"/>
          </a:xfrm>
          <a:prstGeom prst="line">
            <a:avLst/>
          </a:prstGeom>
          <a:ln w="19050">
            <a:solidFill>
              <a:srgbClr val="FB4362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ECAE9B9C-5534-4C12-8A10-B122A1E1E9E7}"/>
              </a:ext>
            </a:extLst>
          </p:cNvPr>
          <p:cNvCxnSpPr>
            <a:cxnSpLocks/>
          </p:cNvCxnSpPr>
          <p:nvPr/>
        </p:nvCxnSpPr>
        <p:spPr>
          <a:xfrm>
            <a:off x="10859290" y="3734211"/>
            <a:ext cx="27253" cy="2085372"/>
          </a:xfrm>
          <a:prstGeom prst="line">
            <a:avLst/>
          </a:prstGeom>
          <a:ln w="19050">
            <a:solidFill>
              <a:schemeClr val="accent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F7E45D84-1AB2-403A-A43E-6DA661D86BA8}"/>
              </a:ext>
            </a:extLst>
          </p:cNvPr>
          <p:cNvCxnSpPr>
            <a:cxnSpLocks/>
          </p:cNvCxnSpPr>
          <p:nvPr/>
        </p:nvCxnSpPr>
        <p:spPr>
          <a:xfrm flipV="1">
            <a:off x="7022746" y="4067962"/>
            <a:ext cx="1383681" cy="15694"/>
          </a:xfrm>
          <a:prstGeom prst="line">
            <a:avLst/>
          </a:prstGeom>
          <a:ln w="19050">
            <a:solidFill>
              <a:srgbClr val="FF505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82B4B5AB-C33F-4CCA-A3A8-5FD1E24087B0}"/>
              </a:ext>
            </a:extLst>
          </p:cNvPr>
          <p:cNvCxnSpPr>
            <a:cxnSpLocks/>
          </p:cNvCxnSpPr>
          <p:nvPr/>
        </p:nvCxnSpPr>
        <p:spPr>
          <a:xfrm>
            <a:off x="9743396" y="3566255"/>
            <a:ext cx="948941" cy="0"/>
          </a:xfrm>
          <a:prstGeom prst="line">
            <a:avLst/>
          </a:prstGeom>
          <a:ln w="19050">
            <a:solidFill>
              <a:schemeClr val="accent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그림 59">
            <a:extLst>
              <a:ext uri="{FF2B5EF4-FFF2-40B4-BE49-F238E27FC236}">
                <a16:creationId xmlns:a16="http://schemas.microsoft.com/office/drawing/2014/main" id="{7160BA80-2BE9-45A6-89EE-236FBBFB5E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2366" y="4176884"/>
            <a:ext cx="526293" cy="515661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CE57D592-1924-49FB-B07E-14EC0870834C}"/>
              </a:ext>
            </a:extLst>
          </p:cNvPr>
          <p:cNvSpPr txBox="1"/>
          <p:nvPr/>
        </p:nvSpPr>
        <p:spPr>
          <a:xfrm>
            <a:off x="9383627" y="3338346"/>
            <a:ext cx="697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★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E3A381A3-34A9-4F9D-A7F5-3E2C3F530609}"/>
              </a:ext>
            </a:extLst>
          </p:cNvPr>
          <p:cNvCxnSpPr>
            <a:cxnSpLocks/>
          </p:cNvCxnSpPr>
          <p:nvPr/>
        </p:nvCxnSpPr>
        <p:spPr>
          <a:xfrm flipH="1" flipV="1">
            <a:off x="10431925" y="3473710"/>
            <a:ext cx="205093" cy="128148"/>
          </a:xfrm>
          <a:prstGeom prst="line">
            <a:avLst/>
          </a:prstGeom>
          <a:ln w="28575">
            <a:solidFill>
              <a:srgbClr val="0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328D2904-0760-41FC-B810-11FDF29AB02D}"/>
              </a:ext>
            </a:extLst>
          </p:cNvPr>
          <p:cNvCxnSpPr>
            <a:cxnSpLocks/>
          </p:cNvCxnSpPr>
          <p:nvPr/>
        </p:nvCxnSpPr>
        <p:spPr>
          <a:xfrm flipH="1">
            <a:off x="10495659" y="3619677"/>
            <a:ext cx="152172" cy="215811"/>
          </a:xfrm>
          <a:prstGeom prst="line">
            <a:avLst/>
          </a:prstGeom>
          <a:ln w="28575">
            <a:solidFill>
              <a:srgbClr val="0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B7657182-8973-4BFE-AE14-D5E1F2E33175}"/>
              </a:ext>
            </a:extLst>
          </p:cNvPr>
          <p:cNvSpPr txBox="1"/>
          <p:nvPr/>
        </p:nvSpPr>
        <p:spPr>
          <a:xfrm>
            <a:off x="3862588" y="4476089"/>
            <a:ext cx="1933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FF0000"/>
                </a:solidFill>
              </a:rPr>
              <a:t>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A5E9BB1-A631-4F30-BBCB-AF3C2ADAB214}"/>
              </a:ext>
            </a:extLst>
          </p:cNvPr>
          <p:cNvSpPr txBox="1"/>
          <p:nvPr/>
        </p:nvSpPr>
        <p:spPr>
          <a:xfrm>
            <a:off x="3740424" y="4393961"/>
            <a:ext cx="342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Georgia Pro" panose="02040502050405020303" pitchFamily="18" charset="0"/>
                <a:ea typeface="맑은 고딕" panose="020B0503020000020004" pitchFamily="50" charset="-127"/>
              </a:rPr>
              <a:t>∑</a:t>
            </a:r>
            <a:endParaRPr lang="en-US" sz="1400" dirty="0">
              <a:solidFill>
                <a:srgbClr val="FF0000"/>
              </a:solidFill>
              <a:latin typeface="Georgia Pro" panose="02040502050405020303" pitchFamily="18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0B15A8D-08EC-4512-8F29-D32CF75D448E}"/>
              </a:ext>
            </a:extLst>
          </p:cNvPr>
          <p:cNvSpPr txBox="1"/>
          <p:nvPr/>
        </p:nvSpPr>
        <p:spPr>
          <a:xfrm>
            <a:off x="3868869" y="5540626"/>
            <a:ext cx="1933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accent1"/>
                </a:solidFill>
              </a:rPr>
              <a:t>5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EB4026B-2F10-485D-B9B5-820173696414}"/>
              </a:ext>
            </a:extLst>
          </p:cNvPr>
          <p:cNvSpPr txBox="1"/>
          <p:nvPr/>
        </p:nvSpPr>
        <p:spPr>
          <a:xfrm>
            <a:off x="3745524" y="5451093"/>
            <a:ext cx="342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  <a:latin typeface="Georgia Pro" panose="02040502050405020303" pitchFamily="18" charset="0"/>
                <a:ea typeface="맑은 고딕" panose="020B0503020000020004" pitchFamily="50" charset="-127"/>
              </a:rPr>
              <a:t>∑</a:t>
            </a:r>
            <a:endParaRPr lang="en-US" sz="1400" dirty="0">
              <a:solidFill>
                <a:srgbClr val="0070C0"/>
              </a:solidFill>
              <a:latin typeface="Georgia Pro" panose="02040502050405020303" pitchFamily="18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956298C-09A7-44A5-8CE6-55E013B6C889}"/>
              </a:ext>
            </a:extLst>
          </p:cNvPr>
          <p:cNvSpPr txBox="1"/>
          <p:nvPr/>
        </p:nvSpPr>
        <p:spPr>
          <a:xfrm>
            <a:off x="2434643" y="5261476"/>
            <a:ext cx="10742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(g)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18EB739-0A05-4448-8174-621BA3B2E3A4}"/>
              </a:ext>
            </a:extLst>
          </p:cNvPr>
          <p:cNvSpPr txBox="1"/>
          <p:nvPr/>
        </p:nvSpPr>
        <p:spPr>
          <a:xfrm>
            <a:off x="2434644" y="4256001"/>
            <a:ext cx="10742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(f)</a:t>
            </a:r>
          </a:p>
        </p:txBody>
      </p:sp>
      <p:sp>
        <p:nvSpPr>
          <p:cNvPr id="72" name="원호 71">
            <a:extLst>
              <a:ext uri="{FF2B5EF4-FFF2-40B4-BE49-F238E27FC236}">
                <a16:creationId xmlns:a16="http://schemas.microsoft.com/office/drawing/2014/main" id="{8EBDC7CC-88F4-4365-BD11-32B85195831E}"/>
              </a:ext>
            </a:extLst>
          </p:cNvPr>
          <p:cNvSpPr/>
          <p:nvPr/>
        </p:nvSpPr>
        <p:spPr>
          <a:xfrm rot="20606594">
            <a:off x="-3866899" y="5041440"/>
            <a:ext cx="12738030" cy="1562447"/>
          </a:xfrm>
          <a:prstGeom prst="arc">
            <a:avLst>
              <a:gd name="adj1" fmla="val 20082843"/>
              <a:gd name="adj2" fmla="val 57791"/>
            </a:avLst>
          </a:prstGeom>
          <a:ln w="19050">
            <a:solidFill>
              <a:srgbClr val="0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원호 72">
            <a:extLst>
              <a:ext uri="{FF2B5EF4-FFF2-40B4-BE49-F238E27FC236}">
                <a16:creationId xmlns:a16="http://schemas.microsoft.com/office/drawing/2014/main" id="{E97D13EA-2003-4CA2-B064-699E7F2D7796}"/>
              </a:ext>
            </a:extLst>
          </p:cNvPr>
          <p:cNvSpPr/>
          <p:nvPr/>
        </p:nvSpPr>
        <p:spPr>
          <a:xfrm rot="20526917">
            <a:off x="-7027150" y="5722185"/>
            <a:ext cx="21877300" cy="2757551"/>
          </a:xfrm>
          <a:prstGeom prst="arc">
            <a:avLst>
              <a:gd name="adj1" fmla="val 17138737"/>
              <a:gd name="adj2" fmla="val 21129100"/>
            </a:avLst>
          </a:prstGeom>
          <a:ln w="19050">
            <a:solidFill>
              <a:srgbClr val="0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A563D6F4-50CF-4D5A-A97C-11438C562428}"/>
              </a:ext>
            </a:extLst>
          </p:cNvPr>
          <p:cNvCxnSpPr>
            <a:cxnSpLocks/>
          </p:cNvCxnSpPr>
          <p:nvPr/>
        </p:nvCxnSpPr>
        <p:spPr>
          <a:xfrm flipH="1" flipV="1">
            <a:off x="8473925" y="3752372"/>
            <a:ext cx="101846" cy="93554"/>
          </a:xfrm>
          <a:prstGeom prst="line">
            <a:avLst/>
          </a:prstGeom>
          <a:ln w="28575">
            <a:solidFill>
              <a:srgbClr val="0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3ABBF0B9-CD1B-4480-AB97-ACBDBB34426B}"/>
              </a:ext>
            </a:extLst>
          </p:cNvPr>
          <p:cNvCxnSpPr>
            <a:cxnSpLocks/>
          </p:cNvCxnSpPr>
          <p:nvPr/>
        </p:nvCxnSpPr>
        <p:spPr>
          <a:xfrm flipV="1">
            <a:off x="8619019" y="3691018"/>
            <a:ext cx="91360" cy="139643"/>
          </a:xfrm>
          <a:prstGeom prst="line">
            <a:avLst/>
          </a:prstGeom>
          <a:ln w="28575">
            <a:solidFill>
              <a:srgbClr val="0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7FE4DBF5-B382-42B7-A0CA-A0573B5E6971}"/>
              </a:ext>
            </a:extLst>
          </p:cNvPr>
          <p:cNvSpPr txBox="1"/>
          <p:nvPr/>
        </p:nvSpPr>
        <p:spPr>
          <a:xfrm>
            <a:off x="5184990" y="3509832"/>
            <a:ext cx="10742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(h)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D891E678-534F-4CD0-BBB1-A86A6DF6D7C4}"/>
              </a:ext>
            </a:extLst>
          </p:cNvPr>
          <p:cNvSpPr txBox="1"/>
          <p:nvPr/>
        </p:nvSpPr>
        <p:spPr>
          <a:xfrm>
            <a:off x="5240168" y="4376787"/>
            <a:ext cx="10742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(h)</a:t>
            </a:r>
          </a:p>
        </p:txBody>
      </p:sp>
    </p:spTree>
    <p:extLst>
      <p:ext uri="{BB962C8B-B14F-4D97-AF65-F5344CB8AC3E}">
        <p14:creationId xmlns:p14="http://schemas.microsoft.com/office/powerpoint/2010/main" val="11086805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D1388E-A226-44D9-B1BB-0D20C0085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6200BA-F371-4DFB-94DA-CDE8B7B1B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그림 3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BCAE951D-7E0D-4284-B9CA-319C0A9AFF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3690" y="1615440"/>
            <a:ext cx="3802622" cy="4222119"/>
          </a:xfrm>
          <a:prstGeom prst="rect">
            <a:avLst/>
          </a:prstGeom>
        </p:spPr>
      </p:pic>
      <p:pic>
        <p:nvPicPr>
          <p:cNvPr id="5" name="그림 4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56E7C798-3F6F-411C-9B8B-D6F9866CAB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3690" y="1615440"/>
            <a:ext cx="3525520" cy="4234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220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9F668975-DA7A-418C-89ED-98877823C6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475" y="1709742"/>
            <a:ext cx="381033" cy="4385395"/>
          </a:xfrm>
          <a:prstGeom prst="rect">
            <a:avLst/>
          </a:prstGeom>
        </p:spPr>
      </p:pic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C174918-6049-4A60-9849-3B40D5C49C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6" y="1311221"/>
            <a:ext cx="5951539" cy="5400000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A98D9CE-3A20-46AA-852C-0D7C444ECD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045" y="1291944"/>
            <a:ext cx="5951539" cy="539918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C709A13-92B2-476C-A8CA-0551A8DAB1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9988" y="1657978"/>
            <a:ext cx="465722" cy="456018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FA49879F-311A-49F1-AD9F-DCDFCB7334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0447" y="1619460"/>
            <a:ext cx="465722" cy="4560183"/>
          </a:xfrm>
          <a:prstGeom prst="rect">
            <a:avLst/>
          </a:prstGeom>
        </p:spPr>
      </p:pic>
      <p:pic>
        <p:nvPicPr>
          <p:cNvPr id="8" name="내용 개체 틀 4" descr="지도이(가) 표시된 사진&#10;&#10;자동 생성된 설명">
            <a:extLst>
              <a:ext uri="{FF2B5EF4-FFF2-40B4-BE49-F238E27FC236}">
                <a16:creationId xmlns:a16="http://schemas.microsoft.com/office/drawing/2014/main" id="{8BE79B41-6307-4196-953A-FAA6CF0351B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2800" y="2494150"/>
            <a:ext cx="4679085" cy="3581710"/>
          </a:xfrm>
          <a:prstGeom prst="rect">
            <a:avLst/>
          </a:prstGeom>
          <a:solidFill>
            <a:srgbClr val="000000"/>
          </a:solidFill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038C20A-F7AF-49FE-B016-C456D9A7F00F}"/>
              </a:ext>
            </a:extLst>
          </p:cNvPr>
          <p:cNvSpPr txBox="1"/>
          <p:nvPr/>
        </p:nvSpPr>
        <p:spPr>
          <a:xfrm>
            <a:off x="1526256" y="1126555"/>
            <a:ext cx="3411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Positive FC in inattentive model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25A7A5-7E0F-4FF2-9186-8DE6E34CE2D7}"/>
              </a:ext>
            </a:extLst>
          </p:cNvPr>
          <p:cNvSpPr txBox="1"/>
          <p:nvPr/>
        </p:nvSpPr>
        <p:spPr>
          <a:xfrm>
            <a:off x="7477795" y="1107278"/>
            <a:ext cx="3411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Negative FC in inattentive model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61002E5-337E-4D8B-B7CA-50FCE89D20E5}"/>
              </a:ext>
            </a:extLst>
          </p:cNvPr>
          <p:cNvSpPr/>
          <p:nvPr/>
        </p:nvSpPr>
        <p:spPr>
          <a:xfrm>
            <a:off x="308460" y="71273"/>
            <a:ext cx="93135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** </a:t>
            </a:r>
            <a:r>
              <a:rPr lang="en-US" sz="2400" dirty="0"/>
              <a:t>Mean </a:t>
            </a:r>
            <a:r>
              <a:rPr lang="en-US" sz="2400" b="1" dirty="0" err="1"/>
              <a:t>r-value</a:t>
            </a:r>
            <a:r>
              <a:rPr lang="en-US" sz="2400" dirty="0"/>
              <a:t> of</a:t>
            </a:r>
            <a:r>
              <a:rPr lang="en-US" sz="2800" dirty="0"/>
              <a:t> </a:t>
            </a:r>
            <a:r>
              <a:rPr lang="en-US" sz="2400" dirty="0"/>
              <a:t>selected edges in every round of LOO-CV (299 round)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5F11EF3-AB4F-44E2-8CE4-7E2EE0CDD4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618" y="1691148"/>
            <a:ext cx="381033" cy="445665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2C79DF3-1BC3-42A2-907A-DDCEDE6CA1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919846" y="3946111"/>
            <a:ext cx="381033" cy="467908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C69FE79-7806-423D-BB45-1D7380DC50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895184" y="3955317"/>
            <a:ext cx="381033" cy="4660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61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>
            <a:extLst>
              <a:ext uri="{FF2B5EF4-FFF2-40B4-BE49-F238E27FC236}">
                <a16:creationId xmlns:a16="http://schemas.microsoft.com/office/drawing/2014/main" id="{87568ECF-C7C6-4C43-A60D-0232F22110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3272" y="1879516"/>
            <a:ext cx="381033" cy="4406931"/>
          </a:xfrm>
          <a:prstGeom prst="rect">
            <a:avLst/>
          </a:prstGeom>
        </p:spPr>
      </p:pic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6885BC0-4C07-4ADA-BD8C-88BF360492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58000"/>
            <a:ext cx="5958674" cy="5400000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4F7B0BD-1C27-4822-B64A-F7527C20DA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5832" y="1458000"/>
            <a:ext cx="5958674" cy="5400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67ADFE4-D3D9-4CC0-9FD2-93CAFE8DFB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7075" y="1827622"/>
            <a:ext cx="480102" cy="448094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ED7F003-3BC6-4A7F-9358-837D6B72A9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8587" y="1807958"/>
            <a:ext cx="480102" cy="4480948"/>
          </a:xfrm>
          <a:prstGeom prst="rect">
            <a:avLst/>
          </a:prstGeom>
        </p:spPr>
      </p:pic>
      <p:pic>
        <p:nvPicPr>
          <p:cNvPr id="12" name="그림 11" descr="지도, 텍스트이(가) 표시된 사진&#10;&#10;자동 생성된 설명">
            <a:extLst>
              <a:ext uri="{FF2B5EF4-FFF2-40B4-BE49-F238E27FC236}">
                <a16:creationId xmlns:a16="http://schemas.microsoft.com/office/drawing/2014/main" id="{89B802D1-79B6-4CEF-B7FE-BCE3475E213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3636" y="2523414"/>
            <a:ext cx="4381880" cy="367315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E5F3837-A86A-464B-8DA4-220FE12948AC}"/>
              </a:ext>
            </a:extLst>
          </p:cNvPr>
          <p:cNvSpPr txBox="1"/>
          <p:nvPr/>
        </p:nvSpPr>
        <p:spPr>
          <a:xfrm>
            <a:off x="1473126" y="1273334"/>
            <a:ext cx="3411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Positive FC in hyperactive model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EDB30B-5AF4-41DF-A9BD-2E3B52DE8263}"/>
              </a:ext>
            </a:extLst>
          </p:cNvPr>
          <p:cNvSpPr txBox="1"/>
          <p:nvPr/>
        </p:nvSpPr>
        <p:spPr>
          <a:xfrm>
            <a:off x="7635980" y="1273334"/>
            <a:ext cx="3411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Negative FC in hyperactive model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2FC849F-B772-414C-A5BC-1227DB4DCDBA}"/>
              </a:ext>
            </a:extLst>
          </p:cNvPr>
          <p:cNvSpPr/>
          <p:nvPr/>
        </p:nvSpPr>
        <p:spPr>
          <a:xfrm>
            <a:off x="227531" y="94296"/>
            <a:ext cx="93135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** </a:t>
            </a:r>
            <a:r>
              <a:rPr lang="en-US" sz="2400" dirty="0"/>
              <a:t>Mean </a:t>
            </a:r>
            <a:r>
              <a:rPr lang="en-US" sz="2400" b="1" dirty="0" err="1"/>
              <a:t>r-value</a:t>
            </a:r>
            <a:r>
              <a:rPr lang="en-US" sz="2400" dirty="0"/>
              <a:t> of</a:t>
            </a:r>
            <a:r>
              <a:rPr lang="en-US" sz="2800" dirty="0"/>
              <a:t> </a:t>
            </a:r>
            <a:r>
              <a:rPr lang="en-US" sz="2400" dirty="0"/>
              <a:t>selected edges in every round of LOO-CV (299 round)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0E87031D-0561-49C5-B2E1-3AA8244B4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357" y="1844966"/>
            <a:ext cx="381033" cy="4406931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BFB6D96D-7B9C-4F09-9DCD-E9BCA49770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880217" y="4134901"/>
            <a:ext cx="381033" cy="4634687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EA7DFAB4-9320-4911-B5C4-F25E36F7C1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969640" y="4200968"/>
            <a:ext cx="381033" cy="4556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574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EC5699BA-6143-448C-8D32-1FDA9FCDC5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177" y="497990"/>
            <a:ext cx="8077770" cy="5533273"/>
          </a:xfrm>
          <a:prstGeom prst="rect">
            <a:avLst/>
          </a:prstGeom>
        </p:spPr>
      </p:pic>
      <p:sp>
        <p:nvSpPr>
          <p:cNvPr id="5" name="오른쪽 대괄호 4">
            <a:extLst>
              <a:ext uri="{FF2B5EF4-FFF2-40B4-BE49-F238E27FC236}">
                <a16:creationId xmlns:a16="http://schemas.microsoft.com/office/drawing/2014/main" id="{A3D1ACF0-31AC-426D-B6D9-E568C1BDD4F6}"/>
              </a:ext>
            </a:extLst>
          </p:cNvPr>
          <p:cNvSpPr/>
          <p:nvPr/>
        </p:nvSpPr>
        <p:spPr>
          <a:xfrm rot="10800000">
            <a:off x="1405929" y="1567543"/>
            <a:ext cx="174172" cy="1861457"/>
          </a:xfrm>
          <a:prstGeom prst="rightBracket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오른쪽 대괄호 5">
            <a:extLst>
              <a:ext uri="{FF2B5EF4-FFF2-40B4-BE49-F238E27FC236}">
                <a16:creationId xmlns:a16="http://schemas.microsoft.com/office/drawing/2014/main" id="{E15AFB46-BE3C-4F4E-8FD0-3B47CC923611}"/>
              </a:ext>
            </a:extLst>
          </p:cNvPr>
          <p:cNvSpPr/>
          <p:nvPr/>
        </p:nvSpPr>
        <p:spPr>
          <a:xfrm rot="10800000">
            <a:off x="1431467" y="4086749"/>
            <a:ext cx="148634" cy="1761391"/>
          </a:xfrm>
          <a:prstGeom prst="rightBracket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2E54D8-D6CB-470C-B4CC-B005597A788A}"/>
              </a:ext>
            </a:extLst>
          </p:cNvPr>
          <p:cNvSpPr txBox="1"/>
          <p:nvPr/>
        </p:nvSpPr>
        <p:spPr>
          <a:xfrm>
            <a:off x="536191" y="2313605"/>
            <a:ext cx="1034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부주의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6C52E4-981D-430A-A163-3A776B6F6F2B}"/>
              </a:ext>
            </a:extLst>
          </p:cNvPr>
          <p:cNvSpPr txBox="1"/>
          <p:nvPr/>
        </p:nvSpPr>
        <p:spPr>
          <a:xfrm>
            <a:off x="545676" y="4782778"/>
            <a:ext cx="1034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충동성</a:t>
            </a:r>
            <a:endParaRPr lang="en-US" dirty="0"/>
          </a:p>
        </p:txBody>
      </p:sp>
      <p:sp>
        <p:nvSpPr>
          <p:cNvPr id="9" name="원호 8">
            <a:extLst>
              <a:ext uri="{FF2B5EF4-FFF2-40B4-BE49-F238E27FC236}">
                <a16:creationId xmlns:a16="http://schemas.microsoft.com/office/drawing/2014/main" id="{865E11E1-AD79-4DAB-B623-1F3DC30213BF}"/>
              </a:ext>
            </a:extLst>
          </p:cNvPr>
          <p:cNvSpPr/>
          <p:nvPr/>
        </p:nvSpPr>
        <p:spPr>
          <a:xfrm rot="1219190">
            <a:off x="5668182" y="777102"/>
            <a:ext cx="4315771" cy="7802809"/>
          </a:xfrm>
          <a:prstGeom prst="arc">
            <a:avLst>
              <a:gd name="adj1" fmla="val 16884662"/>
              <a:gd name="adj2" fmla="val 307710"/>
            </a:avLst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DAC7A7-BAF2-41EB-9F95-568A18BF9E0A}"/>
              </a:ext>
            </a:extLst>
          </p:cNvPr>
          <p:cNvSpPr txBox="1"/>
          <p:nvPr/>
        </p:nvSpPr>
        <p:spPr>
          <a:xfrm>
            <a:off x="9863255" y="2737892"/>
            <a:ext cx="23658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Cognitive tasks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3B9294-CE14-4313-836B-37DEE2166064}"/>
              </a:ext>
            </a:extLst>
          </p:cNvPr>
          <p:cNvSpPr txBox="1"/>
          <p:nvPr/>
        </p:nvSpPr>
        <p:spPr>
          <a:xfrm>
            <a:off x="5585208" y="6258710"/>
            <a:ext cx="7668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Adrienne Mueller et al.</a:t>
            </a:r>
            <a:r>
              <a:rPr lang="en-US" dirty="0"/>
              <a:t>, </a:t>
            </a:r>
            <a:r>
              <a:rPr lang="en-US" i="1" dirty="0"/>
              <a:t>Trends in Cognitive Sciences (2017)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3B641F-DA95-47A4-9EC9-4491A62F7BF6}"/>
              </a:ext>
            </a:extLst>
          </p:cNvPr>
          <p:cNvSpPr txBox="1"/>
          <p:nvPr/>
        </p:nvSpPr>
        <p:spPr>
          <a:xfrm>
            <a:off x="10021535" y="3185294"/>
            <a:ext cx="236586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- Go-no go</a:t>
            </a:r>
          </a:p>
          <a:p>
            <a:r>
              <a:rPr lang="en-US" sz="2000" b="1" dirty="0"/>
              <a:t>- CPT</a:t>
            </a:r>
          </a:p>
          <a:p>
            <a:r>
              <a:rPr lang="en-US" sz="2000" b="1" dirty="0"/>
              <a:t>- Stroop</a:t>
            </a:r>
          </a:p>
          <a:p>
            <a:r>
              <a:rPr lang="en-US" sz="2000" b="1" dirty="0"/>
              <a:t>- Trail making test</a:t>
            </a:r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3CB971-D4D4-4D1E-A565-DBA22F677585}"/>
              </a:ext>
            </a:extLst>
          </p:cNvPr>
          <p:cNvSpPr txBox="1"/>
          <p:nvPr/>
        </p:nvSpPr>
        <p:spPr>
          <a:xfrm>
            <a:off x="10742804" y="4499768"/>
            <a:ext cx="461665" cy="66592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b="1" dirty="0"/>
              <a:t>…..</a:t>
            </a:r>
          </a:p>
        </p:txBody>
      </p:sp>
    </p:spTree>
    <p:extLst>
      <p:ext uri="{BB962C8B-B14F-4D97-AF65-F5344CB8AC3E}">
        <p14:creationId xmlns:p14="http://schemas.microsoft.com/office/powerpoint/2010/main" val="1577350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3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836DB31D-9A63-4BD9-9F5C-B2772C1B54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697" y="4124765"/>
            <a:ext cx="5853287" cy="2516996"/>
          </a:xfrm>
          <a:prstGeom prst="rect">
            <a:avLst/>
          </a:prstGeom>
        </p:spPr>
      </p:pic>
      <p:pic>
        <p:nvPicPr>
          <p:cNvPr id="6" name="그림 5" descr="지도, 텍스트이(가) 표시된 사진&#10;&#10;자동 생성된 설명">
            <a:extLst>
              <a:ext uri="{FF2B5EF4-FFF2-40B4-BE49-F238E27FC236}">
                <a16:creationId xmlns:a16="http://schemas.microsoft.com/office/drawing/2014/main" id="{8AC974E7-B233-4BA2-9FFE-E2EBEE2B85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1583" y="560478"/>
            <a:ext cx="5886377" cy="2919260"/>
          </a:xfrm>
          <a:prstGeom prst="rect">
            <a:avLst/>
          </a:prstGeom>
        </p:spPr>
      </p:pic>
      <p:pic>
        <p:nvPicPr>
          <p:cNvPr id="13" name="그림 12" descr="실내이(가) 표시된 사진&#10;&#10;자동 생성된 설명">
            <a:extLst>
              <a:ext uri="{FF2B5EF4-FFF2-40B4-BE49-F238E27FC236}">
                <a16:creationId xmlns:a16="http://schemas.microsoft.com/office/drawing/2014/main" id="{0A663E64-55AE-4A36-B637-32DF54A988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451" y="98201"/>
            <a:ext cx="3305040" cy="269112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D951B6D-D23E-4460-B8FF-17A72C3B69ED}"/>
              </a:ext>
            </a:extLst>
          </p:cNvPr>
          <p:cNvSpPr txBox="1"/>
          <p:nvPr/>
        </p:nvSpPr>
        <p:spPr>
          <a:xfrm>
            <a:off x="1265865" y="2135732"/>
            <a:ext cx="35269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Cordia New" panose="020B0304020202020204" pitchFamily="34" charset="-34"/>
                <a:cs typeface="Cordia New" panose="020B0304020202020204" pitchFamily="34" charset="-34"/>
              </a:rPr>
              <a:t>Human</a:t>
            </a:r>
            <a:r>
              <a:rPr lang="ko-KR" altLang="en-US" sz="4000" b="1" dirty="0"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r>
              <a:rPr lang="en-US" altLang="ko-KR" sz="4000" b="1" dirty="0">
                <a:latin typeface="Cordia New" panose="020B0304020202020204" pitchFamily="34" charset="-34"/>
                <a:cs typeface="Cordia New" panose="020B0304020202020204" pitchFamily="34" charset="-34"/>
              </a:rPr>
              <a:t>Connectome </a:t>
            </a:r>
            <a:endParaRPr lang="en-US" sz="4000" b="1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7AB5FC1-3ED0-4DC7-BFC5-F0038105329B}"/>
              </a:ext>
            </a:extLst>
          </p:cNvPr>
          <p:cNvSpPr txBox="1"/>
          <p:nvPr/>
        </p:nvSpPr>
        <p:spPr>
          <a:xfrm>
            <a:off x="3287230" y="3839641"/>
            <a:ext cx="35269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>
                <a:latin typeface="Arial Nova" panose="020B0504020202020204" pitchFamily="34" charset="0"/>
              </a:rPr>
              <a:t>Biomarker?!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BD04EE-5C50-4675-BDE8-C50DCC62DE10}"/>
              </a:ext>
            </a:extLst>
          </p:cNvPr>
          <p:cNvSpPr txBox="1"/>
          <p:nvPr/>
        </p:nvSpPr>
        <p:spPr>
          <a:xfrm>
            <a:off x="7210385" y="113449"/>
            <a:ext cx="35269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omic Sans MS" panose="030F0702030302020204" pitchFamily="66" charset="0"/>
              </a:rPr>
              <a:t>Modeling</a:t>
            </a:r>
          </a:p>
        </p:txBody>
      </p:sp>
    </p:spTree>
    <p:extLst>
      <p:ext uri="{BB962C8B-B14F-4D97-AF65-F5344CB8AC3E}">
        <p14:creationId xmlns:p14="http://schemas.microsoft.com/office/powerpoint/2010/main" val="872523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EDE02E5-D2D2-4F82-A31B-12526BFD1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133" y="1085837"/>
            <a:ext cx="4137831" cy="339535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chemeClr val="accent1"/>
                </a:solidFill>
              </a:rPr>
              <a:t>&gt;&gt;  </a:t>
            </a:r>
            <a:r>
              <a:rPr lang="en-US" i="1" dirty="0">
                <a:solidFill>
                  <a:schemeClr val="accent1"/>
                </a:solidFill>
              </a:rPr>
              <a:t>Hypothesis</a:t>
            </a:r>
            <a:br>
              <a:rPr lang="en-US" i="1" dirty="0">
                <a:solidFill>
                  <a:schemeClr val="accent1"/>
                </a:solidFill>
              </a:rPr>
            </a:br>
            <a:r>
              <a:rPr lang="en-US" i="1" dirty="0">
                <a:solidFill>
                  <a:schemeClr val="accent1"/>
                </a:solidFill>
              </a:rPr>
              <a:t>      Testing …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C42B80-059E-490F-9355-94945865C8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5631" y="1324961"/>
            <a:ext cx="7940737" cy="4930246"/>
          </a:xfrm>
        </p:spPr>
        <p:txBody>
          <a:bodyPr anchor="ctr">
            <a:normAutofit/>
          </a:bodyPr>
          <a:lstStyle/>
          <a:p>
            <a:pPr marL="514350" indent="-514350">
              <a:lnSpc>
                <a:spcPct val="70000"/>
              </a:lnSpc>
              <a:buAutoNum type="arabicPeriod"/>
            </a:pPr>
            <a:r>
              <a:rPr lang="en-US" sz="4000" dirty="0">
                <a:latin typeface="Cordia New" panose="020B0502040204020203" pitchFamily="34" charset="-34"/>
                <a:cs typeface="Cordia New" panose="020B0502040204020203" pitchFamily="34" charset="-34"/>
              </a:rPr>
              <a:t>Predicting </a:t>
            </a:r>
            <a:r>
              <a:rPr lang="en-US" sz="4000" b="1" u="sng" dirty="0">
                <a:solidFill>
                  <a:schemeClr val="accent2"/>
                </a:solidFill>
                <a:latin typeface="Cordia New" panose="020B0502040204020203" pitchFamily="34" charset="-34"/>
                <a:cs typeface="Cordia New" panose="020B0502040204020203" pitchFamily="34" charset="-34"/>
              </a:rPr>
              <a:t>inattentive</a:t>
            </a:r>
            <a:r>
              <a:rPr lang="en-US" sz="4000" b="1" dirty="0">
                <a:latin typeface="Cordia New" panose="020B0502040204020203" pitchFamily="34" charset="-34"/>
                <a:cs typeface="Cordia New" panose="020B0502040204020203" pitchFamily="34" charset="-34"/>
              </a:rPr>
              <a:t> </a:t>
            </a:r>
            <a:r>
              <a:rPr lang="en-US" sz="4000" dirty="0">
                <a:latin typeface="Cordia New" panose="020B0502040204020203" pitchFamily="34" charset="-34"/>
                <a:cs typeface="Cordia New" panose="020B0502040204020203" pitchFamily="34" charset="-34"/>
              </a:rPr>
              <a:t>&amp; </a:t>
            </a:r>
            <a:r>
              <a:rPr lang="en-US" sz="4000" b="1" u="sng" dirty="0">
                <a:solidFill>
                  <a:srgbClr val="7030A0"/>
                </a:solidFill>
                <a:latin typeface="Cordia New" panose="020B0502040204020203" pitchFamily="34" charset="-34"/>
                <a:cs typeface="Cordia New" panose="020B0502040204020203" pitchFamily="34" charset="-34"/>
              </a:rPr>
              <a:t>hyperactive </a:t>
            </a:r>
            <a:r>
              <a:rPr lang="en-US" sz="4000" b="1" u="sng" dirty="0">
                <a:latin typeface="Cordia New" panose="020B0502040204020203" pitchFamily="34" charset="-34"/>
                <a:cs typeface="Cordia New" panose="020B0502040204020203" pitchFamily="34" charset="-34"/>
              </a:rPr>
              <a:t> 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4000" dirty="0">
                <a:latin typeface="Cordia New" panose="020B0502040204020203" pitchFamily="34" charset="-34"/>
                <a:cs typeface="Cordia New" panose="020B0502040204020203" pitchFamily="34" charset="-34"/>
              </a:rPr>
              <a:t>      symptoms in individuals.</a:t>
            </a:r>
          </a:p>
          <a:p>
            <a:pPr marL="0" indent="0">
              <a:buNone/>
            </a:pPr>
            <a:r>
              <a:rPr lang="en-US" sz="3200" dirty="0">
                <a:cs typeface="Cordia New" panose="020B0502040204020203" pitchFamily="34" charset="-34"/>
              </a:rPr>
              <a:t>       </a:t>
            </a:r>
            <a:endParaRPr lang="en-US" sz="3600" dirty="0"/>
          </a:p>
          <a:p>
            <a:pPr marL="0" indent="0">
              <a:lnSpc>
                <a:spcPct val="70000"/>
              </a:lnSpc>
              <a:buNone/>
            </a:pPr>
            <a:r>
              <a:rPr lang="en-US" sz="4000" dirty="0">
                <a:latin typeface="Cordia New" panose="020B0304020202020204" pitchFamily="34" charset="-34"/>
                <a:cs typeface="Cordia New" panose="020B0304020202020204" pitchFamily="34" charset="-34"/>
              </a:rPr>
              <a:t>2.   </a:t>
            </a:r>
            <a:r>
              <a:rPr lang="en-US" sz="4000" b="1" dirty="0">
                <a:solidFill>
                  <a:schemeClr val="accent2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Inattentive</a:t>
            </a:r>
            <a:r>
              <a:rPr lang="en-US" sz="4000" dirty="0">
                <a:latin typeface="Cordia New" panose="020B0304020202020204" pitchFamily="34" charset="-34"/>
                <a:cs typeface="Cordia New" panose="020B0304020202020204" pitchFamily="34" charset="-34"/>
              </a:rPr>
              <a:t> &amp; </a:t>
            </a:r>
            <a:r>
              <a:rPr lang="en-US" sz="4000" b="1" dirty="0">
                <a:solidFill>
                  <a:srgbClr val="7030A0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Hyperactive</a:t>
            </a:r>
            <a:r>
              <a:rPr lang="en-US" sz="4000" dirty="0"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r>
              <a:rPr lang="en-US" sz="4800" dirty="0">
                <a:latin typeface="Cordia New" panose="020B0304020202020204" pitchFamily="34" charset="-34"/>
                <a:ea typeface="Ebrima" panose="02000000000000000000" pitchFamily="2" charset="0"/>
                <a:cs typeface="Cordia New" panose="020B0304020202020204" pitchFamily="34" charset="-34"/>
              </a:rPr>
              <a:t>model</a:t>
            </a:r>
            <a:r>
              <a:rPr lang="en-US" sz="4800" dirty="0"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endParaRPr lang="en-US" sz="36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sz="4000" dirty="0">
                <a:latin typeface="Cordia New" panose="020B0304020202020204" pitchFamily="34" charset="-34"/>
                <a:cs typeface="Cordia New" panose="020B0304020202020204" pitchFamily="34" charset="-34"/>
              </a:rPr>
              <a:t>      generalization to other 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4000" dirty="0">
                <a:latin typeface="Cordia New" panose="020B0304020202020204" pitchFamily="34" charset="-34"/>
                <a:cs typeface="Cordia New" panose="020B0304020202020204" pitchFamily="34" charset="-34"/>
              </a:rPr>
              <a:t>      </a:t>
            </a:r>
            <a:r>
              <a:rPr lang="en-US" sz="4400" b="1" i="1" u="sng" dirty="0">
                <a:latin typeface="Cordia New" panose="020B0304020202020204" pitchFamily="34" charset="-34"/>
                <a:cs typeface="Cordia New" panose="020B0304020202020204" pitchFamily="34" charset="-34"/>
              </a:rPr>
              <a:t>neuropsychological tests</a:t>
            </a:r>
            <a:r>
              <a:rPr lang="en-US" sz="4000" dirty="0">
                <a:latin typeface="Cordia New" panose="020B0304020202020204" pitchFamily="34" charset="-34"/>
                <a:cs typeface="Cordia New" panose="020B0304020202020204" pitchFamily="34" charset="-34"/>
              </a:rPr>
              <a:t>.</a:t>
            </a:r>
            <a:r>
              <a:rPr lang="en-US" sz="40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40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   </a:t>
            </a:r>
            <a:r>
              <a:rPr lang="en-US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(</a:t>
            </a:r>
            <a:r>
              <a:rPr lang="en-US" sz="24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Identifying </a:t>
            </a:r>
            <a:r>
              <a:rPr lang="en-US" sz="2400" dirty="0">
                <a:solidFill>
                  <a:srgbClr val="FD5745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shared cognitive components</a:t>
            </a:r>
            <a:r>
              <a:rPr lang="en-US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)</a:t>
            </a:r>
            <a:endParaRPr lang="en-US" sz="24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pPr marL="0" indent="0">
              <a:buNone/>
            </a:pPr>
            <a:r>
              <a:rPr lang="en-US" sz="3200" dirty="0"/>
              <a:t>     </a:t>
            </a:r>
            <a:r>
              <a:rPr lang="en-US" dirty="0"/>
              <a:t> </a:t>
            </a:r>
            <a:endParaRPr lang="en-US" sz="3200" dirty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5644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B32625-FF46-46B3-9CBA-77532C075F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2373" y="1027991"/>
            <a:ext cx="10246998" cy="2829071"/>
          </a:xfrm>
        </p:spPr>
        <p:txBody>
          <a:bodyPr>
            <a:normAutofit/>
          </a:bodyPr>
          <a:lstStyle/>
          <a:p>
            <a:pPr>
              <a:lnSpc>
                <a:spcPct val="70000"/>
              </a:lnSpc>
              <a:spcBef>
                <a:spcPts val="800"/>
              </a:spcBef>
            </a:pPr>
            <a:r>
              <a:rPr lang="en-US" sz="3500" dirty="0"/>
              <a:t>Data Sets</a:t>
            </a:r>
          </a:p>
          <a:p>
            <a:pPr marL="0" indent="0">
              <a:lnSpc>
                <a:spcPct val="70000"/>
              </a:lnSpc>
              <a:spcBef>
                <a:spcPts val="800"/>
              </a:spcBef>
              <a:buNone/>
            </a:pPr>
            <a:endParaRPr lang="en-US" sz="100" dirty="0"/>
          </a:p>
          <a:p>
            <a:pPr marL="0" indent="0">
              <a:spcBef>
                <a:spcPts val="800"/>
              </a:spcBef>
              <a:buNone/>
            </a:pPr>
            <a:r>
              <a:rPr lang="en-US" sz="2600" dirty="0"/>
              <a:t>   </a:t>
            </a:r>
            <a:r>
              <a:rPr lang="en-US" sz="2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⑴</a:t>
            </a:r>
            <a:r>
              <a:rPr lang="en-US" sz="2600" dirty="0"/>
              <a:t> resting-state fMRI brain scans of 299 children with and without ADHD </a:t>
            </a:r>
          </a:p>
          <a:p>
            <a:pPr marL="0" indent="0">
              <a:spcBef>
                <a:spcPts val="800"/>
              </a:spcBef>
              <a:buNone/>
            </a:pPr>
            <a:r>
              <a:rPr lang="en-US" sz="2600" dirty="0"/>
              <a:t>         (all under the age of 17) 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600" dirty="0"/>
              <a:t>   </a:t>
            </a:r>
            <a:endParaRPr lang="en-US" sz="1400" dirty="0"/>
          </a:p>
          <a:p>
            <a:pPr marL="0" indent="0">
              <a:buNone/>
            </a:pPr>
            <a:endParaRPr lang="en-US" sz="1400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D4F66AD-261F-4554-AFE1-F4F9A258E1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0715572"/>
              </p:ext>
            </p:extLst>
          </p:nvPr>
        </p:nvGraphicFramePr>
        <p:xfrm>
          <a:off x="1926325" y="2738187"/>
          <a:ext cx="8055876" cy="3552826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420675">
                  <a:extLst>
                    <a:ext uri="{9D8B030D-6E8A-4147-A177-3AD203B41FA5}">
                      <a16:colId xmlns:a16="http://schemas.microsoft.com/office/drawing/2014/main" val="1202943325"/>
                    </a:ext>
                  </a:extLst>
                </a:gridCol>
                <a:gridCol w="2215600">
                  <a:extLst>
                    <a:ext uri="{9D8B030D-6E8A-4147-A177-3AD203B41FA5}">
                      <a16:colId xmlns:a16="http://schemas.microsoft.com/office/drawing/2014/main" val="3337578020"/>
                    </a:ext>
                  </a:extLst>
                </a:gridCol>
                <a:gridCol w="2144486">
                  <a:extLst>
                    <a:ext uri="{9D8B030D-6E8A-4147-A177-3AD203B41FA5}">
                      <a16:colId xmlns:a16="http://schemas.microsoft.com/office/drawing/2014/main" val="4170457633"/>
                    </a:ext>
                  </a:extLst>
                </a:gridCol>
                <a:gridCol w="2275115">
                  <a:extLst>
                    <a:ext uri="{9D8B030D-6E8A-4147-A177-3AD203B41FA5}">
                      <a16:colId xmlns:a16="http://schemas.microsoft.com/office/drawing/2014/main" val="1582644346"/>
                    </a:ext>
                  </a:extLst>
                </a:gridCol>
              </a:tblGrid>
              <a:tr h="294865"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en-US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</a:p>
                  </a:txBody>
                  <a:tcPr marL="10373" marR="10373" marT="10373" marB="0" anchor="ctr"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         </a:t>
                      </a:r>
                      <a:r>
                        <a:rPr lang="en-US" sz="1800" u="none" strike="noStrike" dirty="0" err="1">
                          <a:effectLst/>
                        </a:rPr>
                        <a:t>Mean±SD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0373" marR="10373" marT="10373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5178517"/>
                  </a:ext>
                </a:extLst>
              </a:tr>
              <a:tr h="311086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 dirty="0">
                          <a:effectLst/>
                        </a:rPr>
                        <a:t>                      ADHD </a:t>
                      </a:r>
                      <a:r>
                        <a:rPr lang="en-US" sz="1400" b="0" u="none" strike="noStrike" dirty="0">
                          <a:effectLst/>
                        </a:rPr>
                        <a:t>(n=218)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0373" marR="10373" marT="103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 dirty="0">
                          <a:effectLst/>
                        </a:rPr>
                        <a:t>                                 </a:t>
                      </a:r>
                      <a:r>
                        <a:rPr lang="en-US" sz="1600" b="0" u="none" strike="noStrike" dirty="0">
                          <a:effectLst/>
                        </a:rPr>
                        <a:t>TDC </a:t>
                      </a:r>
                      <a:r>
                        <a:rPr lang="en-US" sz="1400" b="0" u="none" strike="noStrike" dirty="0">
                          <a:effectLst/>
                        </a:rPr>
                        <a:t>(n=81)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0373" marR="10373" marT="10373" marB="0" anchor="ctr"/>
                </a:tc>
                <a:extLst>
                  <a:ext uri="{0D108BD9-81ED-4DB2-BD59-A6C34878D82A}">
                    <a16:rowId xmlns:a16="http://schemas.microsoft.com/office/drawing/2014/main" val="60672764"/>
                  </a:ext>
                </a:extLst>
              </a:tr>
              <a:tr h="33520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 dirty="0">
                          <a:effectLst/>
                        </a:rPr>
                        <a:t>Age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0373" marR="10373" marT="1037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 dirty="0">
                          <a:effectLst/>
                        </a:rPr>
                        <a:t> 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0373" marR="10373" marT="1037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 dirty="0">
                          <a:effectLst/>
                        </a:rPr>
                        <a:t>8.68 ±</a:t>
                      </a:r>
                      <a:r>
                        <a:rPr lang="en-US" sz="1800" u="none" strike="noStrike" dirty="0">
                          <a:effectLst/>
                        </a:rPr>
                        <a:t> </a:t>
                      </a:r>
                      <a:r>
                        <a:rPr lang="en-US" sz="1600" u="none" strike="noStrike" dirty="0">
                          <a:effectLst/>
                        </a:rPr>
                        <a:t>2.28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0373" marR="10373" marT="1037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 dirty="0">
                          <a:effectLst/>
                        </a:rPr>
                        <a:t>10.51 ±</a:t>
                      </a:r>
                      <a:r>
                        <a:rPr lang="en-US" sz="1500" u="none" strike="noStrike" dirty="0">
                          <a:effectLst/>
                        </a:rPr>
                        <a:t> </a:t>
                      </a:r>
                      <a:r>
                        <a:rPr lang="en-US" sz="1600" u="none" strike="noStrike" dirty="0">
                          <a:effectLst/>
                        </a:rPr>
                        <a:t>2.9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0373" marR="10373" marT="10373" marB="0" anchor="ctr"/>
                </a:tc>
                <a:extLst>
                  <a:ext uri="{0D108BD9-81ED-4DB2-BD59-A6C34878D82A}">
                    <a16:rowId xmlns:a16="http://schemas.microsoft.com/office/drawing/2014/main" val="498390141"/>
                  </a:ext>
                </a:extLst>
              </a:tr>
              <a:tr h="335201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 dirty="0">
                          <a:effectLst/>
                        </a:rPr>
                        <a:t>Gender(M:F)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0373" marR="10373" marT="10373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 dirty="0">
                          <a:effectLst/>
                        </a:rPr>
                        <a:t>170:48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0373" marR="10373" marT="1037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 dirty="0">
                          <a:effectLst/>
                        </a:rPr>
                        <a:t>46:35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0373" marR="10373" marT="10373" marB="0" anchor="ctr"/>
                </a:tc>
                <a:extLst>
                  <a:ext uri="{0D108BD9-81ED-4DB2-BD59-A6C34878D82A}">
                    <a16:rowId xmlns:a16="http://schemas.microsoft.com/office/drawing/2014/main" val="2192925117"/>
                  </a:ext>
                </a:extLst>
              </a:tr>
              <a:tr h="33520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 dirty="0">
                          <a:effectLst/>
                        </a:rPr>
                        <a:t>IQ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0373" marR="10373" marT="1037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0373" marR="10373" marT="1037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 dirty="0">
                          <a:effectLst/>
                        </a:rPr>
                        <a:t>106.14 ± 14.64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0373" marR="10373" marT="1037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 dirty="0">
                          <a:effectLst/>
                        </a:rPr>
                        <a:t>114 ± 11.48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0373" marR="10373" marT="10373" marB="0" anchor="ctr"/>
                </a:tc>
                <a:extLst>
                  <a:ext uri="{0D108BD9-81ED-4DB2-BD59-A6C34878D82A}">
                    <a16:rowId xmlns:a16="http://schemas.microsoft.com/office/drawing/2014/main" val="2541602695"/>
                  </a:ext>
                </a:extLst>
              </a:tr>
              <a:tr h="33520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>
                          <a:effectLst/>
                        </a:rPr>
                        <a:t>Subtypes</a:t>
                      </a:r>
                      <a:endParaRPr lang="en-US" sz="1500" b="1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0373" marR="10373" marT="1037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>
                          <a:effectLst/>
                        </a:rPr>
                        <a:t>combined</a:t>
                      </a:r>
                      <a:endParaRPr lang="en-US" sz="1500" b="1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0373" marR="10373" marT="1037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 dirty="0">
                          <a:effectLst/>
                        </a:rPr>
                        <a:t> 101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0373" marR="10373" marT="1037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0373" marR="10373" marT="10373" marB="0" anchor="ctr"/>
                </a:tc>
                <a:extLst>
                  <a:ext uri="{0D108BD9-81ED-4DB2-BD59-A6C34878D82A}">
                    <a16:rowId xmlns:a16="http://schemas.microsoft.com/office/drawing/2014/main" val="3828815204"/>
                  </a:ext>
                </a:extLst>
              </a:tr>
              <a:tr h="335201">
                <a:tc>
                  <a:txBody>
                    <a:bodyPr/>
                    <a:lstStyle/>
                    <a:p>
                      <a:pPr algn="l" fontAlgn="ctr"/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0373" marR="10373" marT="1037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>
                          <a:effectLst/>
                        </a:rPr>
                        <a:t>inattentive</a:t>
                      </a:r>
                      <a:endParaRPr lang="en-US" sz="1500" b="1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0373" marR="10373" marT="1037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 dirty="0">
                          <a:effectLst/>
                        </a:rPr>
                        <a:t>  78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0373" marR="10373" marT="1037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0373" marR="10373" marT="10373" marB="0" anchor="ctr"/>
                </a:tc>
                <a:extLst>
                  <a:ext uri="{0D108BD9-81ED-4DB2-BD59-A6C34878D82A}">
                    <a16:rowId xmlns:a16="http://schemas.microsoft.com/office/drawing/2014/main" val="846142462"/>
                  </a:ext>
                </a:extLst>
              </a:tr>
              <a:tr h="335201">
                <a:tc>
                  <a:txBody>
                    <a:bodyPr/>
                    <a:lstStyle/>
                    <a:p>
                      <a:pPr algn="l" fontAlgn="ctr"/>
                      <a:endParaRPr lang="en-US" sz="1500" b="1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0373" marR="10373" marT="1037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hyperactive/impulsive</a:t>
                      </a:r>
                      <a:endParaRPr lang="en-US" sz="1500" b="1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0373" marR="10373" marT="10373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 dirty="0">
                          <a:effectLst/>
                        </a:rPr>
                        <a:t>  12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0373" marR="10373" marT="1037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0373" marR="10373" marT="10373" marB="0" anchor="ctr"/>
                </a:tc>
                <a:extLst>
                  <a:ext uri="{0D108BD9-81ED-4DB2-BD59-A6C34878D82A}">
                    <a16:rowId xmlns:a16="http://schemas.microsoft.com/office/drawing/2014/main" val="2372070890"/>
                  </a:ext>
                </a:extLst>
              </a:tr>
              <a:tr h="33520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>
                          <a:effectLst/>
                        </a:rPr>
                        <a:t> </a:t>
                      </a:r>
                      <a:endParaRPr lang="en-US" sz="1500" b="1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0373" marR="10373" marT="1037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Not Otherwise Specified</a:t>
                      </a:r>
                      <a:endParaRPr lang="en-US" sz="1500" b="1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0373" marR="10373" marT="10373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 dirty="0">
                          <a:effectLst/>
                        </a:rPr>
                        <a:t>  27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0373" marR="10373" marT="1037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>
                          <a:effectLst/>
                        </a:rPr>
                        <a:t> </a:t>
                      </a:r>
                      <a:endParaRPr lang="en-US" sz="1500" b="1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0373" marR="10373" marT="10373" marB="0" anchor="ctr"/>
                </a:tc>
                <a:extLst>
                  <a:ext uri="{0D108BD9-81ED-4DB2-BD59-A6C34878D82A}">
                    <a16:rowId xmlns:a16="http://schemas.microsoft.com/office/drawing/2014/main" val="2512780760"/>
                  </a:ext>
                </a:extLst>
              </a:tr>
              <a:tr h="600468"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ADHD: subjects with attention-deficit/hyperactivity disorder </a:t>
                      </a:r>
                    </a:p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TDC: Typically developing controls.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0373" marR="10373" marT="10373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3397074"/>
                  </a:ext>
                </a:extLst>
              </a:tr>
            </a:tbl>
          </a:graphicData>
        </a:graphic>
      </p:graphicFrame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7D0772C-009E-40FB-9695-9F5EDC72B401}"/>
              </a:ext>
            </a:extLst>
          </p:cNvPr>
          <p:cNvCxnSpPr>
            <a:cxnSpLocks/>
          </p:cNvCxnSpPr>
          <p:nvPr/>
        </p:nvCxnSpPr>
        <p:spPr>
          <a:xfrm>
            <a:off x="1926325" y="3030640"/>
            <a:ext cx="805587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C8E3E757-CECF-4916-91BD-C4F0D8BBA34A}"/>
              </a:ext>
            </a:extLst>
          </p:cNvPr>
          <p:cNvCxnSpPr>
            <a:cxnSpLocks/>
          </p:cNvCxnSpPr>
          <p:nvPr/>
        </p:nvCxnSpPr>
        <p:spPr>
          <a:xfrm>
            <a:off x="1926325" y="4358592"/>
            <a:ext cx="805587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0F3C40EC-0D5E-4B89-977F-6B400EC8E232}"/>
              </a:ext>
            </a:extLst>
          </p:cNvPr>
          <p:cNvCxnSpPr>
            <a:cxnSpLocks/>
          </p:cNvCxnSpPr>
          <p:nvPr/>
        </p:nvCxnSpPr>
        <p:spPr>
          <a:xfrm>
            <a:off x="1926325" y="5788070"/>
            <a:ext cx="805587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6">
            <a:extLst>
              <a:ext uri="{FF2B5EF4-FFF2-40B4-BE49-F238E27FC236}">
                <a16:creationId xmlns:a16="http://schemas.microsoft.com/office/drawing/2014/main" id="{F930408E-E511-40E3-9F02-F9C200A07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512" y="-89215"/>
            <a:ext cx="10515600" cy="1325563"/>
          </a:xfrm>
        </p:spPr>
        <p:txBody>
          <a:bodyPr/>
          <a:lstStyle/>
          <a:p>
            <a:r>
              <a:rPr lang="en-US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★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5BB705-18BA-49AD-8F9D-69F0341CA76F}"/>
              </a:ext>
            </a:extLst>
          </p:cNvPr>
          <p:cNvSpPr txBox="1"/>
          <p:nvPr/>
        </p:nvSpPr>
        <p:spPr>
          <a:xfrm>
            <a:off x="987889" y="197007"/>
            <a:ext cx="2438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Methods</a:t>
            </a:r>
          </a:p>
        </p:txBody>
      </p:sp>
    </p:spTree>
    <p:extLst>
      <p:ext uri="{BB962C8B-B14F-4D97-AF65-F5344CB8AC3E}">
        <p14:creationId xmlns:p14="http://schemas.microsoft.com/office/powerpoint/2010/main" val="2082018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내용 개체 틀 12">
            <a:extLst>
              <a:ext uri="{FF2B5EF4-FFF2-40B4-BE49-F238E27FC236}">
                <a16:creationId xmlns:a16="http://schemas.microsoft.com/office/drawing/2014/main" id="{769749B1-D518-4C1A-87B0-47E7403A30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6362830"/>
              </p:ext>
            </p:extLst>
          </p:nvPr>
        </p:nvGraphicFramePr>
        <p:xfrm>
          <a:off x="1861457" y="1998668"/>
          <a:ext cx="9808024" cy="465805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87621">
                  <a:extLst>
                    <a:ext uri="{9D8B030D-6E8A-4147-A177-3AD203B41FA5}">
                      <a16:colId xmlns:a16="http://schemas.microsoft.com/office/drawing/2014/main" val="3345456844"/>
                    </a:ext>
                  </a:extLst>
                </a:gridCol>
                <a:gridCol w="1344071">
                  <a:extLst>
                    <a:ext uri="{9D8B030D-6E8A-4147-A177-3AD203B41FA5}">
                      <a16:colId xmlns:a16="http://schemas.microsoft.com/office/drawing/2014/main" val="4210060496"/>
                    </a:ext>
                  </a:extLst>
                </a:gridCol>
                <a:gridCol w="6276332">
                  <a:extLst>
                    <a:ext uri="{9D8B030D-6E8A-4147-A177-3AD203B41FA5}">
                      <a16:colId xmlns:a16="http://schemas.microsoft.com/office/drawing/2014/main" val="3273769120"/>
                    </a:ext>
                  </a:extLst>
                </a:gridCol>
              </a:tblGrid>
              <a:tr h="30609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K-ARS</a:t>
                      </a:r>
                      <a:endParaRPr lang="ko-KR" altLang="en-US" sz="105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28" marR="6828" marT="6828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높을수록 증상 심각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28" marR="6828" marT="6828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부주의</a:t>
                      </a:r>
                      <a:r>
                        <a:rPr lang="en-US" altLang="ko-KR" sz="105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,</a:t>
                      </a:r>
                      <a:r>
                        <a:rPr lang="en-US" altLang="ko-KR" sz="105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ko-KR" altLang="en-US" sz="12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충동성</a:t>
                      </a:r>
                      <a:r>
                        <a:rPr lang="en-US" altLang="ko-KR" sz="105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ko-KR" altLang="en-US" sz="1050" u="none" strike="noStrike" dirty="0">
                          <a:effectLst/>
                        </a:rPr>
                        <a:t>항목으로 </a:t>
                      </a:r>
                      <a:r>
                        <a:rPr lang="en-US" altLang="ko-KR" sz="1050" u="none" strike="noStrike" dirty="0">
                          <a:effectLst/>
                        </a:rPr>
                        <a:t>Model</a:t>
                      </a:r>
                      <a:r>
                        <a:rPr lang="ko-KR" altLang="en-US" sz="1050" u="none" strike="noStrike" dirty="0">
                          <a:effectLst/>
                        </a:rPr>
                        <a:t> 만듦</a:t>
                      </a:r>
                      <a:r>
                        <a:rPr lang="en-US" sz="1050" u="none" strike="noStrike" dirty="0">
                          <a:effectLst/>
                        </a:rPr>
                        <a:t> 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28" marR="6828" marT="6828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2574453"/>
                  </a:ext>
                </a:extLst>
              </a:tr>
              <a:tr h="34154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</a:rPr>
                        <a:t>누락</a:t>
                      </a:r>
                      <a:r>
                        <a:rPr lang="en-US" sz="1200" b="1" u="none" strike="noStrike" dirty="0">
                          <a:effectLst/>
                        </a:rPr>
                        <a:t>T (ATA </a:t>
                      </a:r>
                      <a:r>
                        <a:rPr lang="ko-KR" altLang="en-US" sz="1200" b="1" u="none" strike="noStrike" dirty="0">
                          <a:effectLst/>
                        </a:rPr>
                        <a:t>청각</a:t>
                      </a:r>
                      <a:r>
                        <a:rPr lang="en-US" altLang="ko-KR" sz="1200" b="1" u="none" strike="noStrike" dirty="0">
                          <a:effectLst/>
                        </a:rPr>
                        <a:t>)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28" marR="6828" marT="6828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높을수록 증상 심각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28" marR="6828" marT="6828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 dirty="0">
                          <a:effectLst/>
                        </a:rPr>
                        <a:t>피검자가 표적자극에 반응하지 않음</a:t>
                      </a:r>
                      <a:r>
                        <a:rPr lang="en-US" altLang="ko-KR" sz="1050" u="none" strike="noStrike" dirty="0">
                          <a:effectLst/>
                        </a:rPr>
                        <a:t>, inattention, </a:t>
                      </a:r>
                      <a:r>
                        <a:rPr lang="ko-KR" altLang="en-US" sz="1050" u="none" strike="noStrike" dirty="0">
                          <a:effectLst/>
                        </a:rPr>
                        <a:t>부주의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28" marR="6828" marT="6828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2458914"/>
                  </a:ext>
                </a:extLst>
              </a:tr>
              <a:tr h="31951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 err="1">
                          <a:effectLst/>
                        </a:rPr>
                        <a:t>오경보</a:t>
                      </a:r>
                      <a:r>
                        <a:rPr lang="en-US" sz="1200" b="1" u="none" strike="noStrike" dirty="0">
                          <a:effectLst/>
                        </a:rPr>
                        <a:t>T (ATA </a:t>
                      </a:r>
                      <a:r>
                        <a:rPr lang="ko-KR" altLang="en-US" sz="1200" b="1" u="none" strike="noStrike" dirty="0">
                          <a:effectLst/>
                        </a:rPr>
                        <a:t>청각</a:t>
                      </a:r>
                      <a:r>
                        <a:rPr lang="en-US" altLang="ko-KR" sz="1200" b="1" u="none" strike="noStrike" dirty="0">
                          <a:effectLst/>
                        </a:rPr>
                        <a:t>)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28" marR="6828" marT="6828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높을수록 증상 심각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28" marR="6828" marT="6828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 dirty="0">
                          <a:effectLst/>
                        </a:rPr>
                        <a:t>피검자가 비표적자극에 반응</a:t>
                      </a:r>
                      <a:r>
                        <a:rPr lang="en-US" altLang="ko-KR" sz="1050" u="none" strike="noStrike" dirty="0">
                          <a:effectLst/>
                        </a:rPr>
                        <a:t>, impulsivity, </a:t>
                      </a:r>
                      <a:r>
                        <a:rPr lang="ko-KR" altLang="en-US" sz="1050" u="none" strike="noStrike" dirty="0">
                          <a:effectLst/>
                        </a:rPr>
                        <a:t>충동성</a:t>
                      </a:r>
                      <a:r>
                        <a:rPr lang="en-US" altLang="ko-KR" sz="1050" u="none" strike="noStrike" dirty="0">
                          <a:effectLst/>
                        </a:rPr>
                        <a:t>, </a:t>
                      </a:r>
                      <a:r>
                        <a:rPr lang="ko-KR" altLang="en-US" sz="1050" u="none" strike="noStrike" dirty="0" err="1">
                          <a:effectLst/>
                        </a:rPr>
                        <a:t>탈억제</a:t>
                      </a:r>
                      <a:r>
                        <a:rPr lang="en-US" altLang="ko-KR" sz="1050" u="none" strike="noStrike" dirty="0">
                          <a:effectLst/>
                        </a:rPr>
                        <a:t>(disinhibition) 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28" marR="6828" marT="6828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2685480"/>
                  </a:ext>
                </a:extLst>
              </a:tr>
              <a:tr h="31951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</a:rPr>
                        <a:t>반응시간 표준편차</a:t>
                      </a:r>
                      <a:r>
                        <a:rPr lang="en-US" altLang="ko-KR" sz="1200" b="1" u="none" strike="noStrike" dirty="0">
                          <a:effectLst/>
                        </a:rPr>
                        <a:t>T (ATA </a:t>
                      </a:r>
                      <a:r>
                        <a:rPr lang="ko-KR" altLang="en-US" sz="1200" b="1" u="none" strike="noStrike" dirty="0">
                          <a:effectLst/>
                        </a:rPr>
                        <a:t>청각</a:t>
                      </a:r>
                      <a:r>
                        <a:rPr lang="en-US" altLang="ko-KR" sz="1200" b="1" u="none" strike="noStrike" dirty="0">
                          <a:effectLst/>
                        </a:rPr>
                        <a:t>)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28" marR="6828" marT="6828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높을수록 증상 심각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28" marR="6828" marT="6828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 dirty="0">
                          <a:effectLst/>
                        </a:rPr>
                        <a:t>주의집중의 일관성</a:t>
                      </a:r>
                      <a:r>
                        <a:rPr lang="en-US" altLang="ko-KR" sz="1050" u="none" strike="noStrike" dirty="0">
                          <a:effectLst/>
                        </a:rPr>
                        <a:t>, </a:t>
                      </a:r>
                      <a:r>
                        <a:rPr lang="ko-KR" altLang="en-US" sz="1050" u="none" strike="noStrike" dirty="0">
                          <a:effectLst/>
                        </a:rPr>
                        <a:t>각성</a:t>
                      </a:r>
                      <a:r>
                        <a:rPr lang="en-US" altLang="ko-KR" sz="1050" u="none" strike="noStrike" dirty="0">
                          <a:effectLst/>
                        </a:rPr>
                        <a:t>. S</a:t>
                      </a:r>
                      <a:r>
                        <a:rPr lang="en-US" sz="1050" u="none" strike="noStrike" dirty="0">
                          <a:effectLst/>
                        </a:rPr>
                        <a:t>ustained attention(vigilance)/tonic alertness</a:t>
                      </a:r>
                      <a:endParaRPr lang="ko-KR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28" marR="6828" marT="6828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40424"/>
                  </a:ext>
                </a:extLst>
              </a:tr>
              <a:tr h="31951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</a:rPr>
                        <a:t>누락</a:t>
                      </a:r>
                      <a:r>
                        <a:rPr lang="en-US" sz="1200" b="1" u="none" strike="noStrike" dirty="0">
                          <a:effectLst/>
                        </a:rPr>
                        <a:t>T (ATA </a:t>
                      </a:r>
                      <a:r>
                        <a:rPr lang="ko-KR" altLang="en-US" sz="1200" b="1" u="none" strike="noStrike" dirty="0">
                          <a:effectLst/>
                        </a:rPr>
                        <a:t>시각</a:t>
                      </a:r>
                      <a:r>
                        <a:rPr lang="en-US" altLang="ko-KR" sz="1200" b="1" u="none" strike="noStrike" dirty="0">
                          <a:effectLst/>
                        </a:rPr>
                        <a:t>)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28" marR="6828" marT="6828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높을수록 증상 심각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28" marR="6828" marT="6828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 dirty="0">
                          <a:effectLst/>
                        </a:rPr>
                        <a:t>omission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28" marR="6828" marT="6828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2745269"/>
                  </a:ext>
                </a:extLst>
              </a:tr>
              <a:tr h="31951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 err="1">
                          <a:effectLst/>
                        </a:rPr>
                        <a:t>오경보</a:t>
                      </a:r>
                      <a:r>
                        <a:rPr lang="en-US" sz="1200" b="1" u="none" strike="noStrike" dirty="0">
                          <a:effectLst/>
                        </a:rPr>
                        <a:t>T(ATA </a:t>
                      </a:r>
                      <a:r>
                        <a:rPr lang="ko-KR" altLang="en-US" sz="1200" b="1" u="none" strike="noStrike" dirty="0">
                          <a:effectLst/>
                        </a:rPr>
                        <a:t>시각</a:t>
                      </a:r>
                      <a:r>
                        <a:rPr lang="en-US" altLang="ko-KR" sz="1200" b="1" u="none" strike="noStrike" dirty="0">
                          <a:effectLst/>
                        </a:rPr>
                        <a:t>)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28" marR="6828" marT="6828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높을수록 증상 심각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28" marR="6828" marT="6828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 dirty="0">
                          <a:effectLst/>
                        </a:rPr>
                        <a:t>commission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28" marR="6828" marT="6828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1313573"/>
                  </a:ext>
                </a:extLst>
              </a:tr>
              <a:tr h="31951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</a:rPr>
                        <a:t>반응시간 표준편차</a:t>
                      </a:r>
                      <a:r>
                        <a:rPr lang="en-US" altLang="ko-KR" sz="1200" b="1" u="none" strike="noStrike" dirty="0">
                          <a:effectLst/>
                        </a:rPr>
                        <a:t>T (ATA </a:t>
                      </a:r>
                      <a:r>
                        <a:rPr lang="ko-KR" altLang="en-US" sz="1200" b="1" u="none" strike="noStrike" dirty="0">
                          <a:effectLst/>
                        </a:rPr>
                        <a:t>시각</a:t>
                      </a:r>
                      <a:r>
                        <a:rPr lang="en-US" altLang="ko-KR" sz="1200" b="1" u="none" strike="noStrike" dirty="0">
                          <a:effectLst/>
                        </a:rPr>
                        <a:t>)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28" marR="6828" marT="6828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높을수록 증상 심각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28" marR="6828" marT="6828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 dirty="0" err="1">
                          <a:effectLst/>
                        </a:rPr>
                        <a:t>sd</a:t>
                      </a:r>
                      <a:r>
                        <a:rPr lang="en-US" sz="1050" u="none" strike="noStrike" dirty="0">
                          <a:effectLst/>
                        </a:rPr>
                        <a:t> of reaction time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28" marR="6828" marT="6828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4534379"/>
                  </a:ext>
                </a:extLst>
              </a:tr>
              <a:tr h="31951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</a:rPr>
                        <a:t>단어</a:t>
                      </a:r>
                      <a:r>
                        <a:rPr lang="en-US" sz="1200" b="1" u="none" strike="noStrike" dirty="0">
                          <a:effectLst/>
                        </a:rPr>
                        <a:t>T(STR)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28" marR="6828" marT="6828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높을수록 수행 좋음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28" marR="6828" marT="6828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>
                          <a:effectLst/>
                        </a:rPr>
                        <a:t>제시된 단어읽기</a:t>
                      </a:r>
                      <a:r>
                        <a:rPr lang="en-US" altLang="ko-KR" sz="1050" u="none" strike="noStrike">
                          <a:effectLst/>
                        </a:rPr>
                        <a:t>(</a:t>
                      </a:r>
                      <a:r>
                        <a:rPr lang="ko-KR" altLang="en-US" sz="1050" u="none" strike="noStrike">
                          <a:effectLst/>
                        </a:rPr>
                        <a:t>속도</a:t>
                      </a:r>
                      <a:r>
                        <a:rPr lang="en-US" altLang="ko-KR" sz="1050" u="none" strike="noStrike">
                          <a:effectLst/>
                        </a:rPr>
                        <a:t>)</a:t>
                      </a:r>
                      <a:endParaRPr lang="en-US" altLang="ko-KR" sz="1050" b="0" i="0" u="none" strike="noStrike">
                        <a:solidFill>
                          <a:srgbClr val="2525F5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28" marR="6828" marT="6828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7235805"/>
                  </a:ext>
                </a:extLst>
              </a:tr>
              <a:tr h="31951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</a:rPr>
                        <a:t>색상</a:t>
                      </a:r>
                      <a:r>
                        <a:rPr lang="en-US" sz="1200" b="1" u="none" strike="noStrike" dirty="0">
                          <a:effectLst/>
                        </a:rPr>
                        <a:t>T(STR)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28" marR="6828" marT="6828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높을수록 수행 좋음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28" marR="6828" marT="6828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50" u="none" strike="noStrike" dirty="0">
                          <a:effectLst/>
                        </a:rPr>
                        <a:t>X</a:t>
                      </a:r>
                      <a:r>
                        <a:rPr lang="ko-KR" altLang="en-US" sz="1050" u="none" strike="noStrike" dirty="0">
                          <a:effectLst/>
                        </a:rPr>
                        <a:t>자로 표시된 색상 말하기</a:t>
                      </a:r>
                      <a:r>
                        <a:rPr lang="en-US" altLang="ko-KR" sz="1050" u="none" strike="noStrike" dirty="0">
                          <a:effectLst/>
                        </a:rPr>
                        <a:t>(</a:t>
                      </a:r>
                      <a:r>
                        <a:rPr lang="ko-KR" altLang="en-US" sz="1050" u="none" strike="noStrike" dirty="0">
                          <a:effectLst/>
                        </a:rPr>
                        <a:t>속도</a:t>
                      </a:r>
                      <a:r>
                        <a:rPr lang="en-US" altLang="ko-KR" sz="1050" u="none" strike="noStrike" dirty="0">
                          <a:effectLst/>
                        </a:rPr>
                        <a:t>)</a:t>
                      </a:r>
                      <a:endParaRPr lang="en-US" altLang="ko-KR" sz="1050" b="0" i="0" u="none" strike="noStrike" dirty="0">
                        <a:solidFill>
                          <a:srgbClr val="2525F5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28" marR="6828" marT="6828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3379486"/>
                  </a:ext>
                </a:extLst>
              </a:tr>
              <a:tr h="31951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</a:rPr>
                        <a:t>색상</a:t>
                      </a:r>
                      <a:r>
                        <a:rPr lang="en-US" altLang="ko-KR" sz="1400" b="1" u="none" strike="noStrike" dirty="0">
                          <a:effectLst/>
                        </a:rPr>
                        <a:t>-</a:t>
                      </a:r>
                      <a:r>
                        <a:rPr lang="ko-KR" altLang="en-US" sz="1400" b="1" u="none" strike="noStrike" dirty="0">
                          <a:effectLst/>
                        </a:rPr>
                        <a:t>단어</a:t>
                      </a:r>
                      <a:r>
                        <a:rPr lang="en-US" sz="1400" b="1" u="none" strike="noStrike" dirty="0">
                          <a:effectLst/>
                        </a:rPr>
                        <a:t>T (STR)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28" marR="6828" marT="6828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높을수록 수행 좋음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28" marR="6828" marT="6828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 dirty="0">
                          <a:effectLst/>
                        </a:rPr>
                        <a:t>색상과 단어가 일치하지 않는 조건에서 단어 자극 무시하고 색상 말하기</a:t>
                      </a:r>
                      <a:r>
                        <a:rPr lang="en-US" altLang="ko-KR" sz="1050" u="none" strike="noStrike" dirty="0">
                          <a:effectLst/>
                        </a:rPr>
                        <a:t>, </a:t>
                      </a:r>
                      <a:r>
                        <a:rPr lang="ko-KR" altLang="en-US" sz="1050" u="none" strike="noStrike" dirty="0">
                          <a:effectLst/>
                        </a:rPr>
                        <a:t>억제능력</a:t>
                      </a:r>
                      <a:endParaRPr lang="ko-KR" altLang="en-US" sz="1050" b="0" i="0" u="none" strike="noStrike" dirty="0">
                        <a:solidFill>
                          <a:srgbClr val="2525F5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28" marR="6828" marT="6828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8645783"/>
                  </a:ext>
                </a:extLst>
              </a:tr>
              <a:tr h="49579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</a:rPr>
                        <a:t>간섭</a:t>
                      </a:r>
                      <a:r>
                        <a:rPr lang="en-US" sz="1200" b="1" u="none" strike="noStrike" dirty="0">
                          <a:effectLst/>
                        </a:rPr>
                        <a:t>T (STR)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높을수록 수행 좋음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28" marR="6828" marT="6828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 dirty="0">
                          <a:effectLst/>
                        </a:rPr>
                        <a:t>순수 억제 능력 </a:t>
                      </a:r>
                      <a:r>
                        <a:rPr lang="en-US" altLang="ko-KR" sz="1050" u="none" strike="noStrike" dirty="0">
                          <a:effectLst/>
                        </a:rPr>
                        <a:t>// (</a:t>
                      </a:r>
                      <a:r>
                        <a:rPr lang="ko-KR" altLang="en-US" sz="1050" u="none" strike="noStrike" dirty="0">
                          <a:effectLst/>
                        </a:rPr>
                        <a:t>색상</a:t>
                      </a:r>
                      <a:r>
                        <a:rPr lang="en-US" altLang="ko-KR" sz="1050" u="none" strike="noStrike" dirty="0">
                          <a:effectLst/>
                        </a:rPr>
                        <a:t>T</a:t>
                      </a:r>
                      <a:r>
                        <a:rPr lang="ko-KR" altLang="en-US" sz="1050" u="none" strike="noStrike" dirty="0">
                          <a:effectLst/>
                        </a:rPr>
                        <a:t>가 빠른</a:t>
                      </a:r>
                      <a:r>
                        <a:rPr lang="en-US" altLang="ko-KR" sz="1050" u="none" strike="noStrike" dirty="0">
                          <a:effectLst/>
                        </a:rPr>
                        <a:t>(</a:t>
                      </a:r>
                      <a:r>
                        <a:rPr lang="ko-KR" altLang="en-US" sz="1050" u="none" strike="noStrike" dirty="0">
                          <a:effectLst/>
                        </a:rPr>
                        <a:t>높은</a:t>
                      </a:r>
                      <a:r>
                        <a:rPr lang="en-US" altLang="ko-KR" sz="1050" u="none" strike="noStrike" dirty="0">
                          <a:effectLst/>
                        </a:rPr>
                        <a:t>) </a:t>
                      </a:r>
                      <a:r>
                        <a:rPr lang="ko-KR" altLang="en-US" sz="1050" u="none" strike="noStrike" dirty="0">
                          <a:effectLst/>
                        </a:rPr>
                        <a:t>경우 간섭</a:t>
                      </a:r>
                      <a:r>
                        <a:rPr lang="en-US" altLang="ko-KR" sz="1050" u="none" strike="noStrike" dirty="0">
                          <a:effectLst/>
                        </a:rPr>
                        <a:t>T</a:t>
                      </a:r>
                      <a:r>
                        <a:rPr lang="ko-KR" altLang="en-US" sz="1050" u="none" strike="noStrike" dirty="0">
                          <a:effectLst/>
                        </a:rPr>
                        <a:t>가 낮을 수 있음</a:t>
                      </a:r>
                      <a:r>
                        <a:rPr lang="en-US" altLang="ko-KR" sz="1050" u="none" strike="noStrike" dirty="0">
                          <a:effectLst/>
                        </a:rPr>
                        <a:t>. </a:t>
                      </a:r>
                      <a:r>
                        <a:rPr lang="ko-KR" altLang="en-US" sz="1050" u="none" strike="noStrike" dirty="0">
                          <a:effectLst/>
                        </a:rPr>
                        <a:t>빨리 말하지만 억제능력은 낮을 수 있음</a:t>
                      </a:r>
                      <a:r>
                        <a:rPr lang="en-US" altLang="ko-KR" sz="1050" u="none" strike="noStrike" dirty="0">
                          <a:effectLst/>
                        </a:rPr>
                        <a:t>)</a:t>
                      </a:r>
                      <a:endParaRPr lang="en-US" altLang="ko-KR" sz="1050" b="1" i="0" u="none" strike="noStrike" dirty="0">
                        <a:solidFill>
                          <a:srgbClr val="4510B5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28" marR="6828" marT="6828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1019379"/>
                  </a:ext>
                </a:extLst>
              </a:tr>
              <a:tr h="3195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u="none" strike="noStrike" dirty="0">
                          <a:effectLst/>
                        </a:rPr>
                        <a:t>CCTT1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28" marR="6828" marT="6828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높을수록 수행 좋음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28" marR="6828" marT="6828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 dirty="0">
                          <a:effectLst/>
                        </a:rPr>
                        <a:t>숫자를 </a:t>
                      </a:r>
                      <a:r>
                        <a:rPr lang="ko-KR" altLang="en-US" sz="1050" u="none" strike="noStrike" dirty="0" err="1">
                          <a:effectLst/>
                        </a:rPr>
                        <a:t>이어나가는</a:t>
                      </a:r>
                      <a:r>
                        <a:rPr lang="ko-KR" altLang="en-US" sz="1050" u="none" strike="noStrike" dirty="0">
                          <a:effectLst/>
                        </a:rPr>
                        <a:t> 과제 </a:t>
                      </a:r>
                      <a:r>
                        <a:rPr lang="en-US" altLang="ko-KR" sz="1050" u="none" strike="noStrike" dirty="0">
                          <a:effectLst/>
                        </a:rPr>
                        <a:t>- </a:t>
                      </a:r>
                      <a:r>
                        <a:rPr lang="ko-KR" altLang="en-US" sz="1050" u="none" strike="noStrike" dirty="0">
                          <a:effectLst/>
                        </a:rPr>
                        <a:t>정신운동속도와 순차적 처리 능력</a:t>
                      </a:r>
                      <a:endParaRPr lang="ko-KR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28" marR="6828" marT="6828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99719"/>
                  </a:ext>
                </a:extLst>
              </a:tr>
              <a:tr h="3195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u="none" strike="noStrike" dirty="0">
                          <a:effectLst/>
                        </a:rPr>
                        <a:t>CCTT2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28" marR="6828" marT="6828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u="none" strike="noStrike" dirty="0">
                          <a:effectLst/>
                        </a:rPr>
                        <a:t>높을수록 수행 좋음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28" marR="6828" marT="6828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숫자를 순서대로 연결하고 색깔도 번갈아 가면서 연결 </a:t>
                      </a:r>
                      <a:r>
                        <a:rPr lang="en-US" altLang="ko-KR" sz="1000" u="none" strike="noStrike" dirty="0">
                          <a:effectLst/>
                        </a:rPr>
                        <a:t>- </a:t>
                      </a:r>
                      <a:r>
                        <a:rPr lang="ko-KR" altLang="en-US" sz="1000" u="none" strike="noStrike" dirty="0">
                          <a:effectLst/>
                        </a:rPr>
                        <a:t>주의 전환 능력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28" marR="6828" marT="6828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9676629"/>
                  </a:ext>
                </a:extLst>
              </a:tr>
              <a:tr h="3195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CCTT-P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u="none" strike="noStrike" dirty="0">
                          <a:effectLst/>
                        </a:rPr>
                        <a:t>높을수록 수행 좋음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28" marR="6828" marT="6828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u="none" strike="noStrike" dirty="0">
                          <a:effectLst/>
                        </a:rPr>
                        <a:t>CCTT1 </a:t>
                      </a:r>
                      <a:r>
                        <a:rPr lang="ko-KR" altLang="en-US" sz="1000" u="none" strike="noStrike" dirty="0">
                          <a:effectLst/>
                        </a:rPr>
                        <a:t>대비 </a:t>
                      </a:r>
                      <a:r>
                        <a:rPr lang="en-US" altLang="ko-KR" sz="1000" u="none" strike="noStrike" dirty="0">
                          <a:effectLst/>
                        </a:rPr>
                        <a:t>CCTT2 </a:t>
                      </a:r>
                      <a:r>
                        <a:rPr lang="ko-KR" altLang="en-US" sz="1000" u="none" strike="noStrike" dirty="0">
                          <a:effectLst/>
                        </a:rPr>
                        <a:t>수행점수 </a:t>
                      </a:r>
                      <a:r>
                        <a:rPr lang="en-US" altLang="ko-KR" sz="1000" u="none" strike="noStrike" dirty="0">
                          <a:effectLst/>
                        </a:rPr>
                        <a:t>// CCTT2</a:t>
                      </a:r>
                      <a:r>
                        <a:rPr lang="ko-KR" altLang="en-US" sz="1000" u="none" strike="noStrike" dirty="0">
                          <a:effectLst/>
                        </a:rPr>
                        <a:t>의 기능에 더해 인지적 융통성 및 지속적 </a:t>
                      </a:r>
                      <a:r>
                        <a:rPr lang="ko-KR" altLang="en-US" sz="1000" u="none" strike="noStrike" dirty="0" err="1">
                          <a:effectLst/>
                        </a:rPr>
                        <a:t>분할주의력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28" marR="6828" marT="6828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496297"/>
                  </a:ext>
                </a:extLst>
              </a:tr>
            </a:tbl>
          </a:graphicData>
        </a:graphic>
      </p:graphicFrame>
      <p:sp>
        <p:nvSpPr>
          <p:cNvPr id="15" name="직사각형 14">
            <a:extLst>
              <a:ext uri="{FF2B5EF4-FFF2-40B4-BE49-F238E27FC236}">
                <a16:creationId xmlns:a16="http://schemas.microsoft.com/office/drawing/2014/main" id="{A901AC38-A667-4BAA-8CE3-CBAFA715FA52}"/>
              </a:ext>
            </a:extLst>
          </p:cNvPr>
          <p:cNvSpPr/>
          <p:nvPr/>
        </p:nvSpPr>
        <p:spPr>
          <a:xfrm>
            <a:off x="1152046" y="1075132"/>
            <a:ext cx="10962043" cy="8665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⑵ </a:t>
            </a:r>
            <a:r>
              <a:rPr lang="en-US" sz="2600" dirty="0"/>
              <a:t>Clinical assessment data</a:t>
            </a:r>
          </a:p>
          <a:p>
            <a:pPr>
              <a:lnSpc>
                <a:spcPct val="80000"/>
              </a:lnSpc>
            </a:pPr>
            <a:endParaRPr lang="en-US" sz="1050" dirty="0"/>
          </a:p>
          <a:p>
            <a:pPr>
              <a:lnSpc>
                <a:spcPct val="80000"/>
              </a:lnSpc>
            </a:pPr>
            <a:r>
              <a:rPr lang="en-US" sz="2600" dirty="0"/>
              <a:t>       -</a:t>
            </a:r>
            <a:r>
              <a:rPr lang="en-US" sz="26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K-ARS</a:t>
            </a:r>
            <a:r>
              <a:rPr lang="en-US" sz="2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for Modeling &amp; </a:t>
            </a:r>
            <a:r>
              <a:rPr lang="en-US" sz="2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 NP test</a:t>
            </a:r>
            <a:r>
              <a:rPr lang="en-US" sz="2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for Generalization </a:t>
            </a:r>
            <a:endParaRPr lang="en-US" sz="2600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612FD44-D524-4596-AF47-0B5DF069C3AF}"/>
              </a:ext>
            </a:extLst>
          </p:cNvPr>
          <p:cNvCxnSpPr>
            <a:cxnSpLocks/>
          </p:cNvCxnSpPr>
          <p:nvPr/>
        </p:nvCxnSpPr>
        <p:spPr>
          <a:xfrm>
            <a:off x="1872343" y="3273539"/>
            <a:ext cx="979713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E73C854D-64F6-49F8-852B-2B9B24B2E1B7}"/>
              </a:ext>
            </a:extLst>
          </p:cNvPr>
          <p:cNvCxnSpPr>
            <a:cxnSpLocks/>
          </p:cNvCxnSpPr>
          <p:nvPr/>
        </p:nvCxnSpPr>
        <p:spPr>
          <a:xfrm flipV="1">
            <a:off x="1864961" y="4238240"/>
            <a:ext cx="9804520" cy="132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190EB1F6-E1BF-4C31-A7E7-21E329E5477C}"/>
              </a:ext>
            </a:extLst>
          </p:cNvPr>
          <p:cNvCxnSpPr>
            <a:cxnSpLocks/>
          </p:cNvCxnSpPr>
          <p:nvPr/>
        </p:nvCxnSpPr>
        <p:spPr>
          <a:xfrm>
            <a:off x="1852660" y="5687627"/>
            <a:ext cx="98168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53E89E94-2F8E-4B89-9A81-A66876862F66}"/>
              </a:ext>
            </a:extLst>
          </p:cNvPr>
          <p:cNvCxnSpPr>
            <a:cxnSpLocks/>
          </p:cNvCxnSpPr>
          <p:nvPr/>
        </p:nvCxnSpPr>
        <p:spPr>
          <a:xfrm>
            <a:off x="1863729" y="6656723"/>
            <a:ext cx="980575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FDC96D3-E8EB-43EC-9DD3-815A11E5F9B3}"/>
              </a:ext>
            </a:extLst>
          </p:cNvPr>
          <p:cNvCxnSpPr>
            <a:cxnSpLocks/>
          </p:cNvCxnSpPr>
          <p:nvPr/>
        </p:nvCxnSpPr>
        <p:spPr>
          <a:xfrm flipV="1">
            <a:off x="1864961" y="1985415"/>
            <a:ext cx="9804520" cy="132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47000645-A63F-4E31-9414-9EB8EDCACB00}"/>
              </a:ext>
            </a:extLst>
          </p:cNvPr>
          <p:cNvCxnSpPr>
            <a:cxnSpLocks/>
          </p:cNvCxnSpPr>
          <p:nvPr/>
        </p:nvCxnSpPr>
        <p:spPr>
          <a:xfrm>
            <a:off x="1875846" y="2301951"/>
            <a:ext cx="980452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A7117C93-0EF1-4002-A222-5669423AD5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222" y="358770"/>
            <a:ext cx="2642914" cy="514800"/>
          </a:xfrm>
          <a:prstGeom prst="rect">
            <a:avLst/>
          </a:prstGeom>
        </p:spPr>
      </p:pic>
      <p:pic>
        <p:nvPicPr>
          <p:cNvPr id="32" name="그림 31" descr="텍스트이(가) 표시된 사진&#10;&#10;자동 생성된 설명">
            <a:extLst>
              <a:ext uri="{FF2B5EF4-FFF2-40B4-BE49-F238E27FC236}">
                <a16:creationId xmlns:a16="http://schemas.microsoft.com/office/drawing/2014/main" id="{21BD012F-EFE8-42A5-ADB7-604ED26F78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777" y="-4455"/>
            <a:ext cx="5817312" cy="6862455"/>
          </a:xfrm>
          <a:prstGeom prst="rect">
            <a:avLst/>
          </a:prstGeom>
        </p:spPr>
      </p:pic>
      <p:sp>
        <p:nvSpPr>
          <p:cNvPr id="33" name="오른쪽 대괄호 32">
            <a:extLst>
              <a:ext uri="{FF2B5EF4-FFF2-40B4-BE49-F238E27FC236}">
                <a16:creationId xmlns:a16="http://schemas.microsoft.com/office/drawing/2014/main" id="{3DA938E8-C890-4BF5-A9F8-7C4D3180B4DD}"/>
              </a:ext>
            </a:extLst>
          </p:cNvPr>
          <p:cNvSpPr/>
          <p:nvPr/>
        </p:nvSpPr>
        <p:spPr>
          <a:xfrm rot="5400000">
            <a:off x="11131551" y="5366740"/>
            <a:ext cx="132402" cy="1229974"/>
          </a:xfrm>
          <a:prstGeom prst="rightBracket">
            <a:avLst/>
          </a:prstGeom>
          <a:ln w="28575" cmpd="dbl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861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B6C29DB0-17E9-42FF-986E-0B7F493F4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199584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115AD956-A5B6-4760-B8B2-11E2DF6B02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4" name="내용 개체 틀 4" descr="신문, 텍스트, 스크린샷이(가) 표시된 사진&#10;&#10;자동 생성된 설명">
            <a:extLst>
              <a:ext uri="{FF2B5EF4-FFF2-40B4-BE49-F238E27FC236}">
                <a16:creationId xmlns:a16="http://schemas.microsoft.com/office/drawing/2014/main" id="{6D04A9DA-87E9-4C9E-BDEE-10A4B647FA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43" y="10884"/>
            <a:ext cx="5244254" cy="657586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DBE4F54-1966-4C19-B998-87350190BA0E}"/>
              </a:ext>
            </a:extLst>
          </p:cNvPr>
          <p:cNvSpPr txBox="1"/>
          <p:nvPr/>
        </p:nvSpPr>
        <p:spPr>
          <a:xfrm>
            <a:off x="5116605" y="6037173"/>
            <a:ext cx="79695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/>
              <a:t>Xilin</a:t>
            </a:r>
            <a:r>
              <a:rPr lang="en-US" sz="3200" dirty="0"/>
              <a:t> Shen et al., </a:t>
            </a:r>
            <a:r>
              <a:rPr lang="en-US" sz="2400" i="1" dirty="0"/>
              <a:t>Nature Protocol (2017) </a:t>
            </a:r>
            <a:endParaRPr lang="en-US" sz="1600" dirty="0"/>
          </a:p>
        </p:txBody>
      </p:sp>
      <p:sp>
        <p:nvSpPr>
          <p:cNvPr id="16" name="제목 3">
            <a:extLst>
              <a:ext uri="{FF2B5EF4-FFF2-40B4-BE49-F238E27FC236}">
                <a16:creationId xmlns:a16="http://schemas.microsoft.com/office/drawing/2014/main" id="{CC265B7F-4599-471B-A177-E6398B2351B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45813" y="584952"/>
            <a:ext cx="7474692" cy="76612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dirty="0"/>
              <a:t>*CPM Algorithm</a:t>
            </a:r>
            <a:endParaRPr lang="en-US" altLang="ko-KR" sz="3200" dirty="0"/>
          </a:p>
        </p:txBody>
      </p:sp>
      <p:pic>
        <p:nvPicPr>
          <p:cNvPr id="17" name="내용 개체 틀 3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4E44A72C-0EDF-4543-BAE0-F04FE204B36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5813" y="1362774"/>
            <a:ext cx="5424574" cy="4132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154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4673</TotalTime>
  <Words>2065</Words>
  <Application>Microsoft Office PowerPoint</Application>
  <PresentationFormat>와이드스크린</PresentationFormat>
  <Paragraphs>661</Paragraphs>
  <Slides>37</Slides>
  <Notes>25</Notes>
  <HiddenSlides>0</HiddenSlides>
  <MMClips>0</MMClips>
  <ScaleCrop>false</ScaleCrop>
  <HeadingPairs>
    <vt:vector size="6" baseType="variant">
      <vt:variant>
        <vt:lpstr>사용한 글꼴</vt:lpstr>
      </vt:variant>
      <vt:variant>
        <vt:i4>17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55" baseType="lpstr">
      <vt:lpstr>돋움</vt:lpstr>
      <vt:lpstr>맑은 고딕</vt:lpstr>
      <vt:lpstr>Abadi</vt:lpstr>
      <vt:lpstr>Arial</vt:lpstr>
      <vt:lpstr>Arial Nova</vt:lpstr>
      <vt:lpstr>Arial Rounded MT Bold</vt:lpstr>
      <vt:lpstr>Calibri</vt:lpstr>
      <vt:lpstr>Calibri Light</vt:lpstr>
      <vt:lpstr>Cambria Math</vt:lpstr>
      <vt:lpstr>Century</vt:lpstr>
      <vt:lpstr>Comic Sans MS</vt:lpstr>
      <vt:lpstr>Constantia</vt:lpstr>
      <vt:lpstr>Cordia New</vt:lpstr>
      <vt:lpstr>David</vt:lpstr>
      <vt:lpstr>Ebrima</vt:lpstr>
      <vt:lpstr>Georgia Pro</vt:lpstr>
      <vt:lpstr>Lucida Bright</vt:lpstr>
      <vt:lpstr>Office 테마</vt:lpstr>
      <vt:lpstr>PowerPoint 프레젠테이션</vt:lpstr>
      <vt:lpstr>Previous studies  &amp; Motivation</vt:lpstr>
      <vt:lpstr>PowerPoint 프레젠테이션</vt:lpstr>
      <vt:lpstr>PowerPoint 프레젠테이션</vt:lpstr>
      <vt:lpstr>PowerPoint 프레젠테이션</vt:lpstr>
      <vt:lpstr>&gt;&gt;  Hypothesis       Testing …</vt:lpstr>
      <vt:lpstr>★</vt:lpstr>
      <vt:lpstr>PowerPoint 프레젠테이션</vt:lpstr>
      <vt:lpstr>*CPM Algorithm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*Results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*Results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*Discussion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 지원</dc:creator>
  <cp:lastModifiedBy>윤 지원</cp:lastModifiedBy>
  <cp:revision>151</cp:revision>
  <dcterms:created xsi:type="dcterms:W3CDTF">2019-05-25T04:09:33Z</dcterms:created>
  <dcterms:modified xsi:type="dcterms:W3CDTF">2019-05-29T00:27:55Z</dcterms:modified>
</cp:coreProperties>
</file>