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C4711C3-D055-48D3-BF36-FD8B868C6AB0}" styleName="Generic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4">
                  <a:shade val="61000"/>
                  <a:satMod val="130000"/>
                </a:schemeClr>
              </a:gs>
              <a:gs pos="5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53"/>
    <p:restoredTop sz="9466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07E8-BFCF-435E-A2E0-3F86D482F0BC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867C-F361-434E-9E01-6B55E658E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8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07E8-BFCF-435E-A2E0-3F86D482F0BC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867C-F361-434E-9E01-6B55E658E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19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07E8-BFCF-435E-A2E0-3F86D482F0BC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867C-F361-434E-9E01-6B55E658E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0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07E8-BFCF-435E-A2E0-3F86D482F0BC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867C-F361-434E-9E01-6B55E658E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10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07E8-BFCF-435E-A2E0-3F86D482F0BC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867C-F361-434E-9E01-6B55E658EFF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8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07E8-BFCF-435E-A2E0-3F86D482F0BC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867C-F361-434E-9E01-6B55E658E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64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07E8-BFCF-435E-A2E0-3F86D482F0BC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867C-F361-434E-9E01-6B55E658E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4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07E8-BFCF-435E-A2E0-3F86D482F0BC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867C-F361-434E-9E01-6B55E658E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87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07E8-BFCF-435E-A2E0-3F86D482F0BC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867C-F361-434E-9E01-6B55E658E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43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07E8-BFCF-435E-A2E0-3F86D482F0BC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867C-F361-434E-9E01-6B55E658EFF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3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07E8-BFCF-435E-A2E0-3F86D482F0BC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867C-F361-434E-9E01-6B55E658E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14196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D07E8-BFCF-435E-A2E0-3F86D482F0BC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0867C-F361-434E-9E01-6B55E658E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32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624668" y="1625702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/>
              <a:t>실험설계에서 일반화 </a:t>
            </a:r>
            <a:br>
              <a:rPr lang="en-US" altLang="ko-KR"/>
            </a:br>
            <a:r>
              <a:rPr lang="ko-KR" altLang="en-US"/>
              <a:t>선형 혼합효과 모형의 수행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52639" y="5855515"/>
            <a:ext cx="3693952" cy="677411"/>
          </a:xfrm>
        </p:spPr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/>
              <a:t>충북대학교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윤지원</a:t>
            </a:r>
            <a:r>
              <a:rPr lang="en-US" altLang="ko-KR"/>
              <a:t>,</a:t>
            </a:r>
            <a:r>
              <a:rPr lang="ko-KR" altLang="en-US"/>
              <a:t>이우열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모형</a:t>
            </a: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813513" y="1762124"/>
            <a:ext cx="11255051" cy="3600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6500" y="1578730"/>
            <a:ext cx="10399000" cy="415387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56394" y="2685378"/>
            <a:ext cx="5177384" cy="1838697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37719" y="5108193"/>
            <a:ext cx="4679189" cy="1568026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940448" y="2162173"/>
            <a:ext cx="7464492" cy="41719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accent1"/>
                </a:solidFill>
              </a:rPr>
              <a:t>◆</a:t>
            </a:r>
            <a:r>
              <a:rPr lang="ko-KR" altLang="en-US" sz="2100">
                <a:solidFill>
                  <a:schemeClr val="accent1"/>
                </a:solidFill>
              </a:rPr>
              <a:t> </a:t>
            </a:r>
            <a:r>
              <a:rPr lang="en-US" altLang="ko-KR" sz="2200">
                <a:solidFill>
                  <a:schemeClr val="accent4">
                    <a:lumMod val="90000"/>
                  </a:schemeClr>
                </a:solidFill>
                <a:latin typeface="Trebuchet MS"/>
              </a:rPr>
              <a:t>Random slope model(M1):</a:t>
            </a:r>
            <a:endParaRPr lang="en-US" altLang="ko-KR" sz="2200">
              <a:solidFill>
                <a:schemeClr val="accent4">
                  <a:lumMod val="90000"/>
                </a:schemeClr>
              </a:solidFill>
              <a:latin typeface="Trebuchet MS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985932" y="4613985"/>
            <a:ext cx="7464495" cy="42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accent1"/>
                </a:solidFill>
              </a:rPr>
              <a:t>◆ </a:t>
            </a:r>
            <a:r>
              <a:rPr lang="en-US" altLang="ko-KR" sz="2200">
                <a:solidFill>
                  <a:schemeClr val="accent4">
                    <a:lumMod val="90000"/>
                  </a:schemeClr>
                </a:solidFill>
                <a:latin typeface="Trebuchet MS"/>
              </a:rPr>
              <a:t>Random intercept-only model(M2):</a:t>
            </a:r>
            <a:endParaRPr lang="en-US" altLang="ko-KR" sz="2200">
              <a:solidFill>
                <a:schemeClr val="accent4">
                  <a:lumMod val="90000"/>
                </a:schemeClr>
              </a:solidFill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실험</a:t>
            </a:r>
            <a:r>
              <a:rPr lang="en-US" altLang="ko-KR"/>
              <a:t>1: LMM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83648" y="1481512"/>
            <a:ext cx="8375002" cy="4924466"/>
          </a:xfrm>
        </p:spPr>
        <p:txBody>
          <a:bodyPr>
            <a:normAutofit fontScale="85000" lnSpcReduction="20000"/>
          </a:bodyPr>
          <a:lstStyle/>
          <a:p>
            <a:pPr lvl="0">
              <a:defRPr/>
            </a:pPr>
            <a:endParaRPr lang="en-US" altLang="ko-KR" sz="2400" b="1"/>
          </a:p>
          <a:p>
            <a:pPr lvl="0">
              <a:defRPr/>
            </a:pPr>
            <a:r>
              <a:rPr lang="ko-KR" altLang="ko-KR" sz="2400">
                <a:latin typeface="함초롬돋움"/>
                <a:ea typeface="함초롬돋움"/>
                <a:cs typeface="함초롬돋움"/>
              </a:rPr>
              <a:t>각 조건에서</a:t>
            </a:r>
            <a:r>
              <a:rPr lang="en-US" altLang="ko-KR" sz="2400">
                <a:latin typeface="함초롬돋움"/>
                <a:ea typeface="함초롬돋움"/>
                <a:cs typeface="함초롬돋움"/>
              </a:rPr>
              <a:t> true generating model</a:t>
            </a:r>
            <a:r>
              <a:rPr lang="ko-KR" altLang="ko-KR" sz="2400">
                <a:latin typeface="함초롬돋움"/>
                <a:ea typeface="함초롬돋움"/>
                <a:cs typeface="함초롬돋움"/>
              </a:rPr>
              <a:t>로부터 </a:t>
            </a:r>
            <a:r>
              <a:rPr lang="en-US" altLang="ko-KR" sz="2400">
                <a:latin typeface="함초롬돋움"/>
                <a:ea typeface="함초롬돋움"/>
                <a:cs typeface="함초롬돋움"/>
              </a:rPr>
              <a:t>1000</a:t>
            </a:r>
            <a:r>
              <a:rPr lang="ko-KR" altLang="ko-KR" sz="2400">
                <a:latin typeface="함초롬돋움"/>
                <a:ea typeface="함초롬돋움"/>
                <a:cs typeface="함초롬돋움"/>
              </a:rPr>
              <a:t>개의 데이터셋을 생성</a:t>
            </a:r>
            <a:r>
              <a:rPr lang="en-US" altLang="ko-KR" sz="240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sz="2400"/>
          </a:p>
          <a:p>
            <a:pPr lvl="0">
              <a:defRPr/>
            </a:pPr>
            <a:r>
              <a:rPr lang="en-US" altLang="ko-KR" sz="2400"/>
              <a:t>R</a:t>
            </a:r>
            <a:r>
              <a:rPr lang="ko-KR" altLang="en-US" sz="2400"/>
              <a:t>의 </a:t>
            </a:r>
            <a:r>
              <a:rPr lang="en-US" altLang="ko-KR" sz="2400"/>
              <a:t>lme4 </a:t>
            </a:r>
            <a:r>
              <a:rPr lang="ko-KR" altLang="en-US" sz="2400"/>
              <a:t>패키지 사용</a:t>
            </a:r>
            <a:r>
              <a:rPr lang="en-US" altLang="ko-KR" sz="2400"/>
              <a:t>(lmer)</a:t>
            </a:r>
            <a:endParaRPr lang="en-US" altLang="ko-KR" sz="2400"/>
          </a:p>
          <a:p>
            <a:pPr lvl="0">
              <a:buNone/>
              <a:defRPr/>
            </a:pPr>
            <a:r>
              <a:rPr lang="ko-KR" altLang="en-US"/>
              <a:t>   </a:t>
            </a:r>
            <a:r>
              <a:rPr lang="en-US" altLang="ko-KR" sz="2162"/>
              <a:t>→</a:t>
            </a:r>
            <a:r>
              <a:rPr lang="ko-KR" altLang="en-US" sz="2162"/>
              <a:t> </a:t>
            </a:r>
            <a:r>
              <a:rPr lang="en-US" altLang="ko-KR" sz="2162"/>
              <a:t>m1 =</a:t>
            </a:r>
            <a:r>
              <a:rPr lang="ko-KR" altLang="en-US" sz="2162"/>
              <a:t> </a:t>
            </a:r>
            <a:r>
              <a:rPr lang="en-US" altLang="ko-KR" sz="2162"/>
              <a:t>y ~ 1+x1 + (1+x1|j) + (1|i)</a:t>
            </a:r>
            <a:endParaRPr lang="en-US" altLang="ko-KR" sz="2162"/>
          </a:p>
          <a:p>
            <a:pPr lvl="0">
              <a:buNone/>
              <a:defRPr/>
            </a:pPr>
            <a:endParaRPr lang="en-US" altLang="ko-KR" sz="400"/>
          </a:p>
          <a:p>
            <a:pPr lvl="0">
              <a:buNone/>
              <a:defRPr/>
            </a:pPr>
            <a:r>
              <a:rPr lang="ko-KR" altLang="en-US" sz="2162"/>
              <a:t>    </a:t>
            </a:r>
            <a:r>
              <a:rPr lang="en-US" altLang="ko-KR" sz="2162"/>
              <a:t> → m1.null = </a:t>
            </a:r>
            <a:r>
              <a:rPr lang="ko-KR" altLang="en-US" sz="2162"/>
              <a:t>y ~ 1 + (1+x1|j) + (1|i) </a:t>
            </a:r>
            <a:endParaRPr lang="ko-KR" altLang="en-US" sz="2162"/>
          </a:p>
          <a:p>
            <a:pPr lvl="0">
              <a:buNone/>
              <a:defRPr/>
            </a:pPr>
            <a:endParaRPr lang="ko-KR" altLang="en-US" sz="400"/>
          </a:p>
          <a:p>
            <a:pPr lvl="0">
              <a:buNone/>
              <a:defRPr/>
            </a:pPr>
            <a:r>
              <a:rPr lang="ko-KR" altLang="en-US" sz="2162"/>
              <a:t>     </a:t>
            </a:r>
            <a:r>
              <a:rPr lang="en-US" altLang="ko-KR" sz="2162"/>
              <a:t>→</a:t>
            </a:r>
            <a:r>
              <a:rPr lang="ko-KR" altLang="en-US" sz="2162"/>
              <a:t> m2 = </a:t>
            </a:r>
            <a:r>
              <a:rPr lang="en-US" altLang="ko-KR" sz="2162"/>
              <a:t>y</a:t>
            </a:r>
            <a:r>
              <a:rPr lang="ko-KR" altLang="en-US" sz="2162"/>
              <a:t> ~ 1+x1 + (1|j) + (1|i)</a:t>
            </a:r>
            <a:endParaRPr lang="ko-KR" altLang="en-US" sz="2162"/>
          </a:p>
          <a:p>
            <a:pPr lvl="0">
              <a:buNone/>
              <a:defRPr/>
            </a:pPr>
            <a:endParaRPr lang="ko-KR" altLang="en-US" sz="300"/>
          </a:p>
          <a:p>
            <a:pPr lvl="0">
              <a:buNone/>
              <a:defRPr/>
            </a:pPr>
            <a:r>
              <a:rPr lang="en-US" altLang="ko-KR" sz="2162"/>
              <a:t>     → m2.null = (y ~ 1 + (1|j) + (1|i)</a:t>
            </a:r>
            <a:endParaRPr lang="en-US" altLang="ko-KR" sz="2162"/>
          </a:p>
          <a:p>
            <a:pPr lvl="0">
              <a:buNone/>
              <a:defRPr/>
            </a:pPr>
            <a:r>
              <a:rPr lang="en-US" altLang="ko-KR" sz="2162"/>
              <a:t> </a:t>
            </a:r>
            <a:endParaRPr lang="en-US" altLang="ko-KR" sz="2162"/>
          </a:p>
          <a:p>
            <a:pPr lvl="0">
              <a:defRPr/>
            </a:pPr>
            <a:r>
              <a:rPr lang="en-US" altLang="ko-KR" sz="2400"/>
              <a:t>1) M1(maximal model)</a:t>
            </a:r>
            <a:r>
              <a:rPr lang="ko-KR" altLang="en-US" sz="2400"/>
              <a:t>에 대한</a:t>
            </a:r>
            <a:r>
              <a:rPr lang="en-US" altLang="ko-KR" sz="2400"/>
              <a:t> Wald</a:t>
            </a:r>
            <a:r>
              <a:rPr lang="ko-KR" altLang="en-US" sz="2400"/>
              <a:t> 검정</a:t>
            </a:r>
            <a:r>
              <a:rPr lang="en-US" altLang="ko-KR" sz="2400"/>
              <a:t>,</a:t>
            </a:r>
            <a:r>
              <a:rPr lang="ko-KR" altLang="en-US" sz="2400"/>
              <a:t> </a:t>
            </a:r>
            <a:r>
              <a:rPr lang="en-US" altLang="ko-KR" sz="2400"/>
              <a:t>LRT</a:t>
            </a:r>
            <a:endParaRPr lang="en-US" altLang="ko-KR" sz="2400"/>
          </a:p>
          <a:p>
            <a:pPr marL="685620" lvl="0" indent="-342720">
              <a:buFont typeface="Arial"/>
              <a:buChar char="•"/>
              <a:defRPr/>
            </a:pPr>
            <a:r>
              <a:rPr lang="en-US" altLang="ko-KR" sz="2400"/>
              <a:t>Wald </a:t>
            </a:r>
            <a:r>
              <a:rPr lang="ko-KR" altLang="en-US" sz="2400"/>
              <a:t>검정 </a:t>
            </a:r>
            <a:r>
              <a:rPr lang="en-US" altLang="ko-KR" sz="2162"/>
              <a:t>(M1</a:t>
            </a:r>
            <a:r>
              <a:rPr lang="ko-KR" altLang="en-US" sz="2162"/>
              <a:t>에 대한 검정</a:t>
            </a:r>
            <a:r>
              <a:rPr lang="en-US" altLang="ko-KR" sz="2162"/>
              <a:t>) </a:t>
            </a:r>
            <a:endParaRPr lang="en-US" altLang="ko-KR" sz="2162"/>
          </a:p>
          <a:p>
            <a:pPr marL="685620" lvl="0" indent="-342720">
              <a:buFont typeface="Arial"/>
              <a:buChar char="•"/>
              <a:defRPr/>
            </a:pPr>
            <a:r>
              <a:rPr lang="en-US" altLang="ko-KR" sz="2400"/>
              <a:t>LRT </a:t>
            </a:r>
            <a:r>
              <a:rPr lang="en-US" altLang="ko-KR" sz="2162"/>
              <a:t>(M1</a:t>
            </a:r>
            <a:r>
              <a:rPr lang="ko-KR" altLang="en-US" sz="2162"/>
              <a:t>과 </a:t>
            </a:r>
            <a:r>
              <a:rPr lang="en-US" altLang="ko-KR" sz="2162"/>
              <a:t>M1</a:t>
            </a:r>
            <a:r>
              <a:rPr lang="ko-KR" altLang="en-US" sz="2162"/>
              <a:t>의 </a:t>
            </a:r>
            <a:r>
              <a:rPr lang="en-US" altLang="ko-KR" sz="2162" b="1"/>
              <a:t>null model</a:t>
            </a:r>
            <a:r>
              <a:rPr lang="ko-KR" altLang="en-US" sz="2162"/>
              <a:t>과 유의한 차이가 있는지</a:t>
            </a:r>
            <a:r>
              <a:rPr lang="en-US" altLang="ko-KR" sz="2162"/>
              <a:t>)</a:t>
            </a:r>
            <a:r>
              <a:rPr lang="ko-KR" altLang="en-US" sz="2162"/>
              <a:t> </a:t>
            </a:r>
            <a:endParaRPr lang="ko-KR" altLang="en-US" sz="2162"/>
          </a:p>
          <a:p>
            <a:pPr marL="0" indent="0">
              <a:buNone/>
              <a:defRPr/>
            </a:pPr>
            <a:endParaRPr lang="en-US" altLang="ko-KR" sz="2400"/>
          </a:p>
          <a:p>
            <a:pPr lvl="0">
              <a:defRPr/>
            </a:pPr>
            <a:r>
              <a:rPr lang="en-US" altLang="ko-KR" sz="2400"/>
              <a:t>2) </a:t>
            </a:r>
            <a:r>
              <a:rPr lang="ko-KR" altLang="en-US" sz="2400"/>
              <a:t>모형비교</a:t>
            </a:r>
            <a:r>
              <a:rPr lang="en-US" altLang="ko-KR" sz="2400"/>
              <a:t>(Model comparison)</a:t>
            </a:r>
            <a:r>
              <a:rPr lang="ko-KR" altLang="en-US" sz="2400"/>
              <a:t>에 대해 </a:t>
            </a:r>
            <a:r>
              <a:rPr lang="en-US" altLang="ko-KR" sz="2400"/>
              <a:t>Wald </a:t>
            </a:r>
            <a:r>
              <a:rPr lang="ko-KR" altLang="en-US" sz="2400"/>
              <a:t>검정</a:t>
            </a:r>
            <a:r>
              <a:rPr lang="en-US" altLang="ko-KR" sz="2400"/>
              <a:t>,</a:t>
            </a:r>
            <a:r>
              <a:rPr lang="ko-KR" altLang="en-US" sz="2400"/>
              <a:t> </a:t>
            </a:r>
            <a:r>
              <a:rPr lang="en-US" altLang="ko-KR" sz="2400"/>
              <a:t>LRT </a:t>
            </a:r>
            <a:endParaRPr lang="en-US" altLang="ko-KR" sz="2400"/>
          </a:p>
          <a:p>
            <a:pPr marL="685620" lvl="0" indent="-342720">
              <a:buFont typeface="Arial"/>
              <a:buChar char="•"/>
              <a:defRPr/>
            </a:pPr>
            <a:r>
              <a:rPr lang="en-US" altLang="ko-KR" sz="2400"/>
              <a:t>Wald </a:t>
            </a:r>
            <a:r>
              <a:rPr lang="ko-KR" altLang="en-US" sz="2400"/>
              <a:t>검정</a:t>
            </a:r>
            <a:r>
              <a:rPr lang="en-US" altLang="ko-KR" sz="2117"/>
              <a:t>(m1</a:t>
            </a:r>
            <a:r>
              <a:rPr lang="ko-KR" altLang="en-US" sz="2117"/>
              <a:t>과 </a:t>
            </a:r>
            <a:r>
              <a:rPr lang="en-US" altLang="ko-KR" sz="2117"/>
              <a:t>m2 </a:t>
            </a:r>
            <a:r>
              <a:rPr lang="ko-KR" altLang="en-US" sz="2117"/>
              <a:t>중 선택된 모델의 값의 계수가 유의한지</a:t>
            </a:r>
            <a:r>
              <a:rPr lang="en-US" altLang="ko-KR" sz="2117"/>
              <a:t>)</a:t>
            </a:r>
            <a:endParaRPr lang="en-US" altLang="ko-KR" sz="1800"/>
          </a:p>
          <a:p>
            <a:pPr marL="685620" lvl="0" indent="-342720">
              <a:buFont typeface="Arial"/>
              <a:buChar char="•"/>
              <a:defRPr/>
            </a:pPr>
            <a:r>
              <a:rPr lang="en-US" altLang="ko-KR" sz="2400"/>
              <a:t>LRT </a:t>
            </a:r>
            <a:r>
              <a:rPr lang="en-US" altLang="ko-KR" sz="2117"/>
              <a:t>(m1</a:t>
            </a:r>
            <a:r>
              <a:rPr lang="ko-KR" altLang="en-US" sz="2117"/>
              <a:t>과 </a:t>
            </a:r>
            <a:r>
              <a:rPr lang="en-US" altLang="ko-KR" sz="2117"/>
              <a:t>m2 </a:t>
            </a:r>
            <a:r>
              <a:rPr lang="ko-KR" altLang="en-US" sz="2117"/>
              <a:t>중 선택된 모델의 </a:t>
            </a:r>
            <a:r>
              <a:rPr lang="en-US" altLang="ko-KR" sz="2117"/>
              <a:t>log-likelihood </a:t>
            </a:r>
            <a:r>
              <a:rPr lang="ko-KR" altLang="en-US" sz="2117"/>
              <a:t>값이 유의한지</a:t>
            </a:r>
            <a:r>
              <a:rPr lang="en-US" altLang="ko-KR" sz="2117"/>
              <a:t>)</a:t>
            </a:r>
            <a:endParaRPr lang="en-US" altLang="ko-KR" sz="1800"/>
          </a:p>
          <a:p>
            <a:pPr lvl="0">
              <a:defRPr/>
            </a:pPr>
            <a:endParaRPr lang="en-US" altLang="ko-KR" sz="1800">
              <a:latin typeface="함초롬돋움"/>
              <a:ea typeface="함초롬돋움"/>
              <a:cs typeface="함초롬돋움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2880" y="2324598"/>
          <a:ext cx="2956560" cy="3189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630"/>
                <a:gridCol w="1344930"/>
              </a:tblGrid>
              <a:tr h="80197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400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참가자 수 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en-US" altLang="ko-KR" sz="1300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30 / 50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75924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400"/>
                    </a:p>
                    <a:p>
                      <a:pPr algn="ctr" latinLnBrk="1">
                        <a:defRPr/>
                      </a:pPr>
                      <a:endParaRPr lang="ko-KR" altLang="en-US" sz="900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문항 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en-US" altLang="ko-KR" sz="1200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0 / 25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78007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600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실험조건</a:t>
                      </a:r>
                      <a:endParaRPr lang="ko-KR" altLang="en-US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효과크기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en-US" altLang="ko-KR" sz="1300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10, 20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84811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800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문항효과의 분산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en-US" altLang="ko-KR" sz="1400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20, 60, 100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LMM result – bias &amp; RMSE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44367" y="1915233"/>
          <a:ext cx="7849922" cy="35037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9516"/>
                <a:gridCol w="1609516"/>
                <a:gridCol w="1680110"/>
                <a:gridCol w="1510686"/>
                <a:gridCol w="1440094"/>
              </a:tblGrid>
              <a:tr h="381142"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참가자수</a:t>
                      </a:r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문항수</a:t>
                      </a:r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1600" u="none" strike="noStrike">
                          <a:effectLst/>
                        </a:rPr>
                        <a:t>bias.max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1600" u="none" strike="noStrike">
                          <a:effectLst/>
                        </a:rPr>
                        <a:t>bias.</a:t>
                      </a:r>
                      <a:r>
                        <a:rPr lang="en-US" altLang="ko-KR" sz="1600" u="none" strike="noStrike">
                          <a:effectLst/>
                        </a:rPr>
                        <a:t>comp</a:t>
                      </a:r>
                      <a:endParaRPr lang="en-US" altLang="ko-KR" sz="1600" u="none" strike="noStrike">
                        <a:effectLst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1600" u="none" strike="noStrike">
                          <a:effectLst/>
                        </a:rPr>
                        <a:t>RMSE.max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sz="1600" u="none" strike="noStrike">
                          <a:effectLst/>
                        </a:rPr>
                        <a:t>RMSE.</a:t>
                      </a:r>
                      <a:r>
                        <a:rPr lang="en-US" altLang="ko-KR" sz="1600" u="none" strike="noStrike">
                          <a:effectLst/>
                        </a:rPr>
                        <a:t>comp</a:t>
                      </a:r>
                      <a:endParaRPr lang="en-US" altLang="ko-KR" sz="1600" u="none" strike="noStrike">
                        <a:effectLst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60220"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30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0.615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0.615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25.051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25.051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</a:tr>
              <a:tr h="260220"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30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-1.064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-1.064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24.534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24.534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</a:tr>
              <a:tr h="260220"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30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-0.739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-0.739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24.674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24.674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</a:tr>
              <a:tr h="260220"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30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-1.266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-1.266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24.615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24.615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</a:tr>
              <a:tr h="260220"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30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0.063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0.063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24.273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24.273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</a:tr>
              <a:tr h="260220"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30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10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0.290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0.290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23.963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23.963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260220"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50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20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-0.220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-0.220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13.193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13.193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</a:tr>
              <a:tr h="260220"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50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20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0.174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0.174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13.612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13.6126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</a:tr>
              <a:tr h="260220"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50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20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0.316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0.316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13.243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13.243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</a:tr>
              <a:tr h="260220"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50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20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-0.187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-0.187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13.278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13.278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</a:tr>
              <a:tr h="260220"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50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20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0.168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0.168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13.495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13.495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</a:tr>
              <a:tr h="260220"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50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/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돋움"/>
                          <a:ea typeface="돋움"/>
                        </a:rPr>
                        <a:t>20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0.108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0.108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13.598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vert="horz" lIns="9525" tIns="9525" rIns="9525" bIns="0" anchor="ctr" anchorCtr="0"/>
                    <a:p>
                      <a:pPr algn="ctr">
                        <a:defRPr/>
                      </a:pPr>
                      <a:r>
                        <a:rPr lang="en-US" altLang="ko-KR" sz="1400" u="none" strike="noStrike">
                          <a:effectLst/>
                        </a:rPr>
                        <a:t>13.598</a:t>
                      </a:r>
                      <a:endParaRPr lang="en-US" altLang="ko-KR" sz="1400" b="1" i="0" u="none" strike="noStrike">
                        <a:solidFill>
                          <a:srgbClr val="00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9541" y="5865265"/>
            <a:ext cx="7222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6275809" y="5499228"/>
            <a:ext cx="2352091" cy="5186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400" b="1"/>
              <a:t>*max</a:t>
            </a:r>
            <a:r>
              <a:rPr lang="en-US" altLang="ko-KR" sz="1400"/>
              <a:t>: maximal model</a:t>
            </a:r>
            <a:endParaRPr lang="en-US" altLang="ko-KR" sz="1400"/>
          </a:p>
          <a:p>
            <a:pPr>
              <a:defRPr/>
            </a:pPr>
            <a:r>
              <a:rPr lang="en-US" altLang="ko-KR" sz="1400" b="1"/>
              <a:t>*comp</a:t>
            </a:r>
            <a:r>
              <a:rPr lang="en-US" altLang="ko-KR" sz="1400"/>
              <a:t>: model comparison</a:t>
            </a:r>
            <a:endParaRPr lang="en-US" altLang="ko-KR" sz="1400"/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8868517" y="1754590"/>
            <a:ext cx="3002743" cy="4262441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endParaRPr lang="en-US" altLang="ko-KR" sz="2000"/>
          </a:p>
          <a:p>
            <a:pPr lvl="0">
              <a:defRPr/>
            </a:pPr>
            <a:r>
              <a:rPr lang="ko-KR" altLang="en-US" sz="2000">
                <a:latin typeface="함초롬돋움"/>
                <a:ea typeface="함초롬돋움"/>
                <a:cs typeface="함초롬돋움"/>
              </a:rPr>
              <a:t>참가자수</a:t>
            </a:r>
            <a:r>
              <a:rPr lang="en-US" altLang="ko-KR" sz="2000">
                <a:latin typeface="함초롬돋움"/>
                <a:ea typeface="함초롬돋움"/>
                <a:cs typeface="함초롬돋움"/>
              </a:rPr>
              <a:t>/</a:t>
            </a:r>
            <a:r>
              <a:rPr lang="ko-KR" altLang="en-US" sz="2000">
                <a:latin typeface="함초롬돋움"/>
                <a:ea typeface="함초롬돋움"/>
                <a:cs typeface="함초롬돋움"/>
              </a:rPr>
              <a:t>문항 수가 작으면 추정값</a:t>
            </a:r>
            <a:r>
              <a:rPr lang="en-US" altLang="ko-KR" sz="2000">
                <a:latin typeface="함초롬돋움"/>
                <a:ea typeface="함초롬돋움"/>
                <a:cs typeface="함초롬돋움"/>
              </a:rPr>
              <a:t>(estimation)</a:t>
            </a:r>
            <a:r>
              <a:rPr lang="ko-KR" altLang="en-US" sz="2000">
                <a:latin typeface="함초롬돋움"/>
                <a:ea typeface="함초롬돋움"/>
                <a:cs typeface="함초롬돋움"/>
              </a:rPr>
              <a:t>이 부정확하므로 RMSE 값이</a:t>
            </a:r>
            <a:r>
              <a:rPr lang="en-US" altLang="ko-KR" sz="2000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2000">
                <a:latin typeface="함초롬돋움"/>
                <a:ea typeface="함초롬돋움"/>
                <a:cs typeface="함초롬돋움"/>
              </a:rPr>
              <a:t>커지고 참가자/문항 수가 늘어날수록 값이 작아집니다.</a:t>
            </a:r>
            <a:endParaRPr lang="ko-KR" altLang="en-US" sz="2000">
              <a:latin typeface="함초롬돋움"/>
              <a:ea typeface="함초롬돋움"/>
              <a:cs typeface="함초롬돋움"/>
            </a:endParaRPr>
          </a:p>
          <a:p>
            <a:pPr marL="257040" indent="-257040">
              <a:buFont typeface="Arial"/>
              <a:buChar char="•"/>
              <a:defRPr/>
            </a:pPr>
            <a:endParaRPr lang="en-US" altLang="ko-KR" sz="2000"/>
          </a:p>
          <a:p>
            <a:pPr lvl="0">
              <a:defRPr/>
            </a:pPr>
            <a:endParaRPr lang="en-US" altLang="ko-KR" sz="2000"/>
          </a:p>
          <a:p>
            <a:pPr lvl="0">
              <a:buNone/>
              <a:defRPr/>
            </a:pPr>
            <a:endParaRPr lang="en-US" altLang="ko-KR" sz="2000"/>
          </a:p>
          <a:p>
            <a:pPr lvl="0">
              <a:defRPr/>
            </a:pP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66725" y="368046"/>
            <a:ext cx="10972800" cy="960120"/>
          </a:xfrm>
        </p:spPr>
        <p:txBody>
          <a:bodyPr/>
          <a:lstStyle/>
          <a:p>
            <a:pPr algn="l">
              <a:defRPr/>
            </a:pPr>
            <a:r>
              <a:rPr lang="en-US" altLang="ko-KR"/>
              <a:t>LMM result - 1</a:t>
            </a:r>
            <a:r>
              <a:rPr lang="ko-KR" altLang="en-US"/>
              <a:t>종 오류 비율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0739" y="1688797"/>
            <a:ext cx="8992855" cy="4791744"/>
          </a:xfrm>
          <a:prstGeom prst="rect">
            <a:avLst/>
          </a:prstGeom>
        </p:spPr>
      </p:pic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9074624" y="1973035"/>
            <a:ext cx="2961866" cy="4496270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 sz="1800"/>
              <a:t>1</a:t>
            </a:r>
            <a:r>
              <a:rPr lang="ko-KR" altLang="en-US" sz="1800"/>
              <a:t>종 오류 비율은 유의수준을 </a:t>
            </a:r>
            <a:r>
              <a:rPr lang="en-US" altLang="ko-KR" sz="1800"/>
              <a:t>0.05</a:t>
            </a:r>
            <a:r>
              <a:rPr lang="ko-KR" altLang="en-US" sz="1800"/>
              <a:t>로 통제하므로 </a:t>
            </a:r>
            <a:endParaRPr lang="ko-KR" altLang="en-US" sz="1800"/>
          </a:p>
          <a:p>
            <a:pPr lvl="0">
              <a:buNone/>
              <a:defRPr/>
            </a:pPr>
            <a:r>
              <a:rPr lang="ko-KR" altLang="en-US" sz="1800"/>
              <a:t>     이상적인 경우에 </a:t>
            </a:r>
            <a:r>
              <a:rPr lang="en-US" altLang="ko-KR" sz="1800"/>
              <a:t>0.05</a:t>
            </a:r>
            <a:r>
              <a:rPr lang="ko-KR" altLang="en-US" sz="1800"/>
              <a:t>에 가깝다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 lvl="0">
              <a:buNone/>
              <a:defRPr/>
            </a:pPr>
            <a:endParaRPr lang="ko-KR" altLang="en-US" sz="1800"/>
          </a:p>
          <a:p>
            <a:pPr lvl="0">
              <a:buNone/>
              <a:defRPr/>
            </a:pPr>
            <a:endParaRPr lang="ko-KR" altLang="en-US" sz="1800"/>
          </a:p>
          <a:p>
            <a:pPr lvl="0">
              <a:defRPr/>
            </a:pPr>
            <a:r>
              <a:rPr lang="en-US" altLang="ko-KR" sz="1800"/>
              <a:t>LRT(</a:t>
            </a:r>
            <a:r>
              <a:rPr lang="ko-KR" altLang="en-US" sz="1800"/>
              <a:t>우도비검정</a:t>
            </a:r>
            <a:r>
              <a:rPr lang="en-US" altLang="ko-KR" sz="1800"/>
              <a:t>)</a:t>
            </a:r>
            <a:r>
              <a:rPr lang="ko-KR" altLang="en-US" sz="1800"/>
              <a:t>가 유의수준에 더 근접하므로  </a:t>
            </a:r>
            <a:r>
              <a:rPr lang="en-US" altLang="ko-KR" sz="1800"/>
              <a:t>Wald test </a:t>
            </a:r>
            <a:r>
              <a:rPr lang="ko-KR" altLang="en-US" sz="1800"/>
              <a:t>보다 선호된다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 lvl="0">
              <a:buNone/>
              <a:defRPr/>
            </a:pPr>
            <a:endParaRPr lang="ko-KR" altLang="en-US" sz="1800"/>
          </a:p>
          <a:p>
            <a:pPr lvl="0">
              <a:buNone/>
              <a:defRPr/>
            </a:pPr>
            <a:endParaRPr lang="ko-KR" altLang="en-US" sz="1800"/>
          </a:p>
          <a:p>
            <a:pPr lvl="0">
              <a:defRPr/>
            </a:pPr>
            <a:r>
              <a:rPr lang="en-US" altLang="ko-KR" sz="1800"/>
              <a:t>Wald test</a:t>
            </a:r>
            <a:r>
              <a:rPr lang="ko-KR" altLang="en-US" sz="1800"/>
              <a:t>가 </a:t>
            </a:r>
            <a:r>
              <a:rPr lang="en-US" altLang="ko-KR" sz="1800"/>
              <a:t>LRT</a:t>
            </a:r>
            <a:r>
              <a:rPr lang="ko-KR" altLang="en-US" sz="1800"/>
              <a:t>보다  보수적이라고 할 수 있다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</p:txBody>
      </p:sp>
      <p:sp>
        <p:nvSpPr>
          <p:cNvPr id="10" name=""/>
          <p:cNvSpPr/>
          <p:nvPr/>
        </p:nvSpPr>
        <p:spPr>
          <a:xfrm>
            <a:off x="8238955" y="2914200"/>
            <a:ext cx="486000" cy="514800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4254176" y="6203885"/>
            <a:ext cx="573444" cy="22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en-US" altLang="ko-KR"/>
          </a:p>
        </p:txBody>
      </p:sp>
      <p:sp>
        <p:nvSpPr>
          <p:cNvPr id="12" name=""/>
          <p:cNvSpPr txBox="1"/>
          <p:nvPr/>
        </p:nvSpPr>
        <p:spPr>
          <a:xfrm>
            <a:off x="3922161" y="6301079"/>
            <a:ext cx="1078853" cy="33594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600"/>
              <a:t>문항효과</a:t>
            </a:r>
            <a:endParaRPr lang="ko-KR" altLang="en-US" sz="1600"/>
          </a:p>
        </p:txBody>
      </p:sp>
      <p:sp>
        <p:nvSpPr>
          <p:cNvPr id="13" name=""/>
          <p:cNvSpPr txBox="1"/>
          <p:nvPr/>
        </p:nvSpPr>
        <p:spPr>
          <a:xfrm>
            <a:off x="3661292" y="1324750"/>
            <a:ext cx="2060510" cy="34138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700" b="1"/>
              <a:t>참가자수</a:t>
            </a:r>
            <a:r>
              <a:rPr lang="en-US" altLang="ko-KR" sz="1700" b="1"/>
              <a:t>-</a:t>
            </a:r>
            <a:r>
              <a:rPr lang="ko-KR" altLang="en-US" sz="1700" b="1"/>
              <a:t>문항수</a:t>
            </a:r>
            <a:endParaRPr lang="ko-KR" altLang="en-US" sz="1700" b="1"/>
          </a:p>
        </p:txBody>
      </p:sp>
      <p:sp>
        <p:nvSpPr>
          <p:cNvPr id="15" name=""/>
          <p:cNvSpPr/>
          <p:nvPr/>
        </p:nvSpPr>
        <p:spPr>
          <a:xfrm>
            <a:off x="8611183" y="5017924"/>
            <a:ext cx="622039" cy="262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1000" b="1">
                <a:solidFill>
                  <a:schemeClr val="tx1"/>
                </a:solidFill>
              </a:rPr>
              <a:t>comp</a:t>
            </a:r>
            <a:endParaRPr lang="en-US" altLang="ko-KR" sz="1000" b="1">
              <a:solidFill>
                <a:schemeClr val="tx1"/>
              </a:solidFill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6096000" y="6404959"/>
            <a:ext cx="2031351" cy="45304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/>
              <a:t>*max</a:t>
            </a:r>
            <a:r>
              <a:rPr lang="en-US" altLang="ko-KR" sz="1200"/>
              <a:t>: maximal model</a:t>
            </a:r>
            <a:endParaRPr lang="en-US" altLang="ko-KR" sz="1200"/>
          </a:p>
          <a:p>
            <a:pPr>
              <a:defRPr/>
            </a:pPr>
            <a:r>
              <a:rPr lang="en-US" altLang="ko-KR" sz="1200" b="1"/>
              <a:t>*comp</a:t>
            </a:r>
            <a:r>
              <a:rPr lang="en-US" altLang="ko-KR" sz="1200"/>
              <a:t>: model comparison</a:t>
            </a:r>
            <a:endParaRPr lang="en-US" altLang="ko-KR" sz="1200"/>
          </a:p>
        </p:txBody>
      </p:sp>
      <p:sp>
        <p:nvSpPr>
          <p:cNvPr id="17" name=""/>
          <p:cNvSpPr/>
          <p:nvPr/>
        </p:nvSpPr>
        <p:spPr>
          <a:xfrm>
            <a:off x="8589218" y="4567527"/>
            <a:ext cx="622039" cy="262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00" b="1">
                <a:solidFill>
                  <a:schemeClr val="tx1"/>
                </a:solidFill>
              </a:rPr>
              <a:t>comp</a:t>
            </a:r>
            <a:endParaRPr lang="en-US" altLang="ko-KR" sz="1000" b="1">
              <a:solidFill>
                <a:schemeClr val="tx1"/>
              </a:solidFill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8517294" y="4535260"/>
            <a:ext cx="232372" cy="29764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400"/>
              <a:t>/</a:t>
            </a:r>
            <a:endParaRPr lang="en-US" altLang="ko-KR" sz="1400"/>
          </a:p>
        </p:txBody>
      </p:sp>
      <p:sp>
        <p:nvSpPr>
          <p:cNvPr id="19" name=""/>
          <p:cNvSpPr/>
          <p:nvPr/>
        </p:nvSpPr>
        <p:spPr>
          <a:xfrm rot="16227404">
            <a:off x="-277065" y="3840480"/>
            <a:ext cx="1340610" cy="262800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Type 1 error rate</a:t>
            </a:r>
            <a:endParaRPr lang="en-US" altLang="ko-KR" sz="11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90550" y="377571"/>
            <a:ext cx="10972800" cy="960120"/>
          </a:xfrm>
        </p:spPr>
        <p:txBody>
          <a:bodyPr/>
          <a:lstStyle/>
          <a:p>
            <a:pPr algn="l">
              <a:defRPr/>
            </a:pPr>
            <a:r>
              <a:rPr lang="en-US" altLang="ko-KR"/>
              <a:t>LMM result - </a:t>
            </a:r>
            <a:r>
              <a:rPr lang="ko-KR" altLang="en-US"/>
              <a:t>검정력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6260" y="1708912"/>
            <a:ext cx="3129094" cy="4262441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endParaRPr lang="en-US" altLang="ko-KR" sz="2000"/>
          </a:p>
          <a:p>
            <a:pPr lvl="0">
              <a:defRPr/>
            </a:pPr>
            <a:r>
              <a:rPr lang="ko-KR" altLang="en-US" sz="2000"/>
              <a:t>검정력이 높을수록 더 견고한 모델이다</a:t>
            </a:r>
            <a:r>
              <a:rPr lang="en-US" altLang="ko-KR" sz="2000"/>
              <a:t>.</a:t>
            </a:r>
            <a:endParaRPr lang="en-US" altLang="ko-KR" sz="2000"/>
          </a:p>
          <a:p>
            <a:pPr lvl="0">
              <a:defRPr/>
            </a:pPr>
            <a:endParaRPr lang="en-US" altLang="ko-KR" sz="2000"/>
          </a:p>
          <a:p>
            <a:pPr lvl="0">
              <a:defRPr/>
            </a:pPr>
            <a:r>
              <a:rPr lang="en-US" altLang="ko-KR" sz="2000"/>
              <a:t>LRT</a:t>
            </a:r>
            <a:r>
              <a:rPr lang="ko-KR" altLang="en-US" sz="2000"/>
              <a:t>가 </a:t>
            </a:r>
            <a:r>
              <a:rPr lang="en-US" altLang="ko-KR" sz="2000"/>
              <a:t>Wald test</a:t>
            </a:r>
            <a:r>
              <a:rPr lang="ko-KR" altLang="en-US" sz="2000"/>
              <a:t>보다 검정력이 높으므로 </a:t>
            </a:r>
            <a:r>
              <a:rPr lang="en-US" altLang="ko-KR" sz="2000"/>
              <a:t>LRT</a:t>
            </a:r>
            <a:r>
              <a:rPr lang="ko-KR" altLang="en-US" sz="2000"/>
              <a:t>가 </a:t>
            </a:r>
            <a:r>
              <a:rPr lang="en-US" altLang="ko-KR" sz="2000"/>
              <a:t>Wald test</a:t>
            </a:r>
            <a:r>
              <a:rPr lang="ko-KR" altLang="en-US" sz="2000"/>
              <a:t>보다 선호된다</a:t>
            </a:r>
            <a:r>
              <a:rPr lang="en-US" altLang="ko-KR" sz="2000"/>
              <a:t>.</a:t>
            </a:r>
            <a:endParaRPr lang="en-US" altLang="ko-KR" sz="2000"/>
          </a:p>
          <a:p>
            <a:pPr lvl="0">
              <a:defRPr/>
            </a:pPr>
            <a:endParaRPr lang="en-US" altLang="ko-KR" sz="2000"/>
          </a:p>
          <a:p>
            <a:pPr lvl="0">
              <a:defRPr/>
            </a:pPr>
            <a:r>
              <a:rPr lang="ko-KR" altLang="en-US" sz="2000"/>
              <a:t>참가자 수 또는 문항 수가 많아질수록 검정력이 더 커진다</a:t>
            </a:r>
            <a:r>
              <a:rPr lang="en-US" altLang="ko-KR" sz="2000"/>
              <a:t>.</a:t>
            </a:r>
            <a:endParaRPr lang="en-US" altLang="ko-KR" sz="2000"/>
          </a:p>
          <a:p>
            <a:pPr lvl="0">
              <a:defRPr/>
            </a:pPr>
            <a:endParaRPr lang="en-US" altLang="ko-KR" sz="2000"/>
          </a:p>
          <a:p>
            <a:pPr lvl="0">
              <a:defRPr/>
            </a:pPr>
            <a:endParaRPr lang="en-US" altLang="ko-KR" sz="2000"/>
          </a:p>
        </p:txBody>
      </p:sp>
      <p:pic>
        <p:nvPicPr>
          <p:cNvPr id="4" name="내용 개체 틀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1401" y="1670985"/>
            <a:ext cx="7921361" cy="4749642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2961496" y="1324748"/>
            <a:ext cx="2060511" cy="34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/>
              <a:t>참가자수</a:t>
            </a:r>
            <a:r>
              <a:rPr lang="en-US" altLang="ko-KR" sz="1700" b="1"/>
              <a:t>-</a:t>
            </a:r>
            <a:r>
              <a:rPr lang="ko-KR" altLang="en-US" sz="1700" b="1"/>
              <a:t>문항수</a:t>
            </a:r>
            <a:endParaRPr lang="ko-KR" altLang="en-US" sz="1700" b="1"/>
          </a:p>
        </p:txBody>
      </p:sp>
      <p:sp>
        <p:nvSpPr>
          <p:cNvPr id="6" name=""/>
          <p:cNvSpPr/>
          <p:nvPr/>
        </p:nvSpPr>
        <p:spPr>
          <a:xfrm>
            <a:off x="3583538" y="6155288"/>
            <a:ext cx="660918" cy="233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3465350" y="6310799"/>
            <a:ext cx="1078853" cy="335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/>
              <a:t>문항효과</a:t>
            </a:r>
            <a:endParaRPr lang="ko-KR" altLang="en-US" sz="1600"/>
          </a:p>
        </p:txBody>
      </p:sp>
      <p:sp>
        <p:nvSpPr>
          <p:cNvPr id="8" name=""/>
          <p:cNvSpPr/>
          <p:nvPr/>
        </p:nvSpPr>
        <p:spPr>
          <a:xfrm>
            <a:off x="7247577" y="4722005"/>
            <a:ext cx="486000" cy="514800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>
            <a:off x="7524555" y="4231042"/>
            <a:ext cx="622039" cy="262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800" b="1">
                <a:solidFill>
                  <a:schemeClr val="tx1"/>
                </a:solidFill>
              </a:rPr>
              <a:t>comp</a:t>
            </a:r>
            <a:endParaRPr lang="en-US" altLang="ko-KR" sz="800" b="1">
              <a:solidFill>
                <a:schemeClr val="tx1"/>
              </a:solidFill>
            </a:endParaRPr>
          </a:p>
        </p:txBody>
      </p:sp>
      <p:sp>
        <p:nvSpPr>
          <p:cNvPr id="10" name=""/>
          <p:cNvSpPr/>
          <p:nvPr/>
        </p:nvSpPr>
        <p:spPr>
          <a:xfrm>
            <a:off x="7578208" y="3848292"/>
            <a:ext cx="622039" cy="262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000" b="1">
                <a:solidFill>
                  <a:schemeClr val="tx1"/>
                </a:solidFill>
              </a:rPr>
              <a:t>comp</a:t>
            </a:r>
            <a:endParaRPr lang="en-US" altLang="ko-KR" sz="1000" b="1">
              <a:solidFill>
                <a:schemeClr val="tx1"/>
              </a:solidFill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7506478" y="3816025"/>
            <a:ext cx="233536" cy="297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/</a:t>
            </a:r>
            <a:endParaRPr lang="en-US" altLang="ko-KR" sz="1400"/>
          </a:p>
        </p:txBody>
      </p:sp>
      <p:sp>
        <p:nvSpPr>
          <p:cNvPr id="12" name=""/>
          <p:cNvSpPr txBox="1"/>
          <p:nvPr/>
        </p:nvSpPr>
        <p:spPr>
          <a:xfrm>
            <a:off x="5313588" y="6340111"/>
            <a:ext cx="2352091" cy="449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/>
              <a:t>*max</a:t>
            </a:r>
            <a:r>
              <a:rPr lang="en-US" altLang="ko-KR" sz="1200"/>
              <a:t>: maximal model</a:t>
            </a:r>
            <a:endParaRPr lang="en-US" altLang="ko-KR" sz="1200"/>
          </a:p>
          <a:p>
            <a:pPr>
              <a:defRPr/>
            </a:pPr>
            <a:r>
              <a:rPr lang="en-US" altLang="ko-KR" sz="1200" b="1"/>
              <a:t>*comp</a:t>
            </a:r>
            <a:r>
              <a:rPr lang="en-US" altLang="ko-KR" sz="1200"/>
              <a:t>: model comparison</a:t>
            </a:r>
            <a:endParaRPr lang="en-US" altLang="ko-KR" sz="1200"/>
          </a:p>
        </p:txBody>
      </p:sp>
      <p:sp>
        <p:nvSpPr>
          <p:cNvPr id="14" name=""/>
          <p:cNvSpPr/>
          <p:nvPr/>
        </p:nvSpPr>
        <p:spPr>
          <a:xfrm rot="16227404">
            <a:off x="-33564" y="3933606"/>
            <a:ext cx="830492" cy="262800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power</a:t>
            </a:r>
            <a:endParaRPr lang="en-US" altLang="ko-KR" sz="11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실험</a:t>
            </a:r>
            <a:r>
              <a:rPr lang="en-US" altLang="ko-KR"/>
              <a:t>2: GLMM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8120" y="1647826"/>
            <a:ext cx="8299968" cy="4992493"/>
          </a:xfrm>
        </p:spPr>
        <p:txBody>
          <a:bodyPr>
            <a:normAutofit fontScale="70000" lnSpcReduction="20000"/>
          </a:bodyPr>
          <a:lstStyle/>
          <a:p>
            <a:pPr lvl="0">
              <a:defRPr/>
            </a:pPr>
            <a:endParaRPr lang="ko-KR" altLang="ko-KR" sz="2857"/>
          </a:p>
          <a:p>
            <a:pPr lvl="0">
              <a:defRPr/>
            </a:pPr>
            <a:r>
              <a:rPr lang="ko-KR" altLang="ko-KR" sz="2857"/>
              <a:t>각 조건에서</a:t>
            </a:r>
            <a:r>
              <a:rPr lang="en-US" altLang="ko-KR" sz="2857"/>
              <a:t> true generating model</a:t>
            </a:r>
            <a:r>
              <a:rPr lang="ko-KR" altLang="ko-KR" sz="2857"/>
              <a:t>로부터 </a:t>
            </a:r>
            <a:r>
              <a:rPr lang="en-US" altLang="ko-KR" sz="2857"/>
              <a:t>1000</a:t>
            </a:r>
            <a:r>
              <a:rPr lang="ko-KR" altLang="ko-KR" sz="2857"/>
              <a:t>개의 데이터셋을 생성</a:t>
            </a:r>
            <a:r>
              <a:rPr lang="en-US" altLang="ko-KR" sz="2857"/>
              <a:t>.</a:t>
            </a:r>
            <a:endParaRPr lang="en-US" altLang="ko-KR" sz="2857"/>
          </a:p>
          <a:p>
            <a:pPr lvl="0">
              <a:defRPr/>
            </a:pPr>
            <a:r>
              <a:rPr lang="en-US" altLang="ko-KR" sz="2857"/>
              <a:t>R</a:t>
            </a:r>
            <a:r>
              <a:rPr lang="ko-KR" altLang="en-US" sz="2857"/>
              <a:t>의 </a:t>
            </a:r>
            <a:r>
              <a:rPr lang="en-US" altLang="ko-KR" sz="2857"/>
              <a:t>lme4</a:t>
            </a:r>
            <a:r>
              <a:rPr lang="ko-KR" altLang="en-US" sz="2857"/>
              <a:t> 패키지에서 </a:t>
            </a:r>
            <a:r>
              <a:rPr lang="en-US" altLang="ko-KR" sz="2857"/>
              <a:t>glmer</a:t>
            </a:r>
            <a:r>
              <a:rPr lang="ko-KR" altLang="en-US" sz="2857"/>
              <a:t> 기능 사용</a:t>
            </a:r>
            <a:endParaRPr lang="ko-KR" altLang="en-US" sz="2857"/>
          </a:p>
          <a:p>
            <a:pPr lvl="0">
              <a:buNone/>
              <a:defRPr/>
            </a:pPr>
            <a:endParaRPr lang="en-US" altLang="ko-KR" sz="1300"/>
          </a:p>
          <a:p>
            <a:pPr lvl="0">
              <a:buNone/>
              <a:defRPr/>
            </a:pPr>
            <a:r>
              <a:rPr lang="ko-KR" altLang="en-US" sz="2400"/>
              <a:t>     </a:t>
            </a:r>
            <a:r>
              <a:rPr lang="en-US" altLang="ko-KR" sz="2571"/>
              <a:t>→</a:t>
            </a:r>
            <a:r>
              <a:rPr lang="ko-KR" altLang="en-US" sz="2571"/>
              <a:t> </a:t>
            </a:r>
            <a:r>
              <a:rPr lang="en-US" altLang="ko-KR" sz="2571"/>
              <a:t>m1 =</a:t>
            </a:r>
            <a:r>
              <a:rPr lang="ko-KR" altLang="en-US" sz="2571"/>
              <a:t> </a:t>
            </a:r>
            <a:r>
              <a:rPr lang="en-US" altLang="ko-KR" sz="2571"/>
              <a:t>y ~ 1+x1 + (1+x1|j) + (1|i)</a:t>
            </a:r>
            <a:r>
              <a:rPr lang="ko-KR" altLang="en-US" sz="2571"/>
              <a:t> </a:t>
            </a:r>
            <a:r>
              <a:rPr lang="en-US" altLang="ko-KR" sz="2571"/>
              <a:t>(family=binomial)</a:t>
            </a:r>
            <a:endParaRPr lang="en-US" altLang="ko-KR" sz="2571"/>
          </a:p>
          <a:p>
            <a:pPr lvl="0">
              <a:buNone/>
              <a:defRPr/>
            </a:pPr>
            <a:endParaRPr lang="en-US" altLang="ko-KR" sz="300"/>
          </a:p>
          <a:p>
            <a:pPr lvl="0">
              <a:buNone/>
              <a:defRPr/>
            </a:pPr>
            <a:r>
              <a:rPr lang="ko-KR" altLang="en-US" sz="2571"/>
              <a:t>    </a:t>
            </a:r>
            <a:r>
              <a:rPr lang="en-US" altLang="ko-KR" sz="2571"/>
              <a:t> → m1.null = </a:t>
            </a:r>
            <a:r>
              <a:rPr lang="ko-KR" altLang="en-US" sz="2571"/>
              <a:t>y ~ 1 + (1+x1|j) + (1|i) </a:t>
            </a:r>
            <a:r>
              <a:rPr lang="en-US" altLang="ko-KR" sz="2571"/>
              <a:t>(family=binomial)</a:t>
            </a:r>
            <a:endParaRPr lang="ko-KR" altLang="en-US" sz="2571"/>
          </a:p>
          <a:p>
            <a:pPr lvl="0">
              <a:buNone/>
              <a:defRPr/>
            </a:pPr>
            <a:endParaRPr lang="ko-KR" altLang="en-US" sz="300"/>
          </a:p>
          <a:p>
            <a:pPr lvl="0">
              <a:buNone/>
              <a:defRPr/>
            </a:pPr>
            <a:r>
              <a:rPr lang="ko-KR" altLang="en-US" sz="2571"/>
              <a:t>     </a:t>
            </a:r>
            <a:r>
              <a:rPr lang="en-US" altLang="ko-KR" sz="2571"/>
              <a:t>→</a:t>
            </a:r>
            <a:r>
              <a:rPr lang="ko-KR" altLang="en-US" sz="2571"/>
              <a:t> m2 = </a:t>
            </a:r>
            <a:r>
              <a:rPr lang="en-US" altLang="ko-KR" sz="2571"/>
              <a:t>y</a:t>
            </a:r>
            <a:r>
              <a:rPr lang="ko-KR" altLang="en-US" sz="2571"/>
              <a:t> ~ 1+x1 + (1|j) + (1|i) </a:t>
            </a:r>
            <a:r>
              <a:rPr lang="en-US" altLang="ko-KR" sz="2571"/>
              <a:t>(family=binomial)</a:t>
            </a:r>
            <a:endParaRPr lang="ko-KR" altLang="en-US" sz="2571"/>
          </a:p>
          <a:p>
            <a:pPr lvl="0">
              <a:buNone/>
              <a:defRPr/>
            </a:pPr>
            <a:endParaRPr lang="ko-KR" altLang="en-US" sz="300"/>
          </a:p>
          <a:p>
            <a:pPr lvl="0">
              <a:buNone/>
              <a:defRPr/>
            </a:pPr>
            <a:r>
              <a:rPr lang="en-US" altLang="ko-KR" sz="2571"/>
              <a:t>     → m2.null = (y ~ 1 + (1|j) + (1|i)</a:t>
            </a:r>
            <a:r>
              <a:rPr lang="ko-KR" altLang="en-US" sz="2571"/>
              <a:t> </a:t>
            </a:r>
            <a:r>
              <a:rPr lang="en-US" altLang="ko-KR" sz="2571"/>
              <a:t>(family=binomial)</a:t>
            </a:r>
            <a:endParaRPr lang="ko-KR" altLang="en-US" sz="2571"/>
          </a:p>
          <a:p>
            <a:pPr lvl="0">
              <a:buNone/>
              <a:defRPr/>
            </a:pPr>
            <a:endParaRPr lang="en-US" altLang="ko-KR" sz="2571"/>
          </a:p>
          <a:p>
            <a:pPr lvl="0">
              <a:defRPr/>
            </a:pPr>
            <a:r>
              <a:rPr lang="en-US" altLang="ko-KR" sz="2857"/>
              <a:t>1) M1(maximal model)</a:t>
            </a:r>
            <a:r>
              <a:rPr lang="ko-KR" altLang="en-US" sz="2857"/>
              <a:t>에 대한</a:t>
            </a:r>
            <a:r>
              <a:rPr lang="en-US" altLang="ko-KR" sz="2857"/>
              <a:t> Wald</a:t>
            </a:r>
            <a:r>
              <a:rPr lang="ko-KR" altLang="en-US" sz="2857"/>
              <a:t> 검정</a:t>
            </a:r>
            <a:r>
              <a:rPr lang="en-US" altLang="ko-KR" sz="2857"/>
              <a:t>,</a:t>
            </a:r>
            <a:r>
              <a:rPr lang="ko-KR" altLang="en-US" sz="2857"/>
              <a:t> </a:t>
            </a:r>
            <a:r>
              <a:rPr lang="en-US" altLang="ko-KR" sz="2857"/>
              <a:t>LRT</a:t>
            </a:r>
            <a:endParaRPr lang="en-US" altLang="ko-KR" sz="2857"/>
          </a:p>
          <a:p>
            <a:pPr marL="685620" lvl="0" indent="-342720">
              <a:buFont typeface="Arial"/>
              <a:buChar char="•"/>
              <a:defRPr/>
            </a:pPr>
            <a:r>
              <a:rPr lang="en-US" altLang="ko-KR" sz="2857"/>
              <a:t>Wald </a:t>
            </a:r>
            <a:r>
              <a:rPr lang="ko-KR" altLang="en-US" sz="2857"/>
              <a:t>검정 </a:t>
            </a:r>
            <a:r>
              <a:rPr lang="en-US" altLang="ko-KR" sz="2857"/>
              <a:t>(M1</a:t>
            </a:r>
            <a:r>
              <a:rPr lang="ko-KR" altLang="en-US" sz="2857"/>
              <a:t>에 대한 검정</a:t>
            </a:r>
            <a:r>
              <a:rPr lang="en-US" altLang="ko-KR" sz="2857"/>
              <a:t>)</a:t>
            </a:r>
            <a:endParaRPr lang="en-US" altLang="ko-KR" sz="2857"/>
          </a:p>
          <a:p>
            <a:pPr marL="685620" lvl="0" indent="-342720">
              <a:buFont typeface="Arial"/>
              <a:buChar char="•"/>
              <a:defRPr/>
            </a:pPr>
            <a:r>
              <a:rPr lang="en-US" altLang="ko-KR" sz="2857"/>
              <a:t>LRT (M1</a:t>
            </a:r>
            <a:r>
              <a:rPr lang="ko-KR" altLang="en-US" sz="2857"/>
              <a:t>과 </a:t>
            </a:r>
            <a:r>
              <a:rPr lang="en-US" altLang="ko-KR" sz="2857"/>
              <a:t>M1</a:t>
            </a:r>
            <a:r>
              <a:rPr lang="ko-KR" altLang="en-US" sz="2857"/>
              <a:t>의 </a:t>
            </a:r>
            <a:r>
              <a:rPr lang="en-US" altLang="ko-KR" sz="2857" b="1"/>
              <a:t>null model</a:t>
            </a:r>
            <a:r>
              <a:rPr lang="ko-KR" altLang="en-US" sz="2857"/>
              <a:t>과 유의한 차이가 있는지</a:t>
            </a:r>
            <a:r>
              <a:rPr lang="en-US" altLang="ko-KR" sz="2857"/>
              <a:t> </a:t>
            </a:r>
            <a:r>
              <a:rPr lang="ko-KR" altLang="en-US" sz="2857"/>
              <a:t>검정</a:t>
            </a:r>
            <a:r>
              <a:rPr lang="en-US" altLang="ko-KR" sz="2857"/>
              <a:t>)</a:t>
            </a:r>
            <a:r>
              <a:rPr lang="ko-KR" altLang="en-US" sz="2857"/>
              <a:t> </a:t>
            </a:r>
            <a:endParaRPr lang="ko-KR" altLang="en-US" sz="2857"/>
          </a:p>
          <a:p>
            <a:pPr marL="685620" lvl="0" indent="-342720">
              <a:buFont typeface="Arial"/>
              <a:buChar char="•"/>
              <a:defRPr/>
            </a:pPr>
            <a:endParaRPr lang="en-US" altLang="ko-KR" sz="2400"/>
          </a:p>
          <a:p>
            <a:pPr lvl="0">
              <a:defRPr/>
            </a:pPr>
            <a:r>
              <a:rPr lang="en-US" altLang="ko-KR" sz="2857"/>
              <a:t>2) </a:t>
            </a:r>
            <a:r>
              <a:rPr lang="ko-KR" altLang="en-US" sz="2857"/>
              <a:t>모형비교</a:t>
            </a:r>
            <a:r>
              <a:rPr lang="en-US" altLang="ko-KR" sz="2857"/>
              <a:t>(Model comparison)</a:t>
            </a:r>
            <a:r>
              <a:rPr lang="ko-KR" altLang="en-US" sz="2857"/>
              <a:t>에 대해 </a:t>
            </a:r>
            <a:r>
              <a:rPr lang="en-US" altLang="ko-KR" sz="2857"/>
              <a:t>Wald </a:t>
            </a:r>
            <a:r>
              <a:rPr lang="ko-KR" altLang="en-US" sz="2857"/>
              <a:t>검정</a:t>
            </a:r>
            <a:r>
              <a:rPr lang="en-US" altLang="ko-KR" sz="2857"/>
              <a:t>,</a:t>
            </a:r>
            <a:r>
              <a:rPr lang="ko-KR" altLang="en-US" sz="2857"/>
              <a:t> </a:t>
            </a:r>
            <a:r>
              <a:rPr lang="en-US" altLang="ko-KR" sz="2857"/>
              <a:t>LRT </a:t>
            </a:r>
            <a:endParaRPr lang="en-US" altLang="ko-KR" sz="2857"/>
          </a:p>
          <a:p>
            <a:pPr marL="685620" lvl="0" indent="-342720">
              <a:buFont typeface="Arial"/>
              <a:buChar char="•"/>
              <a:defRPr/>
            </a:pPr>
            <a:r>
              <a:rPr lang="en-US" altLang="ko-KR" sz="2857"/>
              <a:t>Wald </a:t>
            </a:r>
            <a:r>
              <a:rPr lang="ko-KR" altLang="en-US" sz="2857"/>
              <a:t>검정 </a:t>
            </a:r>
            <a:r>
              <a:rPr lang="en-US" altLang="ko-KR" sz="2857"/>
              <a:t>(M1</a:t>
            </a:r>
            <a:r>
              <a:rPr lang="ko-KR" altLang="en-US" sz="2857"/>
              <a:t>과 </a:t>
            </a:r>
            <a:r>
              <a:rPr lang="en-US" altLang="ko-KR" sz="2857"/>
              <a:t>M2 </a:t>
            </a:r>
            <a:r>
              <a:rPr lang="ko-KR" altLang="en-US" sz="2857"/>
              <a:t>중 선택된 모델의 값의 계수가 유의한지</a:t>
            </a:r>
            <a:r>
              <a:rPr lang="en-US" altLang="ko-KR" sz="2857"/>
              <a:t>)</a:t>
            </a:r>
            <a:endParaRPr lang="en-US" altLang="ko-KR" sz="2857"/>
          </a:p>
          <a:p>
            <a:pPr marL="685620" lvl="0" indent="-342720">
              <a:buFont typeface="Arial"/>
              <a:buChar char="•"/>
              <a:defRPr/>
            </a:pPr>
            <a:r>
              <a:rPr lang="en-US" altLang="ko-KR" sz="2857"/>
              <a:t>LRT (M1</a:t>
            </a:r>
            <a:r>
              <a:rPr lang="ko-KR" altLang="en-US" sz="2857"/>
              <a:t>과 </a:t>
            </a:r>
            <a:r>
              <a:rPr lang="en-US" altLang="ko-KR" sz="2857"/>
              <a:t>M2 </a:t>
            </a:r>
            <a:r>
              <a:rPr lang="ko-KR" altLang="en-US" sz="2857"/>
              <a:t>중 선택된 모델의 </a:t>
            </a:r>
            <a:r>
              <a:rPr lang="en-US" altLang="ko-KR" sz="2857"/>
              <a:t>log-likelihood </a:t>
            </a:r>
            <a:r>
              <a:rPr lang="ko-KR" altLang="en-US" sz="2857"/>
              <a:t>값이 유의한지</a:t>
            </a:r>
            <a:r>
              <a:rPr lang="en-US" altLang="ko-KR" sz="2857"/>
              <a:t>) </a:t>
            </a:r>
            <a:endParaRPr lang="en-US" altLang="ko-KR" sz="2857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92967" y="2392635"/>
          <a:ext cx="2966085" cy="2968369"/>
        </p:xfrm>
        <a:graphic>
          <a:graphicData uri="http://schemas.openxmlformats.org/drawingml/2006/table">
            <a:tbl>
              <a:tblPr firstRow="1" bandRow="1">
                <a:tableStyleId>{7C4711C3-D055-48D3-BF36-FD8B868C6AB0}</a:tableStyleId>
              </a:tblPr>
              <a:tblGrid>
                <a:gridCol w="1449705"/>
                <a:gridCol w="1516380"/>
              </a:tblGrid>
              <a:tr h="81198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500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참가자 수 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en-US" altLang="ko-KR" sz="1400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30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50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7453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300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문항 수</a:t>
                      </a:r>
                      <a:endParaRPr lang="ko-KR" altLang="en-US"/>
                    </a:p>
                    <a:p>
                      <a:pPr algn="ctr" latinLnBrk="1">
                        <a:defRPr/>
                      </a:pPr>
                      <a:endParaRPr lang="ko-KR" altLang="en-US" sz="1300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en-US" altLang="ko-KR" sz="1300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10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20</a:t>
                      </a:r>
                      <a:endParaRPr lang="en-US" altLang="ko-KR"/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</a:tcPr>
                </a:tc>
              </a:tr>
              <a:tr h="716202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300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실험조건</a:t>
                      </a:r>
                      <a:endParaRPr lang="ko-KR" altLang="en-US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효과크기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en-US" altLang="ko-KR" sz="1100"/>
                    </a:p>
                    <a:p>
                      <a:pPr algn="ctr" latinLnBrk="1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  <a:latin typeface="Tw Cen MT"/>
                          <a:ea typeface="맑은 고딕"/>
                        </a:rPr>
                        <a:t>0, 0.2,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  <a:latin typeface="Tw Cen MT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lang="en-US" altLang="ko-KR">
                          <a:solidFill>
                            <a:srgbClr val="000000"/>
                          </a:solidFill>
                          <a:latin typeface="Tw Cen MT"/>
                          <a:ea typeface="맑은 고딕"/>
                        </a:rPr>
                        <a:t>0.8</a:t>
                      </a:r>
                      <a:endParaRPr lang="en-US" altLang="ko-KR">
                        <a:solidFill>
                          <a:srgbClr val="000000"/>
                        </a:solidFill>
                        <a:latin typeface="Tw Cen MT"/>
                        <a:ea typeface="맑은 고딕"/>
                      </a:endParaRPr>
                    </a:p>
                  </a:txBody>
                  <a:tcPr marL="91440" marR="91440"/>
                </a:tc>
              </a:tr>
              <a:tr h="675973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en-US" altLang="ko-KR" sz="300"/>
                    </a:p>
                    <a:p>
                      <a:pPr algn="ctr" latinLnBrk="1">
                        <a:defRPr/>
                      </a:pPr>
                      <a:r>
                        <a:rPr lang="ko-KR" altLang="en-US"/>
                        <a:t>절편</a:t>
                      </a:r>
                      <a:r>
                        <a:rPr lang="en-US" altLang="ko-KR"/>
                        <a:t>(intercept)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en-US" altLang="ko-KR" sz="1000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0, 1, 2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30530" y="1677955"/>
            <a:ext cx="7547418" cy="4840285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609600" y="539496"/>
            <a:ext cx="10972800" cy="960120"/>
          </a:xfrm>
        </p:spPr>
        <p:txBody>
          <a:bodyPr vert="horz" lIns="91440" tIns="45720" rIns="91440" bIns="45720" anchor="ctr">
            <a:normAutofit/>
          </a:bodyPr>
          <a:lstStyle/>
          <a:p>
            <a:pPr algn="l">
              <a:defRPr/>
            </a:pPr>
            <a:r>
              <a:rPr lang="en-US" altLang="ko-KR"/>
              <a:t>GLMM result – RMSE</a:t>
            </a:r>
            <a:r>
              <a:rPr lang="en-US" altLang="ko-KR" sz="3500"/>
              <a:t>(root mean squared error)</a:t>
            </a:r>
            <a:endParaRPr lang="en-US" altLang="ko-KR" sz="3500"/>
          </a:p>
        </p:txBody>
      </p:sp>
      <p:sp>
        <p:nvSpPr>
          <p:cNvPr id="6" name=""/>
          <p:cNvSpPr txBox="1"/>
          <p:nvPr/>
        </p:nvSpPr>
        <p:spPr>
          <a:xfrm>
            <a:off x="8511268" y="2063425"/>
            <a:ext cx="2750587" cy="3635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7" name=""/>
          <p:cNvSpPr txBox="1"/>
          <p:nvPr/>
        </p:nvSpPr>
        <p:spPr>
          <a:xfrm>
            <a:off x="8433513" y="1946793"/>
            <a:ext cx="3158800" cy="3658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8" name=""/>
          <p:cNvSpPr txBox="1"/>
          <p:nvPr/>
        </p:nvSpPr>
        <p:spPr>
          <a:xfrm>
            <a:off x="8579304" y="2675747"/>
            <a:ext cx="2079949" cy="36082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/>
        </p:nvSpPr>
        <p:spPr>
          <a:xfrm>
            <a:off x="8423423" y="1856399"/>
            <a:ext cx="2961866" cy="4496270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>
              <a:defRPr/>
            </a:pPr>
            <a:endParaRPr lang="ko-KR" altLang="en-US" sz="1837"/>
          </a:p>
          <a:p>
            <a:pPr lvl="0">
              <a:buNone/>
              <a:defRPr/>
            </a:pPr>
            <a:endParaRPr lang="ko-KR" altLang="en-US" sz="1800"/>
          </a:p>
          <a:p>
            <a:pPr lvl="0">
              <a:buNone/>
              <a:defRPr/>
            </a:pPr>
            <a:endParaRPr lang="en-US" altLang="ko-KR" sz="1800"/>
          </a:p>
        </p:txBody>
      </p:sp>
      <p:sp>
        <p:nvSpPr>
          <p:cNvPr id="10" name=""/>
          <p:cNvSpPr txBox="1"/>
          <p:nvPr/>
        </p:nvSpPr>
        <p:spPr>
          <a:xfrm>
            <a:off x="5409811" y="6354496"/>
            <a:ext cx="1982757" cy="44635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/>
              <a:t>*max</a:t>
            </a:r>
            <a:r>
              <a:rPr lang="en-US" altLang="ko-KR" sz="1200"/>
              <a:t>: maximal model</a:t>
            </a:r>
            <a:endParaRPr lang="en-US" altLang="ko-KR" sz="1200"/>
          </a:p>
          <a:p>
            <a:pPr>
              <a:defRPr/>
            </a:pPr>
            <a:r>
              <a:rPr lang="en-US" altLang="ko-KR" sz="1200" b="1"/>
              <a:t>*comp</a:t>
            </a:r>
            <a:r>
              <a:rPr lang="en-US" altLang="ko-KR" sz="1200"/>
              <a:t>: model comparison</a:t>
            </a:r>
            <a:endParaRPr lang="en-US" altLang="ko-KR" sz="1200"/>
          </a:p>
        </p:txBody>
      </p:sp>
      <p:sp>
        <p:nvSpPr>
          <p:cNvPr id="12" name="내용 개체 틀 2"/>
          <p:cNvSpPr>
            <a:spLocks noGrp="1"/>
          </p:cNvSpPr>
          <p:nvPr/>
        </p:nvSpPr>
        <p:spPr>
          <a:xfrm>
            <a:off x="7896578" y="1832346"/>
            <a:ext cx="3955242" cy="4262441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232257" rtl="0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xmlns:mc="http://schemas.openxmlformats.org/markup-compatibility/2006" xmlns:hp="http://schemas.haansoft.com/office/presentation/8.0" kumimoji="0" sz="3200" b="0" i="0" u="none" strike="noStrike" kern="1200" cap="none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endParaRPr lang="en-US" altLang="ko-KR" sz="2000"/>
          </a:p>
          <a:p>
            <a:pPr lvl="0">
              <a:defRPr/>
            </a:pPr>
            <a:r>
              <a:rPr lang="ko-KR" altLang="en-US" sz="2000">
                <a:latin typeface="맑은 고딕"/>
              </a:rPr>
              <a:t>참가자수</a:t>
            </a:r>
            <a:r>
              <a:rPr lang="en-US" altLang="ko-KR" sz="2000">
                <a:latin typeface="맑은 고딕"/>
                <a:cs typeface="맑은 고딕"/>
              </a:rPr>
              <a:t>/</a:t>
            </a:r>
            <a:r>
              <a:rPr lang="ko-KR" altLang="en-US" sz="2000">
                <a:latin typeface="맑은 고딕"/>
              </a:rPr>
              <a:t>문항 수가 작으면 추정값</a:t>
            </a:r>
            <a:r>
              <a:rPr lang="en-US" altLang="ko-KR" sz="2000">
                <a:latin typeface="맑은 고딕"/>
                <a:cs typeface="맑은 고딕"/>
              </a:rPr>
              <a:t>(estimation)</a:t>
            </a:r>
            <a:r>
              <a:rPr lang="ko-KR" altLang="en-US" sz="2000">
                <a:latin typeface="맑은 고딕"/>
              </a:rPr>
              <a:t>이 부정확하므로 RMSE 값이</a:t>
            </a:r>
            <a:r>
              <a:rPr lang="en-US" altLang="ko-KR" sz="2000">
                <a:latin typeface="맑은 고딕"/>
                <a:cs typeface="맑은 고딕"/>
              </a:rPr>
              <a:t> </a:t>
            </a:r>
            <a:r>
              <a:rPr lang="ko-KR" altLang="en-US" sz="2000">
                <a:latin typeface="맑은 고딕"/>
              </a:rPr>
              <a:t>커지고 참가자/문항 수가 늘어날수록 값이 작아집니다.</a:t>
            </a:r>
            <a:endParaRPr lang="ko-KR" altLang="en-US" sz="2000">
              <a:latin typeface="함초롬돋움"/>
              <a:ea typeface="함초롬돋움"/>
              <a:cs typeface="함초롬돋움"/>
            </a:endParaRPr>
          </a:p>
          <a:p>
            <a:pPr marL="257040" indent="-257040">
              <a:buFont typeface="Arial"/>
              <a:buChar char="•"/>
              <a:defRPr/>
            </a:pPr>
            <a:endParaRPr lang="en-US" altLang="ko-KR" sz="2000"/>
          </a:p>
          <a:p>
            <a:pPr lvl="0">
              <a:defRPr/>
            </a:pPr>
            <a:endParaRPr lang="en-US" altLang="ko-KR" sz="2000"/>
          </a:p>
          <a:p>
            <a:pPr lvl="0">
              <a:buNone/>
              <a:defRPr/>
            </a:pPr>
            <a:endParaRPr lang="en-US" altLang="ko-KR" sz="2000"/>
          </a:p>
          <a:p>
            <a:pPr lvl="0">
              <a:defRPr/>
            </a:pP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51330" y="1648798"/>
            <a:ext cx="7553966" cy="4844483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609600" y="539496"/>
            <a:ext cx="10972800" cy="960120"/>
          </a:xfrm>
        </p:spPr>
        <p:txBody>
          <a:bodyPr vert="horz" lIns="91440" tIns="45720" rIns="91440" bIns="45720" anchor="ctr">
            <a:normAutofit/>
          </a:bodyPr>
          <a:lstStyle/>
          <a:p>
            <a:pPr algn="l">
              <a:defRPr/>
            </a:pPr>
            <a:r>
              <a:rPr lang="en-US" altLang="ko-KR"/>
              <a:t>GLMM result – 1</a:t>
            </a:r>
            <a:r>
              <a:rPr lang="ko-KR" altLang="en-US"/>
              <a:t>종</a:t>
            </a:r>
            <a:r>
              <a:rPr lang="en-US" altLang="ko-KR"/>
              <a:t> </a:t>
            </a:r>
            <a:r>
              <a:rPr lang="ko-KR" altLang="en-US"/>
              <a:t>오류 비율</a:t>
            </a: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8763974" y="1966231"/>
            <a:ext cx="2079949" cy="3654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7" name=""/>
          <p:cNvSpPr txBox="1"/>
          <p:nvPr/>
        </p:nvSpPr>
        <p:spPr>
          <a:xfrm>
            <a:off x="8880604" y="2102303"/>
            <a:ext cx="3013011" cy="36276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8" name="내용 개체 틀 8"/>
          <p:cNvSpPr>
            <a:spLocks noGrp="1"/>
          </p:cNvSpPr>
          <p:nvPr/>
        </p:nvSpPr>
        <p:spPr>
          <a:xfrm>
            <a:off x="8248474" y="1768927"/>
            <a:ext cx="3321484" cy="4496270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232257" rtl="0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xmlns:mc="http://schemas.openxmlformats.org/markup-compatibility/2006" xmlns:hp="http://schemas.haansoft.com/office/presentation/8.0" kumimoji="0" sz="3200" b="0" i="0" u="none" strike="noStrike" kern="1200" cap="none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 sz="1800"/>
              <a:t>1</a:t>
            </a:r>
            <a:r>
              <a:rPr lang="ko-KR" altLang="en-US" sz="1800"/>
              <a:t>종 오류 비율은 유의수준을 </a:t>
            </a:r>
            <a:r>
              <a:rPr lang="en-US" altLang="ko-KR" sz="1800"/>
              <a:t>0.05</a:t>
            </a:r>
            <a:r>
              <a:rPr lang="ko-KR" altLang="en-US" sz="1800"/>
              <a:t>로 통제하므로 </a:t>
            </a:r>
            <a:endParaRPr lang="ko-KR" altLang="en-US" sz="1800"/>
          </a:p>
          <a:p>
            <a:pPr lvl="0">
              <a:buNone/>
              <a:defRPr/>
            </a:pPr>
            <a:r>
              <a:rPr lang="ko-KR" altLang="en-US" sz="1800"/>
              <a:t>     이상적인 경우에 </a:t>
            </a:r>
            <a:r>
              <a:rPr lang="en-US" altLang="ko-KR" sz="1800"/>
              <a:t>0.05</a:t>
            </a:r>
            <a:r>
              <a:rPr lang="ko-KR" altLang="en-US" sz="1800"/>
              <a:t>에 가깝다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 lvl="0">
              <a:buNone/>
              <a:defRPr/>
            </a:pPr>
            <a:endParaRPr lang="ko-KR" altLang="en-US" sz="1800"/>
          </a:p>
          <a:p>
            <a:pPr lvl="0">
              <a:defRPr/>
            </a:pPr>
            <a:r>
              <a:rPr lang="en-US" altLang="ko-KR" sz="1800"/>
              <a:t>LRT(</a:t>
            </a:r>
            <a:r>
              <a:rPr lang="ko-KR" altLang="en-US" sz="1800"/>
              <a:t>우도비검정</a:t>
            </a:r>
            <a:r>
              <a:rPr lang="en-US" altLang="ko-KR" sz="1800"/>
              <a:t>)</a:t>
            </a:r>
            <a:r>
              <a:rPr lang="ko-KR" altLang="en-US" sz="1800"/>
              <a:t>가 유의수준에 더 근접하므로  </a:t>
            </a:r>
            <a:r>
              <a:rPr lang="en-US" altLang="ko-KR" sz="1800"/>
              <a:t>Wald test </a:t>
            </a:r>
            <a:r>
              <a:rPr lang="ko-KR" altLang="en-US" sz="1800"/>
              <a:t>보다 선호된다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 lvl="0">
              <a:buNone/>
              <a:defRPr/>
            </a:pPr>
            <a:endParaRPr lang="ko-KR" altLang="en-US" sz="1800"/>
          </a:p>
          <a:p>
            <a:pPr lvl="0">
              <a:defRPr/>
            </a:pPr>
            <a:r>
              <a:rPr lang="en-US" altLang="ko-KR" sz="1800"/>
              <a:t>Wald test</a:t>
            </a:r>
            <a:r>
              <a:rPr lang="ko-KR" altLang="en-US" sz="1800"/>
              <a:t>는 대부분 유의수준보다 더 작은 값이 나와 </a:t>
            </a:r>
            <a:r>
              <a:rPr lang="en-US" altLang="ko-KR" sz="1800"/>
              <a:t>LRT</a:t>
            </a:r>
            <a:r>
              <a:rPr lang="ko-KR" altLang="en-US" sz="1800"/>
              <a:t>보다  보수적이라고 할 수 있다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</p:txBody>
      </p:sp>
      <p:sp>
        <p:nvSpPr>
          <p:cNvPr id="9" name=""/>
          <p:cNvSpPr txBox="1"/>
          <p:nvPr/>
        </p:nvSpPr>
        <p:spPr>
          <a:xfrm>
            <a:off x="5457047" y="6291358"/>
            <a:ext cx="2079949" cy="45043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/>
              <a:t>*max</a:t>
            </a:r>
            <a:r>
              <a:rPr lang="en-US" altLang="ko-KR" sz="1200"/>
              <a:t>: maximal model</a:t>
            </a:r>
            <a:endParaRPr lang="en-US" altLang="ko-KR" sz="1200"/>
          </a:p>
          <a:p>
            <a:pPr>
              <a:defRPr/>
            </a:pPr>
            <a:r>
              <a:rPr lang="en-US" altLang="ko-KR" sz="1200" b="1"/>
              <a:t>*comp</a:t>
            </a:r>
            <a:r>
              <a:rPr lang="en-US" altLang="ko-KR" sz="1200"/>
              <a:t>: model comparison</a:t>
            </a:r>
            <a:endParaRPr lang="en-US" altLang="ko-KR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31891" y="1622522"/>
            <a:ext cx="7648357" cy="4905018"/>
          </a:xfrm>
          <a:prstGeom prst="rect">
            <a:avLst/>
          </a:prstGeom>
        </p:spPr>
      </p:pic>
      <p:sp>
        <p:nvSpPr>
          <p:cNvPr id="4" name="제목 1"/>
          <p:cNvSpPr>
            <a:spLocks noGrp="1"/>
          </p:cNvSpPr>
          <p:nvPr/>
        </p:nvSpPr>
        <p:spPr>
          <a:xfrm>
            <a:off x="609600" y="536385"/>
            <a:ext cx="10972800" cy="96012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algn="l" defTabSz="914400" rtl="0" eaLnBrk="1" latinLnBrk="1" hangingPunct="1">
              <a:spcBef>
                <a:spcPct val="0"/>
              </a:spcBef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normalizeH="0" baseline="0" mc:Ignorable="hp" hp:hslEmbossed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GLMM result – 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normalizeH="0" baseline="0" mc:Ignorable="hp" hp:hslEmbossed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검정력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normalizeH="0" baseline="0" mc:Ignorable="hp" hp:hslEmbossed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8832008" y="2073145"/>
            <a:ext cx="2439567" cy="3633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6" name=""/>
          <p:cNvSpPr txBox="1"/>
          <p:nvPr/>
        </p:nvSpPr>
        <p:spPr>
          <a:xfrm>
            <a:off x="8958359" y="1869038"/>
            <a:ext cx="2614516" cy="3674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5499034" y="6292292"/>
            <a:ext cx="2633955" cy="44950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/>
              <a:t>*max</a:t>
            </a:r>
            <a:r>
              <a:rPr lang="en-US" altLang="ko-KR" sz="1200"/>
              <a:t>: maximal model</a:t>
            </a:r>
            <a:endParaRPr lang="en-US" altLang="ko-KR" sz="1200"/>
          </a:p>
          <a:p>
            <a:pPr>
              <a:defRPr/>
            </a:pPr>
            <a:r>
              <a:rPr lang="en-US" altLang="ko-KR" sz="1200" b="1"/>
              <a:t>*comp</a:t>
            </a:r>
            <a:r>
              <a:rPr lang="en-US" altLang="ko-KR" sz="1200"/>
              <a:t>: model comparison</a:t>
            </a:r>
            <a:endParaRPr lang="en-US" altLang="ko-KR" sz="1200"/>
          </a:p>
        </p:txBody>
      </p:sp>
      <p:sp>
        <p:nvSpPr>
          <p:cNvPr id="11" name="내용 개체 틀 8"/>
          <p:cNvSpPr>
            <a:spLocks noGrp="1"/>
          </p:cNvSpPr>
          <p:nvPr/>
        </p:nvSpPr>
        <p:spPr>
          <a:xfrm>
            <a:off x="8141559" y="1745210"/>
            <a:ext cx="3447836" cy="4768412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en-US" altLang="ko-KR" sz="1945"/>
              <a:t>Cohen(1988)</a:t>
            </a:r>
            <a:r>
              <a:rPr lang="ko-KR" altLang="en-US" sz="1945"/>
              <a:t>은</a:t>
            </a:r>
            <a:r>
              <a:rPr lang="en-US" altLang="ko-KR" sz="1945"/>
              <a:t> </a:t>
            </a:r>
            <a:r>
              <a:rPr lang="ko-KR" altLang="en-US" sz="1945"/>
              <a:t>성공적인 검정력의 기준을</a:t>
            </a:r>
            <a:r>
              <a:rPr lang="en-US" altLang="ko-KR" sz="1945"/>
              <a:t> .80</a:t>
            </a:r>
            <a:r>
              <a:rPr lang="ko-KR" altLang="en-US" sz="1945"/>
              <a:t>로 제시하였다</a:t>
            </a:r>
            <a:r>
              <a:rPr lang="en-US" altLang="ko-KR" sz="1945"/>
              <a:t>.</a:t>
            </a:r>
            <a:endParaRPr lang="en-US" altLang="ko-KR" sz="1945"/>
          </a:p>
          <a:p>
            <a:pPr lvl="0">
              <a:defRPr/>
            </a:pPr>
            <a:endParaRPr lang="en-US" altLang="ko-KR" sz="1945"/>
          </a:p>
          <a:p>
            <a:pPr>
              <a:defRPr/>
            </a:pPr>
            <a:r>
              <a:rPr lang="ko-KR" altLang="en-US" sz="1945"/>
              <a:t>실험조건 효과크기가 </a:t>
            </a:r>
            <a:r>
              <a:rPr lang="en-US" altLang="ko-KR" sz="1945"/>
              <a:t>0.2</a:t>
            </a:r>
            <a:r>
              <a:rPr lang="ko-KR" altLang="en-US" sz="1945"/>
              <a:t>일때보다 </a:t>
            </a:r>
            <a:r>
              <a:rPr lang="en-US" altLang="ko-KR" sz="1945"/>
              <a:t>0.8</a:t>
            </a:r>
            <a:r>
              <a:rPr lang="ko-KR" altLang="en-US" sz="1945"/>
              <a:t>이 더</a:t>
            </a:r>
            <a:r>
              <a:rPr lang="en-US" altLang="ko-KR" sz="1945"/>
              <a:t> </a:t>
            </a:r>
            <a:r>
              <a:rPr lang="ko-KR" altLang="en-US" sz="1945"/>
              <a:t>크므로</a:t>
            </a:r>
            <a:r>
              <a:rPr lang="en-US" altLang="ko-KR" sz="1945"/>
              <a:t> 검</a:t>
            </a:r>
            <a:r>
              <a:rPr lang="ko-KR" altLang="en-US" sz="1945"/>
              <a:t>정</a:t>
            </a:r>
            <a:r>
              <a:rPr lang="en-US" altLang="ko-KR" sz="1945"/>
              <a:t>력이 높다.</a:t>
            </a:r>
            <a:endParaRPr lang="en-US" altLang="ko-KR" sz="1945"/>
          </a:p>
          <a:p>
            <a:pPr>
              <a:defRPr/>
            </a:pPr>
            <a:endParaRPr lang="en-US" altLang="ko-KR" sz="1945"/>
          </a:p>
          <a:p>
            <a:pPr>
              <a:defRPr/>
            </a:pPr>
            <a:r>
              <a:rPr lang="en-US" altLang="ko-KR" sz="1945"/>
              <a:t>LMM</a:t>
            </a:r>
            <a:r>
              <a:rPr lang="ko-KR" altLang="en-US" sz="1945"/>
              <a:t>과 달리 </a:t>
            </a:r>
            <a:r>
              <a:rPr lang="en-US" altLang="ko-KR" sz="1945"/>
              <a:t>GLMM은 </a:t>
            </a:r>
            <a:r>
              <a:rPr lang="ko-KR" altLang="en-US" sz="1945"/>
              <a:t>절편인 </a:t>
            </a:r>
            <a:r>
              <a:rPr lang="en-US" altLang="ko-KR" sz="1945"/>
              <a:t>beta0가 beta1</a:t>
            </a:r>
            <a:r>
              <a:rPr lang="ko-KR" altLang="en-US" sz="1945"/>
              <a:t>인 고정효과 효과크기</a:t>
            </a:r>
            <a:r>
              <a:rPr lang="en-US" altLang="ko-KR" sz="1945"/>
              <a:t>의 효과검증에 영향을 미칩니다.</a:t>
            </a:r>
            <a:endParaRPr lang="en-US" altLang="ko-KR" sz="1945"/>
          </a:p>
          <a:p>
            <a:pPr>
              <a:defRPr/>
            </a:pPr>
            <a:endParaRPr lang="en-US" altLang="ko-KR" sz="1945"/>
          </a:p>
          <a:p>
            <a:pPr>
              <a:defRPr/>
            </a:pPr>
            <a:endParaRPr lang="en-US" altLang="ko-KR" sz="1945"/>
          </a:p>
          <a:p>
            <a:pPr lvl="0">
              <a:defRPr/>
            </a:pPr>
            <a:endParaRPr lang="en-US" altLang="ko-KR" sz="1945"/>
          </a:p>
          <a:p>
            <a:pPr lvl="0">
              <a:defRPr/>
            </a:pPr>
            <a:endParaRPr lang="en-US" altLang="ko-KR" sz="1945"/>
          </a:p>
          <a:p>
            <a:pPr lvl="0">
              <a:buNone/>
              <a:defRPr/>
            </a:pPr>
            <a:endParaRPr lang="ko-KR" altLang="en-US" sz="1800"/>
          </a:p>
          <a:p>
            <a:pPr lvl="0">
              <a:defRPr/>
            </a:pP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Reference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1"/>
            <a:ext cx="10972800" cy="456484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altLang="ko-KR"/>
              <a:t>Bayyen, R.H., Davidson, D.J., Bates, D.M. (2008). Mixed effects modeling with crossed random effects for subjects and items. </a:t>
            </a:r>
            <a:r>
              <a:rPr lang="en-US" altLang="ko-KR" i="1"/>
              <a:t>Journal of Memory and Language.</a:t>
            </a:r>
            <a:endParaRPr lang="en-US" altLang="ko-KR" i="1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Barr, D.J., Levy, R., Scheepers, C., Tily, H.T. (2013). Random effects structure for confirmatory hyposthesis testing: Keep it maximal. </a:t>
            </a:r>
            <a:r>
              <a:rPr lang="en-US" altLang="ko-KR" i="1"/>
              <a:t>Journal of Memory and Language.</a:t>
            </a:r>
            <a:endParaRPr lang="en-US" altLang="ko-KR" i="1"/>
          </a:p>
          <a:p>
            <a:pPr>
              <a:buNone/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Matuschek, H., Kliegl, R., Vasishth, S., Bayyen, H., Bates, D. (2017). Balancing Type Ⅰ error and power in linear mixed models. </a:t>
            </a:r>
            <a:r>
              <a:rPr lang="en-US" altLang="ko-KR" i="1"/>
              <a:t>Journal of Memory and Language.</a:t>
            </a:r>
            <a:r>
              <a:rPr lang="en-US" altLang="ko-KR"/>
              <a:t>  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Lee, W.Y. (2020). Linear Mixed-Effects Model for Analyzing Experimental Data. T</a:t>
            </a:r>
            <a:r>
              <a:rPr lang="en-US" altLang="ko-KR" i="1"/>
              <a:t>he Korean Jornal of Cognitive and Biological Psychology.</a:t>
            </a:r>
            <a:endParaRPr lang="en-US" altLang="ko-KR" i="1"/>
          </a:p>
          <a:p>
            <a:pPr>
              <a:buNone/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Jaeger, T.F., (2008). Categorical Data Analysis: Away from ANOVAs (transformation or not) and towards Logit Mixed Models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GLMM </a:t>
            </a:r>
            <a:r>
              <a:rPr lang="ko-KR" altLang="en-US"/>
              <a:t>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58924"/>
            <a:ext cx="10972800" cy="45259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>
                <a:latin typeface="한컴 백제 M"/>
                <a:ea typeface="한컴 백제 M"/>
              </a:rPr>
              <a:t>일반화 선형 혼합효과 모형</a:t>
            </a:r>
            <a:r>
              <a:rPr lang="en-US" altLang="ko-KR">
                <a:latin typeface="한컴 백제 M"/>
                <a:ea typeface="한컴 백제 M"/>
              </a:rPr>
              <a:t>(Generalized linear mixed-effects model: GLMM)</a:t>
            </a:r>
            <a:r>
              <a:rPr lang="ko-KR" altLang="en-US">
                <a:latin typeface="한컴 백제 M"/>
                <a:ea typeface="한컴 백제 M"/>
              </a:rPr>
              <a:t>은 여러 맥락에서 적용 가능한 모형으로서 최근에는 실험 설계 연구로부터 수집된 데이터 분석을 위해서도 사용이 증가하는 추세이다</a:t>
            </a:r>
            <a:r>
              <a:rPr lang="en-US" altLang="ko-KR">
                <a:latin typeface="한컴 백제 M"/>
                <a:ea typeface="한컴 백제 M"/>
              </a:rPr>
              <a:t>. 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70342" y="3914970"/>
            <a:ext cx="5887593" cy="2729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701568"/>
            <a:ext cx="10972800" cy="4739790"/>
          </a:xfrm>
        </p:spPr>
        <p:txBody>
          <a:bodyPr>
            <a:normAutofit fontScale="62500" lnSpcReduction="20000"/>
          </a:bodyPr>
          <a:lstStyle/>
          <a:p>
            <a:pPr lvl="0">
              <a:defRPr/>
            </a:pPr>
            <a:r>
              <a:rPr lang="en-US" altLang="ko-KR">
                <a:latin typeface="한컴 백제 M"/>
                <a:ea typeface="한컴 백제 M"/>
              </a:rPr>
              <a:t>LMM(Linear mixed effects model)</a:t>
            </a:r>
            <a:r>
              <a:rPr lang="ko-KR" altLang="en-US">
                <a:latin typeface="한컴 백제 M"/>
                <a:ea typeface="한컴 백제 M"/>
              </a:rPr>
              <a:t>은 연속변인인 종속변인을 “고정효과</a:t>
            </a:r>
            <a:r>
              <a:rPr lang="en-US" altLang="ko-KR">
                <a:latin typeface="한컴 백제 M"/>
                <a:ea typeface="한컴 백제 M"/>
              </a:rPr>
              <a:t>(fixed effect)”</a:t>
            </a:r>
            <a:r>
              <a:rPr lang="ko-KR" altLang="en-US">
                <a:latin typeface="한컴 백제 M"/>
                <a:ea typeface="한컴 백제 M"/>
              </a:rPr>
              <a:t>와 “무선효과</a:t>
            </a:r>
            <a:r>
              <a:rPr lang="en-US" altLang="ko-KR">
                <a:latin typeface="한컴 백제 M"/>
                <a:ea typeface="한컴 백제 M"/>
              </a:rPr>
              <a:t>(random effect)”</a:t>
            </a:r>
            <a:r>
              <a:rPr lang="ko-KR" altLang="en-US">
                <a:latin typeface="한컴 백제 M"/>
                <a:ea typeface="한컴 백제 M"/>
              </a:rPr>
              <a:t>의 합으로 표현한 통계모형이다</a:t>
            </a:r>
            <a:r>
              <a:rPr lang="en-US" altLang="ko-KR">
                <a:latin typeface="한컴 백제 M"/>
                <a:ea typeface="한컴 백제 M"/>
              </a:rPr>
              <a:t>. </a:t>
            </a:r>
            <a:endParaRPr lang="en-US" altLang="ko-KR">
              <a:latin typeface="한컴 백제 M"/>
              <a:ea typeface="한컴 백제 M"/>
            </a:endParaRPr>
          </a:p>
          <a:p>
            <a:pPr marL="0" indent="0">
              <a:buNone/>
              <a:defRPr/>
            </a:pPr>
            <a:r>
              <a:rPr lang="en-US" altLang="ko-KR">
                <a:latin typeface="한컴 백제 M"/>
                <a:ea typeface="한컴 백제 M"/>
              </a:rPr>
              <a:t>   (LMM</a:t>
            </a:r>
            <a:r>
              <a:rPr lang="ko-KR" altLang="en-US">
                <a:latin typeface="한컴 백제 M"/>
                <a:ea typeface="한컴 백제 M"/>
              </a:rPr>
              <a:t>을 </a:t>
            </a:r>
            <a:r>
              <a:rPr lang="en-US" altLang="ko-KR">
                <a:latin typeface="한컴 백제 M"/>
                <a:ea typeface="한컴 백제 M"/>
              </a:rPr>
              <a:t>hierarchical linear model </a:t>
            </a:r>
            <a:r>
              <a:rPr lang="ko-KR" altLang="en-US">
                <a:latin typeface="한컴 백제 M"/>
                <a:ea typeface="한컴 백제 M"/>
              </a:rPr>
              <a:t>또는 </a:t>
            </a:r>
            <a:r>
              <a:rPr lang="en-US" altLang="ko-KR">
                <a:latin typeface="한컴 백제 M"/>
                <a:ea typeface="한컴 백제 M"/>
              </a:rPr>
              <a:t>multi-level model</a:t>
            </a:r>
            <a:r>
              <a:rPr lang="ko-KR" altLang="en-US">
                <a:latin typeface="한컴 백제 M"/>
                <a:ea typeface="한컴 백제 M"/>
              </a:rPr>
              <a:t>이라고도 한다</a:t>
            </a:r>
            <a:r>
              <a:rPr lang="en-US" altLang="ko-KR">
                <a:latin typeface="한컴 백제 M"/>
                <a:ea typeface="한컴 백제 M"/>
              </a:rPr>
              <a:t>.)</a:t>
            </a:r>
            <a:endParaRPr lang="en-US" altLang="ko-KR">
              <a:latin typeface="한컴 백제 M"/>
              <a:ea typeface="한컴 백제 M"/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>
                <a:latin typeface="한컴 백제 M"/>
                <a:ea typeface="한컴 백제 M"/>
              </a:rPr>
              <a:t>이 모형은 종단연구</a:t>
            </a:r>
            <a:r>
              <a:rPr lang="en-US" altLang="ko-KR">
                <a:latin typeface="한컴 백제 M"/>
                <a:ea typeface="한컴 백제 M"/>
              </a:rPr>
              <a:t>, </a:t>
            </a:r>
            <a:r>
              <a:rPr lang="ko-KR" altLang="en-US">
                <a:latin typeface="한컴 백제 M"/>
                <a:ea typeface="한컴 백제 M"/>
              </a:rPr>
              <a:t>메타분석 그리고 층화 추출법과 같이 자료 추출과정상의 특성으로 반응이 </a:t>
            </a:r>
            <a:r>
              <a:rPr lang="ko-KR" altLang="en-US" u="sng">
                <a:latin typeface="한컴 백제 M"/>
                <a:ea typeface="한컴 백제 M"/>
              </a:rPr>
              <a:t>독립성 가정을 만족하지 못하는 때</a:t>
            </a:r>
            <a:r>
              <a:rPr lang="ko-KR" altLang="en-US">
                <a:latin typeface="한컴 백제 M"/>
                <a:ea typeface="한컴 백제 M"/>
              </a:rPr>
              <a:t>에 사용된다</a:t>
            </a:r>
            <a:r>
              <a:rPr lang="en-US" altLang="ko-KR">
                <a:latin typeface="한컴 백제 M"/>
                <a:ea typeface="한컴 백제 M"/>
              </a:rPr>
              <a:t>.</a:t>
            </a:r>
            <a:endParaRPr lang="en-US" altLang="ko-KR">
              <a:latin typeface="한컴 백제 M"/>
              <a:ea typeface="한컴 백제 M"/>
            </a:endParaRPr>
          </a:p>
          <a:p>
            <a:pPr mar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>
                <a:latin typeface="한컴 백제 M"/>
                <a:ea typeface="한컴 백제 M"/>
              </a:rPr>
              <a:t>종속변인 또는 데이터들은 대부분 독립성 가정을 만족하지 못한다</a:t>
            </a:r>
            <a:r>
              <a:rPr lang="en-US" altLang="ko-KR">
                <a:latin typeface="한컴 백제 M"/>
                <a:ea typeface="한컴 백제 M"/>
              </a:rPr>
              <a:t>. </a:t>
            </a:r>
            <a:endParaRPr lang="en-US" altLang="ko-KR">
              <a:latin typeface="한컴 백제 M"/>
              <a:ea typeface="한컴 백제 M"/>
            </a:endParaRPr>
          </a:p>
          <a:p>
            <a:pPr marL="0" indent="0">
              <a:buNone/>
              <a:defRPr/>
            </a:pPr>
            <a:r>
              <a:rPr lang="ko-KR" altLang="en-US">
                <a:latin typeface="한컴 백제 M"/>
                <a:ea typeface="한컴 백제 M"/>
              </a:rPr>
              <a:t>    예를 들어 학생들을 대상으로 조사하면 각 학생이 속한 학급</a:t>
            </a:r>
            <a:r>
              <a:rPr lang="en-US" altLang="ko-KR">
                <a:latin typeface="한컴 백제 M"/>
                <a:ea typeface="한컴 백제 M"/>
              </a:rPr>
              <a:t>, </a:t>
            </a:r>
            <a:r>
              <a:rPr lang="ko-KR" altLang="en-US">
                <a:latin typeface="한컴 백제 M"/>
                <a:ea typeface="한컴 백제 M"/>
              </a:rPr>
              <a:t>학교</a:t>
            </a:r>
            <a:r>
              <a:rPr lang="en-US" altLang="ko-KR">
                <a:latin typeface="한컴 백제 M"/>
                <a:ea typeface="한컴 백제 M"/>
              </a:rPr>
              <a:t>, </a:t>
            </a:r>
            <a:r>
              <a:rPr lang="ko-KR" altLang="en-US">
                <a:latin typeface="한컴 백제 M"/>
                <a:ea typeface="한컴 백제 M"/>
              </a:rPr>
              <a:t>지역 등으로 학생들을 특성에 따라 </a:t>
            </a:r>
            <a:endParaRPr lang="ko-KR" altLang="en-US">
              <a:latin typeface="한컴 백제 M"/>
              <a:ea typeface="한컴 백제 M"/>
            </a:endParaRPr>
          </a:p>
          <a:p>
            <a:pPr marL="0" indent="0">
              <a:buNone/>
              <a:defRPr/>
            </a:pPr>
            <a:r>
              <a:rPr lang="ko-KR" altLang="en-US">
                <a:latin typeface="한컴 백제 M"/>
                <a:ea typeface="한컴 백제 M"/>
              </a:rPr>
              <a:t>    그룹으로 묶을 수 있다</a:t>
            </a:r>
            <a:r>
              <a:rPr lang="en-US" altLang="ko-KR">
                <a:latin typeface="한컴 백제 M"/>
                <a:ea typeface="한컴 백제 M"/>
              </a:rPr>
              <a:t>. </a:t>
            </a:r>
            <a:endParaRPr lang="en-US" altLang="ko-KR">
              <a:latin typeface="한컴 백제 M"/>
              <a:ea typeface="한컴 백제 M"/>
            </a:endParaRPr>
          </a:p>
          <a:p>
            <a:pPr marL="0" indent="0">
              <a:buNone/>
              <a:defRPr/>
            </a:pPr>
            <a:r>
              <a:rPr lang="en-US" altLang="ko-KR">
                <a:latin typeface="한컴 백제 M"/>
                <a:ea typeface="한컴 백제 M"/>
              </a:rPr>
              <a:t>    </a:t>
            </a:r>
            <a:r>
              <a:rPr lang="ko-KR" altLang="en-US">
                <a:latin typeface="한컴 백제 M"/>
                <a:ea typeface="한컴 백제 M"/>
              </a:rPr>
              <a:t>따라서 그룹의 구조가 각 데이터들이 독립적이지 않음을 보여주고 이러한 상관관계를 보이는 특성들로 </a:t>
            </a:r>
            <a:endParaRPr lang="ko-KR" altLang="en-US">
              <a:latin typeface="한컴 백제 M"/>
              <a:ea typeface="한컴 백제 M"/>
            </a:endParaRPr>
          </a:p>
          <a:p>
            <a:pPr marL="0" indent="0">
              <a:buNone/>
              <a:defRPr/>
            </a:pPr>
            <a:r>
              <a:rPr lang="ko-KR" altLang="en-US">
                <a:latin typeface="한컴 백제 M"/>
                <a:ea typeface="한컴 백제 M"/>
              </a:rPr>
              <a:t>    인한 효과를 잡아내기 위해 무선효과를 사용한다</a:t>
            </a:r>
            <a:r>
              <a:rPr lang="en-US" altLang="ko-KR">
                <a:latin typeface="한컴 백제 M"/>
                <a:ea typeface="한컴 백제 M"/>
              </a:rPr>
              <a:t>. </a:t>
            </a:r>
            <a:endParaRPr lang="en-US" altLang="ko-KR">
              <a:latin typeface="한컴 백제 M"/>
              <a:ea typeface="한컴 백제 M"/>
            </a:endParaRPr>
          </a:p>
          <a:p>
            <a:pPr mar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>
                <a:latin typeface="한컴 백제 M"/>
                <a:ea typeface="한컴 백제 M"/>
              </a:rPr>
              <a:t>혼합효과</a:t>
            </a:r>
            <a:r>
              <a:rPr lang="en-US" altLang="ko-KR">
                <a:latin typeface="Trebuchet MS"/>
                <a:ea typeface="한컴 백제 M"/>
              </a:rPr>
              <a:t>(mixed effects)</a:t>
            </a:r>
            <a:r>
              <a:rPr lang="ko-KR" altLang="en-US">
                <a:latin typeface="한컴 백제 M"/>
                <a:ea typeface="한컴 백제 M"/>
              </a:rPr>
              <a:t>는 </a:t>
            </a:r>
            <a:r>
              <a:rPr lang="en-US" altLang="ko-KR">
                <a:latin typeface="Trebuchet MS"/>
                <a:ea typeface="한컴 백제 M"/>
              </a:rPr>
              <a:t>Hierarchical level</a:t>
            </a:r>
            <a:r>
              <a:rPr lang="en-US" altLang="ko-KR">
                <a:latin typeface="한컴 백제 M"/>
                <a:ea typeface="한컴 백제 M"/>
              </a:rPr>
              <a:t>(</a:t>
            </a:r>
            <a:r>
              <a:rPr lang="ko-KR" altLang="en-US">
                <a:latin typeface="한컴 백제 M"/>
                <a:ea typeface="한컴 백제 M"/>
              </a:rPr>
              <a:t>내포관계</a:t>
            </a:r>
            <a:r>
              <a:rPr lang="en-US" altLang="ko-KR">
                <a:latin typeface="한컴 백제 M"/>
                <a:ea typeface="한컴 백제 M"/>
              </a:rPr>
              <a:t>;</a:t>
            </a:r>
            <a:r>
              <a:rPr lang="ko-KR" altLang="en-US">
                <a:latin typeface="한컴 백제 M"/>
                <a:ea typeface="한컴 백제 M"/>
              </a:rPr>
              <a:t> </a:t>
            </a:r>
            <a:r>
              <a:rPr lang="en-US" altLang="ko-KR">
                <a:latin typeface="Trebuchet MS"/>
                <a:ea typeface="한컴 백제 M"/>
              </a:rPr>
              <a:t>nested</a:t>
            </a:r>
            <a:r>
              <a:rPr lang="en-US" altLang="ko-KR">
                <a:latin typeface="한컴 백제 M"/>
                <a:ea typeface="한컴 백제 M"/>
              </a:rPr>
              <a:t>)</a:t>
            </a:r>
            <a:r>
              <a:rPr lang="ko-KR" altLang="en-US">
                <a:latin typeface="한컴 백제 M"/>
                <a:ea typeface="한컴 백제 M"/>
              </a:rPr>
              <a:t> 아니면 </a:t>
            </a:r>
            <a:r>
              <a:rPr lang="en-US" altLang="ko-KR">
                <a:latin typeface="Trebuchet MS"/>
                <a:ea typeface="한컴 백제 M"/>
              </a:rPr>
              <a:t>Crossed random effects</a:t>
            </a:r>
            <a:r>
              <a:rPr lang="ko-KR" altLang="en-US">
                <a:latin typeface="한컴 백제 M"/>
                <a:ea typeface="한컴 백제 M"/>
              </a:rPr>
              <a:t>로 표현합니다</a:t>
            </a:r>
            <a:r>
              <a:rPr lang="en-US" altLang="ko-KR">
                <a:latin typeface="한컴 백제 M"/>
                <a:ea typeface="한컴 백제 M"/>
              </a:rPr>
              <a:t>. </a:t>
            </a:r>
            <a:endParaRPr lang="en-US" altLang="ko-KR">
              <a:latin typeface="한컴 백제 M"/>
              <a:ea typeface="한컴 백제 M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609600" y="539750"/>
            <a:ext cx="10972800" cy="960438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 sz="3600">
                <a:latin typeface="함초롬돋움"/>
                <a:ea typeface="함초롬돋움"/>
                <a:cs typeface="함초롬돋움"/>
              </a:rPr>
              <a:t>기존 연구 </a:t>
            </a:r>
            <a:r>
              <a:rPr lang="en-US" altLang="ko-KR" sz="3600">
                <a:latin typeface="함초롬돋움"/>
                <a:ea typeface="함초롬돋움"/>
                <a:cs typeface="함초롬돋움"/>
              </a:rPr>
              <a:t>– </a:t>
            </a:r>
            <a:r>
              <a:rPr lang="ko-KR" altLang="en-US" sz="3600">
                <a:latin typeface="함초롬돋움"/>
                <a:ea typeface="함초롬돋움"/>
                <a:cs typeface="함초롬돋움"/>
              </a:rPr>
              <a:t>선형 혼합효과 모형 </a:t>
            </a:r>
            <a:br>
              <a:rPr lang="en-US" altLang="ko-KR"/>
            </a:br>
            <a:r>
              <a:rPr lang="en-US" altLang="ko-KR" sz="3600">
                <a:latin typeface="함초롬돋움"/>
                <a:ea typeface="함초롬돋움"/>
                <a:cs typeface="함초롬돋움"/>
              </a:rPr>
              <a:t>(Linear mixed-effects model)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3812" y="978334"/>
            <a:ext cx="11157079" cy="5556707"/>
          </a:xfrm>
        </p:spPr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en-US" altLang="ko-KR" b="1">
                <a:latin typeface="Dubai Light"/>
                <a:cs typeface="Dubai Light"/>
              </a:rPr>
              <a:t>Crossed random effect </a:t>
            </a:r>
            <a:r>
              <a:rPr lang="en-US" altLang="ko-KR" sz="2200">
                <a:latin typeface="Dubai Light"/>
                <a:cs typeface="Dubai Light"/>
              </a:rPr>
              <a:t>(Baayen et al. 2008)</a:t>
            </a:r>
            <a:endParaRPr lang="en-US" altLang="ko-KR" sz="2200">
              <a:latin typeface="Dubai Light"/>
              <a:cs typeface="Dubai Light"/>
            </a:endParaRPr>
          </a:p>
          <a:p>
            <a:pPr lvl="0">
              <a:buNone/>
              <a:defRPr/>
            </a:pPr>
            <a:r>
              <a:rPr lang="en-US" altLang="ko-KR" sz="2200"/>
              <a:t>      →</a:t>
            </a:r>
            <a:r>
              <a:rPr lang="en-US" altLang="ko-KR"/>
              <a:t> </a:t>
            </a:r>
            <a:r>
              <a:rPr lang="en-US" altLang="ko-KR" sz="2200">
                <a:latin typeface="Trebuchet MS"/>
                <a:ea typeface="휴먼모음T"/>
              </a:rPr>
              <a:t>Mixed model</a:t>
            </a:r>
            <a:r>
              <a:rPr lang="ko-KR" altLang="en-US" sz="2200">
                <a:latin typeface="한컴 백제 M"/>
                <a:ea typeface="한컴 백제 M"/>
              </a:rPr>
              <a:t>은 무선효과를</a:t>
            </a:r>
            <a:r>
              <a:rPr lang="en-US" altLang="ko-KR" sz="2200">
                <a:latin typeface="한컴 백제 M"/>
                <a:ea typeface="한컴 백제 M"/>
              </a:rPr>
              <a:t> </a:t>
            </a:r>
            <a:r>
              <a:rPr lang="ko-KR" altLang="en-US" sz="2200">
                <a:latin typeface="한컴 백제 M"/>
                <a:ea typeface="한컴 백제 M"/>
              </a:rPr>
              <a:t>검증하기 위해서 사용된다</a:t>
            </a:r>
            <a:r>
              <a:rPr lang="en-US" altLang="ko-KR" sz="2200">
                <a:latin typeface="한컴 백제 M"/>
                <a:ea typeface="한컴 백제 M"/>
              </a:rPr>
              <a:t>.</a:t>
            </a:r>
            <a:endParaRPr lang="en-US" altLang="ko-KR" sz="2200">
              <a:latin typeface="한컴 백제 M"/>
              <a:ea typeface="한컴 백제 M"/>
            </a:endParaRPr>
          </a:p>
          <a:p>
            <a:pPr marL="0" indent="0">
              <a:buNone/>
              <a:defRPr/>
            </a:pPr>
            <a:r>
              <a:rPr lang="en-US" altLang="ko-KR" sz="2200">
                <a:latin typeface="한컴 백제 M"/>
                <a:ea typeface="한컴 백제 M"/>
              </a:rPr>
              <a:t>        </a:t>
            </a:r>
            <a:r>
              <a:rPr lang="en-US" altLang="ko-KR" sz="2200">
                <a:latin typeface="Trebuchet MS"/>
                <a:ea typeface="한컴 백제 M"/>
              </a:rPr>
              <a:t>Mixed model</a:t>
            </a:r>
            <a:r>
              <a:rPr lang="ko-KR" altLang="en-US" sz="2200">
                <a:latin typeface="한컴 백제 M"/>
                <a:ea typeface="한컴 백제 M"/>
              </a:rPr>
              <a:t>을 통해 연구자는 데이터 구조 이해를 위해 영향을 미치는 모든 요인을 동시에 </a:t>
            </a:r>
            <a:endParaRPr lang="ko-KR" altLang="en-US" sz="2200">
              <a:latin typeface="한컴 백제 M"/>
              <a:ea typeface="한컴 백제 M"/>
            </a:endParaRPr>
          </a:p>
          <a:p>
            <a:pPr marL="0" indent="0">
              <a:buNone/>
              <a:defRPr/>
            </a:pPr>
            <a:r>
              <a:rPr lang="ko-KR" altLang="en-US" sz="2200">
                <a:latin typeface="한컴 백제 M"/>
                <a:ea typeface="한컴 백제 M"/>
              </a:rPr>
              <a:t>        고려할 수 있다</a:t>
            </a:r>
            <a:r>
              <a:rPr lang="en-US" altLang="ko-KR" sz="2200">
                <a:latin typeface="한컴 백제 M"/>
                <a:ea typeface="한컴 백제 M"/>
              </a:rPr>
              <a:t>. </a:t>
            </a:r>
            <a:endParaRPr lang="en-US" altLang="ko-KR" sz="2200">
              <a:latin typeface="한컴 백제 M"/>
              <a:ea typeface="한컴 백제 M"/>
            </a:endParaRPr>
          </a:p>
          <a:p>
            <a:pPr marL="0" indent="0">
              <a:buNone/>
              <a:defRPr/>
            </a:pPr>
            <a:r>
              <a:rPr lang="en-US" altLang="ko-KR" sz="2200">
                <a:latin typeface="한컴 백제 M"/>
                <a:ea typeface="한컴 백제 M"/>
              </a:rPr>
              <a:t>        </a:t>
            </a:r>
            <a:r>
              <a:rPr lang="ko-KR" altLang="en-US" sz="2200">
                <a:latin typeface="한컴 백제 M"/>
                <a:ea typeface="한컴 백제 M"/>
              </a:rPr>
              <a:t>또 데이터가 누락된 경우에도 모델이 견고하다</a:t>
            </a:r>
            <a:r>
              <a:rPr lang="en-US" altLang="ko-KR" sz="2200">
                <a:latin typeface="한컴 백제 M"/>
                <a:ea typeface="한컴 백제 M"/>
              </a:rPr>
              <a:t>. </a:t>
            </a:r>
            <a:r>
              <a:rPr lang="ko-KR" altLang="en-US" sz="2200">
                <a:latin typeface="한컴 백제 M"/>
                <a:ea typeface="한컴 백제 M"/>
              </a:rPr>
              <a:t>즉</a:t>
            </a:r>
            <a:r>
              <a:rPr lang="en-US" altLang="ko-KR" sz="2200">
                <a:latin typeface="한컴 백제 M"/>
                <a:ea typeface="한컴 백제 M"/>
              </a:rPr>
              <a:t>,</a:t>
            </a:r>
            <a:r>
              <a:rPr lang="ko-KR" altLang="en-US" sz="2200">
                <a:latin typeface="한컴 백제 M"/>
                <a:ea typeface="한컴 백제 M"/>
              </a:rPr>
              <a:t> 데이터가 누락되지 않은 경우와 비교하였을 때 </a:t>
            </a:r>
            <a:endParaRPr lang="ko-KR" altLang="en-US" sz="2200">
              <a:latin typeface="한컴 백제 M"/>
              <a:ea typeface="한컴 백제 M"/>
            </a:endParaRPr>
          </a:p>
          <a:p>
            <a:pPr marL="0" indent="0">
              <a:buNone/>
              <a:defRPr/>
            </a:pPr>
            <a:r>
              <a:rPr lang="ko-KR" altLang="en-US" sz="2200">
                <a:latin typeface="한컴 백제 M"/>
                <a:ea typeface="한컴 백제 M"/>
              </a:rPr>
              <a:t>        검정력의 차이가 크지 않다</a:t>
            </a:r>
            <a:r>
              <a:rPr lang="en-US" altLang="ko-KR" sz="2200">
                <a:latin typeface="한컴 백제 M"/>
                <a:ea typeface="한컴 백제 M"/>
              </a:rPr>
              <a:t>. 1</a:t>
            </a:r>
            <a:r>
              <a:rPr lang="ko-KR" altLang="en-US" sz="2200">
                <a:latin typeface="한컴 백제 M"/>
                <a:ea typeface="한컴 백제 M"/>
              </a:rPr>
              <a:t>종 오류도 유의수준만큼 결과가 나온다</a:t>
            </a:r>
            <a:r>
              <a:rPr lang="en-US" altLang="ko-KR" sz="2200">
                <a:latin typeface="한컴 백제 M"/>
                <a:ea typeface="한컴 백제 M"/>
              </a:rPr>
              <a:t>. </a:t>
            </a:r>
            <a:endParaRPr lang="en-US" altLang="ko-KR" sz="2200">
              <a:latin typeface="한컴 백제 M"/>
              <a:ea typeface="한컴 백제 M"/>
            </a:endParaRPr>
          </a:p>
          <a:p>
            <a:pPr lvl="0">
              <a:buNone/>
              <a:defRPr/>
            </a:pPr>
            <a:endParaRPr lang="en-US" altLang="ko-KR">
              <a:latin typeface="Dubai Light"/>
              <a:cs typeface="Dubai Light"/>
            </a:endParaRPr>
          </a:p>
          <a:p>
            <a:pPr lvl="0">
              <a:defRPr/>
            </a:pPr>
            <a:r>
              <a:rPr lang="en-US" altLang="ko-KR" b="1">
                <a:latin typeface="Dubai Light"/>
                <a:cs typeface="Dubai Light"/>
              </a:rPr>
              <a:t>Maximal model</a:t>
            </a:r>
            <a:r>
              <a:rPr lang="en-US" altLang="ko-KR">
                <a:latin typeface="Dubai Light"/>
                <a:cs typeface="Dubai Light"/>
              </a:rPr>
              <a:t> </a:t>
            </a:r>
            <a:r>
              <a:rPr lang="en-US" altLang="ko-KR" sz="2200">
                <a:latin typeface="Dubai Light"/>
                <a:cs typeface="Dubai Light"/>
              </a:rPr>
              <a:t>(Barr et al. 2013)</a:t>
            </a:r>
            <a:endParaRPr lang="en-US" altLang="ko-KR" sz="2200">
              <a:latin typeface="Dubai Light"/>
              <a:cs typeface="Dubai Light"/>
            </a:endParaRPr>
          </a:p>
          <a:p>
            <a:pPr marL="0" indent="0">
              <a:buNone/>
              <a:defRPr/>
            </a:pPr>
            <a:r>
              <a:rPr lang="en-US" altLang="ko-KR" sz="2200"/>
              <a:t>      </a:t>
            </a:r>
            <a:r>
              <a:rPr lang="en-US" altLang="ko-KR" sz="2200">
                <a:latin typeface="한컴 백제 M"/>
                <a:ea typeface="한컴 백제 M"/>
              </a:rPr>
              <a:t>→ </a:t>
            </a:r>
            <a:r>
              <a:rPr lang="ko-KR" altLang="en-US" sz="2162">
                <a:latin typeface="한컴 백제 M"/>
                <a:ea typeface="한컴 백제 M"/>
              </a:rPr>
              <a:t>무선효과</a:t>
            </a:r>
            <a:r>
              <a:rPr lang="en-US" altLang="ko-KR" sz="2162">
                <a:latin typeface="한컴 백제 M"/>
                <a:ea typeface="한컴 백제 M"/>
              </a:rPr>
              <a:t>(</a:t>
            </a:r>
            <a:r>
              <a:rPr lang="en-US" altLang="ko-KR" sz="2162">
                <a:latin typeface="Trebuchet MS"/>
                <a:ea typeface="한컴 백제 M"/>
              </a:rPr>
              <a:t>random effect</a:t>
            </a:r>
            <a:r>
              <a:rPr lang="en-US" altLang="ko-KR" sz="2162">
                <a:latin typeface="한컴 백제 M"/>
                <a:ea typeface="한컴 백제 M"/>
              </a:rPr>
              <a:t>)</a:t>
            </a:r>
            <a:r>
              <a:rPr lang="ko-KR" altLang="en-US" sz="2162">
                <a:latin typeface="한컴 백제 M"/>
                <a:ea typeface="한컴 백제 M"/>
              </a:rPr>
              <a:t>를 실험설계에 따라 최대로 고려한 무선기울기</a:t>
            </a:r>
            <a:r>
              <a:rPr lang="en-US" altLang="ko-KR" sz="2162">
                <a:latin typeface="한컴 백제 M"/>
                <a:ea typeface="한컴 백제 M"/>
              </a:rPr>
              <a:t>(</a:t>
            </a:r>
            <a:r>
              <a:rPr lang="en-US" altLang="ko-KR" sz="2162">
                <a:latin typeface="Trebuchet MS"/>
                <a:ea typeface="한컴 백제 M"/>
              </a:rPr>
              <a:t>random slope</a:t>
            </a:r>
            <a:r>
              <a:rPr lang="en-US" altLang="ko-KR" sz="2162">
                <a:latin typeface="한컴 백제 M"/>
                <a:ea typeface="한컴 백제 M"/>
              </a:rPr>
              <a:t>)</a:t>
            </a:r>
            <a:r>
              <a:rPr lang="ko-KR" altLang="en-US" sz="2162">
                <a:latin typeface="한컴 백제 M"/>
                <a:ea typeface="한컴 백제 M"/>
              </a:rPr>
              <a:t> </a:t>
            </a:r>
            <a:endParaRPr lang="ko-KR" altLang="en-US" sz="2162">
              <a:latin typeface="한컴 백제 M"/>
              <a:ea typeface="한컴 백제 M"/>
            </a:endParaRPr>
          </a:p>
          <a:p>
            <a:pPr marL="0" indent="0">
              <a:buNone/>
              <a:defRPr/>
            </a:pPr>
            <a:r>
              <a:rPr lang="en-US" altLang="ko-KR" sz="2162">
                <a:latin typeface="한컴 백제 M"/>
                <a:ea typeface="한컴 백제 M"/>
              </a:rPr>
              <a:t>       </a:t>
            </a:r>
            <a:r>
              <a:rPr lang="ko-KR" altLang="en-US" sz="2162">
                <a:latin typeface="한컴 백제 M"/>
                <a:ea typeface="한컴 백제 M"/>
              </a:rPr>
              <a:t>모형을 제안하였다</a:t>
            </a:r>
            <a:r>
              <a:rPr lang="en-US" altLang="ko-KR" sz="2162">
                <a:latin typeface="한컴 백제 M"/>
                <a:ea typeface="한컴 백제 M"/>
              </a:rPr>
              <a:t>.</a:t>
            </a:r>
            <a:endParaRPr lang="en-US" altLang="ko-KR" sz="2162">
              <a:latin typeface="한컴 백제 M"/>
              <a:ea typeface="한컴 백제 M"/>
            </a:endParaRPr>
          </a:p>
          <a:p>
            <a:pPr marL="0" indent="0">
              <a:buNone/>
              <a:defRPr/>
            </a:pPr>
            <a:r>
              <a:rPr lang="en-US" altLang="ko-KR" sz="2200">
                <a:latin typeface="한컴 백제 M"/>
                <a:ea typeface="한컴 백제 M"/>
              </a:rPr>
              <a:t>    → </a:t>
            </a:r>
            <a:r>
              <a:rPr lang="en-US" altLang="ko-KR" sz="2200">
                <a:latin typeface="Trebuchet MS"/>
                <a:ea typeface="한컴 백제 M"/>
              </a:rPr>
              <a:t>Barr</a:t>
            </a:r>
            <a:r>
              <a:rPr lang="ko-KR" altLang="en-US" sz="2200">
                <a:latin typeface="한컴 백제 M"/>
                <a:ea typeface="한컴 백제 M"/>
              </a:rPr>
              <a:t>은 선형 혼합효과 모형이 최대 무선효과구조</a:t>
            </a:r>
            <a:r>
              <a:rPr lang="en-US" altLang="ko-KR" sz="2200">
                <a:latin typeface="한컴 백제 M"/>
                <a:ea typeface="한컴 백제 M"/>
              </a:rPr>
              <a:t>(</a:t>
            </a:r>
            <a:r>
              <a:rPr lang="en-US" altLang="ko-KR" sz="2200">
                <a:latin typeface="Trebuchet MS"/>
                <a:ea typeface="한컴 백제 M"/>
              </a:rPr>
              <a:t>maximal random effects structure)</a:t>
            </a:r>
            <a:r>
              <a:rPr lang="ko-KR" altLang="en-US" sz="2200">
                <a:latin typeface="한컴 백제 M"/>
                <a:ea typeface="한컴 백제 M"/>
              </a:rPr>
              <a:t>를 </a:t>
            </a:r>
            <a:endParaRPr lang="ko-KR" altLang="en-US" sz="2200">
              <a:latin typeface="한컴 백제 M"/>
              <a:ea typeface="한컴 백제 M"/>
            </a:endParaRPr>
          </a:p>
          <a:p>
            <a:pPr marL="0" indent="0">
              <a:buNone/>
              <a:defRPr/>
            </a:pPr>
            <a:r>
              <a:rPr lang="ko-KR" altLang="en-US" sz="2200">
                <a:latin typeface="한컴 백제 M"/>
                <a:ea typeface="한컴 백제 M"/>
              </a:rPr>
              <a:t>       고려하였을 때 가장 좋은 일반화를 보인다고 하였다</a:t>
            </a:r>
            <a:r>
              <a:rPr lang="en-US" altLang="ko-KR" sz="2200">
                <a:latin typeface="한컴 백제 M"/>
                <a:ea typeface="한컴 백제 M"/>
              </a:rPr>
              <a:t>.</a:t>
            </a:r>
            <a:endParaRPr lang="en-US" altLang="ko-KR" sz="2200"/>
          </a:p>
          <a:p>
            <a:pPr marL="0" indent="0">
              <a:buNone/>
              <a:defRPr/>
            </a:pPr>
            <a:r>
              <a:rPr lang="en-US" altLang="ko-KR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7110" y="557101"/>
            <a:ext cx="11613891" cy="6105088"/>
          </a:xfrm>
        </p:spPr>
        <p:txBody>
          <a:bodyPr>
            <a:normAutofit fontScale="62500" lnSpcReduction="20000"/>
          </a:bodyPr>
          <a:lstStyle/>
          <a:p>
            <a:pPr lvl="0">
              <a:defRPr/>
            </a:pPr>
            <a:r>
              <a:rPr lang="en-US" altLang="ko-KR" sz="4800" b="1">
                <a:latin typeface="Dubai Light"/>
                <a:cs typeface="Dubai Light"/>
              </a:rPr>
              <a:t>Model comparison</a:t>
            </a:r>
            <a:r>
              <a:rPr lang="en-US" altLang="ko-KR" sz="3800" b="1">
                <a:latin typeface="Dubai Light"/>
                <a:cs typeface="Dubai Light"/>
              </a:rPr>
              <a:t> </a:t>
            </a:r>
            <a:r>
              <a:rPr lang="en-US" altLang="ko-KR">
                <a:latin typeface="Dubai Light"/>
                <a:cs typeface="Dubai Light"/>
              </a:rPr>
              <a:t>(Matuschek</a:t>
            </a:r>
            <a:r>
              <a:rPr lang="ko-KR" altLang="en-US">
                <a:latin typeface="Dubai Light"/>
                <a:cs typeface="Dubai Light"/>
              </a:rPr>
              <a:t> </a:t>
            </a:r>
            <a:r>
              <a:rPr lang="en-US" altLang="ko-KR">
                <a:latin typeface="Dubai Light"/>
                <a:cs typeface="Dubai Light"/>
              </a:rPr>
              <a:t>et al. 2017)</a:t>
            </a:r>
            <a:endParaRPr lang="en-US" altLang="ko-KR">
              <a:latin typeface="Dubai Light"/>
              <a:cs typeface="Dubai Light"/>
            </a:endParaRPr>
          </a:p>
          <a:p>
            <a:pPr marL="0" indent="0">
              <a:buNone/>
              <a:defRPr/>
            </a:pPr>
            <a:r>
              <a:rPr lang="en-US" altLang="ko-KR"/>
              <a:t>     → </a:t>
            </a:r>
            <a:r>
              <a:rPr lang="en-US" altLang="ko-KR">
                <a:latin typeface="한컴 백제 M"/>
                <a:ea typeface="한컴 백제 M"/>
              </a:rPr>
              <a:t>Matuschek</a:t>
            </a:r>
            <a:r>
              <a:rPr lang="ko-KR" altLang="en-US">
                <a:latin typeface="한컴 백제 M"/>
                <a:ea typeface="한컴 백제 M"/>
              </a:rPr>
              <a:t>은 모형 비교 과</a:t>
            </a:r>
            <a:r>
              <a:rPr lang="ko-KR" altLang="en-US" sz="3400">
                <a:latin typeface="한컴 백제 M"/>
                <a:ea typeface="한컴 백제 M"/>
              </a:rPr>
              <a:t>정을 통해 </a:t>
            </a:r>
            <a:endParaRPr lang="ko-KR" altLang="en-US" sz="3400">
              <a:latin typeface="한컴 백제 M"/>
              <a:ea typeface="한컴 백제 M"/>
            </a:endParaRPr>
          </a:p>
          <a:p>
            <a:pPr marL="0" indent="0">
              <a:buNone/>
              <a:defRPr/>
            </a:pPr>
            <a:r>
              <a:rPr lang="ko-KR" altLang="en-US" sz="3400">
                <a:latin typeface="한컴 백제 M"/>
                <a:ea typeface="한컴 백제 M"/>
              </a:rPr>
              <a:t>      적합한 모형을 선택해야 한다고 주장하였다</a:t>
            </a:r>
            <a:r>
              <a:rPr lang="en-US" altLang="ko-KR" sz="3400">
                <a:latin typeface="한컴 백제 M"/>
                <a:ea typeface="한컴 백제 M"/>
              </a:rPr>
              <a:t>.</a:t>
            </a:r>
            <a:r>
              <a:rPr lang="ko-KR" altLang="en-US" sz="3400">
                <a:latin typeface="한컴 백제 M"/>
                <a:ea typeface="한컴 백제 M"/>
              </a:rPr>
              <a:t> </a:t>
            </a:r>
            <a:endParaRPr lang="ko-KR" altLang="en-US" sz="3400">
              <a:latin typeface="한컴 백제 M"/>
              <a:ea typeface="한컴 백제 M"/>
            </a:endParaRPr>
          </a:p>
          <a:p>
            <a:pPr marL="0" indent="0">
              <a:buNone/>
              <a:defRPr/>
            </a:pPr>
            <a:r>
              <a:rPr lang="ko-KR" altLang="en-US" sz="3400">
                <a:latin typeface="한컴 백제 M"/>
                <a:ea typeface="한컴 백제 M"/>
              </a:rPr>
              <a:t>      가장 좋은 모형은 검정력이 높고 </a:t>
            </a:r>
            <a:r>
              <a:rPr lang="en-US" altLang="ko-KR" sz="3400">
                <a:latin typeface="한컴 백제 M"/>
                <a:ea typeface="한컴 백제 M"/>
              </a:rPr>
              <a:t>1</a:t>
            </a:r>
            <a:r>
              <a:rPr lang="ko-KR" altLang="en-US" sz="3400">
                <a:latin typeface="한컴 백제 M"/>
                <a:ea typeface="한컴 백제 M"/>
              </a:rPr>
              <a:t>종 오류</a:t>
            </a:r>
            <a:r>
              <a:rPr lang="en-US" altLang="ko-KR" sz="3400">
                <a:latin typeface="한컴 백제 M"/>
                <a:ea typeface="한컴 백제 M"/>
              </a:rPr>
              <a:t> </a:t>
            </a:r>
            <a:r>
              <a:rPr lang="ko-KR" altLang="en-US" sz="3400">
                <a:latin typeface="한컴 백제 M"/>
                <a:ea typeface="한컴 백제 M"/>
              </a:rPr>
              <a:t>비율이 </a:t>
            </a:r>
            <a:endParaRPr lang="ko-KR" altLang="en-US" sz="3400">
              <a:latin typeface="한컴 백제 M"/>
              <a:ea typeface="한컴 백제 M"/>
            </a:endParaRPr>
          </a:p>
          <a:p>
            <a:pPr marL="0" indent="0">
              <a:buNone/>
              <a:defRPr/>
            </a:pPr>
            <a:r>
              <a:rPr lang="en-US" altLang="ko-KR" sz="3400">
                <a:latin typeface="한컴 백제 M"/>
                <a:ea typeface="한컴 백제 M"/>
              </a:rPr>
              <a:t>      </a:t>
            </a:r>
            <a:r>
              <a:rPr lang="ko-KR" altLang="en-US" sz="3400">
                <a:latin typeface="한컴 백제 M"/>
                <a:ea typeface="한컴 백제 M"/>
              </a:rPr>
              <a:t>유의수준</a:t>
            </a:r>
            <a:r>
              <a:rPr lang="en-US" altLang="ko-KR" sz="3400">
                <a:latin typeface="한컴 백제 M"/>
                <a:ea typeface="한컴 백제 M"/>
              </a:rPr>
              <a:t>(ex 0.05, 0.01)</a:t>
            </a:r>
            <a:r>
              <a:rPr lang="ko-KR" altLang="en-US" sz="3400">
                <a:latin typeface="한컴 백제 M"/>
                <a:ea typeface="한컴 백제 M"/>
              </a:rPr>
              <a:t>만큼 나오는 모형이다</a:t>
            </a:r>
            <a:r>
              <a:rPr lang="en-US" altLang="ko-KR" sz="3400">
                <a:latin typeface="한컴 백제 M"/>
                <a:ea typeface="한컴 백제 M"/>
              </a:rPr>
              <a:t>.</a:t>
            </a:r>
            <a:endParaRPr lang="en-US" altLang="ko-KR" sz="3400">
              <a:latin typeface="한컴 백제 M"/>
              <a:ea typeface="한컴 백제 M"/>
            </a:endParaRPr>
          </a:p>
          <a:p>
            <a:pPr marL="0" indent="0">
              <a:buNone/>
              <a:defRPr/>
            </a:pPr>
            <a:r>
              <a:rPr lang="en-US" altLang="ko-KR" sz="3400">
                <a:latin typeface="한컴 백제 M"/>
                <a:ea typeface="한컴 백제 M"/>
              </a:rPr>
              <a:t>      Maximal model</a:t>
            </a:r>
            <a:r>
              <a:rPr lang="ko-KR" altLang="en-US" sz="3400">
                <a:latin typeface="한컴 백제 M"/>
                <a:ea typeface="한컴 백제 M"/>
              </a:rPr>
              <a:t>은 가설을 검증하기 위해 </a:t>
            </a:r>
            <a:endParaRPr lang="ko-KR" altLang="en-US" sz="3400">
              <a:latin typeface="한컴 백제 M"/>
              <a:ea typeface="한컴 백제 M"/>
            </a:endParaRPr>
          </a:p>
          <a:p>
            <a:pPr marL="0" indent="0">
              <a:buNone/>
              <a:defRPr/>
            </a:pPr>
            <a:r>
              <a:rPr lang="ko-KR" altLang="en-US" sz="3400">
                <a:latin typeface="한컴 백제 M"/>
                <a:ea typeface="한컴 백제 M"/>
              </a:rPr>
              <a:t>      </a:t>
            </a:r>
            <a:r>
              <a:rPr lang="en-US" altLang="ko-KR" sz="3400">
                <a:latin typeface="한컴 백제 M"/>
                <a:ea typeface="한컴 백제 M"/>
              </a:rPr>
              <a:t>statistical power</a:t>
            </a:r>
            <a:r>
              <a:rPr lang="ko-KR" altLang="en-US" sz="3400">
                <a:latin typeface="한컴 백제 M"/>
                <a:ea typeface="한컴 백제 M"/>
              </a:rPr>
              <a:t>를 과도하게 사용하며 오른쪽 그림</a:t>
            </a:r>
            <a:endParaRPr lang="ko-KR" altLang="en-US" sz="3400">
              <a:latin typeface="한컴 백제 M"/>
              <a:ea typeface="한컴 백제 M"/>
            </a:endParaRPr>
          </a:p>
          <a:p>
            <a:pPr marL="0" indent="0">
              <a:buNone/>
              <a:defRPr/>
            </a:pPr>
            <a:r>
              <a:rPr lang="ko-KR" altLang="en-US" sz="3400">
                <a:latin typeface="한컴 백제 M"/>
                <a:ea typeface="한컴 백제 M"/>
              </a:rPr>
              <a:t>      과 같이 검정력</a:t>
            </a:r>
            <a:r>
              <a:rPr lang="en-US" altLang="ko-KR" sz="3400">
                <a:latin typeface="한컴 백제 M"/>
                <a:ea typeface="한컴 백제 M"/>
              </a:rPr>
              <a:t>(power)</a:t>
            </a:r>
            <a:r>
              <a:rPr lang="ko-KR" altLang="en-US" sz="3400">
                <a:latin typeface="한컴 백제 M"/>
                <a:ea typeface="한컴 백제 M"/>
              </a:rPr>
              <a:t>이 더 낮은 결과를 보인다</a:t>
            </a:r>
            <a:r>
              <a:rPr lang="en-US" altLang="ko-KR" sz="3400">
                <a:latin typeface="한컴 백제 M"/>
                <a:ea typeface="한컴 백제 M"/>
              </a:rPr>
              <a:t>.</a:t>
            </a:r>
            <a:endParaRPr lang="en-US" altLang="ko-KR" sz="3400">
              <a:latin typeface="한컴 백제 M"/>
              <a:ea typeface="한컴 백제 M"/>
            </a:endParaRPr>
          </a:p>
          <a:p>
            <a:pPr marL="0" indent="0">
              <a:buNone/>
              <a:defRPr/>
            </a:pPr>
            <a:r>
              <a:rPr lang="en-US" altLang="ko-KR" sz="3400">
                <a:latin typeface="한컴 백제 M"/>
                <a:ea typeface="한컴 백제 M"/>
              </a:rPr>
              <a:t>  </a:t>
            </a:r>
            <a:r>
              <a:rPr lang="ko-KR" altLang="en-US" sz="3400">
                <a:latin typeface="한컴 백제 M"/>
                <a:ea typeface="한컴 백제 M"/>
              </a:rPr>
              <a:t> </a:t>
            </a:r>
            <a:r>
              <a:rPr lang="en-US" altLang="ko-KR" sz="3400">
                <a:latin typeface="한컴 백제 M"/>
                <a:ea typeface="한컴 백제 M"/>
              </a:rPr>
              <a:t>   </a:t>
            </a:r>
            <a:r>
              <a:rPr lang="ko-KR" altLang="en-US" sz="3400">
                <a:latin typeface="한컴 백제 M"/>
                <a:ea typeface="한컴 백제 M"/>
              </a:rPr>
              <a:t>따라서 </a:t>
            </a:r>
            <a:r>
              <a:rPr lang="en-US" altLang="ko-KR" sz="3400">
                <a:latin typeface="한컴 백제 M"/>
                <a:ea typeface="한컴 백제 M"/>
              </a:rPr>
              <a:t>Barr</a:t>
            </a:r>
            <a:r>
              <a:rPr lang="ko-KR" altLang="en-US" sz="3400">
                <a:latin typeface="한컴 백제 M"/>
                <a:ea typeface="한컴 백제 M"/>
              </a:rPr>
              <a:t>이 이야기한 </a:t>
            </a:r>
            <a:r>
              <a:rPr lang="en-US" altLang="ko-KR" sz="3400">
                <a:latin typeface="한컴 백제 M"/>
                <a:ea typeface="한컴 백제 M"/>
              </a:rPr>
              <a:t>maximal model</a:t>
            </a:r>
            <a:r>
              <a:rPr lang="ko-KR" altLang="en-US" sz="3400">
                <a:latin typeface="한컴 백제 M"/>
                <a:ea typeface="한컴 백제 M"/>
              </a:rPr>
              <a:t>의 사용이 </a:t>
            </a:r>
            <a:endParaRPr lang="ko-KR" altLang="en-US" sz="3400">
              <a:latin typeface="한컴 백제 M"/>
              <a:ea typeface="한컴 백제 M"/>
            </a:endParaRPr>
          </a:p>
          <a:p>
            <a:pPr marL="0" indent="0">
              <a:buNone/>
              <a:defRPr/>
            </a:pPr>
            <a:r>
              <a:rPr lang="ko-KR" altLang="en-US" sz="3400">
                <a:latin typeface="한컴 백제 M"/>
                <a:ea typeface="한컴 백제 M"/>
              </a:rPr>
              <a:t>      항상 최선의 선택은 아니므로 표본크기와 실험설계에 </a:t>
            </a:r>
            <a:endParaRPr lang="ko-KR" altLang="en-US" sz="3400">
              <a:latin typeface="한컴 백제 M"/>
              <a:ea typeface="한컴 백제 M"/>
            </a:endParaRPr>
          </a:p>
          <a:p>
            <a:pPr marL="0" indent="0">
              <a:buNone/>
              <a:defRPr/>
            </a:pPr>
            <a:r>
              <a:rPr lang="ko-KR" altLang="en-US" sz="3400">
                <a:latin typeface="한컴 백제 M"/>
                <a:ea typeface="한컴 백제 M"/>
              </a:rPr>
              <a:t>      따라 적절한 모델을 선택하여 사용해야 한다</a:t>
            </a:r>
            <a:r>
              <a:rPr lang="en-US" altLang="ko-KR" sz="3400">
                <a:latin typeface="한컴 백제 M"/>
                <a:ea typeface="한컴 백제 M"/>
              </a:rPr>
              <a:t>. </a:t>
            </a:r>
            <a:endParaRPr lang="en-US" altLang="ko-KR" sz="3400">
              <a:latin typeface="한컴 백제 M"/>
              <a:ea typeface="한컴 백제 M"/>
            </a:endParaRPr>
          </a:p>
          <a:p>
            <a:pPr lvl="0">
              <a:buNone/>
              <a:defRPr/>
            </a:pPr>
            <a:endParaRPr lang="en-US" altLang="ko-KR"/>
          </a:p>
          <a:p>
            <a:pPr lvl="0">
              <a:buNone/>
              <a:defRPr/>
            </a:pPr>
            <a:endParaRPr lang="en-US" altLang="ko-KR"/>
          </a:p>
          <a:p>
            <a:pPr lvl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 sz="3680" b="1"/>
              <a:t>실험데이터 분석을 위한 선형 혼합효과 모형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이우열 </a:t>
            </a:r>
            <a:r>
              <a:rPr lang="en-US" altLang="ko-KR"/>
              <a:t>2020)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</a:t>
            </a:r>
            <a:r>
              <a:rPr lang="ko-KR" altLang="en-US"/>
              <a:t>    </a:t>
            </a:r>
            <a:r>
              <a:rPr lang="en-US" altLang="ko-KR"/>
              <a:t>→ </a:t>
            </a:r>
            <a:r>
              <a:rPr lang="en-US" altLang="ko-KR">
                <a:latin typeface="한컴 백제 M"/>
                <a:ea typeface="한컴 백제 M"/>
              </a:rPr>
              <a:t>2*2 </a:t>
            </a:r>
            <a:r>
              <a:rPr lang="ko-KR" altLang="en-US">
                <a:latin typeface="한컴 백제 M"/>
                <a:ea typeface="한컴 백제 M"/>
              </a:rPr>
              <a:t>조건에서 문항효과가 있을 때와 없을 때의 </a:t>
            </a:r>
            <a:r>
              <a:rPr lang="en-US" altLang="ko-KR">
                <a:latin typeface="한컴 백제 M"/>
                <a:ea typeface="한컴 백제 M"/>
              </a:rPr>
              <a:t>1</a:t>
            </a:r>
            <a:r>
              <a:rPr lang="ko-KR" altLang="en-US">
                <a:latin typeface="한컴 백제 M"/>
                <a:ea typeface="한컴 백제 M"/>
              </a:rPr>
              <a:t>종 오류 비율과 검정력을 통해 적합한 모형을 선택하였다</a:t>
            </a:r>
            <a:r>
              <a:rPr lang="en-US" altLang="ko-KR">
                <a:latin typeface="한컴 백제 M"/>
                <a:ea typeface="한컴 백제 M"/>
              </a:rPr>
              <a:t>. </a:t>
            </a:r>
            <a:endParaRPr lang="en-US" altLang="ko-KR">
              <a:latin typeface="한컴 백제 M"/>
              <a:ea typeface="한컴 백제 M"/>
            </a:endParaRPr>
          </a:p>
          <a:p>
            <a:pPr marL="0" indent="0">
              <a:buNone/>
              <a:defRPr/>
            </a:pPr>
            <a:r>
              <a:rPr lang="ko-KR" altLang="en-US">
                <a:latin typeface="한컴 백제 M"/>
                <a:ea typeface="한컴 백제 M"/>
              </a:rPr>
              <a:t>       선형 혼합효과 모형은 문항효과의 유무에 따라 </a:t>
            </a:r>
            <a:r>
              <a:rPr lang="en-US" altLang="ko-KR">
                <a:latin typeface="한컴 백제 M"/>
                <a:ea typeface="한컴 백제 M"/>
              </a:rPr>
              <a:t>1</a:t>
            </a:r>
            <a:r>
              <a:rPr lang="ko-KR" altLang="en-US">
                <a:latin typeface="한컴 백제 M"/>
                <a:ea typeface="한컴 백제 M"/>
              </a:rPr>
              <a:t>종 오류 비율과 검정력의 차이가 크지 않았다</a:t>
            </a:r>
            <a:r>
              <a:rPr lang="en-US" altLang="ko-KR">
                <a:latin typeface="한컴 백제 M"/>
                <a:ea typeface="한컴 백제 M"/>
              </a:rPr>
              <a:t>.</a:t>
            </a:r>
            <a:endParaRPr lang="en-US" altLang="ko-KR">
              <a:latin typeface="한컴 백제 M"/>
              <a:ea typeface="한컴 백제 M"/>
            </a:endParaRPr>
          </a:p>
          <a:p>
            <a:pPr lvl="0">
              <a:defRPr/>
            </a:pPr>
            <a:endParaRPr lang="en-US" altLang="ko-KR">
              <a:latin typeface="한컴 백제 M"/>
              <a:ea typeface="한컴 백제 M"/>
            </a:endParaRPr>
          </a:p>
          <a:p>
            <a:pPr marL="0" indent="0">
              <a:buNone/>
              <a:defRPr/>
            </a:pP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47824" y="1003565"/>
            <a:ext cx="5215601" cy="31377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69753" y="289624"/>
            <a:ext cx="11353800" cy="13255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600">
                <a:latin typeface="함초롬돋움"/>
                <a:ea typeface="함초롬돋움"/>
                <a:cs typeface="함초롬돋움"/>
              </a:rPr>
              <a:t>기존 연구 </a:t>
            </a:r>
            <a:r>
              <a:rPr lang="en-US" altLang="ko-KR" sz="3600">
                <a:latin typeface="함초롬돋움"/>
                <a:ea typeface="함초롬돋움"/>
                <a:cs typeface="함초롬돋움"/>
              </a:rPr>
              <a:t>– </a:t>
            </a:r>
            <a:r>
              <a:rPr lang="ko-KR" altLang="en-US" sz="3600">
                <a:latin typeface="함초롬돋움"/>
                <a:ea typeface="함초롬돋움"/>
                <a:cs typeface="함초롬돋움"/>
              </a:rPr>
              <a:t>일반화 선형 혼합효과 모형</a:t>
            </a:r>
            <a:r>
              <a:rPr lang="en-US" altLang="ko-KR" sz="3600">
                <a:latin typeface="함초롬돋움"/>
                <a:ea typeface="함초롬돋움"/>
                <a:cs typeface="함초롬돋움"/>
              </a:rPr>
              <a:t>     </a:t>
            </a:r>
            <a:br>
              <a:rPr lang="en-US" altLang="ko-KR" sz="3600">
                <a:latin typeface="함초롬돋움"/>
                <a:ea typeface="함초롬돋움"/>
                <a:cs typeface="함초롬돋움"/>
              </a:rPr>
            </a:br>
            <a:r>
              <a:rPr lang="en-US" altLang="ko-KR" sz="3600"/>
              <a:t> </a:t>
            </a:r>
            <a:r>
              <a:rPr lang="en-US" altLang="ko-KR" sz="3600">
                <a:latin typeface="함초롬돋움"/>
                <a:ea typeface="함초롬돋움"/>
                <a:cs typeface="함초롬돋움"/>
              </a:rPr>
              <a:t>(Generalized linear mixed-effects model) 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한컴 백제 M"/>
                <a:ea typeface="한컴 백제 M"/>
              </a:rPr>
              <a:t>Jaeger</a:t>
            </a:r>
            <a:r>
              <a:rPr lang="ko-KR" altLang="en-US">
                <a:latin typeface="한컴 백제 M"/>
                <a:ea typeface="한컴 백제 M"/>
              </a:rPr>
              <a:t> </a:t>
            </a:r>
            <a:r>
              <a:rPr lang="en-US" altLang="ko-KR">
                <a:latin typeface="한컴 백제 M"/>
                <a:ea typeface="한컴 백제 M"/>
              </a:rPr>
              <a:t>(2008)</a:t>
            </a:r>
            <a:r>
              <a:rPr lang="ko-KR" altLang="en-US">
                <a:latin typeface="한컴 백제 M"/>
                <a:ea typeface="한컴 백제 M"/>
              </a:rPr>
              <a:t>은 범주변인에 대해서는 </a:t>
            </a:r>
            <a:r>
              <a:rPr lang="en-US" altLang="ko-KR">
                <a:latin typeface="한컴 백제 M"/>
                <a:ea typeface="한컴 백제 M"/>
              </a:rPr>
              <a:t>ANOVA </a:t>
            </a:r>
            <a:r>
              <a:rPr lang="ko-KR" altLang="en-US">
                <a:latin typeface="한컴 백제 M"/>
                <a:ea typeface="한컴 백제 M"/>
              </a:rPr>
              <a:t>대신 </a:t>
            </a:r>
            <a:r>
              <a:rPr lang="en-US" altLang="ko-KR" b="1">
                <a:latin typeface="한컴 백제 M"/>
                <a:ea typeface="한컴 백제 M"/>
              </a:rPr>
              <a:t>mixed</a:t>
            </a:r>
            <a:r>
              <a:rPr lang="en-US" altLang="ko-KR">
                <a:latin typeface="한컴 백제 M"/>
                <a:ea typeface="한컴 백제 M"/>
              </a:rPr>
              <a:t>-logit model(logistic</a:t>
            </a:r>
            <a:r>
              <a:rPr lang="ko-KR" altLang="en-US">
                <a:latin typeface="한컴 백제 M"/>
                <a:ea typeface="한컴 백제 M"/>
              </a:rPr>
              <a:t> </a:t>
            </a:r>
            <a:r>
              <a:rPr lang="en-US" altLang="ko-KR">
                <a:latin typeface="한컴 백제 M"/>
                <a:ea typeface="한컴 백제 M"/>
              </a:rPr>
              <a:t>regression)</a:t>
            </a:r>
            <a:r>
              <a:rPr lang="ko-KR" altLang="en-US">
                <a:latin typeface="한컴 백제 M"/>
                <a:ea typeface="한컴 백제 M"/>
              </a:rPr>
              <a:t>을 써야 하는 </a:t>
            </a:r>
            <a:endParaRPr lang="ko-KR" altLang="en-US">
              <a:latin typeface="한컴 백제 M"/>
              <a:ea typeface="한컴 백제 M"/>
            </a:endParaRPr>
          </a:p>
          <a:p>
            <a:pPr lvl="0">
              <a:buNone/>
              <a:defRPr/>
            </a:pPr>
            <a:r>
              <a:rPr lang="ko-KR" altLang="en-US">
                <a:latin typeface="한컴 백제 M"/>
                <a:ea typeface="한컴 백제 M"/>
              </a:rPr>
              <a:t>  이유를 제시하였다</a:t>
            </a:r>
            <a:r>
              <a:rPr lang="en-US" altLang="ko-KR">
                <a:latin typeface="한컴 백제 M"/>
                <a:ea typeface="한컴 백제 M"/>
              </a:rPr>
              <a:t>.</a:t>
            </a:r>
            <a:endParaRPr lang="en-US" altLang="ko-KR">
              <a:latin typeface="한컴 백제 M"/>
              <a:ea typeface="한컴 백제 M"/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>
                <a:latin typeface="한컴 백제 M"/>
                <a:ea typeface="한컴 백제 M"/>
              </a:rPr>
              <a:t>Mixed logit model</a:t>
            </a:r>
            <a:r>
              <a:rPr lang="ko-KR" altLang="en-US">
                <a:latin typeface="한컴 백제 M"/>
                <a:ea typeface="한컴 백제 M"/>
              </a:rPr>
              <a:t>은 </a:t>
            </a:r>
            <a:r>
              <a:rPr lang="en-US" altLang="ko-KR">
                <a:latin typeface="한컴 백제 M"/>
                <a:ea typeface="한컴 백제 M"/>
              </a:rPr>
              <a:t>logistic regression</a:t>
            </a:r>
            <a:r>
              <a:rPr lang="ko-KR" altLang="en-US">
                <a:latin typeface="한컴 백제 M"/>
                <a:ea typeface="한컴 백제 M"/>
              </a:rPr>
              <a:t>의 장점과 함께 무선효과</a:t>
            </a:r>
            <a:r>
              <a:rPr lang="en-US" altLang="ko-KR">
                <a:latin typeface="한컴 백제 M"/>
                <a:ea typeface="한컴 백제 M"/>
              </a:rPr>
              <a:t>(random effects)</a:t>
            </a:r>
            <a:r>
              <a:rPr lang="ko-KR" altLang="en-US">
                <a:latin typeface="한컴 백제 M"/>
                <a:ea typeface="한컴 백제 M"/>
              </a:rPr>
              <a:t>의 강점을 모두 보유한다</a:t>
            </a:r>
            <a:r>
              <a:rPr lang="en-US" altLang="ko-KR">
                <a:latin typeface="한컴 백제 M"/>
                <a:ea typeface="한컴 백제 M"/>
              </a:rPr>
              <a:t>.</a:t>
            </a:r>
            <a:r>
              <a:rPr lang="ko-KR" altLang="en-US">
                <a:latin typeface="한컴 백제 M"/>
                <a:ea typeface="한컴 백제 M"/>
              </a:rPr>
              <a:t> 또한 </a:t>
            </a:r>
            <a:r>
              <a:rPr lang="en-US" altLang="ko-KR">
                <a:latin typeface="한컴 백제 M"/>
                <a:ea typeface="한컴 백제 M"/>
              </a:rPr>
              <a:t>ANOVA</a:t>
            </a:r>
            <a:r>
              <a:rPr lang="ko-KR" altLang="en-US">
                <a:latin typeface="한컴 백제 M"/>
                <a:ea typeface="한컴 백제 M"/>
              </a:rPr>
              <a:t>보다 더 높은 검정력을 보인다</a:t>
            </a:r>
            <a:r>
              <a:rPr lang="en-US" altLang="ko-KR">
                <a:latin typeface="한컴 백제 M"/>
                <a:ea typeface="한컴 백제 M"/>
              </a:rPr>
              <a:t>.</a:t>
            </a:r>
            <a:endParaRPr lang="ko-KR" altLang="en-US">
              <a:latin typeface="한컴 백제 M"/>
              <a:ea typeface="한컴 백제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69577"/>
            <a:ext cx="10972800" cy="5118845"/>
          </a:xfrm>
        </p:spPr>
        <p:txBody>
          <a:bodyPr>
            <a:normAutofit fontScale="92500" lnSpcReduction="20000"/>
          </a:bodyPr>
          <a:lstStyle/>
          <a:p>
            <a:pPr>
              <a:buNone/>
              <a:defRPr/>
            </a:pPr>
            <a:endParaRPr lang="en-US" altLang="ko-KR">
              <a:latin typeface="한컴 백제 M"/>
              <a:ea typeface="한컴 백제 M"/>
            </a:endParaRPr>
          </a:p>
          <a:p>
            <a:pPr>
              <a:defRPr/>
            </a:pPr>
            <a:r>
              <a:rPr lang="ko-KR" altLang="en-US">
                <a:latin typeface="한컴 백제 M"/>
                <a:ea typeface="한컴 백제 M"/>
              </a:rPr>
              <a:t>선형 혼합효과 모형에 대해 연구자가 가정하는 상황에서 필요</a:t>
            </a:r>
            <a:endParaRPr lang="ko-KR" altLang="en-US">
              <a:latin typeface="한컴 백제 M"/>
              <a:ea typeface="한컴 백제 M"/>
            </a:endParaRPr>
          </a:p>
          <a:p>
            <a:pPr>
              <a:buNone/>
              <a:defRPr/>
            </a:pPr>
            <a:r>
              <a:rPr lang="ko-KR" altLang="en-US">
                <a:latin typeface="한컴 백제 M"/>
                <a:ea typeface="한컴 백제 M"/>
              </a:rPr>
              <a:t>  한 참가자와 문항 수를 결정하기 위한 정보가 제공되지 않았다</a:t>
            </a:r>
            <a:r>
              <a:rPr lang="en-US" altLang="ko-KR">
                <a:latin typeface="한컴 백제 M"/>
                <a:ea typeface="한컴 백제 M"/>
              </a:rPr>
              <a:t>.</a:t>
            </a:r>
            <a:r>
              <a:rPr lang="ko-KR" altLang="en-US">
                <a:latin typeface="한컴 백제 M"/>
                <a:ea typeface="한컴 백제 M"/>
              </a:rPr>
              <a:t>  </a:t>
            </a:r>
            <a:endParaRPr lang="ko-KR" altLang="en-US">
              <a:latin typeface="한컴 백제 M"/>
              <a:ea typeface="한컴 백제 M"/>
            </a:endParaRPr>
          </a:p>
          <a:p>
            <a:pPr>
              <a:buNone/>
              <a:defRPr/>
            </a:pPr>
            <a:r>
              <a:rPr lang="ko-KR" altLang="en-US">
                <a:latin typeface="한컴 백제 M"/>
                <a:ea typeface="한컴 백제 M"/>
              </a:rPr>
              <a:t>  따라서</a:t>
            </a:r>
            <a:r>
              <a:rPr lang="en-US" altLang="ko-KR">
                <a:latin typeface="한컴 백제 M"/>
                <a:ea typeface="한컴 백제 M"/>
              </a:rPr>
              <a:t> </a:t>
            </a:r>
            <a:r>
              <a:rPr lang="ko-KR" altLang="en-US">
                <a:latin typeface="한컴 백제 M"/>
                <a:ea typeface="한컴 백제 M"/>
              </a:rPr>
              <a:t>몬테카를로 시뮬레이션을 통해 </a:t>
            </a:r>
            <a:r>
              <a:rPr lang="ko-KR" altLang="en-US">
                <a:solidFill>
                  <a:schemeClr val="tx1"/>
                </a:solidFill>
                <a:latin typeface="한컴 백제 M"/>
                <a:ea typeface="한컴 백제 M"/>
              </a:rPr>
              <a:t>실험에 적합한 문항 수 </a:t>
            </a:r>
            <a:r>
              <a:rPr lang="ko-KR" altLang="en-US">
                <a:latin typeface="한컴 백제 M"/>
                <a:ea typeface="한컴 백제 M"/>
              </a:rPr>
              <a:t>또는 </a:t>
            </a:r>
            <a:endParaRPr lang="ko-KR" altLang="en-US">
              <a:latin typeface="한컴 백제 M"/>
              <a:ea typeface="한컴 백제 M"/>
            </a:endParaRPr>
          </a:p>
          <a:p>
            <a:pPr>
              <a:buNone/>
              <a:defRPr/>
            </a:pPr>
            <a:r>
              <a:rPr lang="ko-KR" altLang="en-US">
                <a:latin typeface="한컴 백제 M"/>
                <a:ea typeface="한컴 백제 M"/>
              </a:rPr>
              <a:t>  참가자 수에 대한 정보를 제공해야 한다</a:t>
            </a:r>
            <a:r>
              <a:rPr lang="en-US" altLang="ko-KR">
                <a:latin typeface="한컴 백제 M"/>
                <a:ea typeface="한컴 백제 M"/>
              </a:rPr>
              <a:t>.</a:t>
            </a:r>
            <a:endParaRPr lang="en-US" altLang="ko-KR">
              <a:latin typeface="한컴 백제 M"/>
              <a:ea typeface="한컴 백제 M"/>
            </a:endParaRP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>
                <a:latin typeface="한컴 백제 M"/>
                <a:ea typeface="한컴 백제 M"/>
              </a:rPr>
              <a:t>GLMM</a:t>
            </a:r>
            <a:r>
              <a:rPr lang="ko-KR" altLang="en-US">
                <a:latin typeface="한컴 백제 M"/>
                <a:ea typeface="한컴 백제 M"/>
              </a:rPr>
              <a:t> 또한 </a:t>
            </a:r>
            <a:r>
              <a:rPr lang="en-US" altLang="ko-KR">
                <a:latin typeface="한컴 백제 M"/>
                <a:ea typeface="한컴 백제 M"/>
              </a:rPr>
              <a:t>LMM</a:t>
            </a:r>
            <a:r>
              <a:rPr lang="ko-KR" altLang="en-US">
                <a:latin typeface="한컴 백제 M"/>
                <a:ea typeface="한컴 백제 M"/>
              </a:rPr>
              <a:t>처럼 실험데이터 분석을 위한 논의가 있었으</a:t>
            </a:r>
            <a:endParaRPr lang="ko-KR" altLang="en-US">
              <a:latin typeface="한컴 백제 M"/>
              <a:ea typeface="한컴 백제 M"/>
            </a:endParaRPr>
          </a:p>
          <a:p>
            <a:pPr marL="0" indent="0">
              <a:buNone/>
              <a:defRPr/>
            </a:pPr>
            <a:r>
              <a:rPr lang="ko-KR" altLang="en-US">
                <a:latin typeface="한컴 백제 M"/>
                <a:ea typeface="한컴 백제 M"/>
              </a:rPr>
              <a:t>  나 설정이 매우 제한적이었다</a:t>
            </a:r>
            <a:r>
              <a:rPr lang="en-US" altLang="ko-KR">
                <a:latin typeface="한컴 백제 M"/>
                <a:ea typeface="한컴 백제 M"/>
              </a:rPr>
              <a:t>.</a:t>
            </a:r>
            <a:r>
              <a:rPr lang="ko-KR" altLang="en-US">
                <a:latin typeface="한컴 백제 M"/>
                <a:ea typeface="한컴 백제 M"/>
              </a:rPr>
              <a:t> 연구에서 </a:t>
            </a:r>
            <a:r>
              <a:rPr lang="en-US" altLang="ko-KR">
                <a:latin typeface="한컴 백제 M"/>
                <a:ea typeface="한컴 백제 M"/>
              </a:rPr>
              <a:t>GLMM</a:t>
            </a:r>
            <a:r>
              <a:rPr lang="ko-KR" altLang="en-US">
                <a:latin typeface="한컴 백제 M"/>
                <a:ea typeface="한컴 백제 M"/>
              </a:rPr>
              <a:t>의 사용을 고려</a:t>
            </a:r>
            <a:endParaRPr lang="ko-KR" altLang="en-US">
              <a:latin typeface="한컴 백제 M"/>
              <a:ea typeface="한컴 백제 M"/>
            </a:endParaRPr>
          </a:p>
          <a:p>
            <a:pPr marL="0" indent="0">
              <a:buNone/>
              <a:defRPr/>
            </a:pPr>
            <a:r>
              <a:rPr lang="ko-KR" altLang="en-US">
                <a:latin typeface="한컴 백제 M"/>
                <a:ea typeface="한컴 백제 M"/>
              </a:rPr>
              <a:t>  하는 실험연구자들에게 필요한 정보를 제공하고 모형을 적절히 </a:t>
            </a:r>
            <a:endParaRPr lang="ko-KR" altLang="en-US">
              <a:latin typeface="한컴 백제 M"/>
              <a:ea typeface="한컴 백제 M"/>
            </a:endParaRPr>
          </a:p>
          <a:p>
            <a:pPr marL="0" indent="0">
              <a:buNone/>
              <a:defRPr/>
            </a:pPr>
            <a:r>
              <a:rPr lang="en-US" altLang="ko-KR">
                <a:latin typeface="한컴 백제 M"/>
                <a:ea typeface="한컴 백제 M"/>
              </a:rPr>
              <a:t>  </a:t>
            </a:r>
            <a:r>
              <a:rPr lang="ko-KR" altLang="en-US">
                <a:latin typeface="한컴 백제 M"/>
                <a:ea typeface="한컴 백제 M"/>
              </a:rPr>
              <a:t>사용하기 위한 방법을 제시하기 위해 역시 몬테카를로 시뮬레이션 </a:t>
            </a:r>
            <a:endParaRPr lang="ko-KR" altLang="en-US">
              <a:latin typeface="한컴 백제 M"/>
              <a:ea typeface="한컴 백제 M"/>
            </a:endParaRPr>
          </a:p>
          <a:p>
            <a:pPr marL="0" indent="0">
              <a:buNone/>
              <a:defRPr/>
            </a:pPr>
            <a:r>
              <a:rPr lang="ko-KR" altLang="en-US">
                <a:latin typeface="한컴 백제 M"/>
                <a:ea typeface="한컴 백제 M"/>
              </a:rPr>
              <a:t>  연구를 수행하였다</a:t>
            </a:r>
            <a:r>
              <a:rPr lang="en-US" altLang="ko-KR">
                <a:latin typeface="한컴 백제 M"/>
                <a:ea typeface="한컴 백제 M"/>
              </a:rPr>
              <a:t>. </a:t>
            </a:r>
            <a:endParaRPr lang="en-US" altLang="ko-KR">
              <a:latin typeface="한컴 백제 M"/>
              <a:ea typeface="한컴 백제 M"/>
            </a:endParaRPr>
          </a:p>
          <a:p>
            <a:pPr>
              <a:defRPr/>
            </a:pPr>
            <a:endParaRPr lang="en-US" altLang="ko-KR">
              <a:latin typeface="한컴 백제 M"/>
              <a:ea typeface="한컴 백제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447217"/>
            <a:ext cx="10972800" cy="960120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*Issue 1</a:t>
            </a:r>
            <a:br>
              <a:rPr lang="en-US" altLang="ko-KR"/>
            </a:br>
            <a:r>
              <a:rPr lang="en-US" altLang="ko-KR"/>
              <a:t> LMM</a:t>
            </a:r>
            <a:r>
              <a:rPr lang="ko-KR" altLang="en-US"/>
              <a:t>과 </a:t>
            </a:r>
            <a:r>
              <a:rPr lang="en-US" altLang="ko-KR"/>
              <a:t>GLMM</a:t>
            </a:r>
            <a:r>
              <a:rPr lang="ko-KR" altLang="en-US"/>
              <a:t>의 차이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792541"/>
            <a:ext cx="10972800" cy="4525963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600">
                <a:latin typeface="한컴 백제 M"/>
                <a:ea typeface="한컴 백제 M"/>
              </a:rPr>
              <a:t>GLMM</a:t>
            </a:r>
            <a:r>
              <a:rPr lang="ko-KR" altLang="en-US" sz="2600">
                <a:latin typeface="한컴 백제 M"/>
                <a:ea typeface="한컴 백제 M"/>
              </a:rPr>
              <a:t>은 연결함수</a:t>
            </a:r>
            <a:r>
              <a:rPr lang="en-US" altLang="ko-KR" sz="2600">
                <a:latin typeface="한컴 백제 M"/>
                <a:ea typeface="한컴 백제 M"/>
              </a:rPr>
              <a:t>(</a:t>
            </a:r>
            <a:r>
              <a:rPr lang="en-US" altLang="ko-KR" sz="2600">
                <a:latin typeface="Trebuchet MS"/>
                <a:ea typeface="한컴 백제 M"/>
              </a:rPr>
              <a:t>link function</a:t>
            </a:r>
            <a:r>
              <a:rPr lang="en-US" altLang="ko-KR" sz="2600">
                <a:latin typeface="한컴 백제 M"/>
                <a:ea typeface="한컴 백제 M"/>
              </a:rPr>
              <a:t>)</a:t>
            </a:r>
            <a:r>
              <a:rPr lang="ko-KR" altLang="en-US" sz="2600">
                <a:latin typeface="한컴 백제 M"/>
                <a:ea typeface="한컴 백제 M"/>
              </a:rPr>
              <a:t>을 사용한다</a:t>
            </a:r>
            <a:r>
              <a:rPr lang="en-US" altLang="ko-KR" sz="2600">
                <a:latin typeface="한컴 백제 M"/>
                <a:ea typeface="한컴 백제 M"/>
              </a:rPr>
              <a:t>.</a:t>
            </a:r>
            <a:r>
              <a:rPr lang="ko-KR" altLang="en-US" sz="2600">
                <a:latin typeface="한컴 백제 M"/>
                <a:ea typeface="한컴 백제 M"/>
              </a:rPr>
              <a:t> 선형 혼합효과 모형</a:t>
            </a:r>
            <a:r>
              <a:rPr lang="en-US" altLang="ko-KR" sz="2600">
                <a:latin typeface="한컴 백제 M"/>
                <a:ea typeface="한컴 백제 M"/>
              </a:rPr>
              <a:t>(</a:t>
            </a:r>
            <a:r>
              <a:rPr lang="en-US" altLang="ko-KR" sz="2600">
                <a:latin typeface="Trebuchet MS"/>
                <a:ea typeface="한컴 백제 M"/>
              </a:rPr>
              <a:t>linear mixed-effects model: LMM</a:t>
            </a:r>
            <a:r>
              <a:rPr lang="en-US" altLang="ko-KR" sz="2600">
                <a:latin typeface="한컴 백제 M"/>
                <a:ea typeface="한컴 백제 M"/>
              </a:rPr>
              <a:t>)</a:t>
            </a:r>
            <a:r>
              <a:rPr lang="ko-KR" altLang="en-US" sz="2600">
                <a:latin typeface="한컴 백제 M"/>
                <a:ea typeface="한컴 백제 M"/>
              </a:rPr>
              <a:t>은</a:t>
            </a:r>
            <a:r>
              <a:rPr lang="en-US" altLang="ko-KR" sz="2600">
                <a:latin typeface="한컴 백제 M"/>
                <a:ea typeface="한컴 백제 M"/>
              </a:rPr>
              <a:t> </a:t>
            </a:r>
            <a:r>
              <a:rPr lang="ko-KR" altLang="en-US" sz="2600">
                <a:latin typeface="한컴 백제 M"/>
                <a:ea typeface="한컴 백제 M"/>
              </a:rPr>
              <a:t>종속변인이 연속형인 경우 사용되는 연결함수가 항등함수</a:t>
            </a:r>
            <a:r>
              <a:rPr lang="en-US" altLang="ko-KR" sz="2600">
                <a:latin typeface="한컴 백제 M"/>
                <a:ea typeface="한컴 백제 M"/>
              </a:rPr>
              <a:t>(</a:t>
            </a:r>
            <a:r>
              <a:rPr lang="en-US" altLang="ko-KR" sz="2600">
                <a:latin typeface="Trebuchet MS"/>
                <a:ea typeface="한컴 백제 M"/>
              </a:rPr>
              <a:t>identity function</a:t>
            </a:r>
            <a:r>
              <a:rPr lang="en-US" altLang="ko-KR" sz="2600">
                <a:latin typeface="한컴 백제 M"/>
                <a:ea typeface="한컴 백제 M"/>
              </a:rPr>
              <a:t>)</a:t>
            </a:r>
            <a:r>
              <a:rPr lang="ko-KR" altLang="en-US" sz="2600">
                <a:latin typeface="한컴 백제 M"/>
                <a:ea typeface="한컴 백제 M"/>
              </a:rPr>
              <a:t>인 </a:t>
            </a:r>
            <a:r>
              <a:rPr lang="en-US" altLang="ko-KR" sz="2600">
                <a:latin typeface="한컴 백제 M"/>
                <a:ea typeface="한컴 백제 M"/>
              </a:rPr>
              <a:t>GLMM</a:t>
            </a:r>
            <a:r>
              <a:rPr lang="ko-KR" altLang="en-US" sz="2600">
                <a:latin typeface="한컴 백제 M"/>
                <a:ea typeface="한컴 백제 M"/>
              </a:rPr>
              <a:t>의 일종이라고 볼 수 있다</a:t>
            </a:r>
            <a:r>
              <a:rPr lang="en-US" altLang="ko-KR" sz="2600">
                <a:latin typeface="한컴 백제 M"/>
                <a:ea typeface="한컴 백제 M"/>
              </a:rPr>
              <a:t>.</a:t>
            </a:r>
            <a:endParaRPr lang="en-US" altLang="ko-KR" sz="2600"/>
          </a:p>
          <a:p>
            <a:pPr lvl="0">
              <a:buNone/>
              <a:defRPr/>
            </a:pPr>
            <a:r>
              <a:rPr lang="en-US" altLang="ko-KR" sz="2600"/>
              <a:t> </a:t>
            </a:r>
            <a:endParaRPr lang="en-US" altLang="ko-KR" sz="2600"/>
          </a:p>
          <a:p>
            <a:pPr lvl="0">
              <a:defRPr/>
            </a:pPr>
            <a:r>
              <a:rPr lang="en-US" altLang="ko-KR" sz="2600">
                <a:latin typeface="한컴 백제 M"/>
                <a:ea typeface="한컴 백제 M"/>
              </a:rPr>
              <a:t>GLMM</a:t>
            </a:r>
            <a:r>
              <a:rPr lang="ko-KR" altLang="en-US" sz="2600">
                <a:latin typeface="한컴 백제 M"/>
                <a:ea typeface="한컴 백제 M"/>
              </a:rPr>
              <a:t>의 장점 가운데 하나는 연결함수를 사용함으로써 종속변인의 분포적 가정이 정규분포에 국한되지 않는다는 것이다</a:t>
            </a:r>
            <a:r>
              <a:rPr lang="en-US" altLang="ko-KR" sz="2600">
                <a:latin typeface="한컴 백제 M"/>
                <a:ea typeface="한컴 백제 M"/>
              </a:rPr>
              <a:t>.</a:t>
            </a:r>
            <a:endParaRPr lang="en-US" altLang="ko-KR" sz="2600"/>
          </a:p>
          <a:p>
            <a:pPr marL="0" indent="0">
              <a:buNone/>
              <a:defRPr/>
            </a:pPr>
            <a:endParaRPr lang="en-US" altLang="ko-KR"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447217"/>
            <a:ext cx="10972800" cy="960120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*Issue 2</a:t>
            </a:r>
            <a:br>
              <a:rPr lang="en-US" altLang="ko-KR"/>
            </a:br>
            <a:r>
              <a:rPr lang="en-US" altLang="ko-KR"/>
              <a:t> Maximal model (random slope)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4099" y="1792541"/>
            <a:ext cx="11244944" cy="4525963"/>
          </a:xfrm>
        </p:spPr>
        <p:txBody>
          <a:bodyPr>
            <a:normAutofit fontScale="70000" lnSpcReduction="20000"/>
          </a:bodyPr>
          <a:lstStyle/>
          <a:p>
            <a:pPr lvl="0">
              <a:defRPr/>
            </a:pPr>
            <a:r>
              <a:rPr lang="ko-KR" altLang="en-US" sz="3571">
                <a:latin typeface="한컴 백제 M"/>
                <a:ea typeface="한컴 백제 M"/>
              </a:rPr>
              <a:t>연구자가 관심있는 효과가 아닐지라도 가장 복잡한 모형으로부터 효과를 검증한다</a:t>
            </a:r>
            <a:r>
              <a:rPr lang="en-US" altLang="ko-KR" sz="3571">
                <a:latin typeface="한컴 백제 M"/>
                <a:ea typeface="한컴 백제 M"/>
              </a:rPr>
              <a:t>.</a:t>
            </a:r>
            <a:endParaRPr lang="en-US" altLang="ko-KR" sz="3571">
              <a:latin typeface="한컴 백제 M"/>
              <a:ea typeface="한컴 백제 M"/>
            </a:endParaRPr>
          </a:p>
          <a:p>
            <a:pPr lvl="0">
              <a:defRPr/>
            </a:pPr>
            <a:r>
              <a:rPr lang="ko-KR" altLang="en-US" sz="3571">
                <a:latin typeface="한컴 백제 M"/>
                <a:ea typeface="한컴 백제 M"/>
              </a:rPr>
              <a:t>검정력</a:t>
            </a:r>
            <a:r>
              <a:rPr lang="en-US" altLang="ko-KR" sz="3571">
                <a:latin typeface="한컴 백제 M"/>
                <a:ea typeface="한컴 백제 M"/>
              </a:rPr>
              <a:t>(power = 1-</a:t>
            </a:r>
            <a:r>
              <a:rPr lang="el-GR" altLang="ko-KR" sz="3571">
                <a:latin typeface="한컴 백제 M"/>
                <a:ea typeface="한컴 백제 M"/>
              </a:rPr>
              <a:t>β</a:t>
            </a:r>
            <a:r>
              <a:rPr lang="en-US" altLang="ko-KR" sz="3571">
                <a:latin typeface="한컴 백제 M"/>
                <a:ea typeface="한컴 백제 M"/>
              </a:rPr>
              <a:t>)</a:t>
            </a:r>
            <a:r>
              <a:rPr lang="ko-KR" altLang="en-US" sz="3571">
                <a:latin typeface="한컴 백제 M"/>
                <a:ea typeface="한컴 백제 M"/>
              </a:rPr>
              <a:t>을 잃게 된다는 단점이 있다</a:t>
            </a:r>
            <a:r>
              <a:rPr lang="en-US" altLang="ko-KR" sz="3571">
                <a:latin typeface="한컴 백제 M"/>
                <a:ea typeface="한컴 백제 M"/>
              </a:rPr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 sz="3571">
                <a:latin typeface="한컴 백제 M"/>
                <a:ea typeface="한컴 백제 M"/>
              </a:rPr>
              <a:t>LRT(Likelihood Ratio Test, </a:t>
            </a:r>
            <a:r>
              <a:rPr lang="ko-KR" altLang="en-US" sz="3571">
                <a:latin typeface="한컴 백제 M"/>
                <a:ea typeface="한컴 백제 M"/>
              </a:rPr>
              <a:t>우도비검정</a:t>
            </a:r>
            <a:r>
              <a:rPr lang="en-US" altLang="ko-KR" sz="3571">
                <a:latin typeface="한컴 백제 M"/>
                <a:ea typeface="한컴 백제 M"/>
              </a:rPr>
              <a:t>) &amp; Wald test</a:t>
            </a:r>
            <a:r>
              <a:rPr lang="ko-KR" altLang="en-US" sz="3571">
                <a:latin typeface="한컴 백제 M"/>
                <a:ea typeface="한컴 백제 M"/>
              </a:rPr>
              <a:t>로 검정</a:t>
            </a:r>
            <a:r>
              <a:rPr lang="en-US" altLang="ko-KR" sz="3571">
                <a:latin typeface="한컴 백제 M"/>
                <a:ea typeface="한컴 백제 M"/>
              </a:rPr>
              <a:t>.</a:t>
            </a:r>
            <a:endParaRPr lang="en-US" altLang="ko-KR" sz="3571">
              <a:latin typeface="한컴 백제 M"/>
              <a:ea typeface="한컴 백제 M"/>
            </a:endParaRPr>
          </a:p>
          <a:p>
            <a:pPr lvl="0">
              <a:buNone/>
              <a:defRPr/>
            </a:pPr>
            <a:r>
              <a:rPr lang="en-US" altLang="ko-KR"/>
              <a:t>⇒</a:t>
            </a:r>
            <a:r>
              <a:rPr lang="ko-KR" altLang="en-US"/>
              <a:t> </a:t>
            </a:r>
            <a:r>
              <a:rPr lang="en-US" altLang="ko-KR" sz="2967">
                <a:latin typeface="한컴 백제 M"/>
                <a:ea typeface="한컴 백제 M"/>
              </a:rPr>
              <a:t>LRT(Likelihood Ratio Test):</a:t>
            </a:r>
            <a:r>
              <a:rPr lang="en-US" altLang="ko-KR">
                <a:latin typeface="한컴 백제 M"/>
                <a:ea typeface="한컴 백제 M"/>
              </a:rPr>
              <a:t> </a:t>
            </a:r>
            <a:r>
              <a:rPr lang="ko-KR" altLang="en-US" sz="2967">
                <a:latin typeface="한컴 백제 M"/>
                <a:ea typeface="한컴 백제 M"/>
              </a:rPr>
              <a:t>우도비 검정은</a:t>
            </a:r>
            <a:r>
              <a:rPr lang="en-US" altLang="ko-KR" sz="2967">
                <a:latin typeface="한컴 백제 M"/>
                <a:ea typeface="한컴 백제 M"/>
              </a:rPr>
              <a:t> </a:t>
            </a:r>
            <a:r>
              <a:rPr lang="ko-KR" altLang="en-US" sz="2967">
                <a:latin typeface="한컴 백제 M"/>
                <a:ea typeface="한컴 백제 M"/>
              </a:rPr>
              <a:t>두 모형의 적합도를 나타내는 편차 차이가 카이제곱 분포를 따른다는 가정을 기반으로 한다</a:t>
            </a:r>
            <a:r>
              <a:rPr lang="en-US" altLang="ko-KR" sz="2967">
                <a:latin typeface="한컴 백제 M"/>
                <a:ea typeface="한컴 백제 M"/>
              </a:rPr>
              <a:t>. </a:t>
            </a:r>
            <a:r>
              <a:rPr lang="ko-KR" altLang="en-US" sz="2967">
                <a:latin typeface="한컴 백제 M"/>
                <a:ea typeface="한컴 백제 M"/>
              </a:rPr>
              <a:t>동일한 구조의 모형을 비교할 때 사용한다</a:t>
            </a:r>
            <a:r>
              <a:rPr lang="en-US" altLang="ko-KR" sz="2967">
                <a:latin typeface="한컴 백제 M"/>
                <a:ea typeface="한컴 백제 M"/>
              </a:rPr>
              <a:t>.</a:t>
            </a:r>
            <a:endParaRPr lang="en-US" altLang="ko-KR" sz="2967">
              <a:latin typeface="한컴 백제 M"/>
              <a:ea typeface="한컴 백제 M"/>
            </a:endParaRPr>
          </a:p>
          <a:p>
            <a:pPr lvl="0">
              <a:defRPr/>
            </a:pPr>
            <a:endParaRPr lang="en-US" altLang="ko-KR"/>
          </a:p>
          <a:p>
            <a:pPr lvl="0">
              <a:buNone/>
              <a:defRPr/>
            </a:pPr>
            <a:r>
              <a:rPr lang="en-US" altLang="ko-KR"/>
              <a:t>⇒</a:t>
            </a:r>
            <a:r>
              <a:rPr lang="ko-KR" altLang="en-US"/>
              <a:t> </a:t>
            </a:r>
            <a:r>
              <a:rPr lang="en-US" altLang="ko-KR">
                <a:latin typeface="한컴 백제 M"/>
                <a:ea typeface="한컴 백제 M"/>
              </a:rPr>
              <a:t>Wald Test: </a:t>
            </a:r>
            <a:r>
              <a:rPr lang="en-US" altLang="ko-KR" sz="2967">
                <a:latin typeface="한컴 백제 M"/>
                <a:ea typeface="한컴 백제 M"/>
              </a:rPr>
              <a:t>Wald</a:t>
            </a:r>
            <a:r>
              <a:rPr lang="ko-KR" altLang="en-US" sz="2967">
                <a:latin typeface="한컴 백제 M"/>
                <a:ea typeface="한컴 백제 M"/>
              </a:rPr>
              <a:t>검정은 고정효과에 대한 가설검정을 위해 사용되는 방법이다</a:t>
            </a:r>
            <a:r>
              <a:rPr lang="en-US" altLang="ko-KR" sz="2967">
                <a:latin typeface="한컴 백제 M"/>
                <a:ea typeface="한컴 백제 M"/>
              </a:rPr>
              <a:t>. </a:t>
            </a:r>
            <a:r>
              <a:rPr lang="ko-KR" altLang="en-US" sz="2967">
                <a:latin typeface="한컴 백제 M"/>
                <a:ea typeface="한컴 백제 M"/>
              </a:rPr>
              <a:t> </a:t>
            </a:r>
            <a:endParaRPr lang="ko-KR" altLang="en-US" sz="2967">
              <a:latin typeface="한컴 백제 M"/>
              <a:ea typeface="한컴 백제 M"/>
            </a:endParaRPr>
          </a:p>
          <a:p>
            <a:pPr lvl="0">
              <a:buNone/>
              <a:defRPr/>
            </a:pPr>
            <a:r>
              <a:rPr lang="ko-KR" altLang="en-US" sz="2967">
                <a:latin typeface="한컴 백제 M"/>
                <a:ea typeface="한컴 백제 M"/>
              </a:rPr>
              <a:t>   검정통계량 </a:t>
            </a:r>
            <a:r>
              <a:rPr lang="en-US" altLang="ko-KR" sz="2967">
                <a:latin typeface="한컴 백제 M"/>
                <a:ea typeface="한컴 백제 M"/>
              </a:rPr>
              <a:t>Twald</a:t>
            </a:r>
            <a:r>
              <a:rPr lang="ko-KR" altLang="en-US" sz="2967">
                <a:latin typeface="한컴 백제 M"/>
                <a:ea typeface="한컴 백제 M"/>
              </a:rPr>
              <a:t>는 추정값 </a:t>
            </a:r>
            <a:r>
              <a:rPr lang="el-GR" altLang="ko-KR" sz="2967">
                <a:latin typeface="한컴 백제 M"/>
                <a:ea typeface="한컴 백제 M"/>
              </a:rPr>
              <a:t>β</a:t>
            </a:r>
            <a:r>
              <a:rPr lang="ko-KR" altLang="en-US" sz="2967">
                <a:latin typeface="한컴 백제 M"/>
                <a:ea typeface="한컴 백제 M"/>
              </a:rPr>
              <a:t>를 그 표준오차 </a:t>
            </a:r>
            <a:r>
              <a:rPr lang="en-US" altLang="ko-KR" sz="2967">
                <a:latin typeface="한컴 백제 M"/>
                <a:ea typeface="한컴 백제 M"/>
              </a:rPr>
              <a:t>SE(</a:t>
            </a:r>
            <a:r>
              <a:rPr lang="el-GR" altLang="ko-KR" sz="2967">
                <a:latin typeface="한컴 백제 M"/>
                <a:ea typeface="한컴 백제 M"/>
              </a:rPr>
              <a:t>β</a:t>
            </a:r>
            <a:r>
              <a:rPr lang="en-US" altLang="ko-KR" sz="2967">
                <a:latin typeface="한컴 백제 M"/>
                <a:ea typeface="한컴 백제 M"/>
              </a:rPr>
              <a:t>)</a:t>
            </a:r>
            <a:r>
              <a:rPr lang="ko-KR" altLang="en-US" sz="2967">
                <a:latin typeface="한컴 백제 M"/>
                <a:ea typeface="한컴 백제 M"/>
              </a:rPr>
              <a:t>로</a:t>
            </a:r>
            <a:r>
              <a:rPr lang="en-US" altLang="ko-KR" sz="2967">
                <a:latin typeface="한컴 백제 M"/>
                <a:ea typeface="한컴 백제 M"/>
              </a:rPr>
              <a:t> </a:t>
            </a:r>
            <a:r>
              <a:rPr lang="ko-KR" altLang="en-US" sz="2967">
                <a:latin typeface="한컴 백제 M"/>
                <a:ea typeface="한컴 백제 M"/>
              </a:rPr>
              <a:t>나눈 값을 사용한다</a:t>
            </a:r>
            <a:r>
              <a:rPr lang="en-US" altLang="ko-KR" sz="2967">
                <a:latin typeface="한컴 백제 M"/>
                <a:ea typeface="한컴 백제 M"/>
              </a:rPr>
              <a:t>. </a:t>
            </a:r>
            <a:endParaRPr lang="ko-KR" altLang="en-US" sz="2967">
              <a:latin typeface="한컴 백제 M"/>
              <a:ea typeface="한컴 백제 M"/>
            </a:endParaRPr>
          </a:p>
          <a:p>
            <a:pPr lvl="0">
              <a:buNone/>
              <a:defRPr/>
            </a:pPr>
            <a:r>
              <a:rPr lang="ko-KR" altLang="en-US" sz="2967">
                <a:latin typeface="한컴 백제 M"/>
                <a:ea typeface="한컴 백제 M"/>
              </a:rPr>
              <a:t>   표본의 크기가 충분히 클 때 </a:t>
            </a:r>
            <a:r>
              <a:rPr lang="en-US" altLang="ko-KR" sz="2967">
                <a:latin typeface="한컴 백제 M"/>
                <a:ea typeface="한컴 백제 M"/>
              </a:rPr>
              <a:t>Twald</a:t>
            </a:r>
            <a:r>
              <a:rPr lang="ko-KR" altLang="en-US" sz="2967">
                <a:latin typeface="한컴 백제 M"/>
                <a:ea typeface="한컴 백제 M"/>
              </a:rPr>
              <a:t>는 영가설 아래에서 </a:t>
            </a:r>
            <a:r>
              <a:rPr lang="en-US" altLang="ko-KR" sz="2967">
                <a:latin typeface="한컴 백제 M"/>
                <a:ea typeface="한컴 백제 M"/>
              </a:rPr>
              <a:t>Z</a:t>
            </a:r>
            <a:r>
              <a:rPr lang="ko-KR" altLang="en-US" sz="2967">
                <a:latin typeface="한컴 백제 M"/>
                <a:ea typeface="한컴 백제 M"/>
              </a:rPr>
              <a:t>분포를 따른다는 가정을 기반으로 한다</a:t>
            </a:r>
            <a:r>
              <a:rPr lang="en-US" altLang="ko-KR" sz="2967">
                <a:latin typeface="한컴 백제 M"/>
                <a:ea typeface="한컴 백제 M"/>
              </a:rPr>
              <a:t>.</a:t>
            </a:r>
            <a:r>
              <a:rPr lang="en-US" altLang="ko-KR" sz="2967"/>
              <a:t> </a:t>
            </a:r>
            <a:endParaRPr lang="en-US" altLang="ko-KR" sz="2967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STFangsong"/>
        <a:font script="Hant" typeface="Microsoft JhengHei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STFangsong"/>
        <a:font script="Hant" typeface="Microsoft JhengHei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1221</ep:Words>
  <ep:PresentationFormat>와이드스크린</ep:PresentationFormat>
  <ep:Paragraphs>148</ep:Paragraphs>
  <ep:Slides>19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New_Simple01</vt:lpstr>
      <vt:lpstr>실험설계에서 일반화  선형 혼합효과 모형의 수행</vt:lpstr>
      <vt:lpstr>GLMM 소개</vt:lpstr>
      <vt:lpstr>기존 연구 – 선형 혼합효과 모형  (Linear mixed-effects model)</vt:lpstr>
      <vt:lpstr>슬라이드 4</vt:lpstr>
      <vt:lpstr>슬라이드 5</vt:lpstr>
      <vt:lpstr>기존 연구 – 일반화 선형 혼합효과 모형       (Generalized linear mixed-effects model)</vt:lpstr>
      <vt:lpstr>슬라이드 7</vt:lpstr>
      <vt:lpstr>*Issue 1  LMM과 GLMM의 차이</vt:lpstr>
      <vt:lpstr>*Issue 2  Maximal model (random slope)</vt:lpstr>
      <vt:lpstr>모형</vt:lpstr>
      <vt:lpstr>실험1: LMM</vt:lpstr>
      <vt:lpstr>LMM result – bias &amp; RMSE</vt:lpstr>
      <vt:lpstr>LMM result - 1종 오류 비율</vt:lpstr>
      <vt:lpstr>LMM result - 검정력</vt:lpstr>
      <vt:lpstr>실험2: GLMM</vt:lpstr>
      <vt:lpstr>GLMM result – RMSE(root mean squared error)</vt:lpstr>
      <vt:lpstr>GLMM result – 1종 오류 비율</vt:lpstr>
      <vt:lpstr>슬라이드 18</vt:lpstr>
      <vt:lpstr>Reference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2021-04-12T03:20:23.000</dcterms:created>
  <dc:creator>Yoon JeeWon</dc:creator>
  <cp:lastModifiedBy>USER</cp:lastModifiedBy>
  <dcterms:modified xsi:type="dcterms:W3CDTF">2021-04-18T03:59:42.735</dcterms:modified>
  <cp:revision>230</cp:revision>
  <dc:title>PowerPoint 프레젠테이션</dc:title>
  <cp:version>0906.0100.01</cp:version>
</cp:coreProperties>
</file>