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70" r:id="rId6"/>
    <p:sldId id="271" r:id="rId7"/>
    <p:sldId id="273" r:id="rId8"/>
    <p:sldId id="261" r:id="rId9"/>
    <p:sldId id="263" r:id="rId10"/>
    <p:sldId id="26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A1B4B-0C8D-8145-AE7D-17765F345316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4962-7E8E-D642-BF6B-D0001022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0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5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0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6C2-8BDC-6141-9EBE-3FEF7BA498D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3A0FB-225F-5E40-8F76-6BC0C646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22.emf"/><Relationship Id="rId13" Type="http://schemas.openxmlformats.org/officeDocument/2006/relationships/image" Target="../media/image23.emf"/><Relationship Id="rId14" Type="http://schemas.openxmlformats.org/officeDocument/2006/relationships/image" Target="../media/image24.emf"/><Relationship Id="rId15" Type="http://schemas.openxmlformats.org/officeDocument/2006/relationships/image" Target="../media/image25.emf"/><Relationship Id="rId16" Type="http://schemas.openxmlformats.org/officeDocument/2006/relationships/image" Target="../media/image13.jpe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microsoft.com/office/2007/relationships/hdphoto" Target="../media/hdphoto2.wdp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11.jpeg"/><Relationship Id="rId7" Type="http://schemas.microsoft.com/office/2007/relationships/hdphoto" Target="../media/hdphoto1.wdp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2.emf"/><Relationship Id="rId5" Type="http://schemas.openxmlformats.org/officeDocument/2006/relationships/image" Target="../media/image13.jpe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6218"/>
            <a:ext cx="8229600" cy="1143000"/>
          </a:xfrm>
        </p:spPr>
        <p:txBody>
          <a:bodyPr/>
          <a:lstStyle/>
          <a:p>
            <a:r>
              <a:rPr lang="en-US" dirty="0" smtClean="0"/>
              <a:t>Statistical hypothesis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Student’s t test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79926" y="6722204"/>
            <a:ext cx="20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1684434"/>
            <a:ext cx="7632848" cy="1656184"/>
            <a:chOff x="647283" y="1740954"/>
            <a:chExt cx="7632848" cy="1656184"/>
          </a:xfrm>
        </p:grpSpPr>
        <p:sp>
          <p:nvSpPr>
            <p:cNvPr id="23" name="TextBox 22"/>
            <p:cNvSpPr txBox="1"/>
            <p:nvPr/>
          </p:nvSpPr>
          <p:spPr>
            <a:xfrm>
              <a:off x="1347914" y="2216959"/>
              <a:ext cx="2002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 ~ </a:t>
              </a:r>
              <a:r>
                <a:rPr lang="en-US" sz="1400" dirty="0"/>
                <a:t>student’s t dist. with    </a:t>
              </a:r>
            </a:p>
            <a:p>
              <a:r>
                <a:rPr lang="en-US" sz="1400" dirty="0"/>
                <a:t>   degree of freedom </a:t>
              </a:r>
              <a:r>
                <a:rPr lang="en-US" sz="1400" i="1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ν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24969" y="1844824"/>
              <a:ext cx="48245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H</a:t>
              </a:r>
              <a:r>
                <a:rPr lang="en-US" sz="2200" baseline="-25000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0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7283" y="1740954"/>
              <a:ext cx="7632848" cy="165618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2566" y="2852936"/>
              <a:ext cx="3372396" cy="4430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Picture 53" descr="latex-image-1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1978477"/>
              <a:ext cx="1268456" cy="580587"/>
            </a:xfrm>
            <a:prstGeom prst="rect">
              <a:avLst/>
            </a:prstGeom>
          </p:spPr>
        </p:pic>
        <p:pic>
          <p:nvPicPr>
            <p:cNvPr id="55" name="Picture 54" descr="latex-image-1.pd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145" y="2639792"/>
              <a:ext cx="1900247" cy="65180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658468" y="1844824"/>
              <a:ext cx="2281684" cy="1417395"/>
              <a:chOff x="3226420" y="1867589"/>
              <a:chExt cx="2497708" cy="1529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226420" y="1867589"/>
                <a:ext cx="2497708" cy="121882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4330058" y="1939595"/>
                <a:ext cx="284515" cy="1457543"/>
                <a:chOff x="2493891" y="4837433"/>
                <a:chExt cx="227051" cy="1198948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597448" y="4837433"/>
                  <a:ext cx="0" cy="918001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/>
                <p:cNvSpPr/>
                <p:nvPr/>
              </p:nvSpPr>
              <p:spPr>
                <a:xfrm>
                  <a:off x="2493891" y="5783209"/>
                  <a:ext cx="227051" cy="253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00"/>
                      </a:solidFill>
                    </a:rPr>
                    <a:t>0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48" name="직선 화살표 연결선 53"/>
              <p:cNvCxnSpPr/>
              <p:nvPr/>
            </p:nvCxnSpPr>
            <p:spPr>
              <a:xfrm flipH="1">
                <a:off x="3321946" y="3068209"/>
                <a:ext cx="2304256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896317" y="3025003"/>
                <a:ext cx="327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/>
                    <a:cs typeface="Times New Roman"/>
                  </a:rPr>
                  <a:t>t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95536" y="3588504"/>
            <a:ext cx="8496944" cy="2792824"/>
            <a:chOff x="539552" y="3732520"/>
            <a:chExt cx="8496944" cy="2792824"/>
          </a:xfrm>
        </p:grpSpPr>
        <p:sp>
          <p:nvSpPr>
            <p:cNvPr id="58" name="TextBox 57"/>
            <p:cNvSpPr txBox="1"/>
            <p:nvPr/>
          </p:nvSpPr>
          <p:spPr>
            <a:xfrm>
              <a:off x="2493291" y="5544450"/>
              <a:ext cx="350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-</a:t>
              </a:r>
              <a:endParaRPr lang="en-US" sz="2800" dirty="0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008" y="5474018"/>
              <a:ext cx="1296144" cy="521644"/>
            </a:xfrm>
            <a:prstGeom prst="rect">
              <a:avLst/>
            </a:prstGeom>
            <a:scene3d>
              <a:camera prst="orthographicFront">
                <a:rot lat="21047247" lon="943040" rev="596009"/>
              </a:camera>
              <a:lightRig rig="threePt" dir="t"/>
            </a:scene3d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06417" y="5445224"/>
              <a:ext cx="1296144" cy="622446"/>
            </a:xfrm>
            <a:prstGeom prst="rect">
              <a:avLst/>
            </a:prstGeom>
            <a:scene3d>
              <a:camera prst="orthographicFront">
                <a:rot lat="21047247" lon="943040" rev="596009"/>
              </a:camera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611622" y="4005064"/>
              <a:ext cx="4659742" cy="1424651"/>
              <a:chOff x="776354" y="3876557"/>
              <a:chExt cx="5379822" cy="173351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500536" y="3876557"/>
                <a:ext cx="2655640" cy="153411"/>
                <a:chOff x="1492435" y="5842973"/>
                <a:chExt cx="2655640" cy="153411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491880" y="5842973"/>
                  <a:ext cx="656195" cy="153411"/>
                </a:xfrm>
                <a:prstGeom prst="line">
                  <a:avLst/>
                </a:prstGeom>
                <a:ln w="28575" cmpd="sng">
                  <a:solidFill>
                    <a:schemeClr val="tx2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1492435" y="5842973"/>
                  <a:ext cx="656195" cy="153411"/>
                </a:xfrm>
                <a:prstGeom prst="line">
                  <a:avLst/>
                </a:prstGeom>
                <a:ln w="28575" cmpd="sng">
                  <a:solidFill>
                    <a:schemeClr val="tx2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2166710" y="3967708"/>
                <a:ext cx="3494066" cy="1303710"/>
                <a:chOff x="1162393" y="4285530"/>
                <a:chExt cx="3494066" cy="130371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810794" y="4833241"/>
                  <a:ext cx="1999445" cy="755999"/>
                  <a:chOff x="1492436" y="5842973"/>
                  <a:chExt cx="1999445" cy="575999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3491881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V="1">
                    <a:off x="1492436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162393" y="4285530"/>
                  <a:ext cx="3494066" cy="1087686"/>
                  <a:chOff x="827584" y="5770314"/>
                  <a:chExt cx="3494066" cy="1087686"/>
                </a:xfrm>
              </p:grpSpPr>
              <p:cxnSp>
                <p:nvCxnSpPr>
                  <p:cNvPr id="83" name="Straight Connector 82"/>
                  <p:cNvCxnSpPr/>
                  <p:nvPr/>
                </p:nvCxnSpPr>
                <p:spPr>
                  <a:xfrm flipV="1">
                    <a:off x="3491880" y="5842973"/>
                    <a:ext cx="656195" cy="153411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flipV="1">
                    <a:off x="1492435" y="5842973"/>
                    <a:ext cx="656195" cy="153411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827584" y="5770314"/>
                    <a:ext cx="3494066" cy="1087686"/>
                    <a:chOff x="1108389" y="3997498"/>
                    <a:chExt cx="3494066" cy="1087686"/>
                  </a:xfrm>
                </p:grpSpPr>
                <p:pic>
                  <p:nvPicPr>
                    <p:cNvPr id="89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108389" y="3997498"/>
                      <a:ext cx="1507345" cy="1087148"/>
                    </a:xfrm>
                    <a:prstGeom prst="rect">
                      <a:avLst/>
                    </a:prstGeom>
                    <a:noFill/>
                    <a:ln w="28575" cmpd="sng">
                      <a:noFill/>
                      <a:prstDash val="solid"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91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95110" y="3998036"/>
                      <a:ext cx="1507345" cy="1087148"/>
                    </a:xfrm>
                    <a:prstGeom prst="rect">
                      <a:avLst/>
                    </a:prstGeom>
                    <a:noFill/>
                    <a:ln w="28575" cmpd="sng">
                      <a:noFill/>
                      <a:prstDash val="solid"/>
                      <a:miter lim="800000"/>
                      <a:headEnd/>
                      <a:tailEnd/>
                    </a:ln>
                  </p:spPr>
                </p:pic>
              </p:grpSp>
              <p:sp>
                <p:nvSpPr>
                  <p:cNvPr id="87" name="정육면체 10"/>
                  <p:cNvSpPr>
                    <a:spLocks noChangeAspect="1"/>
                  </p:cNvSpPr>
                  <p:nvPr/>
                </p:nvSpPr>
                <p:spPr>
                  <a:xfrm flipH="1">
                    <a:off x="1418477" y="5949280"/>
                    <a:ext cx="129187" cy="113750"/>
                  </a:xfrm>
                  <a:prstGeom prst="cube">
                    <a:avLst>
                      <a:gd name="adj" fmla="val 43126"/>
                    </a:avLst>
                  </a:prstGeom>
                  <a:solidFill>
                    <a:schemeClr val="bg1">
                      <a:alpha val="24000"/>
                    </a:schemeClr>
                  </a:solidFill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88" name="정육면체 10"/>
                  <p:cNvSpPr>
                    <a:spLocks noChangeAspect="1"/>
                  </p:cNvSpPr>
                  <p:nvPr/>
                </p:nvSpPr>
                <p:spPr>
                  <a:xfrm flipH="1">
                    <a:off x="3419872" y="5949280"/>
                    <a:ext cx="129187" cy="113750"/>
                  </a:xfrm>
                  <a:prstGeom prst="cube">
                    <a:avLst>
                      <a:gd name="adj" fmla="val 43126"/>
                    </a:avLst>
                  </a:prstGeom>
                  <a:solidFill>
                    <a:schemeClr val="bg1">
                      <a:alpha val="24000"/>
                    </a:schemeClr>
                  </a:solidFill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1813492" y="4581128"/>
                  <a:ext cx="1999445" cy="755999"/>
                  <a:chOff x="1492436" y="5842973"/>
                  <a:chExt cx="1999445" cy="575999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 flipV="1">
                    <a:off x="3491881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492436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" name="Group 96"/>
              <p:cNvGrpSpPr/>
              <p:nvPr/>
            </p:nvGrpSpPr>
            <p:grpSpPr>
              <a:xfrm>
                <a:off x="1468834" y="4141514"/>
                <a:ext cx="3494066" cy="1303710"/>
                <a:chOff x="1162393" y="4285530"/>
                <a:chExt cx="3494066" cy="1303710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1810794" y="4833241"/>
                  <a:ext cx="1999445" cy="755999"/>
                  <a:chOff x="1492436" y="5842973"/>
                  <a:chExt cx="1999445" cy="575999"/>
                </a:xfrm>
              </p:grpSpPr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3491881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flipV="1">
                    <a:off x="1492436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162393" y="4285530"/>
                  <a:ext cx="3494066" cy="1087686"/>
                  <a:chOff x="827584" y="5770314"/>
                  <a:chExt cx="3494066" cy="1087686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V="1">
                    <a:off x="3491880" y="5842973"/>
                    <a:ext cx="656195" cy="153411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V="1">
                    <a:off x="1492435" y="5842973"/>
                    <a:ext cx="656195" cy="153411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827584" y="5770314"/>
                    <a:ext cx="3494066" cy="1087686"/>
                    <a:chOff x="1108389" y="3997498"/>
                    <a:chExt cx="3494066" cy="1087686"/>
                  </a:xfrm>
                </p:grpSpPr>
                <p:pic>
                  <p:nvPicPr>
                    <p:cNvPr id="108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108389" y="3997498"/>
                      <a:ext cx="1507345" cy="1087148"/>
                    </a:xfrm>
                    <a:prstGeom prst="rect">
                      <a:avLst/>
                    </a:prstGeom>
                    <a:noFill/>
                    <a:ln w="28575" cmpd="sng">
                      <a:noFill/>
                      <a:prstDash val="solid"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109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95110" y="3998036"/>
                      <a:ext cx="1507345" cy="1087148"/>
                    </a:xfrm>
                    <a:prstGeom prst="rect">
                      <a:avLst/>
                    </a:prstGeom>
                    <a:noFill/>
                    <a:ln w="28575" cmpd="sng">
                      <a:noFill/>
                      <a:prstDash val="solid"/>
                      <a:miter lim="800000"/>
                      <a:headEnd/>
                      <a:tailEnd/>
                    </a:ln>
                  </p:spPr>
                </p:pic>
              </p:grpSp>
              <p:sp>
                <p:nvSpPr>
                  <p:cNvPr id="106" name="정육면체 10"/>
                  <p:cNvSpPr>
                    <a:spLocks noChangeAspect="1"/>
                  </p:cNvSpPr>
                  <p:nvPr/>
                </p:nvSpPr>
                <p:spPr>
                  <a:xfrm flipH="1">
                    <a:off x="1418477" y="5949280"/>
                    <a:ext cx="129187" cy="113750"/>
                  </a:xfrm>
                  <a:prstGeom prst="cube">
                    <a:avLst>
                      <a:gd name="adj" fmla="val 43126"/>
                    </a:avLst>
                  </a:prstGeom>
                  <a:solidFill>
                    <a:schemeClr val="bg1">
                      <a:alpha val="24000"/>
                    </a:schemeClr>
                  </a:solidFill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07" name="정육면체 10"/>
                  <p:cNvSpPr>
                    <a:spLocks noChangeAspect="1"/>
                  </p:cNvSpPr>
                  <p:nvPr/>
                </p:nvSpPr>
                <p:spPr>
                  <a:xfrm flipH="1">
                    <a:off x="3419872" y="5949280"/>
                    <a:ext cx="129187" cy="113750"/>
                  </a:xfrm>
                  <a:prstGeom prst="cube">
                    <a:avLst>
                      <a:gd name="adj" fmla="val 43126"/>
                    </a:avLst>
                  </a:prstGeom>
                  <a:solidFill>
                    <a:schemeClr val="bg1">
                      <a:alpha val="24000"/>
                    </a:schemeClr>
                  </a:solidFill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1813492" y="4581128"/>
                  <a:ext cx="1999445" cy="755999"/>
                  <a:chOff x="1492436" y="5842973"/>
                  <a:chExt cx="1999445" cy="575999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V="1">
                    <a:off x="3491881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V="1">
                    <a:off x="1492436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776354" y="4306366"/>
                <a:ext cx="3494066" cy="1303710"/>
                <a:chOff x="1162393" y="4285530"/>
                <a:chExt cx="3494066" cy="130371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1810794" y="4833241"/>
                  <a:ext cx="1999445" cy="755999"/>
                  <a:chOff x="1492436" y="5842973"/>
                  <a:chExt cx="1999445" cy="575999"/>
                </a:xfrm>
              </p:grpSpPr>
              <p:cxnSp>
                <p:nvCxnSpPr>
                  <p:cNvPr id="125" name="Straight Connector 124"/>
                  <p:cNvCxnSpPr/>
                  <p:nvPr/>
                </p:nvCxnSpPr>
                <p:spPr>
                  <a:xfrm flipV="1">
                    <a:off x="3491881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V="1">
                    <a:off x="1492436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1162393" y="4285530"/>
                  <a:ext cx="3494066" cy="1087686"/>
                  <a:chOff x="827584" y="5770314"/>
                  <a:chExt cx="3494066" cy="1087686"/>
                </a:xfrm>
              </p:grpSpPr>
              <p:cxnSp>
                <p:nvCxnSpPr>
                  <p:cNvPr id="118" name="Straight Connector 117"/>
                  <p:cNvCxnSpPr/>
                  <p:nvPr/>
                </p:nvCxnSpPr>
                <p:spPr>
                  <a:xfrm flipV="1">
                    <a:off x="3491880" y="5842973"/>
                    <a:ext cx="656195" cy="153411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1492435" y="5842973"/>
                    <a:ext cx="656195" cy="153411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827584" y="5770314"/>
                    <a:ext cx="3494066" cy="1087686"/>
                    <a:chOff x="1108389" y="3997498"/>
                    <a:chExt cx="3494066" cy="1087686"/>
                  </a:xfrm>
                </p:grpSpPr>
                <p:pic>
                  <p:nvPicPr>
                    <p:cNvPr id="123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108389" y="3997498"/>
                      <a:ext cx="1507345" cy="1087148"/>
                    </a:xfrm>
                    <a:prstGeom prst="rect">
                      <a:avLst/>
                    </a:prstGeom>
                    <a:noFill/>
                    <a:ln w="28575" cmpd="sng">
                      <a:noFill/>
                      <a:prstDash val="solid"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124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95110" y="3998036"/>
                      <a:ext cx="1507345" cy="1087148"/>
                    </a:xfrm>
                    <a:prstGeom prst="rect">
                      <a:avLst/>
                    </a:prstGeom>
                    <a:noFill/>
                    <a:ln w="28575" cmpd="sng">
                      <a:noFill/>
                      <a:prstDash val="solid"/>
                      <a:miter lim="800000"/>
                      <a:headEnd/>
                      <a:tailEnd/>
                    </a:ln>
                  </p:spPr>
                </p:pic>
              </p:grpSp>
              <p:sp>
                <p:nvSpPr>
                  <p:cNvPr id="121" name="정육면체 10"/>
                  <p:cNvSpPr>
                    <a:spLocks noChangeAspect="1"/>
                  </p:cNvSpPr>
                  <p:nvPr/>
                </p:nvSpPr>
                <p:spPr>
                  <a:xfrm flipH="1">
                    <a:off x="1418477" y="5949280"/>
                    <a:ext cx="129187" cy="113750"/>
                  </a:xfrm>
                  <a:prstGeom prst="cube">
                    <a:avLst>
                      <a:gd name="adj" fmla="val 43126"/>
                    </a:avLst>
                  </a:prstGeom>
                  <a:solidFill>
                    <a:schemeClr val="bg1">
                      <a:alpha val="24000"/>
                    </a:schemeClr>
                  </a:solidFill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22" name="정육면체 10"/>
                  <p:cNvSpPr>
                    <a:spLocks noChangeAspect="1"/>
                  </p:cNvSpPr>
                  <p:nvPr/>
                </p:nvSpPr>
                <p:spPr>
                  <a:xfrm flipH="1">
                    <a:off x="3419872" y="5949280"/>
                    <a:ext cx="129187" cy="113750"/>
                  </a:xfrm>
                  <a:prstGeom prst="cube">
                    <a:avLst>
                      <a:gd name="adj" fmla="val 43126"/>
                    </a:avLst>
                  </a:prstGeom>
                  <a:solidFill>
                    <a:schemeClr val="bg1">
                      <a:alpha val="24000"/>
                    </a:schemeClr>
                  </a:solidFill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1813492" y="4581128"/>
                  <a:ext cx="1999445" cy="755999"/>
                  <a:chOff x="1492436" y="5842973"/>
                  <a:chExt cx="1999445" cy="575999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V="1">
                    <a:off x="3491881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1492436" y="5842973"/>
                    <a:ext cx="0" cy="575999"/>
                  </a:xfrm>
                  <a:prstGeom prst="line">
                    <a:avLst/>
                  </a:prstGeom>
                  <a:ln w="28575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27" name="TextBox 126"/>
            <p:cNvSpPr txBox="1"/>
            <p:nvPr/>
          </p:nvSpPr>
          <p:spPr>
            <a:xfrm>
              <a:off x="1160210" y="3778847"/>
              <a:ext cx="6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Normal</a:t>
              </a:r>
              <a:endParaRPr lang="en-US" altLang="ko-KR" sz="1200" dirty="0" smtClean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n</a:t>
              </a:r>
              <a:r>
                <a:rPr lang="en-US" altLang="ko-KR" sz="1200" baseline="-250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1</a:t>
              </a:r>
              <a:endParaRPr lang="ko-KR" altLang="en-US" sz="1200" baseline="-25000" dirty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059894" y="3778847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Patient</a:t>
              </a:r>
              <a:endParaRPr lang="en-US" altLang="ko-KR" sz="1200" dirty="0" smtClean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n</a:t>
              </a:r>
              <a:r>
                <a:rPr lang="en-US" altLang="ko-KR" sz="1200" baseline="-250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2</a:t>
              </a:r>
              <a:endParaRPr lang="ko-KR" altLang="en-US" sz="1200" baseline="-25000" dirty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9552" y="5598635"/>
              <a:ext cx="792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dirty="0" smtClean="0"/>
                <a:t>oxel </a:t>
              </a:r>
              <a:r>
                <a:rPr lang="en-US" sz="1400" b="1" i="1" dirty="0" err="1" smtClean="0">
                  <a:latin typeface="Times New Roman"/>
                  <a:cs typeface="Times New Roman"/>
                </a:rPr>
                <a:t>i</a:t>
              </a:r>
              <a:endParaRPr lang="en-US" sz="1400" b="1" i="1" dirty="0">
                <a:latin typeface="Times New Roman"/>
                <a:cs typeface="Times New Roman"/>
              </a:endParaRPr>
            </a:p>
          </p:txBody>
        </p:sp>
        <p:cxnSp>
          <p:nvCxnSpPr>
            <p:cNvPr id="130" name="Straight Connector 129"/>
            <p:cNvCxnSpPr>
              <a:cxnSpLocks noChangeAspect="1"/>
            </p:cNvCxnSpPr>
            <p:nvPr/>
          </p:nvCxnSpPr>
          <p:spPr>
            <a:xfrm flipV="1">
              <a:off x="1547519" y="5723890"/>
              <a:ext cx="467997" cy="109416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solid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cxnSpLocks noChangeAspect="1"/>
            </p:cNvCxnSpPr>
            <p:nvPr/>
          </p:nvCxnSpPr>
          <p:spPr>
            <a:xfrm flipV="1">
              <a:off x="3363959" y="5707631"/>
              <a:ext cx="395994" cy="92582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solid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cxnSpLocks noChangeAspect="1"/>
            </p:cNvCxnSpPr>
            <p:nvPr/>
          </p:nvCxnSpPr>
          <p:spPr>
            <a:xfrm rot="16200000" flipV="1">
              <a:off x="1526242" y="5684691"/>
              <a:ext cx="504000" cy="117831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cxnSpLocks noChangeAspect="1"/>
            </p:cNvCxnSpPr>
            <p:nvPr/>
          </p:nvCxnSpPr>
          <p:spPr>
            <a:xfrm rot="16200000" flipV="1">
              <a:off x="3261667" y="5690129"/>
              <a:ext cx="612000" cy="143082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897" y="6030918"/>
              <a:ext cx="241300" cy="2159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69" y="6104892"/>
              <a:ext cx="254000" cy="21590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358" y="5730157"/>
              <a:ext cx="165100" cy="127000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92" y="5705499"/>
              <a:ext cx="177800" cy="127000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grpSp>
          <p:nvGrpSpPr>
            <p:cNvPr id="135" name="Group 134"/>
            <p:cNvGrpSpPr/>
            <p:nvPr/>
          </p:nvGrpSpPr>
          <p:grpSpPr>
            <a:xfrm>
              <a:off x="6121158" y="4705980"/>
              <a:ext cx="1512168" cy="1020564"/>
              <a:chOff x="6034732" y="5211819"/>
              <a:chExt cx="2497708" cy="1637155"/>
            </a:xfrm>
          </p:grpSpPr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34732" y="5211819"/>
                <a:ext cx="2497708" cy="121882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7" name="Straight Connector 136"/>
              <p:cNvCxnSpPr/>
              <p:nvPr/>
            </p:nvCxnSpPr>
            <p:spPr>
              <a:xfrm>
                <a:off x="7268136" y="5283825"/>
                <a:ext cx="0" cy="111600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137"/>
              <p:cNvSpPr/>
              <p:nvPr/>
            </p:nvSpPr>
            <p:spPr>
              <a:xfrm>
                <a:off x="7138370" y="6433591"/>
                <a:ext cx="2845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000000"/>
                    </a:solidFill>
                  </a:rPr>
                  <a:t>0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571920" y="6256504"/>
                <a:ext cx="577331" cy="592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 smtClean="0">
                    <a:latin typeface="Times New Roman"/>
                    <a:cs typeface="Times New Roman"/>
                  </a:rPr>
                  <a:t>t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i</a:t>
                </a:r>
                <a:endParaRPr lang="en-US" i="1" baseline="-250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40" name="직선 화살표 연결선 53"/>
              <p:cNvCxnSpPr/>
              <p:nvPr/>
            </p:nvCxnSpPr>
            <p:spPr>
              <a:xfrm flipH="1">
                <a:off x="6121521" y="6421388"/>
                <a:ext cx="2304256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5975291" y="4228458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Student’s t distribution </a:t>
              </a:r>
            </a:p>
            <a:p>
              <a:pPr algn="ctr"/>
              <a:r>
                <a:rPr lang="en-US" sz="1200" dirty="0" smtClean="0"/>
                <a:t>with </a:t>
              </a:r>
              <a:r>
                <a:rPr lang="en-US" sz="12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ν</a:t>
              </a:r>
              <a:r>
                <a:rPr lang="en-US" sz="1200" i="1" baseline="-250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i</a:t>
              </a:r>
              <a:r>
                <a:rPr lang="en-US" sz="1200" i="1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</a:t>
              </a:r>
              <a:r>
                <a:rPr lang="en-US" sz="1200" dirty="0" smtClean="0"/>
                <a:t>for </a:t>
              </a:r>
              <a:r>
                <a:rPr lang="en-US" sz="1200" dirty="0"/>
                <a:t>voxel </a:t>
              </a:r>
              <a:r>
                <a:rPr lang="en-US" sz="1200" i="1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i</a:t>
              </a:r>
              <a:endParaRPr lang="en-US" sz="1200" baseline="-25000" dirty="0"/>
            </a:p>
          </p:txBody>
        </p:sp>
        <p:cxnSp>
          <p:nvCxnSpPr>
            <p:cNvPr id="142" name="직선 화살표 연결선 390"/>
            <p:cNvCxnSpPr/>
            <p:nvPr/>
          </p:nvCxnSpPr>
          <p:spPr>
            <a:xfrm>
              <a:off x="4860032" y="4941168"/>
              <a:ext cx="698824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655297" y="3733805"/>
              <a:ext cx="227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t</a:t>
              </a:r>
              <a:endParaRPr lang="ko-KR" altLang="en-US" sz="1200" dirty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</p:txBody>
        </p:sp>
        <p:cxnSp>
          <p:nvCxnSpPr>
            <p:cNvPr id="144" name="Elbow Connector 143"/>
            <p:cNvCxnSpPr/>
            <p:nvPr/>
          </p:nvCxnSpPr>
          <p:spPr>
            <a:xfrm>
              <a:off x="5880232" y="4899804"/>
              <a:ext cx="1321437" cy="826740"/>
            </a:xfrm>
            <a:prstGeom prst="bentConnector4">
              <a:avLst>
                <a:gd name="adj1" fmla="val 10342"/>
                <a:gd name="adj2" fmla="val 121626"/>
              </a:avLst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05540" y="5197619"/>
              <a:ext cx="0" cy="251996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7968076" y="3732520"/>
              <a:ext cx="278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p</a:t>
              </a:r>
              <a:endParaRPr lang="ko-KR" altLang="en-US" sz="1200" dirty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54455" y="3979604"/>
              <a:ext cx="228600" cy="2032000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93366" y="3979604"/>
              <a:ext cx="228600" cy="2032000"/>
            </a:xfrm>
            <a:prstGeom prst="rect">
              <a:avLst/>
            </a:prstGeom>
          </p:spPr>
        </p:pic>
        <p:sp>
          <p:nvSpPr>
            <p:cNvPr id="149" name="Freeform 148"/>
            <p:cNvSpPr/>
            <p:nvPr/>
          </p:nvSpPr>
          <p:spPr>
            <a:xfrm>
              <a:off x="7200018" y="5209395"/>
              <a:ext cx="357983" cy="251435"/>
            </a:xfrm>
            <a:custGeom>
              <a:avLst/>
              <a:gdLst>
                <a:gd name="connsiteX0" fmla="*/ 0 w 357983"/>
                <a:gd name="connsiteY0" fmla="*/ 251435 h 251435"/>
                <a:gd name="connsiteX1" fmla="*/ 357983 w 357983"/>
                <a:gd name="connsiteY1" fmla="*/ 247174 h 251435"/>
                <a:gd name="connsiteX2" fmla="*/ 357983 w 357983"/>
                <a:gd name="connsiteY2" fmla="*/ 247174 h 251435"/>
                <a:gd name="connsiteX3" fmla="*/ 298319 w 357983"/>
                <a:gd name="connsiteY3" fmla="*/ 230127 h 251435"/>
                <a:gd name="connsiteX4" fmla="*/ 242917 w 357983"/>
                <a:gd name="connsiteY4" fmla="*/ 208819 h 251435"/>
                <a:gd name="connsiteX5" fmla="*/ 170468 w 357983"/>
                <a:gd name="connsiteY5" fmla="*/ 183250 h 251435"/>
                <a:gd name="connsiteX6" fmla="*/ 170468 w 357983"/>
                <a:gd name="connsiteY6" fmla="*/ 183250 h 251435"/>
                <a:gd name="connsiteX7" fmla="*/ 102281 w 357983"/>
                <a:gd name="connsiteY7" fmla="*/ 127849 h 251435"/>
                <a:gd name="connsiteX8" fmla="*/ 55402 w 357983"/>
                <a:gd name="connsiteY8" fmla="*/ 76709 h 251435"/>
                <a:gd name="connsiteX9" fmla="*/ 34094 w 357983"/>
                <a:gd name="connsiteY9" fmla="*/ 38355 h 251435"/>
                <a:gd name="connsiteX10" fmla="*/ 17047 w 357983"/>
                <a:gd name="connsiteY10" fmla="*/ 0 h 251435"/>
                <a:gd name="connsiteX11" fmla="*/ 17047 w 357983"/>
                <a:gd name="connsiteY11" fmla="*/ 0 h 251435"/>
                <a:gd name="connsiteX12" fmla="*/ 0 w 357983"/>
                <a:gd name="connsiteY12" fmla="*/ 251435 h 2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7983" h="251435">
                  <a:moveTo>
                    <a:pt x="0" y="251435"/>
                  </a:moveTo>
                  <a:lnTo>
                    <a:pt x="357983" y="247174"/>
                  </a:lnTo>
                  <a:lnTo>
                    <a:pt x="357983" y="247174"/>
                  </a:lnTo>
                  <a:lnTo>
                    <a:pt x="298319" y="230127"/>
                  </a:lnTo>
                  <a:lnTo>
                    <a:pt x="242917" y="208819"/>
                  </a:lnTo>
                  <a:lnTo>
                    <a:pt x="170468" y="183250"/>
                  </a:lnTo>
                  <a:lnTo>
                    <a:pt x="170468" y="183250"/>
                  </a:lnTo>
                  <a:lnTo>
                    <a:pt x="102281" y="127849"/>
                  </a:lnTo>
                  <a:lnTo>
                    <a:pt x="55402" y="76709"/>
                  </a:lnTo>
                  <a:lnTo>
                    <a:pt x="34094" y="38355"/>
                  </a:lnTo>
                  <a:lnTo>
                    <a:pt x="17047" y="0"/>
                  </a:lnTo>
                  <a:lnTo>
                    <a:pt x="17047" y="0"/>
                  </a:lnTo>
                  <a:lnTo>
                    <a:pt x="0" y="25143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Elbow Connector 149"/>
            <p:cNvCxnSpPr/>
            <p:nvPr/>
          </p:nvCxnSpPr>
          <p:spPr>
            <a:xfrm flipV="1">
              <a:off x="7345367" y="4899804"/>
              <a:ext cx="647999" cy="503999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7185596" y="6002124"/>
              <a:ext cx="1850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Which voxel satisfies </a:t>
              </a:r>
            </a:p>
            <a:p>
              <a:pPr algn="ctr"/>
              <a:r>
                <a:rPr lang="en-US" sz="1400" dirty="0" smtClean="0"/>
                <a:t>p &lt; 0.005 ?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5234" y="4929509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or all voxels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94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Nonparametric test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885" y="1741598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 smtClean="0"/>
              <a:t>Example : </a:t>
            </a:r>
            <a:r>
              <a:rPr lang="en-US" altLang="ko-KR" dirty="0" smtClean="0"/>
              <a:t>FDG uptake of </a:t>
            </a:r>
            <a:r>
              <a:rPr lang="en-US" altLang="ko-KR" dirty="0" smtClean="0"/>
              <a:t>the </a:t>
            </a:r>
            <a:r>
              <a:rPr lang="en-US" altLang="ko-KR" dirty="0" err="1" smtClean="0"/>
              <a:t>ith</a:t>
            </a:r>
            <a:r>
              <a:rPr lang="en-US" altLang="ko-KR" dirty="0" smtClean="0"/>
              <a:t> voxel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33422" y="1764812"/>
            <a:ext cx="133402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Times New Roman"/>
                <a:cs typeface="Times New Roman"/>
              </a:rPr>
              <a:t>H</a:t>
            </a:r>
            <a:r>
              <a:rPr lang="en-US" altLang="ko-KR" baseline="-25000" dirty="0">
                <a:latin typeface="Times New Roman"/>
                <a:cs typeface="Times New Roman"/>
              </a:rPr>
              <a:t>0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en-US" altLang="ko-KR" i="1" dirty="0">
                <a:latin typeface="Times New Roman"/>
                <a:cs typeface="Times New Roman"/>
              </a:rPr>
              <a:t>x - y = </a:t>
            </a:r>
            <a:r>
              <a:rPr lang="en-US" altLang="ko-KR" dirty="0">
                <a:latin typeface="Times New Roman"/>
                <a:cs typeface="Times New Roman"/>
              </a:rPr>
              <a:t>0</a:t>
            </a:r>
          </a:p>
        </p:txBody>
      </p:sp>
      <p:grpSp>
        <p:nvGrpSpPr>
          <p:cNvPr id="8" name="Group 245"/>
          <p:cNvGrpSpPr/>
          <p:nvPr/>
        </p:nvGrpSpPr>
        <p:grpSpPr>
          <a:xfrm>
            <a:off x="862865" y="2547917"/>
            <a:ext cx="6814685" cy="3023206"/>
            <a:chOff x="1256352" y="1628800"/>
            <a:chExt cx="8901573" cy="4229447"/>
          </a:xfrm>
        </p:grpSpPr>
        <p:sp>
          <p:nvSpPr>
            <p:cNvPr id="10" name="Rectangle 234"/>
            <p:cNvSpPr/>
            <p:nvPr/>
          </p:nvSpPr>
          <p:spPr>
            <a:xfrm>
              <a:off x="1799696" y="3537070"/>
              <a:ext cx="540056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224"/>
            <p:cNvGrpSpPr/>
            <p:nvPr/>
          </p:nvGrpSpPr>
          <p:grpSpPr>
            <a:xfrm>
              <a:off x="1256352" y="1628800"/>
              <a:ext cx="6553096" cy="3904095"/>
              <a:chOff x="480878" y="1619508"/>
              <a:chExt cx="7499655" cy="4749014"/>
            </a:xfrm>
          </p:grpSpPr>
          <p:grpSp>
            <p:nvGrpSpPr>
              <p:cNvPr id="22" name="Group 190"/>
              <p:cNvGrpSpPr/>
              <p:nvPr/>
            </p:nvGrpSpPr>
            <p:grpSpPr>
              <a:xfrm>
                <a:off x="494113" y="1865621"/>
                <a:ext cx="1355214" cy="1652034"/>
                <a:chOff x="336466" y="1865621"/>
                <a:chExt cx="1355214" cy="1652034"/>
              </a:xfrm>
            </p:grpSpPr>
            <p:sp>
              <p:nvSpPr>
                <p:cNvPr id="124" name="타원 40"/>
                <p:cNvSpPr/>
                <p:nvPr/>
              </p:nvSpPr>
              <p:spPr>
                <a:xfrm>
                  <a:off x="923403" y="2702136"/>
                  <a:ext cx="741705" cy="81551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55686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5" name="타원 38"/>
                <p:cNvSpPr/>
                <p:nvPr/>
              </p:nvSpPr>
              <p:spPr>
                <a:xfrm>
                  <a:off x="871007" y="2075941"/>
                  <a:ext cx="820673" cy="628485"/>
                </a:xfrm>
                <a:prstGeom prst="ellipse">
                  <a:avLst/>
                </a:prstGeom>
                <a:solidFill>
                  <a:srgbClr val="B9CDE5">
                    <a:alpha val="56078"/>
                  </a:srgb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6" name="타원 1"/>
                <p:cNvSpPr/>
                <p:nvPr/>
              </p:nvSpPr>
              <p:spPr>
                <a:xfrm>
                  <a:off x="974235" y="2150778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7" name="타원 2"/>
                <p:cNvSpPr/>
                <p:nvPr/>
              </p:nvSpPr>
              <p:spPr>
                <a:xfrm>
                  <a:off x="1110614" y="2221598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8" name="타원 3"/>
                <p:cNvSpPr/>
                <p:nvPr/>
              </p:nvSpPr>
              <p:spPr>
                <a:xfrm>
                  <a:off x="1201534" y="2085405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9" name="타원 4"/>
                <p:cNvSpPr/>
                <p:nvPr/>
              </p:nvSpPr>
              <p:spPr>
                <a:xfrm>
                  <a:off x="974235" y="2357791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30" name="타원 5"/>
                <p:cNvSpPr/>
                <p:nvPr/>
              </p:nvSpPr>
              <p:spPr>
                <a:xfrm>
                  <a:off x="1173713" y="2403189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31" name="타원 6"/>
                <p:cNvSpPr/>
                <p:nvPr/>
              </p:nvSpPr>
              <p:spPr>
                <a:xfrm>
                  <a:off x="1292453" y="2312394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32" name="타원 7"/>
                <p:cNvSpPr/>
                <p:nvPr/>
              </p:nvSpPr>
              <p:spPr>
                <a:xfrm>
                  <a:off x="1058199" y="2539383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33" name="타원 8"/>
                <p:cNvSpPr/>
                <p:nvPr/>
              </p:nvSpPr>
              <p:spPr>
                <a:xfrm>
                  <a:off x="1292453" y="2539383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34" name="타원 9"/>
                <p:cNvSpPr/>
                <p:nvPr/>
              </p:nvSpPr>
              <p:spPr>
                <a:xfrm>
                  <a:off x="1428833" y="2448587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35" name="타원 10"/>
                <p:cNvSpPr/>
                <p:nvPr/>
              </p:nvSpPr>
              <p:spPr>
                <a:xfrm>
                  <a:off x="1414923" y="2169255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36" name="타원 21"/>
                <p:cNvSpPr/>
                <p:nvPr/>
              </p:nvSpPr>
              <p:spPr>
                <a:xfrm>
                  <a:off x="1015165" y="2863890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37" name="타원 22"/>
                <p:cNvSpPr/>
                <p:nvPr/>
              </p:nvSpPr>
              <p:spPr>
                <a:xfrm>
                  <a:off x="1151545" y="2934710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38" name="타원 23"/>
                <p:cNvSpPr/>
                <p:nvPr/>
              </p:nvSpPr>
              <p:spPr>
                <a:xfrm>
                  <a:off x="1242464" y="2798517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39" name="타원 24"/>
                <p:cNvSpPr/>
                <p:nvPr/>
              </p:nvSpPr>
              <p:spPr>
                <a:xfrm>
                  <a:off x="1015165" y="3070904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40" name="타원 25"/>
                <p:cNvSpPr/>
                <p:nvPr/>
              </p:nvSpPr>
              <p:spPr>
                <a:xfrm>
                  <a:off x="1214643" y="3116302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41" name="타원 26"/>
                <p:cNvSpPr/>
                <p:nvPr/>
              </p:nvSpPr>
              <p:spPr>
                <a:xfrm>
                  <a:off x="1333384" y="3025506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42" name="타원 27"/>
                <p:cNvSpPr/>
                <p:nvPr/>
              </p:nvSpPr>
              <p:spPr>
                <a:xfrm>
                  <a:off x="1099130" y="3252495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43" name="타원 28"/>
                <p:cNvSpPr/>
                <p:nvPr/>
              </p:nvSpPr>
              <p:spPr>
                <a:xfrm>
                  <a:off x="1333384" y="3252495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44" name="타원 29"/>
                <p:cNvSpPr/>
                <p:nvPr/>
              </p:nvSpPr>
              <p:spPr>
                <a:xfrm>
                  <a:off x="1469763" y="3161699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45" name="타원 30"/>
                <p:cNvSpPr/>
                <p:nvPr/>
              </p:nvSpPr>
              <p:spPr>
                <a:xfrm>
                  <a:off x="1455853" y="2882367"/>
                  <a:ext cx="136380" cy="13619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46" name="타원 31"/>
                <p:cNvSpPr/>
                <p:nvPr/>
              </p:nvSpPr>
              <p:spPr>
                <a:xfrm>
                  <a:off x="1525046" y="2312394"/>
                  <a:ext cx="136380" cy="13619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50096" y="1865621"/>
                  <a:ext cx="968604" cy="471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accent4">
                          <a:lumMod val="75000"/>
                        </a:schemeClr>
                      </a:solidFill>
                      <a:latin typeface="Calibri" pitchFamily="34" charset="0"/>
                      <a:cs typeface="Calibri" pitchFamily="34" charset="0"/>
                    </a:rPr>
                    <a:t>G1 (n1)</a:t>
                  </a:r>
                  <a:endParaRPr lang="ko-KR" altLang="en-US" sz="1200" dirty="0">
                    <a:solidFill>
                      <a:schemeClr val="accent4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336466" y="2627619"/>
                  <a:ext cx="968604" cy="471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accent4">
                          <a:lumMod val="75000"/>
                        </a:schemeClr>
                      </a:solidFill>
                      <a:latin typeface="Calibri" pitchFamily="34" charset="0"/>
                      <a:cs typeface="Calibri" pitchFamily="34" charset="0"/>
                    </a:rPr>
                    <a:t>G2 (</a:t>
                  </a:r>
                  <a:r>
                    <a:rPr lang="en-US" altLang="ko-KR" sz="1200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Calibri" pitchFamily="34" charset="0"/>
                      <a:cs typeface="Calibri" pitchFamily="34" charset="0"/>
                    </a:rPr>
                    <a:t>n2)</a:t>
                  </a:r>
                  <a:endParaRPr lang="ko-KR" altLang="en-US" sz="1200" dirty="0">
                    <a:solidFill>
                      <a:schemeClr val="accent4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23" name="그룹 81"/>
              <p:cNvGrpSpPr/>
              <p:nvPr/>
            </p:nvGrpSpPr>
            <p:grpSpPr>
              <a:xfrm>
                <a:off x="2681359" y="2240926"/>
                <a:ext cx="1080120" cy="1224136"/>
                <a:chOff x="4008337" y="557770"/>
                <a:chExt cx="1784897" cy="1983860"/>
              </a:xfrm>
            </p:grpSpPr>
            <p:sp>
              <p:nvSpPr>
                <p:cNvPr id="102" name="타원 80"/>
                <p:cNvSpPr/>
                <p:nvPr/>
              </p:nvSpPr>
              <p:spPr>
                <a:xfrm>
                  <a:off x="4008337" y="557770"/>
                  <a:ext cx="1784897" cy="1983860"/>
                </a:xfrm>
                <a:prstGeom prst="ellipse">
                  <a:avLst/>
                </a:prstGeom>
                <a:solidFill>
                  <a:srgbClr val="D7E4BD">
                    <a:alpha val="32157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3" name="타원 46"/>
                <p:cNvSpPr/>
                <p:nvPr/>
              </p:nvSpPr>
              <p:spPr>
                <a:xfrm>
                  <a:off x="4742093" y="695884"/>
                  <a:ext cx="216025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4" name="타원 47"/>
                <p:cNvSpPr/>
                <p:nvPr/>
              </p:nvSpPr>
              <p:spPr>
                <a:xfrm>
                  <a:off x="4735664" y="1021052"/>
                  <a:ext cx="216024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5" name="타원 48"/>
                <p:cNvSpPr/>
                <p:nvPr/>
              </p:nvSpPr>
              <p:spPr>
                <a:xfrm>
                  <a:off x="4196496" y="1010295"/>
                  <a:ext cx="216024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06" name="타원 49"/>
                <p:cNvSpPr/>
                <p:nvPr/>
              </p:nvSpPr>
              <p:spPr>
                <a:xfrm>
                  <a:off x="4268285" y="1355235"/>
                  <a:ext cx="216025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07" name="타원 50"/>
                <p:cNvSpPr/>
                <p:nvPr/>
              </p:nvSpPr>
              <p:spPr>
                <a:xfrm>
                  <a:off x="5220072" y="1021052"/>
                  <a:ext cx="216024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08" name="타원 51"/>
                <p:cNvSpPr/>
                <p:nvPr/>
              </p:nvSpPr>
              <p:spPr>
                <a:xfrm>
                  <a:off x="4232634" y="1727352"/>
                  <a:ext cx="216024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9" name="타원 52"/>
                <p:cNvSpPr/>
                <p:nvPr/>
              </p:nvSpPr>
              <p:spPr>
                <a:xfrm>
                  <a:off x="4942438" y="1452326"/>
                  <a:ext cx="216025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0" name="타원 53"/>
                <p:cNvSpPr/>
                <p:nvPr/>
              </p:nvSpPr>
              <p:spPr>
                <a:xfrm>
                  <a:off x="4642896" y="1508722"/>
                  <a:ext cx="216025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11" name="타원 54"/>
                <p:cNvSpPr/>
                <p:nvPr/>
              </p:nvSpPr>
              <p:spPr>
                <a:xfrm>
                  <a:off x="4311908" y="2029164"/>
                  <a:ext cx="216024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12" name="타원 55"/>
                <p:cNvSpPr/>
                <p:nvPr/>
              </p:nvSpPr>
              <p:spPr>
                <a:xfrm>
                  <a:off x="5428033" y="1742118"/>
                  <a:ext cx="216025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13" name="타원 56"/>
                <p:cNvSpPr/>
                <p:nvPr/>
              </p:nvSpPr>
              <p:spPr>
                <a:xfrm>
                  <a:off x="5021838" y="1996978"/>
                  <a:ext cx="216025" cy="2160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14" name="타원 57"/>
                <p:cNvSpPr/>
                <p:nvPr/>
              </p:nvSpPr>
              <p:spPr>
                <a:xfrm>
                  <a:off x="5030125" y="750282"/>
                  <a:ext cx="216025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5" name="타원 58"/>
                <p:cNvSpPr/>
                <p:nvPr/>
              </p:nvSpPr>
              <p:spPr>
                <a:xfrm>
                  <a:off x="5118869" y="1742118"/>
                  <a:ext cx="216025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6" name="타원 59"/>
                <p:cNvSpPr/>
                <p:nvPr/>
              </p:nvSpPr>
              <p:spPr>
                <a:xfrm>
                  <a:off x="4448658" y="872716"/>
                  <a:ext cx="216024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17" name="타원 60"/>
                <p:cNvSpPr/>
                <p:nvPr/>
              </p:nvSpPr>
              <p:spPr>
                <a:xfrm>
                  <a:off x="4499992" y="1199189"/>
                  <a:ext cx="216024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18" name="타원 61"/>
                <p:cNvSpPr/>
                <p:nvPr/>
              </p:nvSpPr>
              <p:spPr>
                <a:xfrm>
                  <a:off x="5237862" y="1392025"/>
                  <a:ext cx="216025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19" name="타원 62"/>
                <p:cNvSpPr/>
                <p:nvPr/>
              </p:nvSpPr>
              <p:spPr>
                <a:xfrm>
                  <a:off x="4427984" y="1628800"/>
                  <a:ext cx="216024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0" name="타원 63"/>
                <p:cNvSpPr/>
                <p:nvPr/>
              </p:nvSpPr>
              <p:spPr>
                <a:xfrm>
                  <a:off x="4545865" y="1839397"/>
                  <a:ext cx="216025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1" name="타원 64"/>
                <p:cNvSpPr/>
                <p:nvPr/>
              </p:nvSpPr>
              <p:spPr>
                <a:xfrm>
                  <a:off x="4999876" y="1141258"/>
                  <a:ext cx="216025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22" name="타원 65"/>
                <p:cNvSpPr/>
                <p:nvPr/>
              </p:nvSpPr>
              <p:spPr>
                <a:xfrm>
                  <a:off x="4743956" y="2029164"/>
                  <a:ext cx="216024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123" name="타원 66"/>
                <p:cNvSpPr/>
                <p:nvPr/>
              </p:nvSpPr>
              <p:spPr>
                <a:xfrm>
                  <a:off x="4801484" y="1724746"/>
                  <a:ext cx="216025" cy="21602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2221186" y="3508460"/>
                <a:ext cx="1934332" cy="445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atin typeface="Calibri" pitchFamily="34" charset="0"/>
                    <a:cs typeface="Calibri" pitchFamily="34" charset="0"/>
                  </a:rPr>
                  <a:t>Population data set</a:t>
                </a:r>
                <a:endParaRPr lang="ko-KR" altLang="en-US" sz="1100" dirty="0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25" name="Group 192"/>
              <p:cNvGrpSpPr/>
              <p:nvPr/>
            </p:nvGrpSpPr>
            <p:grpSpPr>
              <a:xfrm>
                <a:off x="5457754" y="1803320"/>
                <a:ext cx="820673" cy="1441714"/>
                <a:chOff x="5078556" y="1803320"/>
                <a:chExt cx="820673" cy="1441714"/>
              </a:xfrm>
            </p:grpSpPr>
            <p:sp>
              <p:nvSpPr>
                <p:cNvPr id="81" name="타원 40"/>
                <p:cNvSpPr/>
                <p:nvPr/>
              </p:nvSpPr>
              <p:spPr>
                <a:xfrm>
                  <a:off x="5126439" y="2429515"/>
                  <a:ext cx="741705" cy="81551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55686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2" name="타원 38"/>
                <p:cNvSpPr/>
                <p:nvPr/>
              </p:nvSpPr>
              <p:spPr>
                <a:xfrm>
                  <a:off x="5078556" y="1803320"/>
                  <a:ext cx="820673" cy="628485"/>
                </a:xfrm>
                <a:prstGeom prst="ellipse">
                  <a:avLst/>
                </a:prstGeom>
                <a:solidFill>
                  <a:srgbClr val="B9CDE5">
                    <a:alpha val="56078"/>
                  </a:srgb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3" name="타원 50"/>
                <p:cNvSpPr/>
                <p:nvPr/>
              </p:nvSpPr>
              <p:spPr>
                <a:xfrm>
                  <a:off x="5324174" y="2552125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84" name="타원 52"/>
                <p:cNvSpPr/>
                <p:nvPr/>
              </p:nvSpPr>
              <p:spPr>
                <a:xfrm>
                  <a:off x="5454900" y="2853688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5" name="타원 58"/>
                <p:cNvSpPr/>
                <p:nvPr/>
              </p:nvSpPr>
              <p:spPr>
                <a:xfrm>
                  <a:off x="5623188" y="2805051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6" name="타원 61"/>
                <p:cNvSpPr/>
                <p:nvPr/>
              </p:nvSpPr>
              <p:spPr>
                <a:xfrm>
                  <a:off x="5585626" y="2552125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87" name="타원 65"/>
                <p:cNvSpPr/>
                <p:nvPr/>
              </p:nvSpPr>
              <p:spPr>
                <a:xfrm>
                  <a:off x="5299352" y="2771438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88" name="타원 68"/>
                <p:cNvSpPr/>
                <p:nvPr/>
              </p:nvSpPr>
              <p:spPr>
                <a:xfrm>
                  <a:off x="5491455" y="2690046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9" name="타원 71"/>
                <p:cNvSpPr/>
                <p:nvPr/>
              </p:nvSpPr>
              <p:spPr>
                <a:xfrm>
                  <a:off x="5392135" y="3014931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90" name="타원 72"/>
                <p:cNvSpPr/>
                <p:nvPr/>
              </p:nvSpPr>
              <p:spPr>
                <a:xfrm>
                  <a:off x="5275989" y="2924753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1" name="타원 78"/>
                <p:cNvSpPr/>
                <p:nvPr/>
              </p:nvSpPr>
              <p:spPr>
                <a:xfrm>
                  <a:off x="5534430" y="3031946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grpSp>
              <p:nvGrpSpPr>
                <p:cNvPr id="92" name="Group 79"/>
                <p:cNvGrpSpPr/>
                <p:nvPr/>
              </p:nvGrpSpPr>
              <p:grpSpPr>
                <a:xfrm rot="5400000">
                  <a:off x="5241285" y="1807971"/>
                  <a:ext cx="477925" cy="613118"/>
                  <a:chOff x="7294634" y="4147958"/>
                  <a:chExt cx="477925" cy="613118"/>
                </a:xfrm>
              </p:grpSpPr>
              <p:sp>
                <p:nvSpPr>
                  <p:cNvPr id="93" name="타원 50"/>
                  <p:cNvSpPr/>
                  <p:nvPr/>
                </p:nvSpPr>
                <p:spPr>
                  <a:xfrm>
                    <a:off x="7342819" y="4147958"/>
                    <a:ext cx="130726" cy="133297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/>
                  </a:p>
                </p:txBody>
              </p:sp>
              <p:sp>
                <p:nvSpPr>
                  <p:cNvPr id="94" name="타원 52"/>
                  <p:cNvSpPr/>
                  <p:nvPr/>
                </p:nvSpPr>
                <p:spPr>
                  <a:xfrm>
                    <a:off x="7473545" y="4449521"/>
                    <a:ext cx="130726" cy="133297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95" name="타원 58"/>
                  <p:cNvSpPr/>
                  <p:nvPr/>
                </p:nvSpPr>
                <p:spPr>
                  <a:xfrm>
                    <a:off x="7641833" y="4400884"/>
                    <a:ext cx="130726" cy="133297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96" name="타원 61"/>
                  <p:cNvSpPr/>
                  <p:nvPr/>
                </p:nvSpPr>
                <p:spPr>
                  <a:xfrm>
                    <a:off x="7604271" y="4147958"/>
                    <a:ext cx="130726" cy="133297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/>
                  </a:p>
                </p:txBody>
              </p:sp>
              <p:sp>
                <p:nvSpPr>
                  <p:cNvPr id="97" name="타원 65"/>
                  <p:cNvSpPr/>
                  <p:nvPr/>
                </p:nvSpPr>
                <p:spPr>
                  <a:xfrm>
                    <a:off x="7317997" y="4367271"/>
                    <a:ext cx="130726" cy="133297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/>
                  </a:p>
                </p:txBody>
              </p:sp>
              <p:sp>
                <p:nvSpPr>
                  <p:cNvPr id="98" name="타원 68"/>
                  <p:cNvSpPr/>
                  <p:nvPr/>
                </p:nvSpPr>
                <p:spPr>
                  <a:xfrm>
                    <a:off x="7510100" y="4285879"/>
                    <a:ext cx="130726" cy="133297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99" name="타원 71"/>
                  <p:cNvSpPr/>
                  <p:nvPr/>
                </p:nvSpPr>
                <p:spPr>
                  <a:xfrm>
                    <a:off x="7410780" y="4610764"/>
                    <a:ext cx="130726" cy="133297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/>
                  </a:p>
                </p:txBody>
              </p:sp>
              <p:sp>
                <p:nvSpPr>
                  <p:cNvPr id="100" name="타원 72"/>
                  <p:cNvSpPr/>
                  <p:nvPr/>
                </p:nvSpPr>
                <p:spPr>
                  <a:xfrm>
                    <a:off x="7294634" y="4520586"/>
                    <a:ext cx="130726" cy="133297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01" name="타원 78"/>
                  <p:cNvSpPr/>
                  <p:nvPr/>
                </p:nvSpPr>
                <p:spPr>
                  <a:xfrm>
                    <a:off x="7553075" y="4627779"/>
                    <a:ext cx="130726" cy="133297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/>
                  </a:p>
                </p:txBody>
              </p: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4892127" y="1619508"/>
                <a:ext cx="968604" cy="471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4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G1 (n1)</a:t>
                </a:r>
                <a:endParaRPr lang="ko-KR" altLang="en-US" sz="1200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892127" y="2195571"/>
                <a:ext cx="968604" cy="471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4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G2 (</a:t>
                </a:r>
                <a:r>
                  <a:rPr lang="en-US" altLang="ko-KR" sz="1200" dirty="0" smtClean="0">
                    <a:solidFill>
                      <a:schemeClr val="accent4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n2)</a:t>
                </a:r>
                <a:endParaRPr lang="ko-KR" altLang="en-US" sz="1200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878735" y="1939191"/>
                <a:ext cx="103044" cy="314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altLang="ko-KR" sz="1200" i="1" dirty="0" smtClean="0">
                    <a:latin typeface="Times New Roman"/>
                    <a:cs typeface="Times New Roman"/>
                  </a:rPr>
                  <a:t>x</a:t>
                </a:r>
                <a:endParaRPr lang="en-US" sz="1200" i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878735" y="2679954"/>
                <a:ext cx="103044" cy="314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altLang="ko-KR" sz="1200" i="1" dirty="0" smtClean="0">
                    <a:latin typeface="Times New Roman"/>
                    <a:cs typeface="Times New Roman"/>
                  </a:rPr>
                  <a:t>y</a:t>
                </a:r>
                <a:endParaRPr lang="en-US" sz="1200" i="1" baseline="-250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0" name="직선 화살표 연결선 390"/>
              <p:cNvCxnSpPr/>
              <p:nvPr/>
            </p:nvCxnSpPr>
            <p:spPr>
              <a:xfrm>
                <a:off x="2111164" y="2841535"/>
                <a:ext cx="4234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0878" y="3508460"/>
                <a:ext cx="1675527" cy="445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atin typeface="Calibri" pitchFamily="34" charset="0"/>
                    <a:cs typeface="Calibri" pitchFamily="34" charset="0"/>
                  </a:rPr>
                  <a:t>Original data set</a:t>
                </a:r>
                <a:endParaRPr lang="ko-KR" altLang="en-US" sz="11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32" name="직선 화살표 연결선 390"/>
              <p:cNvCxnSpPr/>
              <p:nvPr/>
            </p:nvCxnSpPr>
            <p:spPr>
              <a:xfrm>
                <a:off x="4287809" y="2435825"/>
                <a:ext cx="57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191"/>
              <p:cNvGrpSpPr/>
              <p:nvPr/>
            </p:nvGrpSpPr>
            <p:grpSpPr>
              <a:xfrm>
                <a:off x="5498657" y="4622936"/>
                <a:ext cx="820693" cy="1441714"/>
                <a:chOff x="5119459" y="3876480"/>
                <a:chExt cx="820693" cy="1441714"/>
              </a:xfrm>
            </p:grpSpPr>
            <p:sp>
              <p:nvSpPr>
                <p:cNvPr id="61" name="타원 40"/>
                <p:cNvSpPr/>
                <p:nvPr/>
              </p:nvSpPr>
              <p:spPr>
                <a:xfrm>
                  <a:off x="5119459" y="4502675"/>
                  <a:ext cx="741705" cy="81551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55686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62" name="타원 38"/>
                <p:cNvSpPr/>
                <p:nvPr/>
              </p:nvSpPr>
              <p:spPr>
                <a:xfrm>
                  <a:off x="5119479" y="3876480"/>
                  <a:ext cx="820673" cy="628485"/>
                </a:xfrm>
                <a:prstGeom prst="ellipse">
                  <a:avLst/>
                </a:prstGeom>
                <a:solidFill>
                  <a:srgbClr val="B9CDE5">
                    <a:alpha val="56078"/>
                  </a:srgb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63" name="타원 50"/>
                <p:cNvSpPr/>
                <p:nvPr/>
              </p:nvSpPr>
              <p:spPr>
                <a:xfrm>
                  <a:off x="5317194" y="4625285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64" name="타원 52"/>
                <p:cNvSpPr/>
                <p:nvPr/>
              </p:nvSpPr>
              <p:spPr>
                <a:xfrm>
                  <a:off x="5447920" y="4926848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65" name="타원 58"/>
                <p:cNvSpPr/>
                <p:nvPr/>
              </p:nvSpPr>
              <p:spPr>
                <a:xfrm>
                  <a:off x="5616208" y="4878211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66" name="타원 61"/>
                <p:cNvSpPr/>
                <p:nvPr/>
              </p:nvSpPr>
              <p:spPr>
                <a:xfrm>
                  <a:off x="5578646" y="4625285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67" name="타원 65"/>
                <p:cNvSpPr/>
                <p:nvPr/>
              </p:nvSpPr>
              <p:spPr>
                <a:xfrm>
                  <a:off x="5292372" y="4844598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68" name="타원 68"/>
                <p:cNvSpPr/>
                <p:nvPr/>
              </p:nvSpPr>
              <p:spPr>
                <a:xfrm>
                  <a:off x="5484475" y="4763206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69" name="타원 71"/>
                <p:cNvSpPr/>
                <p:nvPr/>
              </p:nvSpPr>
              <p:spPr>
                <a:xfrm>
                  <a:off x="5385155" y="5088091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70" name="타원 72"/>
                <p:cNvSpPr/>
                <p:nvPr/>
              </p:nvSpPr>
              <p:spPr>
                <a:xfrm>
                  <a:off x="5269009" y="4997913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1" name="타원 78"/>
                <p:cNvSpPr/>
                <p:nvPr/>
              </p:nvSpPr>
              <p:spPr>
                <a:xfrm>
                  <a:off x="5527450" y="5105106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72" name="타원 50"/>
                <p:cNvSpPr/>
                <p:nvPr/>
              </p:nvSpPr>
              <p:spPr>
                <a:xfrm rot="5400000">
                  <a:off x="5695718" y="3995627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73" name="타원 52"/>
                <p:cNvSpPr/>
                <p:nvPr/>
              </p:nvSpPr>
              <p:spPr>
                <a:xfrm rot="5400000">
                  <a:off x="5394155" y="4126353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4" name="타원 58"/>
                <p:cNvSpPr/>
                <p:nvPr/>
              </p:nvSpPr>
              <p:spPr>
                <a:xfrm rot="5400000">
                  <a:off x="5442792" y="4294641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5" name="타원 61"/>
                <p:cNvSpPr/>
                <p:nvPr/>
              </p:nvSpPr>
              <p:spPr>
                <a:xfrm rot="5400000">
                  <a:off x="5695718" y="4257079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76" name="타원 65"/>
                <p:cNvSpPr/>
                <p:nvPr/>
              </p:nvSpPr>
              <p:spPr>
                <a:xfrm rot="5400000">
                  <a:off x="5476405" y="3970805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77" name="타원 68"/>
                <p:cNvSpPr/>
                <p:nvPr/>
              </p:nvSpPr>
              <p:spPr>
                <a:xfrm rot="5400000">
                  <a:off x="5557797" y="4162908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8" name="타원 71"/>
                <p:cNvSpPr/>
                <p:nvPr/>
              </p:nvSpPr>
              <p:spPr>
                <a:xfrm rot="5400000">
                  <a:off x="5232912" y="4063588"/>
                  <a:ext cx="130726" cy="133297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79" name="타원 72"/>
                <p:cNvSpPr/>
                <p:nvPr/>
              </p:nvSpPr>
              <p:spPr>
                <a:xfrm rot="5400000">
                  <a:off x="5323090" y="3947442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0" name="타원 78"/>
                <p:cNvSpPr/>
                <p:nvPr/>
              </p:nvSpPr>
              <p:spPr>
                <a:xfrm rot="5400000">
                  <a:off x="5215897" y="4205883"/>
                  <a:ext cx="130726" cy="13329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6876256" y="4778521"/>
                <a:ext cx="103044" cy="314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altLang="ko-KR" sz="1200" i="1" dirty="0" smtClean="0">
                    <a:latin typeface="Times New Roman"/>
                    <a:cs typeface="Times New Roman"/>
                  </a:rPr>
                  <a:t>x</a:t>
                </a:r>
                <a:endParaRPr lang="en-US" altLang="ko-KR" sz="1200" i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76256" y="5519283"/>
                <a:ext cx="103044" cy="314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altLang="ko-KR" sz="1200" i="1" dirty="0" smtClean="0">
                    <a:latin typeface="Times New Roman"/>
                    <a:cs typeface="Times New Roman"/>
                  </a:rPr>
                  <a:t>y</a:t>
                </a:r>
                <a:endParaRPr lang="en-US" sz="1200" i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914162" y="3105720"/>
                <a:ext cx="1879216" cy="445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atin typeface="Calibri" pitchFamily="34" charset="0"/>
                    <a:cs typeface="Calibri" pitchFamily="34" charset="0"/>
                  </a:rPr>
                  <a:t>Random data set 1</a:t>
                </a:r>
                <a:endParaRPr lang="ko-KR" altLang="en-US" sz="11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62533" y="2307423"/>
                <a:ext cx="618000" cy="314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altLang="ko-KR" sz="1200" i="1" dirty="0" smtClean="0">
                    <a:latin typeface="Times New Roman"/>
                    <a:cs typeface="Times New Roman"/>
                  </a:rPr>
                  <a:t>x-y</a:t>
                </a:r>
                <a:endParaRPr lang="en-US" altLang="ko-KR" sz="1200" i="1" baseline="-250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8" name="Group 20"/>
              <p:cNvGrpSpPr/>
              <p:nvPr/>
            </p:nvGrpSpPr>
            <p:grpSpPr>
              <a:xfrm flipH="1">
                <a:off x="7165464" y="2123316"/>
                <a:ext cx="197069" cy="763549"/>
                <a:chOff x="3670258" y="1979147"/>
                <a:chExt cx="415944" cy="287996"/>
              </a:xfrm>
            </p:grpSpPr>
            <p:sp>
              <p:nvSpPr>
                <p:cNvPr id="59" name="Left Bracket 74"/>
                <p:cNvSpPr/>
                <p:nvPr/>
              </p:nvSpPr>
              <p:spPr>
                <a:xfrm>
                  <a:off x="3901374" y="1979147"/>
                  <a:ext cx="184828" cy="287996"/>
                </a:xfrm>
                <a:prstGeom prst="leftBracket">
                  <a:avLst>
                    <a:gd name="adj" fmla="val 0"/>
                  </a:avLst>
                </a:prstGeom>
                <a:ln w="1270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i="1"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60" name="직선 화살표 연결선 390"/>
                <p:cNvCxnSpPr/>
                <p:nvPr/>
              </p:nvCxnSpPr>
              <p:spPr>
                <a:xfrm flipV="1">
                  <a:off x="3670258" y="2115547"/>
                  <a:ext cx="224717" cy="0"/>
                </a:xfrm>
                <a:prstGeom prst="straightConnector1">
                  <a:avLst/>
                </a:prstGeom>
                <a:ln w="12700" cmpd="sng">
                  <a:solidFill>
                    <a:srgbClr val="80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7361358" y="5131984"/>
                <a:ext cx="593843" cy="314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altLang="ko-KR" sz="1200" i="1" dirty="0" smtClean="0">
                    <a:latin typeface="Times New Roman"/>
                    <a:cs typeface="Times New Roman"/>
                  </a:rPr>
                  <a:t>x-y</a:t>
                </a:r>
                <a:endParaRPr lang="en-US" altLang="ko-KR" sz="1200" i="1" baseline="-250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0" name="Group 30"/>
              <p:cNvGrpSpPr/>
              <p:nvPr/>
            </p:nvGrpSpPr>
            <p:grpSpPr>
              <a:xfrm flipH="1">
                <a:off x="7164289" y="4962647"/>
                <a:ext cx="197069" cy="763549"/>
                <a:chOff x="3670258" y="1979147"/>
                <a:chExt cx="415944" cy="287996"/>
              </a:xfrm>
            </p:grpSpPr>
            <p:sp>
              <p:nvSpPr>
                <p:cNvPr id="57" name="Left Bracket 38"/>
                <p:cNvSpPr/>
                <p:nvPr/>
              </p:nvSpPr>
              <p:spPr>
                <a:xfrm>
                  <a:off x="3901374" y="1979147"/>
                  <a:ext cx="184828" cy="287996"/>
                </a:xfrm>
                <a:prstGeom prst="leftBracket">
                  <a:avLst>
                    <a:gd name="adj" fmla="val 0"/>
                  </a:avLst>
                </a:prstGeom>
                <a:ln w="1270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i="1"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58" name="직선 화살표 연결선 390"/>
                <p:cNvCxnSpPr/>
                <p:nvPr/>
              </p:nvCxnSpPr>
              <p:spPr>
                <a:xfrm flipV="1">
                  <a:off x="3670258" y="2115547"/>
                  <a:ext cx="224717" cy="0"/>
                </a:xfrm>
                <a:prstGeom prst="straightConnector1">
                  <a:avLst/>
                </a:prstGeom>
                <a:ln w="12700" cmpd="sng">
                  <a:solidFill>
                    <a:srgbClr val="80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119"/>
              <p:cNvCxnSpPr/>
              <p:nvPr/>
            </p:nvCxnSpPr>
            <p:spPr bwMode="auto">
              <a:xfrm flipV="1">
                <a:off x="7647778" y="3284984"/>
                <a:ext cx="0" cy="1174718"/>
              </a:xfrm>
              <a:prstGeom prst="straightConnector1">
                <a:avLst/>
              </a:prstGeom>
              <a:ln w="41275" cap="rnd" cmpd="sng" algn="ctr">
                <a:solidFill>
                  <a:srgbClr val="800000"/>
                </a:solidFill>
                <a:prstDash val="sysDot"/>
                <a:round/>
                <a:headEnd type="none" w="med" len="med"/>
                <a:tailEnd type="none" w="med" len="med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390"/>
              <p:cNvCxnSpPr/>
              <p:nvPr/>
            </p:nvCxnSpPr>
            <p:spPr>
              <a:xfrm>
                <a:off x="4285329" y="4927704"/>
                <a:ext cx="57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369824" y="2084812"/>
                <a:ext cx="374311" cy="419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1</a:t>
                </a:r>
                <a:endParaRPr 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22448" y="4592180"/>
                <a:ext cx="669060" cy="419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5000</a:t>
                </a:r>
                <a:endParaRPr lang="en-US" sz="1000" dirty="0"/>
              </a:p>
            </p:txBody>
          </p:sp>
          <p:cxnSp>
            <p:nvCxnSpPr>
              <p:cNvPr id="45" name="Straight Arrow Connector 119"/>
              <p:cNvCxnSpPr/>
              <p:nvPr/>
            </p:nvCxnSpPr>
            <p:spPr bwMode="auto">
              <a:xfrm flipV="1">
                <a:off x="4693290" y="2996952"/>
                <a:ext cx="0" cy="1174718"/>
              </a:xfrm>
              <a:prstGeom prst="straightConnector1">
                <a:avLst/>
              </a:prstGeom>
              <a:ln w="41275" cap="rnd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896036" y="4437112"/>
                <a:ext cx="968604" cy="471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4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G1 (n1)</a:t>
                </a:r>
                <a:endParaRPr lang="ko-KR" altLang="en-US" sz="1200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896036" y="5013175"/>
                <a:ext cx="968604" cy="471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4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G2 (</a:t>
                </a:r>
                <a:r>
                  <a:rPr lang="en-US" altLang="ko-KR" sz="1200" dirty="0" smtClean="0">
                    <a:solidFill>
                      <a:schemeClr val="accent4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n2)</a:t>
                </a:r>
                <a:endParaRPr lang="ko-KR" altLang="en-US" sz="1200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56317" y="5923324"/>
                <a:ext cx="2202723" cy="445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atin typeface="Calibri" pitchFamily="34" charset="0"/>
                    <a:cs typeface="Calibri" pitchFamily="34" charset="0"/>
                  </a:rPr>
                  <a:t>Random data set 5000</a:t>
                </a:r>
                <a:endParaRPr lang="ko-KR" altLang="en-US" sz="11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49" name="Straight Arrow Connector 119"/>
              <p:cNvCxnSpPr/>
              <p:nvPr/>
            </p:nvCxnSpPr>
            <p:spPr bwMode="auto">
              <a:xfrm flipV="1">
                <a:off x="5877580" y="3694442"/>
                <a:ext cx="0" cy="670662"/>
              </a:xfrm>
              <a:prstGeom prst="straightConnector1">
                <a:avLst/>
              </a:prstGeom>
              <a:ln w="41275" cap="rnd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390"/>
              <p:cNvCxnSpPr/>
              <p:nvPr/>
            </p:nvCxnSpPr>
            <p:spPr>
              <a:xfrm flipV="1">
                <a:off x="4285586" y="2432870"/>
                <a:ext cx="0" cy="24963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390"/>
              <p:cNvCxnSpPr/>
              <p:nvPr/>
            </p:nvCxnSpPr>
            <p:spPr>
              <a:xfrm flipH="1">
                <a:off x="3997554" y="2852936"/>
                <a:ext cx="28803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390"/>
              <p:cNvCxnSpPr/>
              <p:nvPr/>
            </p:nvCxnSpPr>
            <p:spPr>
              <a:xfrm flipV="1">
                <a:off x="6278428" y="2112845"/>
                <a:ext cx="57865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390"/>
              <p:cNvCxnSpPr/>
              <p:nvPr/>
            </p:nvCxnSpPr>
            <p:spPr>
              <a:xfrm>
                <a:off x="6247343" y="2837275"/>
                <a:ext cx="6097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390"/>
              <p:cNvCxnSpPr/>
              <p:nvPr/>
            </p:nvCxnSpPr>
            <p:spPr>
              <a:xfrm>
                <a:off x="6319350" y="4937179"/>
                <a:ext cx="5399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390"/>
              <p:cNvCxnSpPr/>
              <p:nvPr/>
            </p:nvCxnSpPr>
            <p:spPr>
              <a:xfrm>
                <a:off x="6240362" y="5656890"/>
                <a:ext cx="6142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121925" y="3914428"/>
                <a:ext cx="593843" cy="314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altLang="ko-KR" sz="1200" i="1" dirty="0" smtClean="0">
                    <a:latin typeface="Times New Roman"/>
                    <a:cs typeface="Times New Roman"/>
                  </a:rPr>
                  <a:t>x-y</a:t>
                </a:r>
                <a:endParaRPr lang="en-US" sz="1200" i="1" baseline="-25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5" name="Rectangle 228"/>
            <p:cNvSpPr/>
            <p:nvPr/>
          </p:nvSpPr>
          <p:spPr>
            <a:xfrm>
              <a:off x="7272304" y="2204864"/>
              <a:ext cx="540056" cy="288032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229"/>
            <p:cNvSpPr/>
            <p:nvPr/>
          </p:nvSpPr>
          <p:spPr>
            <a:xfrm>
              <a:off x="7272304" y="4545066"/>
              <a:ext cx="540056" cy="288032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1" name="Elbow Connector 243"/>
            <p:cNvCxnSpPr/>
            <p:nvPr/>
          </p:nvCxnSpPr>
          <p:spPr>
            <a:xfrm rot="16200000" flipH="1">
              <a:off x="5106549" y="806871"/>
              <a:ext cx="2014551" cy="8088201"/>
            </a:xfrm>
            <a:prstGeom prst="bentConnector3">
              <a:avLst>
                <a:gd name="adj1" fmla="val 11573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9" name="그림 1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93" y="3548745"/>
            <a:ext cx="2696505" cy="2022379"/>
          </a:xfrm>
          <a:prstGeom prst="rect">
            <a:avLst/>
          </a:prstGeom>
        </p:spPr>
      </p:pic>
      <p:sp>
        <p:nvSpPr>
          <p:cNvPr id="150" name="왼쪽 중괄호 149"/>
          <p:cNvSpPr/>
          <p:nvPr/>
        </p:nvSpPr>
        <p:spPr>
          <a:xfrm flipH="1">
            <a:off x="5897944" y="3030030"/>
            <a:ext cx="255652" cy="1694905"/>
          </a:xfrm>
          <a:prstGeom prst="leftBrace">
            <a:avLst>
              <a:gd name="adj1" fmla="val 43746"/>
              <a:gd name="adj2" fmla="val 19019"/>
            </a:avLst>
          </a:prstGeom>
          <a:ln w="3175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747651" y="2246640"/>
            <a:ext cx="228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Permutation method</a:t>
            </a:r>
            <a:endParaRPr lang="ko-KR" altLang="en-US" dirty="0"/>
          </a:p>
        </p:txBody>
      </p:sp>
      <p:sp>
        <p:nvSpPr>
          <p:cNvPr id="5" name="Rectangle 93"/>
          <p:cNvSpPr/>
          <p:nvPr/>
        </p:nvSpPr>
        <p:spPr>
          <a:xfrm>
            <a:off x="7167007" y="3204617"/>
            <a:ext cx="4824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lang="en-US" sz="22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cxnSp>
        <p:nvCxnSpPr>
          <p:cNvPr id="152" name="Elbow Connector 240"/>
          <p:cNvCxnSpPr/>
          <p:nvPr/>
        </p:nvCxnSpPr>
        <p:spPr>
          <a:xfrm>
            <a:off x="6153596" y="3352383"/>
            <a:ext cx="828000" cy="324000"/>
          </a:xfrm>
          <a:prstGeom prst="bentConnector2">
            <a:avLst/>
          </a:prstGeom>
          <a:ln w="127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122764" y="3060684"/>
            <a:ext cx="93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0000"/>
                </a:solidFill>
              </a:rPr>
              <a:t>Histogram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3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hypothesis test</a:t>
            </a:r>
            <a:endParaRPr 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039289" y="2570147"/>
            <a:ext cx="3377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ko-KR" sz="2400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400" dirty="0">
                <a:solidFill>
                  <a:prstClr val="black"/>
                </a:solidFill>
                <a:latin typeface="Times New Roman"/>
                <a:cs typeface="Times New Roman"/>
              </a:rPr>
              <a:t>: </a:t>
            </a:r>
            <a:r>
              <a:rPr lang="en-US" altLang="ko-KR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 = y</a:t>
            </a:r>
            <a:r>
              <a:rPr lang="en-US" altLang="ko-KR" sz="2400" dirty="0">
                <a:solidFill>
                  <a:prstClr val="black"/>
                </a:solidFill>
                <a:latin typeface="Times New Roman"/>
                <a:cs typeface="Times New Roman"/>
              </a:rPr>
              <a:t>,      H</a:t>
            </a:r>
            <a:r>
              <a:rPr lang="en-US" altLang="ko-KR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400" dirty="0">
                <a:solidFill>
                  <a:prstClr val="black"/>
                </a:solidFill>
                <a:latin typeface="Times New Roman"/>
                <a:cs typeface="Times New Roman"/>
              </a:rPr>
              <a:t>: </a:t>
            </a:r>
            <a:r>
              <a:rPr lang="en-US" altLang="ko-KR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 - y = </a:t>
            </a:r>
            <a:r>
              <a:rPr lang="en-US" altLang="ko-KR" sz="2400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9071" y="2031098"/>
            <a:ext cx="2790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Null hypothesis</a:t>
            </a:r>
            <a:endParaRPr lang="ko-KR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028938" y="3306709"/>
            <a:ext cx="1531188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 smtClean="0">
                <a:effectLst>
                  <a:glow rad="63500">
                    <a:schemeClr val="bg1">
                      <a:alpha val="90000"/>
                    </a:schemeClr>
                  </a:glow>
                </a:effectLst>
              </a:rPr>
              <a:t>X</a:t>
            </a:r>
            <a:endParaRPr lang="en-US" altLang="ko-KR" sz="1600" dirty="0" smtClean="0">
              <a:effectLst>
                <a:glow rad="63500">
                  <a:schemeClr val="bg1">
                    <a:alpha val="90000"/>
                  </a:schemeClr>
                </a:glow>
              </a:effectLst>
            </a:endParaRPr>
          </a:p>
          <a:p>
            <a:pPr algn="ctr">
              <a:lnSpc>
                <a:spcPct val="90000"/>
              </a:lnSpc>
            </a:pPr>
            <a:r>
              <a:rPr lang="en-US" altLang="ko-KR" sz="1600" dirty="0" smtClean="0">
                <a:effectLst>
                  <a:glow rad="63500">
                    <a:schemeClr val="bg1">
                      <a:alpha val="90000"/>
                    </a:schemeClr>
                  </a:glow>
                </a:effectLst>
              </a:rPr>
              <a:t>Normal controls</a:t>
            </a:r>
            <a:endParaRPr lang="en-US" altLang="ko-KR" sz="1600" dirty="0" smtClean="0">
              <a:effectLst>
                <a:glow rad="63500">
                  <a:schemeClr val="bg1">
                    <a:alpha val="90000"/>
                  </a:schemeClr>
                </a:glo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5490" y="3306709"/>
            <a:ext cx="1320193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 smtClean="0">
                <a:effectLst>
                  <a:glow rad="63500">
                    <a:schemeClr val="bg1">
                      <a:alpha val="90000"/>
                    </a:schemeClr>
                  </a:glow>
                </a:effectLst>
              </a:rPr>
              <a:t>Y</a:t>
            </a:r>
            <a:endParaRPr lang="en-US" altLang="ko-KR" sz="1600" dirty="0" smtClean="0">
              <a:effectLst>
                <a:glow rad="63500">
                  <a:schemeClr val="bg1">
                    <a:alpha val="90000"/>
                  </a:schemeClr>
                </a:glow>
              </a:effectLst>
            </a:endParaRPr>
          </a:p>
          <a:p>
            <a:pPr algn="ctr">
              <a:lnSpc>
                <a:spcPct val="90000"/>
              </a:lnSpc>
            </a:pPr>
            <a:r>
              <a:rPr lang="en-US" altLang="ko-KR" sz="1600" dirty="0" smtClean="0">
                <a:effectLst>
                  <a:glow rad="63500">
                    <a:schemeClr val="bg1">
                      <a:alpha val="90000"/>
                    </a:schemeClr>
                  </a:glow>
                </a:effectLst>
              </a:rPr>
              <a:t>Patient group</a:t>
            </a:r>
            <a:endParaRPr lang="en-US" altLang="ko-KR" sz="1600" dirty="0">
              <a:effectLst>
                <a:glow rad="63500">
                  <a:schemeClr val="bg1">
                    <a:alpha val="90000"/>
                  </a:schemeClr>
                </a:glow>
              </a:effectLst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3231" y="3880479"/>
            <a:ext cx="1507345" cy="1087148"/>
          </a:xfrm>
          <a:prstGeom prst="rect">
            <a:avLst/>
          </a:prstGeom>
          <a:noFill/>
          <a:ln w="28575" cmpd="sng">
            <a:noFill/>
            <a:prstDash val="solid"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06475" y="3881017"/>
            <a:ext cx="1507345" cy="1087148"/>
          </a:xfrm>
          <a:prstGeom prst="rect">
            <a:avLst/>
          </a:prstGeom>
          <a:noFill/>
          <a:ln w="28575" cmpd="sng">
            <a:noFill/>
            <a:prstDash val="solid"/>
            <a:miter lim="800000"/>
            <a:headEnd/>
            <a:tailEnd/>
          </a:ln>
        </p:spPr>
      </p:pic>
      <p:sp>
        <p:nvSpPr>
          <p:cNvPr id="40" name="정육면체 10"/>
          <p:cNvSpPr>
            <a:spLocks noChangeAspect="1"/>
          </p:cNvSpPr>
          <p:nvPr/>
        </p:nvSpPr>
        <p:spPr>
          <a:xfrm flipH="1">
            <a:off x="3533939" y="4190946"/>
            <a:ext cx="111896" cy="93483"/>
          </a:xfrm>
          <a:prstGeom prst="cube">
            <a:avLst>
              <a:gd name="adj" fmla="val 43126"/>
            </a:avLst>
          </a:prstGeom>
          <a:solidFill>
            <a:schemeClr val="bg1">
              <a:alpha val="24000"/>
            </a:schemeClr>
          </a:solidFill>
          <a:ln w="28575" cmpd="sng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정육면체 10"/>
          <p:cNvSpPr>
            <a:spLocks noChangeAspect="1"/>
          </p:cNvSpPr>
          <p:nvPr/>
        </p:nvSpPr>
        <p:spPr>
          <a:xfrm flipH="1">
            <a:off x="5475678" y="4190946"/>
            <a:ext cx="111896" cy="93483"/>
          </a:xfrm>
          <a:prstGeom prst="cube">
            <a:avLst>
              <a:gd name="adj" fmla="val 43126"/>
            </a:avLst>
          </a:prstGeom>
          <a:solidFill>
            <a:schemeClr val="bg1">
              <a:alpha val="24000"/>
            </a:schemeClr>
          </a:solidFill>
          <a:ln w="28575" cmpd="sng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1383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assumptions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14345" y="2130683"/>
            <a:ext cx="41871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ko-KR" sz="2800" dirty="0"/>
              <a:t>Statistical independence </a:t>
            </a:r>
            <a:endParaRPr lang="en-US" altLang="ko-KR" sz="2800" dirty="0" smtClean="0"/>
          </a:p>
          <a:p>
            <a:pPr lvl="1"/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univariate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or </a:t>
            </a:r>
            <a:endParaRPr lang="en-US" altLang="ko-KR" sz="2800" dirty="0" smtClean="0"/>
          </a:p>
          <a:p>
            <a:pPr lvl="1"/>
            <a:r>
              <a:rPr lang="en-US" altLang="ko-KR" sz="2800" dirty="0" smtClean="0"/>
              <a:t>- multivariate</a:t>
            </a:r>
          </a:p>
          <a:p>
            <a:pPr lvl="1"/>
            <a:endParaRPr lang="en-US" altLang="ko-KR" sz="28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ko-KR" sz="2800" dirty="0"/>
              <a:t>Null distribution </a:t>
            </a:r>
            <a:endParaRPr lang="en-US" altLang="ko-KR" sz="2800" dirty="0" smtClean="0"/>
          </a:p>
          <a:p>
            <a:pPr lvl="1"/>
            <a:r>
              <a:rPr lang="en-US" altLang="ko-KR" sz="2800" dirty="0" smtClean="0"/>
              <a:t>- parametric </a:t>
            </a:r>
            <a:r>
              <a:rPr lang="en-US" altLang="ko-KR" sz="2800" dirty="0"/>
              <a:t>or </a:t>
            </a:r>
            <a:endParaRPr lang="en-US" altLang="ko-KR" sz="2800" dirty="0" smtClean="0"/>
          </a:p>
          <a:p>
            <a:pPr lvl="1"/>
            <a:r>
              <a:rPr lang="en-US" altLang="ko-KR" sz="2800" dirty="0" smtClean="0"/>
              <a:t>- nonparametric</a:t>
            </a:r>
            <a:endParaRPr lang="en-US" altLang="ko-KR" sz="28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236210" y="2951425"/>
            <a:ext cx="147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236209" y="4671384"/>
            <a:ext cx="1584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8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Univariate</a:t>
            </a:r>
            <a:r>
              <a:rPr lang="en-US" altLang="ko-KR" dirty="0" smtClean="0"/>
              <a:t> parametric test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78300" y="2264718"/>
            <a:ext cx="1991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Null distribution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632788" y="2653269"/>
            <a:ext cx="2567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6213" indent="-176213">
              <a:buFont typeface="Calibri" panose="020F0502020204030204" pitchFamily="34" charset="0"/>
              <a:buChar char="–"/>
            </a:pPr>
            <a:r>
              <a:rPr lang="en-US" altLang="ko-KR" dirty="0" smtClean="0"/>
              <a:t>Normal distribution </a:t>
            </a:r>
          </a:p>
          <a:p>
            <a:pPr marL="176213" indent="-176213">
              <a:buFont typeface="Calibri" panose="020F0502020204030204" pitchFamily="34" charset="0"/>
              <a:buChar char="–"/>
            </a:pPr>
            <a:r>
              <a:rPr lang="en-US" altLang="ko-KR" dirty="0" smtClean="0"/>
              <a:t>Student’s t distribution </a:t>
            </a:r>
          </a:p>
          <a:p>
            <a:pPr marL="176213" indent="-176213">
              <a:buFont typeface="Calibri" panose="020F0502020204030204" pitchFamily="34" charset="0"/>
              <a:buChar char="–"/>
            </a:pPr>
            <a:r>
              <a:rPr lang="en-US" altLang="ko-KR" dirty="0" smtClean="0"/>
              <a:t>F distribution</a:t>
            </a:r>
          </a:p>
          <a:p>
            <a:pPr marL="176213" indent="-176213">
              <a:buFont typeface="Calibri" panose="020F0502020204030204" pitchFamily="34" charset="0"/>
              <a:buChar char="–"/>
            </a:pPr>
            <a:endParaRPr lang="ko-KR" altLang="en-US" dirty="0"/>
          </a:p>
        </p:txBody>
      </p:sp>
      <p:sp>
        <p:nvSpPr>
          <p:cNvPr id="33" name="왼쪽 중괄호 32"/>
          <p:cNvSpPr/>
          <p:nvPr/>
        </p:nvSpPr>
        <p:spPr>
          <a:xfrm>
            <a:off x="1494274" y="2797508"/>
            <a:ext cx="188112" cy="916024"/>
          </a:xfrm>
          <a:prstGeom prst="leftBrac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2631761" y="3615406"/>
            <a:ext cx="0" cy="180000"/>
          </a:xfrm>
          <a:prstGeom prst="line">
            <a:avLst/>
          </a:prstGeom>
          <a:ln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661837" y="2260102"/>
            <a:ext cx="161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Test statistic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296" y="2656277"/>
            <a:ext cx="4534633" cy="369332"/>
            <a:chOff x="4081095" y="2113068"/>
            <a:chExt cx="4534633" cy="369332"/>
          </a:xfrm>
        </p:grpSpPr>
        <p:sp>
          <p:nvSpPr>
            <p:cNvPr id="53" name="직사각형 52"/>
            <p:cNvSpPr/>
            <p:nvPr/>
          </p:nvSpPr>
          <p:spPr>
            <a:xfrm>
              <a:off x="5052124" y="2113068"/>
              <a:ext cx="3563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solidFill>
                    <a:prstClr val="black"/>
                  </a:solidFill>
                </a:rPr>
                <a:t>sample mean </a:t>
              </a:r>
              <a:r>
                <a:rPr lang="en-US" altLang="ko-KR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prstClr val="black"/>
                  </a:solidFill>
                </a:rPr>
                <a:t>, sample variance SE</a:t>
              </a: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4081095" y="2300479"/>
              <a:ext cx="92410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4185405" y="2926541"/>
            <a:ext cx="2825429" cy="369332"/>
            <a:chOff x="4321204" y="2383332"/>
            <a:chExt cx="2825429" cy="369332"/>
          </a:xfrm>
        </p:grpSpPr>
        <p:sp>
          <p:nvSpPr>
            <p:cNvPr id="54" name="직사각형 53"/>
            <p:cNvSpPr/>
            <p:nvPr/>
          </p:nvSpPr>
          <p:spPr>
            <a:xfrm>
              <a:off x="5047597" y="2383332"/>
              <a:ext cx="2099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degree of freedom </a:t>
              </a:r>
              <a:r>
                <a:rPr lang="en-US" altLang="ko-KR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ν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4321204" y="2572947"/>
              <a:ext cx="684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3429405" y="3196489"/>
            <a:ext cx="4608672" cy="594301"/>
            <a:chOff x="3565204" y="2653280"/>
            <a:chExt cx="4608672" cy="594301"/>
          </a:xfrm>
        </p:grpSpPr>
        <p:sp>
          <p:nvSpPr>
            <p:cNvPr id="55" name="직사각형 54"/>
            <p:cNvSpPr/>
            <p:nvPr/>
          </p:nvSpPr>
          <p:spPr>
            <a:xfrm>
              <a:off x="5052124" y="2653280"/>
              <a:ext cx="31217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degree of freedom </a:t>
              </a:r>
              <a:r>
                <a:rPr lang="en-US" altLang="ko-KR" i="1" dirty="0">
                  <a:latin typeface="Times New Roman"/>
                  <a:cs typeface="Times New Roman"/>
                </a:rPr>
                <a:t>p </a:t>
              </a:r>
              <a:r>
                <a:rPr lang="en-US" altLang="ko-KR" dirty="0"/>
                <a:t>and</a:t>
              </a:r>
              <a:r>
                <a:rPr lang="en-US" altLang="ko-KR" i="1" dirty="0">
                  <a:latin typeface="Times New Roman"/>
                  <a:cs typeface="Times New Roman"/>
                </a:rPr>
                <a:t> n-p-k</a:t>
              </a:r>
              <a:r>
                <a:rPr lang="en-US" altLang="ko-KR" dirty="0"/>
                <a:t> </a:t>
              </a: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051097" y="3067581"/>
              <a:ext cx="0" cy="180000"/>
            </a:xfrm>
            <a:prstGeom prst="line">
              <a:avLst/>
            </a:prstGeom>
            <a:ln cap="rnd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3565204" y="2854652"/>
              <a:ext cx="144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13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distribution</a:t>
            </a:r>
            <a:br>
              <a:rPr lang="en-US" dirty="0" smtClean="0"/>
            </a:br>
            <a:r>
              <a:rPr lang="en-US" altLang="ko-KR" sz="1800" dirty="0"/>
              <a:t>(From Bishop’s machine learning book</a:t>
            </a:r>
            <a:r>
              <a:rPr lang="en-US" altLang="ko-KR" sz="1800" dirty="0" smtClean="0"/>
              <a:t>)</a:t>
            </a:r>
            <a:endParaRPr lang="en-US" dirty="0"/>
          </a:p>
        </p:txBody>
      </p:sp>
      <p:pic>
        <p:nvPicPr>
          <p:cNvPr id="8" name="Content Placeholder 4" descr="Screen Shot 2017-03-16 at 11.14.1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24" t="-2065" r="-10826" b="-3013"/>
          <a:stretch/>
        </p:blipFill>
        <p:spPr>
          <a:xfrm>
            <a:off x="457200" y="1394327"/>
            <a:ext cx="8031747" cy="1185778"/>
          </a:xfrm>
        </p:spPr>
      </p:pic>
      <p:sp>
        <p:nvSpPr>
          <p:cNvPr id="9" name="TextBox 8"/>
          <p:cNvSpPr txBox="1"/>
          <p:nvPr/>
        </p:nvSpPr>
        <p:spPr>
          <a:xfrm>
            <a:off x="471005" y="2561982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just">
              <a:buFont typeface="+mj-lt"/>
              <a:buAutoNum type="arabicPeriod"/>
            </a:pPr>
            <a:r>
              <a:rPr lang="en-US" altLang="ko-KR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distribution that </a:t>
            </a:r>
            <a:r>
              <a:rPr lang="en-US" sz="2000" i="1" dirty="0"/>
              <a:t>maximizes the entropy</a:t>
            </a:r>
            <a:r>
              <a:rPr lang="en-US" sz="2000" dirty="0"/>
              <a:t> is the </a:t>
            </a:r>
            <a:r>
              <a:rPr lang="en-US" sz="2000" dirty="0" smtClean="0"/>
              <a:t>Gaussian</a:t>
            </a:r>
            <a:r>
              <a:rPr lang="en-US" altLang="ko-KR" sz="2000" dirty="0" smtClean="0"/>
              <a:t>.</a:t>
            </a:r>
          </a:p>
          <a:p>
            <a:pPr marL="261938" indent="-261938" algn="just">
              <a:buFont typeface="+mj-lt"/>
              <a:buAutoNum type="arabicPeriod"/>
            </a:pPr>
            <a:r>
              <a:rPr lang="en-US" altLang="ko-KR" sz="2000" dirty="0" smtClean="0"/>
              <a:t>The </a:t>
            </a:r>
            <a:r>
              <a:rPr lang="en-US" altLang="ko-KR" sz="2000" b="1" i="1" dirty="0"/>
              <a:t>central limit theorem </a:t>
            </a:r>
            <a:r>
              <a:rPr lang="en-US" altLang="ko-KR" sz="2000" dirty="0"/>
              <a:t>(due to Laplace) tells us that, subject to certain mild conditions, the sum of a set of random variables, which is of course itself a random variable, has a distribution that becomes </a:t>
            </a:r>
            <a:r>
              <a:rPr lang="en-US" altLang="ko-KR" sz="2000" dirty="0" smtClean="0"/>
              <a:t>increasingly </a:t>
            </a:r>
            <a:r>
              <a:rPr lang="en-US" altLang="ko-KR" sz="2000" dirty="0"/>
              <a:t>Gaussian as the number of terms in the sum increases (Walker, 1969). </a:t>
            </a:r>
            <a:endParaRPr lang="en-US" altLang="ko-KR" sz="2000" dirty="0" smtClean="0"/>
          </a:p>
          <a:p>
            <a:pPr marL="261938" indent="-261938" algn="just"/>
            <a:r>
              <a:rPr lang="en-US" altLang="ko-KR" sz="2000" dirty="0" smtClean="0"/>
              <a:t>    </a:t>
            </a:r>
            <a:endParaRPr lang="en-US" sz="2000" dirty="0"/>
          </a:p>
        </p:txBody>
      </p:sp>
      <p:pic>
        <p:nvPicPr>
          <p:cNvPr id="10" name="Picture 9" descr="Screen Shot 2017-03-16 at 11.34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5" y="4336901"/>
            <a:ext cx="7703117" cy="20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Student’s t distribution</a:t>
            </a:r>
            <a:br>
              <a:rPr lang="en-US" dirty="0" smtClean="0"/>
            </a:br>
            <a:r>
              <a:rPr lang="en-US" altLang="ko-KR" sz="1800" dirty="0">
                <a:solidFill>
                  <a:prstClr val="black"/>
                </a:solidFill>
              </a:rPr>
              <a:t>(From Bishop’s machine learning book)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5186" y="1860513"/>
            <a:ext cx="666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mean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2731" y="1860513"/>
            <a:ext cx="959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precision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860" y="1860513"/>
            <a:ext cx="691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shape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8876" y="1860513"/>
            <a:ext cx="718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en-US" sz="1600" baseline="30000" dirty="0" smtClean="0">
                <a:solidFill>
                  <a:schemeClr val="accent2">
                    <a:lumMod val="75000"/>
                  </a:schemeClr>
                </a:solidFill>
              </a:rPr>
              <a:t>-1</a:t>
            </a:r>
            <a:endParaRPr lang="en-US" sz="1600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 descr="Screen Shot 2017-03-16 at 11.37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43" y="4566940"/>
            <a:ext cx="7309439" cy="776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1709" y="5374159"/>
            <a:ext cx="747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Student’s t-distribution is obtained by adding up an infinite number of Gaussian distributions having the same mean but different precisions. This can be interpreted as an infinite mixture of Gaussians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2" name="Picture 11" descr="Screen Shot 2017-03-16 at 11.38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8" y="1695562"/>
            <a:ext cx="3594503" cy="2604018"/>
          </a:xfrm>
          <a:prstGeom prst="rect">
            <a:avLst/>
          </a:prstGeom>
        </p:spPr>
      </p:pic>
      <p:pic>
        <p:nvPicPr>
          <p:cNvPr id="4" name="Picture 3" descr="Screen Shot 2017-03-16 at 11.36.41 AM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41" y="2299368"/>
            <a:ext cx="5667727" cy="163094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815259" y="2212435"/>
            <a:ext cx="246295" cy="216000"/>
          </a:xfrm>
          <a:prstGeom prst="straightConnector1">
            <a:avLst/>
          </a:prstGeom>
          <a:ln w="12700" cmpd="sng"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283146" y="2243213"/>
            <a:ext cx="253018" cy="216000"/>
          </a:xfrm>
          <a:prstGeom prst="straightConnector1">
            <a:avLst/>
          </a:prstGeom>
          <a:ln w="12700" cmpd="sng"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160831" y="2212435"/>
            <a:ext cx="133687" cy="216000"/>
          </a:xfrm>
          <a:prstGeom prst="straightConnector1">
            <a:avLst/>
          </a:prstGeom>
          <a:ln w="12700" cmpd="sng"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299153" y="2212435"/>
            <a:ext cx="494632" cy="216000"/>
          </a:xfrm>
          <a:prstGeom prst="straightConnector1">
            <a:avLst/>
          </a:prstGeom>
          <a:ln w="12700" cmpd="sng"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57771" y="3974367"/>
            <a:ext cx="442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53735"/>
                </a:solidFill>
              </a:rPr>
              <a:t>ν</a:t>
            </a:r>
            <a:r>
              <a:rPr lang="en-US" dirty="0" smtClean="0">
                <a:solidFill>
                  <a:srgbClr val="953735"/>
                </a:solidFill>
              </a:rPr>
              <a:t> = 2</a:t>
            </a:r>
            <a:r>
              <a:rPr lang="en-US" dirty="0" smtClean="0">
                <a:solidFill>
                  <a:srgbClr val="953735"/>
                </a:solidFill>
              </a:rPr>
              <a:t>a : degree of freedom, </a:t>
            </a:r>
            <a:r>
              <a:rPr lang="en-US" dirty="0" err="1" smtClean="0">
                <a:solidFill>
                  <a:srgbClr val="953735"/>
                </a:solidFill>
              </a:rPr>
              <a:t>λ</a:t>
            </a:r>
            <a:r>
              <a:rPr lang="en-US" dirty="0" smtClean="0">
                <a:solidFill>
                  <a:srgbClr val="953735"/>
                </a:solidFill>
              </a:rPr>
              <a:t>=a/b</a:t>
            </a:r>
            <a:r>
              <a:rPr lang="ko-KR" altLang="en-US" dirty="0" smtClean="0">
                <a:solidFill>
                  <a:srgbClr val="953735"/>
                </a:solidFill>
              </a:rPr>
              <a:t> </a:t>
            </a:r>
            <a:r>
              <a:rPr lang="en-US" altLang="ko-KR" dirty="0" smtClean="0">
                <a:solidFill>
                  <a:srgbClr val="953735"/>
                </a:solidFill>
              </a:rPr>
              <a:t>(precision)</a:t>
            </a:r>
            <a:endParaRPr lang="en-US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0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Student’s t distribution</a:t>
            </a:r>
            <a:br>
              <a:rPr lang="en-US" dirty="0" smtClean="0"/>
            </a:br>
            <a:r>
              <a:rPr lang="en-US" altLang="ko-KR" sz="1800" dirty="0">
                <a:solidFill>
                  <a:prstClr val="black"/>
                </a:solidFill>
              </a:rPr>
              <a:t>(From Bishop’s machine learning book)</a:t>
            </a:r>
            <a:endParaRPr lang="en-US" dirty="0"/>
          </a:p>
        </p:txBody>
      </p:sp>
      <p:pic>
        <p:nvPicPr>
          <p:cNvPr id="16" name="Picture 15" descr="Screen Shot 2017-03-16 at 11.5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08" y="2832118"/>
            <a:ext cx="5521158" cy="34064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5474" y="1552950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Student’s t distribution </a:t>
            </a:r>
            <a:r>
              <a:rPr lang="en-US" dirty="0" smtClean="0"/>
              <a:t>in general </a:t>
            </a:r>
            <a:r>
              <a:rPr lang="en-US" dirty="0"/>
              <a:t>has longer ‘tails’ than a </a:t>
            </a:r>
            <a:r>
              <a:rPr lang="en-US" dirty="0" smtClean="0"/>
              <a:t>Gaussian. This </a:t>
            </a:r>
            <a:r>
              <a:rPr lang="en-US" dirty="0"/>
              <a:t>gives the t- distribution an important property called </a:t>
            </a:r>
            <a:r>
              <a:rPr lang="en-US" i="1" dirty="0"/>
              <a:t>robustness</a:t>
            </a:r>
            <a:r>
              <a:rPr lang="en-US" dirty="0"/>
              <a:t>, which means that it is much less sensitive than the Gaussian to the presence of a few data points which are </a:t>
            </a:r>
            <a:r>
              <a:rPr lang="en-US" i="1" dirty="0"/>
              <a:t>outliers.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6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</a:t>
            </a:r>
            <a:endParaRPr lang="ko-KR" altLang="en-US" dirty="0"/>
          </a:p>
        </p:txBody>
      </p:sp>
      <p:grpSp>
        <p:nvGrpSpPr>
          <p:cNvPr id="6" name="Group 3"/>
          <p:cNvGrpSpPr/>
          <p:nvPr/>
        </p:nvGrpSpPr>
        <p:grpSpPr>
          <a:xfrm>
            <a:off x="1674922" y="2292401"/>
            <a:ext cx="2538540" cy="1538113"/>
            <a:chOff x="1403648" y="4725144"/>
            <a:chExt cx="2387600" cy="1356170"/>
          </a:xfrm>
        </p:grpSpPr>
        <p:pic>
          <p:nvPicPr>
            <p:cNvPr id="22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648" y="4725144"/>
              <a:ext cx="2387600" cy="1308100"/>
            </a:xfrm>
            <a:prstGeom prst="rect">
              <a:avLst/>
            </a:prstGeom>
          </p:spPr>
        </p:pic>
        <p:cxnSp>
          <p:nvCxnSpPr>
            <p:cNvPr id="23" name="Straight Connector 5"/>
            <p:cNvCxnSpPr/>
            <p:nvPr/>
          </p:nvCxnSpPr>
          <p:spPr>
            <a:xfrm>
              <a:off x="2597448" y="4813003"/>
              <a:ext cx="0" cy="97212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"/>
            <p:cNvSpPr/>
            <p:nvPr/>
          </p:nvSpPr>
          <p:spPr>
            <a:xfrm>
              <a:off x="2481252" y="5773537"/>
              <a:ext cx="2845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15"/>
          <p:cNvGrpSpPr>
            <a:grpSpLocks noChangeAspect="1"/>
          </p:cNvGrpSpPr>
          <p:nvPr/>
        </p:nvGrpSpPr>
        <p:grpSpPr>
          <a:xfrm>
            <a:off x="2658562" y="4400414"/>
            <a:ext cx="5133175" cy="841542"/>
            <a:chOff x="1565631" y="4441761"/>
            <a:chExt cx="4783169" cy="784155"/>
          </a:xfrm>
        </p:grpSpPr>
        <p:sp>
          <p:nvSpPr>
            <p:cNvPr id="26" name="Rectangle 69"/>
            <p:cNvSpPr/>
            <p:nvPr/>
          </p:nvSpPr>
          <p:spPr>
            <a:xfrm>
              <a:off x="1740288" y="4533295"/>
              <a:ext cx="4608512" cy="5735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p = P(</a:t>
              </a:r>
              <a:r>
                <a:rPr lang="en-US" altLang="ko-KR" sz="20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r>
                <a:rPr lang="en-US" altLang="ko-KR" sz="2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-</a:t>
              </a:r>
              <a:r>
                <a:rPr lang="en-US" altLang="ko-KR" sz="20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y</a:t>
              </a:r>
              <a:r>
                <a:rPr lang="en-US" altLang="ko-KR" sz="2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&gt; </a:t>
              </a:r>
              <a:r>
                <a:rPr lang="en-US" altLang="ko-KR" sz="20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h</a:t>
              </a:r>
              <a:r>
                <a:rPr lang="en-US" altLang="ko-KR" sz="2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) &lt; </a:t>
              </a:r>
              <a:r>
                <a:rPr lang="el-GR" altLang="ko-KR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α</a:t>
              </a:r>
              <a:r>
                <a:rPr lang="en-US" altLang="ko-KR" b="1" baseline="30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B</a:t>
              </a:r>
              <a:r>
                <a:rPr lang="en-US" altLang="ko-KR" dirty="0" smtClean="0">
                  <a:solidFill>
                    <a:srgbClr val="000000"/>
                  </a:solidFill>
                  <a:cs typeface="Times New Roman"/>
                </a:rPr>
                <a:t> </a:t>
              </a:r>
              <a:r>
                <a:rPr lang="en-US" dirty="0" smtClean="0">
                  <a:cs typeface="Times New Roman"/>
                </a:rPr>
                <a:t>→ Reject</a:t>
              </a:r>
              <a:r>
                <a:rPr lang="en-US" sz="2000" dirty="0" smtClean="0">
                  <a:latin typeface="Times New Roman"/>
                  <a:cs typeface="Times New Roman"/>
                </a:rPr>
                <a:t> H</a:t>
              </a:r>
              <a:r>
                <a:rPr lang="en-US" sz="2000" baseline="-25000" dirty="0" smtClean="0">
                  <a:latin typeface="Times New Roman"/>
                  <a:cs typeface="Times New Roman"/>
                </a:rPr>
                <a:t>0</a:t>
              </a:r>
              <a:endParaRPr lang="en-US" sz="2000" baseline="-25000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r>
                <a:rPr lang="en-US" sz="2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      &gt; </a:t>
              </a:r>
              <a:r>
                <a:rPr lang="el-GR" altLang="ko-KR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α</a:t>
              </a:r>
              <a:r>
                <a:rPr lang="en-US" altLang="ko-KR" b="1" baseline="30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  <a:cs typeface="Times New Roman"/>
                </a:rPr>
                <a:t> </a:t>
              </a:r>
              <a:r>
                <a:rPr lang="en-US" dirty="0" smtClean="0">
                  <a:cs typeface="Times New Roman"/>
                </a:rPr>
                <a:t>→ Accept </a:t>
              </a:r>
              <a:r>
                <a:rPr lang="en-US" sz="2000" dirty="0">
                  <a:latin typeface="Times New Roman"/>
                  <a:cs typeface="Times New Roman"/>
                </a:rPr>
                <a:t>H</a:t>
              </a:r>
              <a:r>
                <a:rPr lang="en-US" sz="2000" baseline="-25000" dirty="0">
                  <a:latin typeface="Times New Roman"/>
                  <a:cs typeface="Times New Roman"/>
                </a:rPr>
                <a:t>0</a:t>
              </a:r>
              <a:endParaRPr lang="en-US" sz="2000" baseline="-250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27" name="Rectangle 14"/>
            <p:cNvSpPr>
              <a:spLocks noChangeAspect="1"/>
            </p:cNvSpPr>
            <p:nvPr/>
          </p:nvSpPr>
          <p:spPr>
            <a:xfrm>
              <a:off x="1565631" y="4441761"/>
              <a:ext cx="3748596" cy="784155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281756" y="1907280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/>
                <a:cs typeface="Times New Roman"/>
              </a:rPr>
              <a:t>H</a:t>
            </a:r>
            <a:r>
              <a:rPr lang="en-US" altLang="ko-KR" baseline="-25000" dirty="0">
                <a:latin typeface="Times New Roman"/>
                <a:cs typeface="Times New Roman"/>
              </a:rPr>
              <a:t>0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en-US" altLang="ko-KR" i="1" dirty="0">
                <a:latin typeface="Times New Roman"/>
                <a:cs typeface="Times New Roman"/>
              </a:rPr>
              <a:t>x - y = </a:t>
            </a:r>
            <a:r>
              <a:rPr lang="en-US" altLang="ko-KR" dirty="0">
                <a:latin typeface="Times New Roman"/>
                <a:cs typeface="Times New Roman"/>
              </a:rPr>
              <a:t>0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511974" y="2252485"/>
            <a:ext cx="4892962" cy="1303366"/>
            <a:chOff x="3457857" y="3936991"/>
            <a:chExt cx="4892962" cy="1303366"/>
          </a:xfrm>
        </p:grpSpPr>
        <p:pic>
          <p:nvPicPr>
            <p:cNvPr id="7" name="Picture 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7857" y="4592185"/>
              <a:ext cx="688646" cy="648172"/>
            </a:xfrm>
            <a:prstGeom prst="rect">
              <a:avLst/>
            </a:prstGeom>
          </p:spPr>
        </p:pic>
        <p:sp>
          <p:nvSpPr>
            <p:cNvPr id="20" name="Freeform 9"/>
            <p:cNvSpPr/>
            <p:nvPr/>
          </p:nvSpPr>
          <p:spPr>
            <a:xfrm>
              <a:off x="3608318" y="4169738"/>
              <a:ext cx="306207" cy="924046"/>
            </a:xfrm>
            <a:custGeom>
              <a:avLst/>
              <a:gdLst>
                <a:gd name="connsiteX0" fmla="*/ 275548 w 275548"/>
                <a:gd name="connsiteY0" fmla="*/ 0 h 275578"/>
                <a:gd name="connsiteX1" fmla="*/ 95843 w 275548"/>
                <a:gd name="connsiteY1" fmla="*/ 83871 h 275578"/>
                <a:gd name="connsiteX2" fmla="*/ 0 w 275548"/>
                <a:gd name="connsiteY2" fmla="*/ 275578 h 2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548" h="275578">
                  <a:moveTo>
                    <a:pt x="275548" y="0"/>
                  </a:moveTo>
                  <a:cubicBezTo>
                    <a:pt x="208658" y="18970"/>
                    <a:pt x="141768" y="37941"/>
                    <a:pt x="95843" y="83871"/>
                  </a:cubicBezTo>
                  <a:cubicBezTo>
                    <a:pt x="49918" y="129801"/>
                    <a:pt x="0" y="275578"/>
                    <a:pt x="0" y="275578"/>
                  </a:cubicBezTo>
                </a:path>
              </a:pathLst>
            </a:custGeom>
            <a:ln w="190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14521" y="3936991"/>
              <a:ext cx="875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p</a:t>
              </a:r>
              <a:r>
                <a:rPr lang="en-US" altLang="ko-KR" b="1" dirty="0" smtClean="0"/>
                <a:t> value</a:t>
              </a:r>
              <a:endParaRPr lang="en-US" altLang="ko-KR" b="1" baseline="30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826041" y="4210164"/>
              <a:ext cx="35247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2075" lvl="1" indent="-92075">
                <a:buNone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incorrect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rejection of a true  null hypothesis</a:t>
              </a:r>
              <a:endParaRPr lang="en-US" altLang="ko-KR" sz="1400" baseline="30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279485" y="3422446"/>
            <a:ext cx="566181" cy="417867"/>
            <a:chOff x="3225551" y="5143164"/>
            <a:chExt cx="566181" cy="417867"/>
          </a:xfrm>
        </p:grpSpPr>
        <p:sp>
          <p:nvSpPr>
            <p:cNvPr id="9" name="Rectangle 11"/>
            <p:cNvSpPr/>
            <p:nvPr/>
          </p:nvSpPr>
          <p:spPr>
            <a:xfrm>
              <a:off x="3225551" y="5191699"/>
              <a:ext cx="566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r>
                <a:rPr lang="en-US" altLang="ko-KR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'-y'</a:t>
              </a:r>
              <a:endParaRPr lang="en-US" i="1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rot="5400000">
              <a:off x="3433991" y="5215164"/>
              <a:ext cx="144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3"/>
          <p:cNvGrpSpPr/>
          <p:nvPr/>
        </p:nvGrpSpPr>
        <p:grpSpPr>
          <a:xfrm>
            <a:off x="3739560" y="3044116"/>
            <a:ext cx="2235679" cy="463601"/>
            <a:chOff x="9529780" y="5069335"/>
            <a:chExt cx="2102747" cy="408762"/>
          </a:xfrm>
        </p:grpSpPr>
        <p:sp>
          <p:nvSpPr>
            <p:cNvPr id="17" name="TextBox 16"/>
            <p:cNvSpPr txBox="1"/>
            <p:nvPr/>
          </p:nvSpPr>
          <p:spPr>
            <a:xfrm>
              <a:off x="9943433" y="5069335"/>
              <a:ext cx="1689094" cy="325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significance level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8" name="Freeform 47"/>
            <p:cNvSpPr/>
            <p:nvPr/>
          </p:nvSpPr>
          <p:spPr>
            <a:xfrm>
              <a:off x="9529780" y="5190537"/>
              <a:ext cx="455253" cy="287560"/>
            </a:xfrm>
            <a:custGeom>
              <a:avLst/>
              <a:gdLst>
                <a:gd name="connsiteX0" fmla="*/ 0 w 455253"/>
                <a:gd name="connsiteY0" fmla="*/ 287560 h 287560"/>
                <a:gd name="connsiteX1" fmla="*/ 0 w 455253"/>
                <a:gd name="connsiteY1" fmla="*/ 287560 h 287560"/>
                <a:gd name="connsiteX2" fmla="*/ 11981 w 455253"/>
                <a:gd name="connsiteY2" fmla="*/ 167743 h 287560"/>
                <a:gd name="connsiteX3" fmla="*/ 23961 w 455253"/>
                <a:gd name="connsiteY3" fmla="*/ 95853 h 287560"/>
                <a:gd name="connsiteX4" fmla="*/ 11981 w 455253"/>
                <a:gd name="connsiteY4" fmla="*/ 0 h 287560"/>
                <a:gd name="connsiteX5" fmla="*/ 215646 w 455253"/>
                <a:gd name="connsiteY5" fmla="*/ 167743 h 287560"/>
                <a:gd name="connsiteX6" fmla="*/ 347430 w 455253"/>
                <a:gd name="connsiteY6" fmla="*/ 215670 h 287560"/>
                <a:gd name="connsiteX7" fmla="*/ 347430 w 455253"/>
                <a:gd name="connsiteY7" fmla="*/ 215670 h 287560"/>
                <a:gd name="connsiteX8" fmla="*/ 455253 w 455253"/>
                <a:gd name="connsiteY8" fmla="*/ 275578 h 287560"/>
                <a:gd name="connsiteX9" fmla="*/ 455253 w 455253"/>
                <a:gd name="connsiteY9" fmla="*/ 275578 h 287560"/>
                <a:gd name="connsiteX10" fmla="*/ 0 w 455253"/>
                <a:gd name="connsiteY10" fmla="*/ 287560 h 2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5253" h="287560">
                  <a:moveTo>
                    <a:pt x="0" y="287560"/>
                  </a:moveTo>
                  <a:lnTo>
                    <a:pt x="0" y="287560"/>
                  </a:lnTo>
                  <a:cubicBezTo>
                    <a:pt x="3994" y="247621"/>
                    <a:pt x="7003" y="207571"/>
                    <a:pt x="11981" y="167743"/>
                  </a:cubicBezTo>
                  <a:cubicBezTo>
                    <a:pt x="14994" y="143637"/>
                    <a:pt x="23961" y="120147"/>
                    <a:pt x="23961" y="95853"/>
                  </a:cubicBezTo>
                  <a:cubicBezTo>
                    <a:pt x="23961" y="63653"/>
                    <a:pt x="11981" y="0"/>
                    <a:pt x="11981" y="0"/>
                  </a:cubicBezTo>
                  <a:lnTo>
                    <a:pt x="215646" y="167743"/>
                  </a:lnTo>
                  <a:lnTo>
                    <a:pt x="347430" y="215670"/>
                  </a:lnTo>
                  <a:lnTo>
                    <a:pt x="347430" y="215670"/>
                  </a:lnTo>
                  <a:lnTo>
                    <a:pt x="455253" y="275578"/>
                  </a:lnTo>
                  <a:lnTo>
                    <a:pt x="455253" y="275578"/>
                  </a:lnTo>
                  <a:lnTo>
                    <a:pt x="0" y="287560"/>
                  </a:ln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8"/>
            <p:cNvSpPr/>
            <p:nvPr/>
          </p:nvSpPr>
          <p:spPr>
            <a:xfrm>
              <a:off x="9710785" y="5265146"/>
              <a:ext cx="248336" cy="179962"/>
            </a:xfrm>
            <a:custGeom>
              <a:avLst/>
              <a:gdLst>
                <a:gd name="connsiteX0" fmla="*/ 275548 w 275548"/>
                <a:gd name="connsiteY0" fmla="*/ 0 h 275578"/>
                <a:gd name="connsiteX1" fmla="*/ 95843 w 275548"/>
                <a:gd name="connsiteY1" fmla="*/ 83871 h 275578"/>
                <a:gd name="connsiteX2" fmla="*/ 0 w 275548"/>
                <a:gd name="connsiteY2" fmla="*/ 275578 h 2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548" h="275578">
                  <a:moveTo>
                    <a:pt x="275548" y="0"/>
                  </a:moveTo>
                  <a:cubicBezTo>
                    <a:pt x="208658" y="18970"/>
                    <a:pt x="141768" y="37941"/>
                    <a:pt x="95843" y="83871"/>
                  </a:cubicBezTo>
                  <a:cubicBezTo>
                    <a:pt x="49918" y="129801"/>
                    <a:pt x="0" y="275578"/>
                    <a:pt x="0" y="275578"/>
                  </a:cubicBezTo>
                </a:path>
              </a:pathLst>
            </a:custGeom>
            <a:ln w="19050" cmpd="sng">
              <a:solidFill>
                <a:srgbClr val="8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954509" y="3075026"/>
            <a:ext cx="479618" cy="707886"/>
            <a:chOff x="4702707" y="4761622"/>
            <a:chExt cx="479618" cy="707886"/>
          </a:xfrm>
        </p:grpSpPr>
        <p:sp>
          <p:nvSpPr>
            <p:cNvPr id="28" name="Rectangle 41"/>
            <p:cNvSpPr/>
            <p:nvPr/>
          </p:nvSpPr>
          <p:spPr>
            <a:xfrm>
              <a:off x="4702707" y="4761622"/>
              <a:ext cx="4796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800000"/>
                  </a:solidFill>
                </a:rPr>
                <a:t>0.001</a:t>
              </a:r>
            </a:p>
            <a:p>
              <a:r>
                <a:rPr lang="en-US" sz="1000" dirty="0" smtClean="0">
                  <a:solidFill>
                    <a:srgbClr val="800000"/>
                  </a:solidFill>
                </a:rPr>
                <a:t>0.005</a:t>
              </a:r>
            </a:p>
            <a:p>
              <a:r>
                <a:rPr lang="en-US" sz="1000" dirty="0" smtClean="0">
                  <a:solidFill>
                    <a:srgbClr val="800000"/>
                  </a:solidFill>
                </a:rPr>
                <a:t>0.01</a:t>
              </a:r>
            </a:p>
            <a:p>
              <a:r>
                <a:rPr lang="en-US" sz="1000" dirty="0" smtClean="0">
                  <a:solidFill>
                    <a:srgbClr val="800000"/>
                  </a:solidFill>
                </a:rPr>
                <a:t>0.05</a:t>
              </a:r>
              <a:endParaRPr lang="en-US" sz="1000" dirty="0">
                <a:solidFill>
                  <a:srgbClr val="800000"/>
                </a:solidFill>
              </a:endParaRPr>
            </a:p>
          </p:txBody>
        </p:sp>
        <p:sp>
          <p:nvSpPr>
            <p:cNvPr id="50" name="왼쪽 중괄호 49"/>
            <p:cNvSpPr/>
            <p:nvPr/>
          </p:nvSpPr>
          <p:spPr>
            <a:xfrm>
              <a:off x="4702897" y="4838205"/>
              <a:ext cx="72000" cy="540000"/>
            </a:xfrm>
            <a:prstGeom prst="leftBrace">
              <a:avLst/>
            </a:prstGeom>
            <a:ln w="3175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931700" y="2238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/>
              <a:t>Type I </a:t>
            </a:r>
            <a:r>
              <a:rPr lang="en-US" altLang="ko-KR" sz="1600" b="1" dirty="0" smtClean="0"/>
              <a:t>error, </a:t>
            </a:r>
            <a:r>
              <a:rPr lang="en-US" altLang="ko-KR" sz="1600" b="1" dirty="0"/>
              <a:t>false positive error </a:t>
            </a:r>
            <a:r>
              <a:rPr lang="el-GR" altLang="ko-KR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ko-KR" b="1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endParaRPr lang="en-US" altLang="ko-KR" sz="1600" b="1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94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test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722482"/>
            <a:ext cx="7632848" cy="1656184"/>
            <a:chOff x="647283" y="1556792"/>
            <a:chExt cx="7632848" cy="165618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26420" y="1683427"/>
              <a:ext cx="2497708" cy="1218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765072" y="2132856"/>
              <a:ext cx="2694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Z ~ standard normal distribution </a:t>
              </a:r>
            </a:p>
            <a:p>
              <a:pPr algn="ctr"/>
              <a:r>
                <a:rPr lang="en-US" sz="1400" dirty="0" smtClean="0"/>
                <a:t>with mean 0 and variance 1</a:t>
              </a:r>
              <a:endParaRPr lang="en-US" sz="14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330058" y="1755433"/>
              <a:ext cx="284515" cy="1457543"/>
              <a:chOff x="2493891" y="4837433"/>
              <a:chExt cx="227051" cy="1198948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597448" y="4837433"/>
                <a:ext cx="0" cy="918001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2493891" y="5783209"/>
                <a:ext cx="227051" cy="253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000000"/>
                    </a:solidFill>
                  </a:rPr>
                  <a:t>0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" name="직선 화살표 연결선 53"/>
            <p:cNvCxnSpPr/>
            <p:nvPr/>
          </p:nvCxnSpPr>
          <p:spPr>
            <a:xfrm flipH="1">
              <a:off x="3321946" y="2884047"/>
              <a:ext cx="2304256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5909975" y="1700808"/>
              <a:ext cx="1902385" cy="534253"/>
              <a:chOff x="6162588" y="4797152"/>
              <a:chExt cx="1902385" cy="534253"/>
            </a:xfrm>
          </p:grpSpPr>
          <p:sp>
            <p:nvSpPr>
              <p:cNvPr id="62" name="직사각형 7"/>
              <p:cNvSpPr/>
              <p:nvPr/>
            </p:nvSpPr>
            <p:spPr>
              <a:xfrm>
                <a:off x="6162588" y="4895001"/>
                <a:ext cx="5330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i="1" dirty="0" smtClean="0">
                    <a:latin typeface="Times New Roman" pitchFamily="18" charset="0"/>
                    <a:cs typeface="Times New Roman" pitchFamily="18" charset="0"/>
                  </a:rPr>
                  <a:t>Z  </a:t>
                </a:r>
                <a:r>
                  <a:rPr lang="en-US" altLang="ko-KR" sz="16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endParaRPr lang="ko-KR" altLang="en-US" sz="1600" dirty="0"/>
              </a:p>
            </p:txBody>
          </p:sp>
          <p:grpSp>
            <p:nvGrpSpPr>
              <p:cNvPr id="63" name="그룹 27"/>
              <p:cNvGrpSpPr/>
              <p:nvPr/>
            </p:nvGrpSpPr>
            <p:grpSpPr>
              <a:xfrm>
                <a:off x="6790957" y="4797152"/>
                <a:ext cx="647999" cy="534253"/>
                <a:chOff x="6942155" y="2464321"/>
                <a:chExt cx="647999" cy="534253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7038437" y="2464321"/>
                  <a:ext cx="5196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dirty="0" smtClean="0">
                      <a:latin typeface="Times New Roman" pitchFamily="18" charset="0"/>
                      <a:cs typeface="Times New Roman" pitchFamily="18" charset="0"/>
                    </a:rPr>
                    <a:t>X - </a:t>
                  </a:r>
                  <a:r>
                    <a:rPr lang="en-US" altLang="ko-KR" sz="1600" i="1" dirty="0" smtClean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161258" y="2752353"/>
                  <a:ext cx="2394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dirty="0" smtClean="0">
                      <a:latin typeface="Times New Roman" pitchFamily="18" charset="0"/>
                      <a:cs typeface="Times New Roman" pitchFamily="18" charset="0"/>
                    </a:rPr>
                    <a:t>SE</a:t>
                  </a:r>
                </a:p>
              </p:txBody>
            </p:sp>
            <p:cxnSp>
              <p:nvCxnSpPr>
                <p:cNvPr id="67" name="직선 연결선 30"/>
                <p:cNvCxnSpPr/>
                <p:nvPr/>
              </p:nvCxnSpPr>
              <p:spPr>
                <a:xfrm>
                  <a:off x="6942155" y="2750497"/>
                  <a:ext cx="647999" cy="18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직사각형 7"/>
              <p:cNvSpPr/>
              <p:nvPr/>
            </p:nvSpPr>
            <p:spPr>
              <a:xfrm>
                <a:off x="7405284" y="4895001"/>
                <a:ext cx="659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i="1" dirty="0" smtClean="0">
                    <a:latin typeface="Times New Roman" pitchFamily="18" charset="0"/>
                    <a:cs typeface="Times New Roman" pitchFamily="18" charset="0"/>
                  </a:rPr>
                  <a:t>~ Z</a:t>
                </a:r>
                <a:r>
                  <a:rPr lang="en-US" altLang="ko-KR" sz="1600" i="1" baseline="-25000" dirty="0" smtClean="0">
                    <a:latin typeface="Times New Roman" pitchFamily="18" charset="0"/>
                    <a:cs typeface="Times New Roman" pitchFamily="18" charset="0"/>
                  </a:rPr>
                  <a:t>0,1</a:t>
                </a:r>
                <a:endParaRPr lang="ko-KR" altLang="en-US" sz="1600" baseline="-25000" dirty="0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5868144" y="2348880"/>
              <a:ext cx="16563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- m </a:t>
              </a:r>
              <a:r>
                <a:rPr lang="en-US" sz="1400" dirty="0" smtClean="0"/>
                <a:t>: sample mean</a:t>
              </a:r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68144" y="2680084"/>
              <a:ext cx="20206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altLang="ko-KR" sz="1400" dirty="0" smtClean="0">
                  <a:latin typeface="Times New Roman" pitchFamily="18" charset="0"/>
                  <a:cs typeface="Times New Roman" pitchFamily="18" charset="0"/>
                </a:rPr>
                <a:t>SE</a:t>
              </a:r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smtClean="0"/>
                <a:t>: sample variance/</a:t>
              </a:r>
              <a:endParaRPr lang="en-US" sz="1400" dirty="0"/>
            </a:p>
          </p:txBody>
        </p:sp>
        <p:pic>
          <p:nvPicPr>
            <p:cNvPr id="70" name="Picture 69" descr="latex-image-1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2754068"/>
              <a:ext cx="246803" cy="182634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1903029" y="1760721"/>
              <a:ext cx="48245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H</a:t>
              </a:r>
              <a:r>
                <a:rPr lang="en-US" sz="2200" baseline="-25000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6317" y="2840841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z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7283" y="1556792"/>
              <a:ext cx="7632848" cy="165618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79926" y="6722204"/>
            <a:ext cx="20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grpSp>
        <p:nvGrpSpPr>
          <p:cNvPr id="251" name="Group 250"/>
          <p:cNvGrpSpPr/>
          <p:nvPr/>
        </p:nvGrpSpPr>
        <p:grpSpPr>
          <a:xfrm>
            <a:off x="699571" y="3516496"/>
            <a:ext cx="8192909" cy="2792824"/>
            <a:chOff x="699571" y="3429000"/>
            <a:chExt cx="8192909" cy="2792824"/>
          </a:xfrm>
        </p:grpSpPr>
        <p:sp>
          <p:nvSpPr>
            <p:cNvPr id="86" name="Left Brace 85"/>
            <p:cNvSpPr/>
            <p:nvPr/>
          </p:nvSpPr>
          <p:spPr>
            <a:xfrm>
              <a:off x="4542447" y="3713216"/>
              <a:ext cx="175904" cy="1960484"/>
            </a:xfrm>
            <a:prstGeom prst="leftBrac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4011012" y="4548437"/>
              <a:ext cx="790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 voxels</a:t>
              </a:r>
              <a:endParaRPr lang="en-US" sz="1200" i="1" dirty="0">
                <a:latin typeface="Times New Roman"/>
                <a:cs typeface="Times New Roman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01986" y="4286107"/>
              <a:ext cx="350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-</a:t>
              </a:r>
              <a:endParaRPr lang="en-US" sz="28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83947" y="4449287"/>
              <a:ext cx="334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=</a:t>
              </a:r>
              <a:endParaRPr lang="en-US" sz="2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3629" y="3627582"/>
              <a:ext cx="9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Normal </a:t>
              </a:r>
            </a:p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mean </a:t>
              </a:r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image</a:t>
              </a:r>
              <a:endParaRPr lang="ko-KR" altLang="en-US" sz="1200" dirty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34683" y="3627582"/>
              <a:ext cx="9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Patient</a:t>
              </a:r>
              <a:endParaRPr lang="en-US" altLang="ko-KR" sz="1200" dirty="0" smtClean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  <a:p>
              <a:pPr algn="ctr"/>
              <a:r>
                <a:rPr lang="en-US" altLang="ko-KR" sz="1200" dirty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m</a:t>
              </a:r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ean image</a:t>
              </a:r>
              <a:endParaRPr lang="ko-KR" altLang="en-US" sz="1200" dirty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977142" y="4402460"/>
              <a:ext cx="1512168" cy="1020564"/>
              <a:chOff x="6034732" y="5211819"/>
              <a:chExt cx="2497708" cy="1637155"/>
            </a:xfrm>
          </p:grpSpPr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34732" y="5211819"/>
                <a:ext cx="2497708" cy="121882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4" name="Straight Connector 213"/>
              <p:cNvCxnSpPr/>
              <p:nvPr/>
            </p:nvCxnSpPr>
            <p:spPr>
              <a:xfrm>
                <a:off x="7268136" y="5283825"/>
                <a:ext cx="0" cy="111600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7138370" y="6433591"/>
                <a:ext cx="2845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000000"/>
                    </a:solidFill>
                  </a:rPr>
                  <a:t>0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7550697" y="6256504"/>
                <a:ext cx="619777" cy="592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 smtClean="0">
                    <a:latin typeface="Times New Roman"/>
                    <a:cs typeface="Times New Roman"/>
                  </a:rPr>
                  <a:t>z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i</a:t>
                </a:r>
                <a:endParaRPr lang="en-US" i="1" baseline="-250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17" name="직선 화살표 연결선 53"/>
              <p:cNvCxnSpPr/>
              <p:nvPr/>
            </p:nvCxnSpPr>
            <p:spPr>
              <a:xfrm flipH="1">
                <a:off x="6121521" y="6421388"/>
                <a:ext cx="2304256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8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9571" y="4089247"/>
              <a:ext cx="1507345" cy="1087148"/>
            </a:xfrm>
            <a:prstGeom prst="rect">
              <a:avLst/>
            </a:prstGeom>
            <a:noFill/>
            <a:ln w="28575" cmpd="sng">
              <a:noFill/>
              <a:prstDash val="solid"/>
              <a:miter lim="800000"/>
              <a:headEnd/>
              <a:tailEnd/>
            </a:ln>
          </p:spPr>
        </p:pic>
        <p:pic>
          <p:nvPicPr>
            <p:cNvPr id="219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32815" y="4089785"/>
              <a:ext cx="1507345" cy="1087148"/>
            </a:xfrm>
            <a:prstGeom prst="rect">
              <a:avLst/>
            </a:prstGeom>
            <a:noFill/>
            <a:ln w="28575" cmpd="sng">
              <a:noFill/>
              <a:prstDash val="solid"/>
              <a:miter lim="800000"/>
              <a:headEnd/>
              <a:tailEnd/>
            </a:ln>
          </p:spPr>
        </p:pic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019" y="3683834"/>
              <a:ext cx="210269" cy="201650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917585" y="3612113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The voxel intensities are </a:t>
              </a:r>
              <a:r>
                <a:rPr lang="en-US" sz="1200" dirty="0" smtClean="0"/>
                <a:t>normally, independent, identically distributed. 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4978" y="5758160"/>
              <a:ext cx="1706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Estimate </a:t>
              </a:r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m </a:t>
              </a:r>
              <a:r>
                <a:rPr lang="en-US" sz="1400" dirty="0"/>
                <a:t>and</a:t>
              </a:r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400" dirty="0" smtClean="0">
                  <a:latin typeface="Times New Roman" pitchFamily="18" charset="0"/>
                  <a:cs typeface="Times New Roman" pitchFamily="18" charset="0"/>
                </a:rPr>
                <a:t>SE.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  <p:cxnSp>
          <p:nvCxnSpPr>
            <p:cNvPr id="221" name="직선 화살표 연결선 390"/>
            <p:cNvCxnSpPr/>
            <p:nvPr/>
          </p:nvCxnSpPr>
          <p:spPr>
            <a:xfrm flipV="1">
              <a:off x="5090843" y="4678040"/>
              <a:ext cx="32399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4692704" y="3430285"/>
              <a:ext cx="287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X</a:t>
              </a:r>
              <a:endParaRPr lang="ko-KR" altLang="en-US" sz="1200" dirty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497988" y="3430285"/>
              <a:ext cx="278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Z</a:t>
              </a:r>
              <a:endParaRPr lang="ko-KR" altLang="en-US" sz="1200" dirty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</p:txBody>
        </p:sp>
        <p:cxnSp>
          <p:nvCxnSpPr>
            <p:cNvPr id="19" name="Elbow Connector 18"/>
            <p:cNvCxnSpPr/>
            <p:nvPr/>
          </p:nvCxnSpPr>
          <p:spPr>
            <a:xfrm>
              <a:off x="5736216" y="4596284"/>
              <a:ext cx="1321437" cy="826740"/>
            </a:xfrm>
            <a:prstGeom prst="bentConnector4">
              <a:avLst>
                <a:gd name="adj1" fmla="val 10342"/>
                <a:gd name="adj2" fmla="val 121626"/>
              </a:avLst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061524" y="4894099"/>
              <a:ext cx="0" cy="251996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7824060" y="3429000"/>
              <a:ext cx="278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glow rad="63500">
                      <a:schemeClr val="bg1">
                        <a:alpha val="90000"/>
                      </a:schemeClr>
                    </a:glow>
                  </a:effectLst>
                </a:rPr>
                <a:t>p</a:t>
              </a:r>
              <a:endParaRPr lang="ko-KR" altLang="en-US" sz="1200" dirty="0">
                <a:effectLst>
                  <a:glow rad="63500">
                    <a:schemeClr val="bg1">
                      <a:alpha val="90000"/>
                    </a:schemeClr>
                  </a:glow>
                </a:effectLst>
              </a:endParaRPr>
            </a:p>
          </p:txBody>
        </p: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0439" y="3676084"/>
              <a:ext cx="228600" cy="2032000"/>
            </a:xfrm>
            <a:prstGeom prst="rect">
              <a:avLst/>
            </a:prstGeom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9350" y="3676084"/>
              <a:ext cx="228600" cy="2032000"/>
            </a:xfrm>
            <a:prstGeom prst="rect">
              <a:avLst/>
            </a:prstGeom>
          </p:spPr>
        </p:pic>
        <p:sp>
          <p:nvSpPr>
            <p:cNvPr id="247" name="Freeform 246"/>
            <p:cNvSpPr/>
            <p:nvPr/>
          </p:nvSpPr>
          <p:spPr>
            <a:xfrm>
              <a:off x="7056002" y="4905875"/>
              <a:ext cx="357983" cy="251435"/>
            </a:xfrm>
            <a:custGeom>
              <a:avLst/>
              <a:gdLst>
                <a:gd name="connsiteX0" fmla="*/ 0 w 357983"/>
                <a:gd name="connsiteY0" fmla="*/ 251435 h 251435"/>
                <a:gd name="connsiteX1" fmla="*/ 357983 w 357983"/>
                <a:gd name="connsiteY1" fmla="*/ 247174 h 251435"/>
                <a:gd name="connsiteX2" fmla="*/ 357983 w 357983"/>
                <a:gd name="connsiteY2" fmla="*/ 247174 h 251435"/>
                <a:gd name="connsiteX3" fmla="*/ 298319 w 357983"/>
                <a:gd name="connsiteY3" fmla="*/ 230127 h 251435"/>
                <a:gd name="connsiteX4" fmla="*/ 242917 w 357983"/>
                <a:gd name="connsiteY4" fmla="*/ 208819 h 251435"/>
                <a:gd name="connsiteX5" fmla="*/ 170468 w 357983"/>
                <a:gd name="connsiteY5" fmla="*/ 183250 h 251435"/>
                <a:gd name="connsiteX6" fmla="*/ 170468 w 357983"/>
                <a:gd name="connsiteY6" fmla="*/ 183250 h 251435"/>
                <a:gd name="connsiteX7" fmla="*/ 102281 w 357983"/>
                <a:gd name="connsiteY7" fmla="*/ 127849 h 251435"/>
                <a:gd name="connsiteX8" fmla="*/ 55402 w 357983"/>
                <a:gd name="connsiteY8" fmla="*/ 76709 h 251435"/>
                <a:gd name="connsiteX9" fmla="*/ 34094 w 357983"/>
                <a:gd name="connsiteY9" fmla="*/ 38355 h 251435"/>
                <a:gd name="connsiteX10" fmla="*/ 17047 w 357983"/>
                <a:gd name="connsiteY10" fmla="*/ 0 h 251435"/>
                <a:gd name="connsiteX11" fmla="*/ 17047 w 357983"/>
                <a:gd name="connsiteY11" fmla="*/ 0 h 251435"/>
                <a:gd name="connsiteX12" fmla="*/ 0 w 357983"/>
                <a:gd name="connsiteY12" fmla="*/ 251435 h 2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7983" h="251435">
                  <a:moveTo>
                    <a:pt x="0" y="251435"/>
                  </a:moveTo>
                  <a:lnTo>
                    <a:pt x="357983" y="247174"/>
                  </a:lnTo>
                  <a:lnTo>
                    <a:pt x="357983" y="247174"/>
                  </a:lnTo>
                  <a:lnTo>
                    <a:pt x="298319" y="230127"/>
                  </a:lnTo>
                  <a:lnTo>
                    <a:pt x="242917" y="208819"/>
                  </a:lnTo>
                  <a:lnTo>
                    <a:pt x="170468" y="183250"/>
                  </a:lnTo>
                  <a:lnTo>
                    <a:pt x="170468" y="183250"/>
                  </a:lnTo>
                  <a:lnTo>
                    <a:pt x="102281" y="127849"/>
                  </a:lnTo>
                  <a:lnTo>
                    <a:pt x="55402" y="76709"/>
                  </a:lnTo>
                  <a:lnTo>
                    <a:pt x="34094" y="38355"/>
                  </a:lnTo>
                  <a:lnTo>
                    <a:pt x="17047" y="0"/>
                  </a:lnTo>
                  <a:lnTo>
                    <a:pt x="17047" y="0"/>
                  </a:lnTo>
                  <a:lnTo>
                    <a:pt x="0" y="25143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Elbow Connector 238"/>
            <p:cNvCxnSpPr/>
            <p:nvPr/>
          </p:nvCxnSpPr>
          <p:spPr>
            <a:xfrm flipV="1">
              <a:off x="7201351" y="4596284"/>
              <a:ext cx="647999" cy="503999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7041580" y="5698604"/>
              <a:ext cx="1850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Which voxel satisfies </a:t>
              </a:r>
            </a:p>
            <a:p>
              <a:pPr algn="ctr"/>
              <a:r>
                <a:rPr lang="en-US" sz="1400" dirty="0" smtClean="0"/>
                <a:t>p &lt; 0.005 ?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64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517</Words>
  <Application>Microsoft Macintosh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Statistical hypothesis test</vt:lpstr>
      <vt:lpstr>Statistical hypothesis test</vt:lpstr>
      <vt:lpstr>Statistical assumptions</vt:lpstr>
      <vt:lpstr>Univariate parametric test</vt:lpstr>
      <vt:lpstr>Normal distribution (From Bishop’s machine learning book)</vt:lpstr>
      <vt:lpstr>Student’s t distribution (From Bishop’s machine learning book)</vt:lpstr>
      <vt:lpstr>Student’s t distribution (From Bishop’s machine learning book)</vt:lpstr>
      <vt:lpstr>Decision</vt:lpstr>
      <vt:lpstr>Z test</vt:lpstr>
      <vt:lpstr>Student’s t test</vt:lpstr>
      <vt:lpstr>Nonparametric test</vt:lpstr>
    </vt:vector>
  </TitlesOfParts>
  <Company>SNUH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hypothesis test</dc:title>
  <dc:creator>Hyekyoung Lee</dc:creator>
  <cp:lastModifiedBy>Hyekyoung Lee</cp:lastModifiedBy>
  <cp:revision>11</cp:revision>
  <dcterms:created xsi:type="dcterms:W3CDTF">2017-03-14T03:21:31Z</dcterms:created>
  <dcterms:modified xsi:type="dcterms:W3CDTF">2017-03-16T04:10:05Z</dcterms:modified>
</cp:coreProperties>
</file>