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9FA11-B4A3-4372-AD2A-2B1D2DB3A855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65B7BD2-CB1F-4A16-BA08-56AA83030B2E}">
      <dgm:prSet phldrT="[Text]" custT="1"/>
      <dgm:spPr/>
      <dgm:t>
        <a:bodyPr/>
        <a:lstStyle/>
        <a:p>
          <a:r>
            <a:rPr lang="fr-FR" sz="2400" b="1" dirty="0" smtClean="0"/>
            <a:t>Avantages</a:t>
          </a:r>
          <a:endParaRPr lang="fr-FR" sz="2400" b="1" dirty="0"/>
        </a:p>
      </dgm:t>
    </dgm:pt>
    <dgm:pt modelId="{A0C164B5-79E5-4BFC-BCE6-3B484B4063E4}" type="parTrans" cxnId="{A39E7F6A-3F76-46FE-9EC8-C842443A1DF4}">
      <dgm:prSet/>
      <dgm:spPr/>
      <dgm:t>
        <a:bodyPr/>
        <a:lstStyle/>
        <a:p>
          <a:endParaRPr lang="fr-FR"/>
        </a:p>
      </dgm:t>
    </dgm:pt>
    <dgm:pt modelId="{89E4A022-ADB0-4D0A-98B7-FB1C50446094}" type="sibTrans" cxnId="{A39E7F6A-3F76-46FE-9EC8-C842443A1DF4}">
      <dgm:prSet/>
      <dgm:spPr/>
      <dgm:t>
        <a:bodyPr/>
        <a:lstStyle/>
        <a:p>
          <a:endParaRPr lang="fr-FR"/>
        </a:p>
      </dgm:t>
    </dgm:pt>
    <dgm:pt modelId="{0E4CD6A6-4B13-4EA0-9EC0-988775C062D7}">
      <dgm:prSet phldrT="[Text]" custT="1"/>
      <dgm:spPr/>
      <dgm:t>
        <a:bodyPr/>
        <a:lstStyle/>
        <a:p>
          <a:r>
            <a:rPr lang="fr-FR" sz="2400" b="1" dirty="0" smtClean="0"/>
            <a:t>Désavantages</a:t>
          </a:r>
          <a:endParaRPr lang="fr-FR" sz="2800" b="1" dirty="0"/>
        </a:p>
      </dgm:t>
    </dgm:pt>
    <dgm:pt modelId="{502FAE6E-EF9D-40B5-A1B0-F7826B254D80}" type="parTrans" cxnId="{2335F18F-FD86-44A2-8BB8-F46B41B2B1D5}">
      <dgm:prSet/>
      <dgm:spPr/>
      <dgm:t>
        <a:bodyPr/>
        <a:lstStyle/>
        <a:p>
          <a:endParaRPr lang="fr-FR"/>
        </a:p>
      </dgm:t>
    </dgm:pt>
    <dgm:pt modelId="{34261065-CA1D-441D-A8FD-DB2334DEDB5A}" type="sibTrans" cxnId="{2335F18F-FD86-44A2-8BB8-F46B41B2B1D5}">
      <dgm:prSet/>
      <dgm:spPr/>
      <dgm:t>
        <a:bodyPr/>
        <a:lstStyle/>
        <a:p>
          <a:endParaRPr lang="fr-FR"/>
        </a:p>
      </dgm:t>
    </dgm:pt>
    <dgm:pt modelId="{96984656-150B-46AB-A9F2-44B8B51410D8}">
      <dgm:prSet phldrT="[Text]" custT="1"/>
      <dgm:spPr/>
      <dgm:t>
        <a:bodyPr/>
        <a:lstStyle/>
        <a:p>
          <a:r>
            <a:rPr lang="fr-FR" sz="1800" dirty="0" smtClean="0"/>
            <a:t>Usage: Filmes 3D</a:t>
          </a:r>
          <a:endParaRPr lang="fr-FR" sz="1800" dirty="0"/>
        </a:p>
      </dgm:t>
    </dgm:pt>
    <dgm:pt modelId="{20F26112-08E1-480D-8F74-2A1D4D3008FE}" type="parTrans" cxnId="{41DFC6F0-39BE-4792-B369-AAC80F12B0FD}">
      <dgm:prSet/>
      <dgm:spPr/>
      <dgm:t>
        <a:bodyPr/>
        <a:lstStyle/>
        <a:p>
          <a:endParaRPr lang="fr-FR"/>
        </a:p>
      </dgm:t>
    </dgm:pt>
    <dgm:pt modelId="{C2841FCF-E602-4A87-8333-7FBA6F6A2A96}" type="sibTrans" cxnId="{41DFC6F0-39BE-4792-B369-AAC80F12B0FD}">
      <dgm:prSet/>
      <dgm:spPr/>
      <dgm:t>
        <a:bodyPr/>
        <a:lstStyle/>
        <a:p>
          <a:endParaRPr lang="fr-FR"/>
        </a:p>
      </dgm:t>
    </dgm:pt>
    <dgm:pt modelId="{39EB2191-01AE-44F5-8D4B-383A78D62848}">
      <dgm:prSet phldrT="[Text]" custT="1"/>
      <dgm:spPr/>
      <dgm:t>
        <a:bodyPr/>
        <a:lstStyle/>
        <a:p>
          <a:r>
            <a:rPr lang="fr-FR" sz="1800" dirty="0" smtClean="0"/>
            <a:t>Usage: Majorité des cartes graphiques</a:t>
          </a:r>
          <a:endParaRPr lang="fr-FR" sz="1800" dirty="0"/>
        </a:p>
      </dgm:t>
    </dgm:pt>
    <dgm:pt modelId="{2C8EABDA-7EB0-4A21-9EC0-30DEB16E49EB}" type="parTrans" cxnId="{D19AA1E2-A587-4906-911E-12E267000DB0}">
      <dgm:prSet/>
      <dgm:spPr/>
      <dgm:t>
        <a:bodyPr/>
        <a:lstStyle/>
        <a:p>
          <a:endParaRPr lang="fr-FR"/>
        </a:p>
      </dgm:t>
    </dgm:pt>
    <dgm:pt modelId="{F2DAE6C5-158F-4743-ADF2-2ED6109B914F}" type="sibTrans" cxnId="{D19AA1E2-A587-4906-911E-12E267000DB0}">
      <dgm:prSet/>
      <dgm:spPr/>
      <dgm:t>
        <a:bodyPr/>
        <a:lstStyle/>
        <a:p>
          <a:endParaRPr lang="fr-FR"/>
        </a:p>
      </dgm:t>
    </dgm:pt>
    <dgm:pt modelId="{A7538F18-D272-45BB-901F-2C096700EAA8}">
      <dgm:prSet phldrT="[Text]"/>
      <dgm:spPr/>
      <dgm:t>
        <a:bodyPr/>
        <a:lstStyle/>
        <a:p>
          <a:endParaRPr lang="fr-FR" sz="3100" dirty="0"/>
        </a:p>
      </dgm:t>
    </dgm:pt>
    <dgm:pt modelId="{4A1AAF06-E7BD-4FA8-9015-F756C345776D}" type="parTrans" cxnId="{801D94C0-62D6-48E5-9F8B-60F379C9E2D1}">
      <dgm:prSet/>
      <dgm:spPr/>
      <dgm:t>
        <a:bodyPr/>
        <a:lstStyle/>
        <a:p>
          <a:endParaRPr lang="fr-FR"/>
        </a:p>
      </dgm:t>
    </dgm:pt>
    <dgm:pt modelId="{C7DD7DD5-B3AF-4409-AFA6-5A4EB1BED71D}" type="sibTrans" cxnId="{801D94C0-62D6-48E5-9F8B-60F379C9E2D1}">
      <dgm:prSet/>
      <dgm:spPr/>
      <dgm:t>
        <a:bodyPr/>
        <a:lstStyle/>
        <a:p>
          <a:endParaRPr lang="fr-FR"/>
        </a:p>
      </dgm:t>
    </dgm:pt>
    <dgm:pt modelId="{268BF335-C95E-4313-A972-AC71013E1AE0}">
      <dgm:prSet phldrT="[Text]" custT="1"/>
      <dgm:spPr/>
      <dgm:t>
        <a:bodyPr/>
        <a:lstStyle/>
        <a:p>
          <a:r>
            <a:rPr lang="fr-FR" sz="1800" dirty="0" smtClean="0"/>
            <a:t>Facilité de simuler des effets des lumières et ombres. </a:t>
          </a:r>
          <a:endParaRPr lang="fr-FR" sz="1800" dirty="0"/>
        </a:p>
      </dgm:t>
    </dgm:pt>
    <dgm:pt modelId="{40D5AF6F-9A03-4BE3-9EAC-377F270AEE5F}" type="parTrans" cxnId="{D24B5A6E-C5E7-4708-A249-012FE53DC4A1}">
      <dgm:prSet/>
      <dgm:spPr/>
      <dgm:t>
        <a:bodyPr/>
        <a:lstStyle/>
        <a:p>
          <a:endParaRPr lang="fr-FR"/>
        </a:p>
      </dgm:t>
    </dgm:pt>
    <dgm:pt modelId="{5E4DE475-F201-4CA1-861A-1C690F92959B}" type="sibTrans" cxnId="{D24B5A6E-C5E7-4708-A249-012FE53DC4A1}">
      <dgm:prSet/>
      <dgm:spPr/>
      <dgm:t>
        <a:bodyPr/>
        <a:lstStyle/>
        <a:p>
          <a:endParaRPr lang="fr-FR"/>
        </a:p>
      </dgm:t>
    </dgm:pt>
    <dgm:pt modelId="{403B27B7-2592-46CF-BFB3-7CBBF60803AE}">
      <dgm:prSet phldrT="[Text]" custT="1"/>
      <dgm:spPr/>
      <dgm:t>
        <a:bodyPr/>
        <a:lstStyle/>
        <a:p>
          <a:r>
            <a:rPr lang="fr-FR" sz="1800" dirty="0" smtClean="0"/>
            <a:t>Pas du matériel performant dédie en existence</a:t>
          </a:r>
          <a:endParaRPr lang="fr-FR" sz="1800" dirty="0"/>
        </a:p>
      </dgm:t>
    </dgm:pt>
    <dgm:pt modelId="{3CF8E158-9775-47D8-8673-C35C1F3B391F}" type="parTrans" cxnId="{1B1BF60A-85BC-4CCF-8C0E-020D41727DCF}">
      <dgm:prSet/>
      <dgm:spPr/>
      <dgm:t>
        <a:bodyPr/>
        <a:lstStyle/>
        <a:p>
          <a:endParaRPr lang="fr-FR"/>
        </a:p>
      </dgm:t>
    </dgm:pt>
    <dgm:pt modelId="{5E54AA62-7B5F-4E3C-A772-6C23A7511945}" type="sibTrans" cxnId="{1B1BF60A-85BC-4CCF-8C0E-020D41727DCF}">
      <dgm:prSet/>
      <dgm:spPr/>
      <dgm:t>
        <a:bodyPr/>
        <a:lstStyle/>
        <a:p>
          <a:endParaRPr lang="fr-FR"/>
        </a:p>
      </dgm:t>
    </dgm:pt>
    <dgm:pt modelId="{D0AB2F4E-71DD-4713-84AA-DA6AB6ACBFCA}">
      <dgm:prSet phldrT="[Text]" custT="1"/>
      <dgm:spPr/>
      <dgm:t>
        <a:bodyPr/>
        <a:lstStyle/>
        <a:p>
          <a:r>
            <a:rPr lang="fr-FR" sz="1800" dirty="0" smtClean="0"/>
            <a:t>Non diffusion </a:t>
          </a:r>
          <a:r>
            <a:rPr lang="fr-FR" sz="1800" dirty="0" smtClean="0"/>
            <a:t>inter-réflexive </a:t>
          </a:r>
          <a:r>
            <a:rPr lang="fr-FR" sz="1800" dirty="0" smtClean="0"/>
            <a:t>entre surface</a:t>
          </a:r>
          <a:endParaRPr lang="fr-FR" sz="1800" dirty="0"/>
        </a:p>
      </dgm:t>
    </dgm:pt>
    <dgm:pt modelId="{C8894754-4A97-4B64-A7A8-7F5D1A500BCE}" type="parTrans" cxnId="{FB85F4FE-1E87-4AC8-92A6-FE475983C3B2}">
      <dgm:prSet/>
      <dgm:spPr/>
      <dgm:t>
        <a:bodyPr/>
        <a:lstStyle/>
        <a:p>
          <a:endParaRPr lang="fr-FR"/>
        </a:p>
      </dgm:t>
    </dgm:pt>
    <dgm:pt modelId="{FB32433D-5841-4D2B-A90C-F03EB325DD75}" type="sibTrans" cxnId="{FB85F4FE-1E87-4AC8-92A6-FE475983C3B2}">
      <dgm:prSet/>
      <dgm:spPr/>
      <dgm:t>
        <a:bodyPr/>
        <a:lstStyle/>
        <a:p>
          <a:endParaRPr lang="fr-FR"/>
        </a:p>
      </dgm:t>
    </dgm:pt>
    <dgm:pt modelId="{D3D7F2C2-CB80-4235-99EF-7F5C74AEFC86}">
      <dgm:prSet phldrT="[Text]" custT="1"/>
      <dgm:spPr/>
      <dgm:t>
        <a:bodyPr/>
        <a:lstStyle/>
        <a:p>
          <a:r>
            <a:rPr lang="fr-FR" sz="1800" dirty="0" smtClean="0"/>
            <a:t>Meilleure réalisme des images</a:t>
          </a:r>
          <a:endParaRPr lang="fr-FR" sz="1800" dirty="0"/>
        </a:p>
      </dgm:t>
    </dgm:pt>
    <dgm:pt modelId="{513953FE-E6BA-43B3-911F-F160313AFB11}" type="sibTrans" cxnId="{2F960F80-D845-4DC2-A04F-D921C48C7313}">
      <dgm:prSet/>
      <dgm:spPr/>
      <dgm:t>
        <a:bodyPr/>
        <a:lstStyle/>
        <a:p>
          <a:endParaRPr lang="fr-FR"/>
        </a:p>
      </dgm:t>
    </dgm:pt>
    <dgm:pt modelId="{E2C7B8AF-78F3-4622-AAFD-A7AF316FA3CE}" type="parTrans" cxnId="{2F960F80-D845-4DC2-A04F-D921C48C7313}">
      <dgm:prSet/>
      <dgm:spPr/>
      <dgm:t>
        <a:bodyPr/>
        <a:lstStyle/>
        <a:p>
          <a:endParaRPr lang="fr-FR"/>
        </a:p>
      </dgm:t>
    </dgm:pt>
    <dgm:pt modelId="{CD51AE19-E650-41BF-AA8D-CBAEB6AD9363}" type="pres">
      <dgm:prSet presAssocID="{5529FA11-B4A3-4372-AD2A-2B1D2DB3A85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61CC68-2505-4574-AE2F-205E3B7FBB37}" type="pres">
      <dgm:prSet presAssocID="{565B7BD2-CB1F-4A16-BA08-56AA83030B2E}" presName="upArrow" presStyleLbl="node1" presStyleIdx="0" presStyleCnt="2"/>
      <dgm:spPr/>
    </dgm:pt>
    <dgm:pt modelId="{20B657E2-1EDE-4D6D-B28F-31BD24068509}" type="pres">
      <dgm:prSet presAssocID="{565B7BD2-CB1F-4A16-BA08-56AA83030B2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ADF102-C5E5-4383-87DB-EF3A08DF4459}" type="pres">
      <dgm:prSet presAssocID="{0E4CD6A6-4B13-4EA0-9EC0-988775C062D7}" presName="downArrow" presStyleLbl="node1" presStyleIdx="1" presStyleCnt="2"/>
      <dgm:spPr/>
    </dgm:pt>
    <dgm:pt modelId="{5D4C8B80-FD73-4D94-B924-D112445E0EDD}" type="pres">
      <dgm:prSet presAssocID="{0E4CD6A6-4B13-4EA0-9EC0-988775C062D7}" presName="downArrowText" presStyleLbl="revTx" presStyleIdx="1" presStyleCnt="2" custScaleX="11201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F37E97-31F1-414F-9D87-B977768E7862}" type="presOf" srcId="{5529FA11-B4A3-4372-AD2A-2B1D2DB3A855}" destId="{CD51AE19-E650-41BF-AA8D-CBAEB6AD9363}" srcOrd="0" destOrd="0" presId="urn:microsoft.com/office/officeart/2005/8/layout/arrow4"/>
    <dgm:cxn modelId="{D82A8E27-12CF-4585-99F7-6B749C30DF0C}" type="presOf" srcId="{0E4CD6A6-4B13-4EA0-9EC0-988775C062D7}" destId="{5D4C8B80-FD73-4D94-B924-D112445E0EDD}" srcOrd="0" destOrd="0" presId="urn:microsoft.com/office/officeart/2005/8/layout/arrow4"/>
    <dgm:cxn modelId="{B350C029-F22C-4DA6-98A2-383EB618836E}" type="presOf" srcId="{A7538F18-D272-45BB-901F-2C096700EAA8}" destId="{5D4C8B80-FD73-4D94-B924-D112445E0EDD}" srcOrd="0" destOrd="4" presId="urn:microsoft.com/office/officeart/2005/8/layout/arrow4"/>
    <dgm:cxn modelId="{801D94C0-62D6-48E5-9F8B-60F379C9E2D1}" srcId="{0E4CD6A6-4B13-4EA0-9EC0-988775C062D7}" destId="{A7538F18-D272-45BB-901F-2C096700EAA8}" srcOrd="3" destOrd="0" parTransId="{4A1AAF06-E7BD-4FA8-9015-F756C345776D}" sibTransId="{C7DD7DD5-B3AF-4409-AFA6-5A4EB1BED71D}"/>
    <dgm:cxn modelId="{A39E7F6A-3F76-46FE-9EC8-C842443A1DF4}" srcId="{5529FA11-B4A3-4372-AD2A-2B1D2DB3A855}" destId="{565B7BD2-CB1F-4A16-BA08-56AA83030B2E}" srcOrd="0" destOrd="0" parTransId="{A0C164B5-79E5-4BFC-BCE6-3B484B4063E4}" sibTransId="{89E4A022-ADB0-4D0A-98B7-FB1C50446094}"/>
    <dgm:cxn modelId="{2F960F80-D845-4DC2-A04F-D921C48C7313}" srcId="{565B7BD2-CB1F-4A16-BA08-56AA83030B2E}" destId="{D3D7F2C2-CB80-4235-99EF-7F5C74AEFC86}" srcOrd="0" destOrd="0" parTransId="{E2C7B8AF-78F3-4622-AAFD-A7AF316FA3CE}" sibTransId="{513953FE-E6BA-43B3-911F-F160313AFB11}"/>
    <dgm:cxn modelId="{D24B5A6E-C5E7-4708-A249-012FE53DC4A1}" srcId="{565B7BD2-CB1F-4A16-BA08-56AA83030B2E}" destId="{268BF335-C95E-4313-A972-AC71013E1AE0}" srcOrd="1" destOrd="0" parTransId="{40D5AF6F-9A03-4BE3-9EAC-377F270AEE5F}" sibTransId="{5E4DE475-F201-4CA1-861A-1C690F92959B}"/>
    <dgm:cxn modelId="{D19AA1E2-A587-4906-911E-12E267000DB0}" srcId="{0E4CD6A6-4B13-4EA0-9EC0-988775C062D7}" destId="{39EB2191-01AE-44F5-8D4B-383A78D62848}" srcOrd="2" destOrd="0" parTransId="{2C8EABDA-7EB0-4A21-9EC0-30DEB16E49EB}" sibTransId="{F2DAE6C5-158F-4743-ADF2-2ED6109B914F}"/>
    <dgm:cxn modelId="{2335F18F-FD86-44A2-8BB8-F46B41B2B1D5}" srcId="{5529FA11-B4A3-4372-AD2A-2B1D2DB3A855}" destId="{0E4CD6A6-4B13-4EA0-9EC0-988775C062D7}" srcOrd="1" destOrd="0" parTransId="{502FAE6E-EF9D-40B5-A1B0-F7826B254D80}" sibTransId="{34261065-CA1D-441D-A8FD-DB2334DEDB5A}"/>
    <dgm:cxn modelId="{E723A0F7-370A-464C-80B5-2EFD342DF9F8}" type="presOf" srcId="{D3D7F2C2-CB80-4235-99EF-7F5C74AEFC86}" destId="{20B657E2-1EDE-4D6D-B28F-31BD24068509}" srcOrd="0" destOrd="1" presId="urn:microsoft.com/office/officeart/2005/8/layout/arrow4"/>
    <dgm:cxn modelId="{FB85F4FE-1E87-4AC8-92A6-FE475983C3B2}" srcId="{0E4CD6A6-4B13-4EA0-9EC0-988775C062D7}" destId="{D0AB2F4E-71DD-4713-84AA-DA6AB6ACBFCA}" srcOrd="1" destOrd="0" parTransId="{C8894754-4A97-4B64-A7A8-7F5D1A500BCE}" sibTransId="{FB32433D-5841-4D2B-A90C-F03EB325DD75}"/>
    <dgm:cxn modelId="{E67AB8CC-6FFA-411F-AF08-63F343143ABB}" type="presOf" srcId="{96984656-150B-46AB-A9F2-44B8B51410D8}" destId="{20B657E2-1EDE-4D6D-B28F-31BD24068509}" srcOrd="0" destOrd="3" presId="urn:microsoft.com/office/officeart/2005/8/layout/arrow4"/>
    <dgm:cxn modelId="{81BB5F25-24A8-4F3E-B9CD-E77EBE4F84F0}" type="presOf" srcId="{D0AB2F4E-71DD-4713-84AA-DA6AB6ACBFCA}" destId="{5D4C8B80-FD73-4D94-B924-D112445E0EDD}" srcOrd="0" destOrd="2" presId="urn:microsoft.com/office/officeart/2005/8/layout/arrow4"/>
    <dgm:cxn modelId="{98B3EC68-CEA9-4270-9887-4DF392165E7D}" type="presOf" srcId="{565B7BD2-CB1F-4A16-BA08-56AA83030B2E}" destId="{20B657E2-1EDE-4D6D-B28F-31BD24068509}" srcOrd="0" destOrd="0" presId="urn:microsoft.com/office/officeart/2005/8/layout/arrow4"/>
    <dgm:cxn modelId="{1B1BF60A-85BC-4CCF-8C0E-020D41727DCF}" srcId="{0E4CD6A6-4B13-4EA0-9EC0-988775C062D7}" destId="{403B27B7-2592-46CF-BFB3-7CBBF60803AE}" srcOrd="0" destOrd="0" parTransId="{3CF8E158-9775-47D8-8673-C35C1F3B391F}" sibTransId="{5E54AA62-7B5F-4E3C-A772-6C23A7511945}"/>
    <dgm:cxn modelId="{41DFC6F0-39BE-4792-B369-AAC80F12B0FD}" srcId="{565B7BD2-CB1F-4A16-BA08-56AA83030B2E}" destId="{96984656-150B-46AB-A9F2-44B8B51410D8}" srcOrd="2" destOrd="0" parTransId="{20F26112-08E1-480D-8F74-2A1D4D3008FE}" sibTransId="{C2841FCF-E602-4A87-8333-7FBA6F6A2A96}"/>
    <dgm:cxn modelId="{2F90789A-D5EA-465B-8FE1-AEF125E82FC8}" type="presOf" srcId="{268BF335-C95E-4313-A972-AC71013E1AE0}" destId="{20B657E2-1EDE-4D6D-B28F-31BD24068509}" srcOrd="0" destOrd="2" presId="urn:microsoft.com/office/officeart/2005/8/layout/arrow4"/>
    <dgm:cxn modelId="{A2080377-EF24-4426-B56B-7B8C37C00B38}" type="presOf" srcId="{39EB2191-01AE-44F5-8D4B-383A78D62848}" destId="{5D4C8B80-FD73-4D94-B924-D112445E0EDD}" srcOrd="0" destOrd="3" presId="urn:microsoft.com/office/officeart/2005/8/layout/arrow4"/>
    <dgm:cxn modelId="{C522E100-5C8D-472F-A9C8-C6BB04FE03BC}" type="presOf" srcId="{403B27B7-2592-46CF-BFB3-7CBBF60803AE}" destId="{5D4C8B80-FD73-4D94-B924-D112445E0EDD}" srcOrd="0" destOrd="1" presId="urn:microsoft.com/office/officeart/2005/8/layout/arrow4"/>
    <dgm:cxn modelId="{5C184C46-FBD4-41D4-B625-29C9EB5517EA}" type="presParOf" srcId="{CD51AE19-E650-41BF-AA8D-CBAEB6AD9363}" destId="{0961CC68-2505-4574-AE2F-205E3B7FBB37}" srcOrd="0" destOrd="0" presId="urn:microsoft.com/office/officeart/2005/8/layout/arrow4"/>
    <dgm:cxn modelId="{D2E3306D-9389-455F-9DC3-42F582099F26}" type="presParOf" srcId="{CD51AE19-E650-41BF-AA8D-CBAEB6AD9363}" destId="{20B657E2-1EDE-4D6D-B28F-31BD24068509}" srcOrd="1" destOrd="0" presId="urn:microsoft.com/office/officeart/2005/8/layout/arrow4"/>
    <dgm:cxn modelId="{D527EB46-8B27-4D7D-AF6A-67D7A2061338}" type="presParOf" srcId="{CD51AE19-E650-41BF-AA8D-CBAEB6AD9363}" destId="{22ADF102-C5E5-4383-87DB-EF3A08DF4459}" srcOrd="2" destOrd="0" presId="urn:microsoft.com/office/officeart/2005/8/layout/arrow4"/>
    <dgm:cxn modelId="{E26461A1-D759-491B-A5C9-16090875EF21}" type="presParOf" srcId="{CD51AE19-E650-41BF-AA8D-CBAEB6AD9363}" destId="{5D4C8B80-FD73-4D94-B924-D112445E0ED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3DED4-B640-4FCA-B65E-B783CDF2F7C6}" type="doc">
      <dgm:prSet loTypeId="urn:microsoft.com/office/officeart/2005/8/layout/vList5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30E3AEAD-93A0-4897-81D3-DB9C3BAF4677}">
      <dgm:prSet phldrT="[Text]"/>
      <dgm:spPr/>
      <dgm:t>
        <a:bodyPr/>
        <a:lstStyle/>
        <a:p>
          <a:r>
            <a:rPr lang="fr-FR" b="1" dirty="0" smtClean="0"/>
            <a:t>Optique de la lumière</a:t>
          </a:r>
          <a:endParaRPr lang="fr-FR" b="1" dirty="0"/>
        </a:p>
      </dgm:t>
    </dgm:pt>
    <dgm:pt modelId="{7D6EBBBA-A1CD-4B28-A52D-BA639DEA7611}" type="parTrans" cxnId="{520D2D43-007D-466E-956F-7A02FCC756B8}">
      <dgm:prSet/>
      <dgm:spPr/>
      <dgm:t>
        <a:bodyPr/>
        <a:lstStyle/>
        <a:p>
          <a:endParaRPr lang="fr-FR"/>
        </a:p>
      </dgm:t>
    </dgm:pt>
    <dgm:pt modelId="{D132CBC6-9E4B-452C-A62B-7DFF702C36BD}" type="sibTrans" cxnId="{520D2D43-007D-466E-956F-7A02FCC756B8}">
      <dgm:prSet/>
      <dgm:spPr/>
      <dgm:t>
        <a:bodyPr/>
        <a:lstStyle/>
        <a:p>
          <a:endParaRPr lang="fr-FR"/>
        </a:p>
      </dgm:t>
    </dgm:pt>
    <dgm:pt modelId="{7326F77B-0C22-40ED-94EE-87DE90DBB427}">
      <dgm:prSet phldrT="[Text]" custT="1"/>
      <dgm:spPr/>
      <dgm:t>
        <a:bodyPr/>
        <a:lstStyle/>
        <a:p>
          <a:r>
            <a:rPr lang="fr-FR" sz="1600" dirty="0" smtClean="0"/>
            <a:t>Réflexion</a:t>
          </a:r>
          <a:endParaRPr lang="fr-FR" sz="1600" dirty="0"/>
        </a:p>
      </dgm:t>
    </dgm:pt>
    <dgm:pt modelId="{DCA460FF-3F51-4E9C-BECF-E1BC545AADA6}" type="parTrans" cxnId="{DDEAA4F5-1668-4A3A-AE80-1553892D0482}">
      <dgm:prSet/>
      <dgm:spPr/>
      <dgm:t>
        <a:bodyPr/>
        <a:lstStyle/>
        <a:p>
          <a:endParaRPr lang="fr-FR"/>
        </a:p>
      </dgm:t>
    </dgm:pt>
    <dgm:pt modelId="{8E6A5DD8-1807-40FB-B476-0635BFB48690}" type="sibTrans" cxnId="{DDEAA4F5-1668-4A3A-AE80-1553892D0482}">
      <dgm:prSet/>
      <dgm:spPr/>
      <dgm:t>
        <a:bodyPr/>
        <a:lstStyle/>
        <a:p>
          <a:endParaRPr lang="fr-FR"/>
        </a:p>
      </dgm:t>
    </dgm:pt>
    <dgm:pt modelId="{033A9277-64E8-429B-8479-39B4AC72EFA5}">
      <dgm:prSet phldrT="[Text]" custT="1"/>
      <dgm:spPr/>
      <dgm:t>
        <a:bodyPr/>
        <a:lstStyle/>
        <a:p>
          <a:r>
            <a:rPr lang="fr-FR" sz="1600" dirty="0" smtClean="0"/>
            <a:t>Réfraction</a:t>
          </a:r>
          <a:endParaRPr lang="fr-FR" sz="1600" dirty="0"/>
        </a:p>
      </dgm:t>
    </dgm:pt>
    <dgm:pt modelId="{92AA4E46-AEB6-4D5B-9DEF-2F926DC98692}" type="parTrans" cxnId="{1CB1DD48-76A3-49B5-B8C2-1C32BB7BFECC}">
      <dgm:prSet/>
      <dgm:spPr/>
      <dgm:t>
        <a:bodyPr/>
        <a:lstStyle/>
        <a:p>
          <a:endParaRPr lang="fr-FR"/>
        </a:p>
      </dgm:t>
    </dgm:pt>
    <dgm:pt modelId="{8B9CA8D9-D635-4090-8CDB-025B6E84BA32}" type="sibTrans" cxnId="{1CB1DD48-76A3-49B5-B8C2-1C32BB7BFECC}">
      <dgm:prSet/>
      <dgm:spPr/>
      <dgm:t>
        <a:bodyPr/>
        <a:lstStyle/>
        <a:p>
          <a:endParaRPr lang="fr-FR"/>
        </a:p>
      </dgm:t>
    </dgm:pt>
    <dgm:pt modelId="{74CA2608-9E98-44B5-86D4-FE15AA8457BE}">
      <dgm:prSet phldrT="[Text]"/>
      <dgm:spPr/>
      <dgm:t>
        <a:bodyPr/>
        <a:lstStyle/>
        <a:p>
          <a:r>
            <a:rPr lang="fr-FR" b="1" dirty="0" smtClean="0"/>
            <a:t>Effets de l’illumination</a:t>
          </a:r>
          <a:endParaRPr lang="fr-FR" b="1" dirty="0"/>
        </a:p>
      </dgm:t>
    </dgm:pt>
    <dgm:pt modelId="{37332EFF-BF34-45FD-BCD5-9222E5811C71}" type="parTrans" cxnId="{E996F24B-AE58-4BC0-B7A5-AC6F7576E5B1}">
      <dgm:prSet/>
      <dgm:spPr/>
      <dgm:t>
        <a:bodyPr/>
        <a:lstStyle/>
        <a:p>
          <a:endParaRPr lang="fr-FR"/>
        </a:p>
      </dgm:t>
    </dgm:pt>
    <dgm:pt modelId="{C2688958-086A-4299-8D16-2F71401AD068}" type="sibTrans" cxnId="{E996F24B-AE58-4BC0-B7A5-AC6F7576E5B1}">
      <dgm:prSet/>
      <dgm:spPr/>
      <dgm:t>
        <a:bodyPr/>
        <a:lstStyle/>
        <a:p>
          <a:endParaRPr lang="fr-FR"/>
        </a:p>
      </dgm:t>
    </dgm:pt>
    <dgm:pt modelId="{A59B8E36-00DC-4FF4-8F3B-F0305297CB5F}">
      <dgm:prSet phldrT="[Text]" custT="1"/>
      <dgm:spPr/>
      <dgm:t>
        <a:bodyPr/>
        <a:lstStyle/>
        <a:p>
          <a:r>
            <a:rPr lang="fr-FR" sz="1600" dirty="0" smtClean="0"/>
            <a:t>Illumination </a:t>
          </a:r>
          <a:endParaRPr lang="fr-FR" sz="2000" dirty="0"/>
        </a:p>
      </dgm:t>
    </dgm:pt>
    <dgm:pt modelId="{20BFEDAB-B311-41CA-969D-4EA1BC7AFD8B}" type="parTrans" cxnId="{5AC7496E-CA24-411C-B93D-F12FA2AF3565}">
      <dgm:prSet/>
      <dgm:spPr/>
      <dgm:t>
        <a:bodyPr/>
        <a:lstStyle/>
        <a:p>
          <a:endParaRPr lang="fr-FR"/>
        </a:p>
      </dgm:t>
    </dgm:pt>
    <dgm:pt modelId="{C66E1988-65EE-4F62-9B66-7EE0C873E910}" type="sibTrans" cxnId="{5AC7496E-CA24-411C-B93D-F12FA2AF3565}">
      <dgm:prSet/>
      <dgm:spPr/>
      <dgm:t>
        <a:bodyPr/>
        <a:lstStyle/>
        <a:p>
          <a:endParaRPr lang="fr-FR"/>
        </a:p>
      </dgm:t>
    </dgm:pt>
    <dgm:pt modelId="{25B022A9-E1CA-4D69-BEC2-0466584E2654}">
      <dgm:prSet phldrT="[Text]" custT="1"/>
      <dgm:spPr/>
      <dgm:t>
        <a:bodyPr/>
        <a:lstStyle/>
        <a:p>
          <a:r>
            <a:rPr lang="fr-FR" sz="1600" dirty="0" smtClean="0"/>
            <a:t>Ombres</a:t>
          </a:r>
          <a:endParaRPr lang="fr-FR" sz="2000" dirty="0"/>
        </a:p>
      </dgm:t>
    </dgm:pt>
    <dgm:pt modelId="{56DFE0B7-9EF3-4504-9A06-7A0BD8277BF9}" type="parTrans" cxnId="{849D8CCD-30E6-4087-9FDB-2C6017731AE4}">
      <dgm:prSet/>
      <dgm:spPr/>
      <dgm:t>
        <a:bodyPr/>
        <a:lstStyle/>
        <a:p>
          <a:endParaRPr lang="fr-FR"/>
        </a:p>
      </dgm:t>
    </dgm:pt>
    <dgm:pt modelId="{11E9688B-995E-4B51-BB87-FDDCFD22D919}" type="sibTrans" cxnId="{849D8CCD-30E6-4087-9FDB-2C6017731AE4}">
      <dgm:prSet/>
      <dgm:spPr/>
      <dgm:t>
        <a:bodyPr/>
        <a:lstStyle/>
        <a:p>
          <a:endParaRPr lang="fr-FR"/>
        </a:p>
      </dgm:t>
    </dgm:pt>
    <dgm:pt modelId="{B448EA91-9EF9-46A3-87C8-64ECCD674E5E}">
      <dgm:prSet phldrT="[Text]"/>
      <dgm:spPr/>
      <dgm:t>
        <a:bodyPr/>
        <a:lstStyle/>
        <a:p>
          <a:r>
            <a:rPr lang="fr-FR" b="1" dirty="0" smtClean="0"/>
            <a:t>Primitives</a:t>
          </a:r>
          <a:endParaRPr lang="fr-FR" b="1" dirty="0"/>
        </a:p>
      </dgm:t>
    </dgm:pt>
    <dgm:pt modelId="{97DC289B-4001-4CD6-815B-B3473D03B134}" type="parTrans" cxnId="{CDB6003C-BBF0-4830-8516-862094C9DD6B}">
      <dgm:prSet/>
      <dgm:spPr/>
      <dgm:t>
        <a:bodyPr/>
        <a:lstStyle/>
        <a:p>
          <a:endParaRPr lang="fr-FR"/>
        </a:p>
      </dgm:t>
    </dgm:pt>
    <dgm:pt modelId="{A9DE5C82-E82B-49CB-B502-C7C36D87089C}" type="sibTrans" cxnId="{CDB6003C-BBF0-4830-8516-862094C9DD6B}">
      <dgm:prSet/>
      <dgm:spPr/>
      <dgm:t>
        <a:bodyPr/>
        <a:lstStyle/>
        <a:p>
          <a:endParaRPr lang="fr-FR"/>
        </a:p>
      </dgm:t>
    </dgm:pt>
    <dgm:pt modelId="{F5E979EB-A88A-41C9-939D-CC8D9EA1DE6E}">
      <dgm:prSet phldrT="[Text]" custT="1"/>
      <dgm:spPr/>
      <dgm:t>
        <a:bodyPr/>
        <a:lstStyle/>
        <a:p>
          <a:r>
            <a:rPr lang="fr-FR" sz="1600" b="0" dirty="0" smtClean="0"/>
            <a:t>Sphère (test)</a:t>
          </a:r>
          <a:endParaRPr lang="fr-FR" sz="1600" b="0" dirty="0"/>
        </a:p>
      </dgm:t>
    </dgm:pt>
    <dgm:pt modelId="{9926E487-1661-4E27-89A6-A1F0AF0A9F93}" type="parTrans" cxnId="{B4119490-8C9E-4321-B201-FE9A5A19169F}">
      <dgm:prSet/>
      <dgm:spPr/>
      <dgm:t>
        <a:bodyPr/>
        <a:lstStyle/>
        <a:p>
          <a:endParaRPr lang="fr-FR"/>
        </a:p>
      </dgm:t>
    </dgm:pt>
    <dgm:pt modelId="{3A5C2430-258E-44F0-8B9A-02A954C86286}" type="sibTrans" cxnId="{B4119490-8C9E-4321-B201-FE9A5A19169F}">
      <dgm:prSet/>
      <dgm:spPr/>
      <dgm:t>
        <a:bodyPr/>
        <a:lstStyle/>
        <a:p>
          <a:endParaRPr lang="fr-FR"/>
        </a:p>
      </dgm:t>
    </dgm:pt>
    <dgm:pt modelId="{C48CC9A3-FE03-4723-BD87-40C1A96C8860}">
      <dgm:prSet phldrT="[Text]" custT="1"/>
      <dgm:spPr/>
      <dgm:t>
        <a:bodyPr/>
        <a:lstStyle/>
        <a:p>
          <a:r>
            <a:rPr lang="fr-FR" sz="1600" b="0" dirty="0" smtClean="0"/>
            <a:t>Triangle (base)</a:t>
          </a:r>
          <a:endParaRPr lang="fr-FR" sz="1600" b="0" dirty="0"/>
        </a:p>
      </dgm:t>
    </dgm:pt>
    <dgm:pt modelId="{1EEAE293-B20F-44CB-B50E-9AF592BD674F}" type="parTrans" cxnId="{84408099-2507-415A-B5C6-59248AB5A770}">
      <dgm:prSet/>
      <dgm:spPr/>
      <dgm:t>
        <a:bodyPr/>
        <a:lstStyle/>
        <a:p>
          <a:endParaRPr lang="fr-FR"/>
        </a:p>
      </dgm:t>
    </dgm:pt>
    <dgm:pt modelId="{D63BE703-CAA4-4155-9C18-A584A0222CDE}" type="sibTrans" cxnId="{84408099-2507-415A-B5C6-59248AB5A770}">
      <dgm:prSet/>
      <dgm:spPr/>
      <dgm:t>
        <a:bodyPr/>
        <a:lstStyle/>
        <a:p>
          <a:endParaRPr lang="fr-FR"/>
        </a:p>
      </dgm:t>
    </dgm:pt>
    <dgm:pt modelId="{971944E3-A16C-4AE4-AD5A-6EC7AA16E890}" type="pres">
      <dgm:prSet presAssocID="{9FA3DED4-B640-4FCA-B65E-B783CDF2F7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9663D9-DF02-4B5F-8616-C25425F99772}" type="pres">
      <dgm:prSet presAssocID="{30E3AEAD-93A0-4897-81D3-DB9C3BAF4677}" presName="linNode" presStyleCnt="0"/>
      <dgm:spPr/>
    </dgm:pt>
    <dgm:pt modelId="{F8D2B320-3221-4D97-BBD8-A7081496B1E2}" type="pres">
      <dgm:prSet presAssocID="{30E3AEAD-93A0-4897-81D3-DB9C3BAF467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06A72-BF59-49C3-B09F-3133E53C1223}" type="pres">
      <dgm:prSet presAssocID="{30E3AEAD-93A0-4897-81D3-DB9C3BAF4677}" presName="descendantText" presStyleLbl="alignAccFollowNode1" presStyleIdx="0" presStyleCnt="3" custScaleX="63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C0AB4-5894-4C43-8950-31EF31ED8C21}" type="pres">
      <dgm:prSet presAssocID="{D132CBC6-9E4B-452C-A62B-7DFF702C36BD}" presName="sp" presStyleCnt="0"/>
      <dgm:spPr/>
    </dgm:pt>
    <dgm:pt modelId="{8B5B1F5B-1C0B-4BF0-8166-FA6B5464E99F}" type="pres">
      <dgm:prSet presAssocID="{74CA2608-9E98-44B5-86D4-FE15AA8457BE}" presName="linNode" presStyleCnt="0"/>
      <dgm:spPr/>
    </dgm:pt>
    <dgm:pt modelId="{DCF238B8-8558-449B-9FEE-55070E00FEF3}" type="pres">
      <dgm:prSet presAssocID="{74CA2608-9E98-44B5-86D4-FE15AA8457B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4A9F4-1689-4EAD-AC90-061AE853F517}" type="pres">
      <dgm:prSet presAssocID="{74CA2608-9E98-44B5-86D4-FE15AA8457BE}" presName="descendantText" presStyleLbl="alignAccFollowNode1" presStyleIdx="1" presStyleCnt="3" custScaleX="63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5682-ECAA-4B54-A6B3-5E970F744E39}" type="pres">
      <dgm:prSet presAssocID="{C2688958-086A-4299-8D16-2F71401AD068}" presName="sp" presStyleCnt="0"/>
      <dgm:spPr/>
    </dgm:pt>
    <dgm:pt modelId="{AE383C45-620D-4736-880C-13D0587C8E0C}" type="pres">
      <dgm:prSet presAssocID="{B448EA91-9EF9-46A3-87C8-64ECCD674E5E}" presName="linNode" presStyleCnt="0"/>
      <dgm:spPr/>
    </dgm:pt>
    <dgm:pt modelId="{01F65A12-1E39-41A0-9980-29C3800BAA59}" type="pres">
      <dgm:prSet presAssocID="{B448EA91-9EF9-46A3-87C8-64ECCD674E5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354F2-ED13-4B07-AC65-8BAC04425A17}" type="pres">
      <dgm:prSet presAssocID="{B448EA91-9EF9-46A3-87C8-64ECCD674E5E}" presName="descendantText" presStyleLbl="alignAccFollowNode1" presStyleIdx="2" presStyleCnt="3" custScaleX="624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8E8D1E-1D8B-4C74-B9FD-7E16829767B9}" type="presOf" srcId="{B448EA91-9EF9-46A3-87C8-64ECCD674E5E}" destId="{01F65A12-1E39-41A0-9980-29C3800BAA59}" srcOrd="0" destOrd="0" presId="urn:microsoft.com/office/officeart/2005/8/layout/vList5"/>
    <dgm:cxn modelId="{E8BBA985-5A2F-4C9B-9289-2ECF7957DB56}" type="presOf" srcId="{25B022A9-E1CA-4D69-BEC2-0466584E2654}" destId="{C174A9F4-1689-4EAD-AC90-061AE853F517}" srcOrd="0" destOrd="1" presId="urn:microsoft.com/office/officeart/2005/8/layout/vList5"/>
    <dgm:cxn modelId="{A912914D-8C26-42A7-99E0-15584B5152AF}" type="presOf" srcId="{C48CC9A3-FE03-4723-BD87-40C1A96C8860}" destId="{203354F2-ED13-4B07-AC65-8BAC04425A17}" srcOrd="0" destOrd="1" presId="urn:microsoft.com/office/officeart/2005/8/layout/vList5"/>
    <dgm:cxn modelId="{1CB1DD48-76A3-49B5-B8C2-1C32BB7BFECC}" srcId="{30E3AEAD-93A0-4897-81D3-DB9C3BAF4677}" destId="{033A9277-64E8-429B-8479-39B4AC72EFA5}" srcOrd="1" destOrd="0" parTransId="{92AA4E46-AEB6-4D5B-9DEF-2F926DC98692}" sibTransId="{8B9CA8D9-D635-4090-8CDB-025B6E84BA32}"/>
    <dgm:cxn modelId="{520D2D43-007D-466E-956F-7A02FCC756B8}" srcId="{9FA3DED4-B640-4FCA-B65E-B783CDF2F7C6}" destId="{30E3AEAD-93A0-4897-81D3-DB9C3BAF4677}" srcOrd="0" destOrd="0" parTransId="{7D6EBBBA-A1CD-4B28-A52D-BA639DEA7611}" sibTransId="{D132CBC6-9E4B-452C-A62B-7DFF702C36BD}"/>
    <dgm:cxn modelId="{B4119490-8C9E-4321-B201-FE9A5A19169F}" srcId="{B448EA91-9EF9-46A3-87C8-64ECCD674E5E}" destId="{F5E979EB-A88A-41C9-939D-CC8D9EA1DE6E}" srcOrd="0" destOrd="0" parTransId="{9926E487-1661-4E27-89A6-A1F0AF0A9F93}" sibTransId="{3A5C2430-258E-44F0-8B9A-02A954C86286}"/>
    <dgm:cxn modelId="{4DE208D2-17DC-4CDC-BA4E-006E4A70800E}" type="presOf" srcId="{30E3AEAD-93A0-4897-81D3-DB9C3BAF4677}" destId="{F8D2B320-3221-4D97-BBD8-A7081496B1E2}" srcOrd="0" destOrd="0" presId="urn:microsoft.com/office/officeart/2005/8/layout/vList5"/>
    <dgm:cxn modelId="{AC08BDE6-E480-4279-847C-68F48E39DC03}" type="presOf" srcId="{9FA3DED4-B640-4FCA-B65E-B783CDF2F7C6}" destId="{971944E3-A16C-4AE4-AD5A-6EC7AA16E890}" srcOrd="0" destOrd="0" presId="urn:microsoft.com/office/officeart/2005/8/layout/vList5"/>
    <dgm:cxn modelId="{CDB6003C-BBF0-4830-8516-862094C9DD6B}" srcId="{9FA3DED4-B640-4FCA-B65E-B783CDF2F7C6}" destId="{B448EA91-9EF9-46A3-87C8-64ECCD674E5E}" srcOrd="2" destOrd="0" parTransId="{97DC289B-4001-4CD6-815B-B3473D03B134}" sibTransId="{A9DE5C82-E82B-49CB-B502-C7C36D87089C}"/>
    <dgm:cxn modelId="{6DF9FD24-202A-4269-844E-01AC65EE5F5A}" type="presOf" srcId="{A59B8E36-00DC-4FF4-8F3B-F0305297CB5F}" destId="{C174A9F4-1689-4EAD-AC90-061AE853F517}" srcOrd="0" destOrd="0" presId="urn:microsoft.com/office/officeart/2005/8/layout/vList5"/>
    <dgm:cxn modelId="{77AB62FA-DEA4-4809-AEAF-5BB49317583C}" type="presOf" srcId="{74CA2608-9E98-44B5-86D4-FE15AA8457BE}" destId="{DCF238B8-8558-449B-9FEE-55070E00FEF3}" srcOrd="0" destOrd="0" presId="urn:microsoft.com/office/officeart/2005/8/layout/vList5"/>
    <dgm:cxn modelId="{84408099-2507-415A-B5C6-59248AB5A770}" srcId="{B448EA91-9EF9-46A3-87C8-64ECCD674E5E}" destId="{C48CC9A3-FE03-4723-BD87-40C1A96C8860}" srcOrd="1" destOrd="0" parTransId="{1EEAE293-B20F-44CB-B50E-9AF592BD674F}" sibTransId="{D63BE703-CAA4-4155-9C18-A584A0222CDE}"/>
    <dgm:cxn modelId="{65384EE3-DDB9-40E9-A8D2-7CF704E51C31}" type="presOf" srcId="{F5E979EB-A88A-41C9-939D-CC8D9EA1DE6E}" destId="{203354F2-ED13-4B07-AC65-8BAC04425A17}" srcOrd="0" destOrd="0" presId="urn:microsoft.com/office/officeart/2005/8/layout/vList5"/>
    <dgm:cxn modelId="{98EB2D05-DA36-4DF4-AB69-3EE1ECD671BC}" type="presOf" srcId="{7326F77B-0C22-40ED-94EE-87DE90DBB427}" destId="{DB006A72-BF59-49C3-B09F-3133E53C1223}" srcOrd="0" destOrd="0" presId="urn:microsoft.com/office/officeart/2005/8/layout/vList5"/>
    <dgm:cxn modelId="{849D8CCD-30E6-4087-9FDB-2C6017731AE4}" srcId="{74CA2608-9E98-44B5-86D4-FE15AA8457BE}" destId="{25B022A9-E1CA-4D69-BEC2-0466584E2654}" srcOrd="1" destOrd="0" parTransId="{56DFE0B7-9EF3-4504-9A06-7A0BD8277BF9}" sibTransId="{11E9688B-995E-4B51-BB87-FDDCFD22D919}"/>
    <dgm:cxn modelId="{E996F24B-AE58-4BC0-B7A5-AC6F7576E5B1}" srcId="{9FA3DED4-B640-4FCA-B65E-B783CDF2F7C6}" destId="{74CA2608-9E98-44B5-86D4-FE15AA8457BE}" srcOrd="1" destOrd="0" parTransId="{37332EFF-BF34-45FD-BCD5-9222E5811C71}" sibTransId="{C2688958-086A-4299-8D16-2F71401AD068}"/>
    <dgm:cxn modelId="{A93E9B4A-A684-44DA-B8AF-5A9EF90BA963}" type="presOf" srcId="{033A9277-64E8-429B-8479-39B4AC72EFA5}" destId="{DB006A72-BF59-49C3-B09F-3133E53C1223}" srcOrd="0" destOrd="1" presId="urn:microsoft.com/office/officeart/2005/8/layout/vList5"/>
    <dgm:cxn modelId="{DDEAA4F5-1668-4A3A-AE80-1553892D0482}" srcId="{30E3AEAD-93A0-4897-81D3-DB9C3BAF4677}" destId="{7326F77B-0C22-40ED-94EE-87DE90DBB427}" srcOrd="0" destOrd="0" parTransId="{DCA460FF-3F51-4E9C-BECF-E1BC545AADA6}" sibTransId="{8E6A5DD8-1807-40FB-B476-0635BFB48690}"/>
    <dgm:cxn modelId="{5AC7496E-CA24-411C-B93D-F12FA2AF3565}" srcId="{74CA2608-9E98-44B5-86D4-FE15AA8457BE}" destId="{A59B8E36-00DC-4FF4-8F3B-F0305297CB5F}" srcOrd="0" destOrd="0" parTransId="{20BFEDAB-B311-41CA-969D-4EA1BC7AFD8B}" sibTransId="{C66E1988-65EE-4F62-9B66-7EE0C873E910}"/>
    <dgm:cxn modelId="{1D34AF66-6463-413C-869E-E956C685E10C}" type="presParOf" srcId="{971944E3-A16C-4AE4-AD5A-6EC7AA16E890}" destId="{E19663D9-DF02-4B5F-8616-C25425F99772}" srcOrd="0" destOrd="0" presId="urn:microsoft.com/office/officeart/2005/8/layout/vList5"/>
    <dgm:cxn modelId="{7DA44912-12CC-4DE1-B60C-3C33D5368707}" type="presParOf" srcId="{E19663D9-DF02-4B5F-8616-C25425F99772}" destId="{F8D2B320-3221-4D97-BBD8-A7081496B1E2}" srcOrd="0" destOrd="0" presId="urn:microsoft.com/office/officeart/2005/8/layout/vList5"/>
    <dgm:cxn modelId="{B51147F1-06CA-428A-B1BE-80F9C493A184}" type="presParOf" srcId="{E19663D9-DF02-4B5F-8616-C25425F99772}" destId="{DB006A72-BF59-49C3-B09F-3133E53C1223}" srcOrd="1" destOrd="0" presId="urn:microsoft.com/office/officeart/2005/8/layout/vList5"/>
    <dgm:cxn modelId="{31581C54-79A7-41D8-A46C-FB75A49ACF64}" type="presParOf" srcId="{971944E3-A16C-4AE4-AD5A-6EC7AA16E890}" destId="{0C5C0AB4-5894-4C43-8950-31EF31ED8C21}" srcOrd="1" destOrd="0" presId="urn:microsoft.com/office/officeart/2005/8/layout/vList5"/>
    <dgm:cxn modelId="{55ABCB21-899D-40CD-BE25-E4600465B058}" type="presParOf" srcId="{971944E3-A16C-4AE4-AD5A-6EC7AA16E890}" destId="{8B5B1F5B-1C0B-4BF0-8166-FA6B5464E99F}" srcOrd="2" destOrd="0" presId="urn:microsoft.com/office/officeart/2005/8/layout/vList5"/>
    <dgm:cxn modelId="{AC28D9B2-FA09-4C22-908C-34CD8B650602}" type="presParOf" srcId="{8B5B1F5B-1C0B-4BF0-8166-FA6B5464E99F}" destId="{DCF238B8-8558-449B-9FEE-55070E00FEF3}" srcOrd="0" destOrd="0" presId="urn:microsoft.com/office/officeart/2005/8/layout/vList5"/>
    <dgm:cxn modelId="{5650D387-AB24-457E-8959-E15CDE731E3F}" type="presParOf" srcId="{8B5B1F5B-1C0B-4BF0-8166-FA6B5464E99F}" destId="{C174A9F4-1689-4EAD-AC90-061AE853F517}" srcOrd="1" destOrd="0" presId="urn:microsoft.com/office/officeart/2005/8/layout/vList5"/>
    <dgm:cxn modelId="{AFFEFA7E-C5AE-41C3-9583-2216057722E1}" type="presParOf" srcId="{971944E3-A16C-4AE4-AD5A-6EC7AA16E890}" destId="{9E9F5682-ECAA-4B54-A6B3-5E970F744E39}" srcOrd="3" destOrd="0" presId="urn:microsoft.com/office/officeart/2005/8/layout/vList5"/>
    <dgm:cxn modelId="{AF0630F5-FCF8-4FF5-9434-C5F863ACC3CB}" type="presParOf" srcId="{971944E3-A16C-4AE4-AD5A-6EC7AA16E890}" destId="{AE383C45-620D-4736-880C-13D0587C8E0C}" srcOrd="4" destOrd="0" presId="urn:microsoft.com/office/officeart/2005/8/layout/vList5"/>
    <dgm:cxn modelId="{A55F86DA-1723-4E13-94F1-87B223D7E4E6}" type="presParOf" srcId="{AE383C45-620D-4736-880C-13D0587C8E0C}" destId="{01F65A12-1E39-41A0-9980-29C3800BAA59}" srcOrd="0" destOrd="0" presId="urn:microsoft.com/office/officeart/2005/8/layout/vList5"/>
    <dgm:cxn modelId="{5D896815-D60A-4332-8579-C61DD1B38DB9}" type="presParOf" srcId="{AE383C45-620D-4736-880C-13D0587C8E0C}" destId="{203354F2-ED13-4B07-AC65-8BAC04425A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61CC68-2505-4574-AE2F-205E3B7FBB37}">
      <dsp:nvSpPr>
        <dsp:cNvPr id="0" name=""/>
        <dsp:cNvSpPr/>
      </dsp:nvSpPr>
      <dsp:spPr>
        <a:xfrm>
          <a:off x="-80871" y="0"/>
          <a:ext cx="1639622" cy="2157984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B657E2-1EDE-4D6D-B28F-31BD24068509}">
      <dsp:nvSpPr>
        <dsp:cNvPr id="0" name=""/>
        <dsp:cNvSpPr/>
      </dsp:nvSpPr>
      <dsp:spPr>
        <a:xfrm>
          <a:off x="1607939" y="0"/>
          <a:ext cx="2782389" cy="2157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Avantages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Meilleure réalisme des images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Facilité de simuler des effets des lumières et ombres.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Usage: Filmes 3D</a:t>
          </a:r>
          <a:endParaRPr lang="fr-FR" sz="1800" kern="1200" dirty="0"/>
        </a:p>
      </dsp:txBody>
      <dsp:txXfrm>
        <a:off x="1607939" y="0"/>
        <a:ext cx="2782389" cy="2157984"/>
      </dsp:txXfrm>
    </dsp:sp>
    <dsp:sp modelId="{22ADF102-C5E5-4383-87DB-EF3A08DF4459}">
      <dsp:nvSpPr>
        <dsp:cNvPr id="0" name=""/>
        <dsp:cNvSpPr/>
      </dsp:nvSpPr>
      <dsp:spPr>
        <a:xfrm>
          <a:off x="411015" y="2337816"/>
          <a:ext cx="1639622" cy="215798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C8B80-FD73-4D94-B924-D112445E0EDD}">
      <dsp:nvSpPr>
        <dsp:cNvPr id="0" name=""/>
        <dsp:cNvSpPr/>
      </dsp:nvSpPr>
      <dsp:spPr>
        <a:xfrm>
          <a:off x="1932618" y="2337816"/>
          <a:ext cx="3116804" cy="2157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Désavantages</a:t>
          </a:r>
          <a:endParaRPr lang="fr-FR" sz="2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Pas du matériel performant dédie en existence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Non diffusion </a:t>
          </a:r>
          <a:r>
            <a:rPr lang="fr-FR" sz="1800" kern="1200" dirty="0" smtClean="0"/>
            <a:t>inter-</a:t>
          </a:r>
          <a:r>
            <a:rPr lang="fr-FR" sz="1800" kern="1200" dirty="0" err="1" smtClean="0"/>
            <a:t>reflexive</a:t>
          </a:r>
          <a:r>
            <a:rPr lang="fr-FR" sz="1800" kern="1200" dirty="0" smtClean="0"/>
            <a:t> </a:t>
          </a:r>
          <a:r>
            <a:rPr lang="fr-FR" sz="1800" kern="1200" dirty="0" smtClean="0"/>
            <a:t>entre surface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Usage: Majorité des cartes graphiques</a:t>
          </a:r>
          <a:endParaRPr lang="fr-FR" sz="18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3100" kern="1200" dirty="0"/>
        </a:p>
      </dsp:txBody>
      <dsp:txXfrm>
        <a:off x="1932618" y="2337816"/>
        <a:ext cx="3116804" cy="21579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006A72-BF59-49C3-B09F-3133E53C1223}">
      <dsp:nvSpPr>
        <dsp:cNvPr id="0" name=""/>
        <dsp:cNvSpPr/>
      </dsp:nvSpPr>
      <dsp:spPr>
        <a:xfrm rot="5400000">
          <a:off x="2536810" y="-253959"/>
          <a:ext cx="1047750" cy="182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Réflexion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Réfraction</a:t>
          </a:r>
          <a:endParaRPr lang="fr-FR" sz="1600" kern="1200" dirty="0"/>
        </a:p>
      </dsp:txBody>
      <dsp:txXfrm rot="5400000">
        <a:off x="2536810" y="-253959"/>
        <a:ext cx="1047750" cy="1821575"/>
      </dsp:txXfrm>
    </dsp:sp>
    <dsp:sp modelId="{F8D2B320-3221-4D97-BBD8-A7081496B1E2}">
      <dsp:nvSpPr>
        <dsp:cNvPr id="0" name=""/>
        <dsp:cNvSpPr/>
      </dsp:nvSpPr>
      <dsp:spPr>
        <a:xfrm>
          <a:off x="529534" y="1984"/>
          <a:ext cx="1620362" cy="130968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Optique de la lumière</a:t>
          </a:r>
          <a:endParaRPr lang="fr-FR" sz="1700" b="1" kern="1200" dirty="0"/>
        </a:p>
      </dsp:txBody>
      <dsp:txXfrm>
        <a:off x="529534" y="1984"/>
        <a:ext cx="1620362" cy="1309687"/>
      </dsp:txXfrm>
    </dsp:sp>
    <dsp:sp modelId="{C174A9F4-1689-4EAD-AC90-061AE853F517}">
      <dsp:nvSpPr>
        <dsp:cNvPr id="0" name=""/>
        <dsp:cNvSpPr/>
      </dsp:nvSpPr>
      <dsp:spPr>
        <a:xfrm rot="5400000">
          <a:off x="2536810" y="1121212"/>
          <a:ext cx="1047750" cy="182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Illumination </a:t>
          </a:r>
          <a:endParaRPr lang="fr-FR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Ombres</a:t>
          </a:r>
          <a:endParaRPr lang="fr-FR" sz="2000" kern="1200" dirty="0"/>
        </a:p>
      </dsp:txBody>
      <dsp:txXfrm rot="5400000">
        <a:off x="2536810" y="1121212"/>
        <a:ext cx="1047750" cy="1821575"/>
      </dsp:txXfrm>
    </dsp:sp>
    <dsp:sp modelId="{DCF238B8-8558-449B-9FEE-55070E00FEF3}">
      <dsp:nvSpPr>
        <dsp:cNvPr id="0" name=""/>
        <dsp:cNvSpPr/>
      </dsp:nvSpPr>
      <dsp:spPr>
        <a:xfrm>
          <a:off x="529534" y="1377156"/>
          <a:ext cx="1620362" cy="130968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Effets de l’illumination</a:t>
          </a:r>
          <a:endParaRPr lang="fr-FR" sz="1700" b="1" kern="1200" dirty="0"/>
        </a:p>
      </dsp:txBody>
      <dsp:txXfrm>
        <a:off x="529534" y="1377156"/>
        <a:ext cx="1620362" cy="1309687"/>
      </dsp:txXfrm>
    </dsp:sp>
    <dsp:sp modelId="{203354F2-ED13-4B07-AC65-8BAC04425A17}">
      <dsp:nvSpPr>
        <dsp:cNvPr id="0" name=""/>
        <dsp:cNvSpPr/>
      </dsp:nvSpPr>
      <dsp:spPr>
        <a:xfrm rot="5400000">
          <a:off x="2525777" y="2507416"/>
          <a:ext cx="1047750" cy="17995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kern="1200" dirty="0" smtClean="0"/>
            <a:t>Sphère (test)</a:t>
          </a:r>
          <a:endParaRPr lang="fr-FR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kern="1200" dirty="0" smtClean="0"/>
            <a:t>Triangle (base)</a:t>
          </a:r>
          <a:endParaRPr lang="fr-FR" sz="1600" b="0" kern="1200" dirty="0"/>
        </a:p>
      </dsp:txBody>
      <dsp:txXfrm rot="5400000">
        <a:off x="2525777" y="2507416"/>
        <a:ext cx="1047750" cy="1799510"/>
      </dsp:txXfrm>
    </dsp:sp>
    <dsp:sp modelId="{01F65A12-1E39-41A0-9980-29C3800BAA59}">
      <dsp:nvSpPr>
        <dsp:cNvPr id="0" name=""/>
        <dsp:cNvSpPr/>
      </dsp:nvSpPr>
      <dsp:spPr>
        <a:xfrm>
          <a:off x="529534" y="2752328"/>
          <a:ext cx="1620362" cy="130968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Primitives</a:t>
          </a:r>
          <a:endParaRPr lang="fr-FR" sz="1700" b="1" kern="1200" dirty="0"/>
        </a:p>
      </dsp:txBody>
      <dsp:txXfrm>
        <a:off x="529534" y="2752328"/>
        <a:ext cx="1620362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B1F7-F9E5-41D8-A7F9-114E399BBC1A}" type="datetimeFigureOut">
              <a:rPr lang="fr-FR" smtClean="0"/>
              <a:pPr/>
              <a:t>09/05/2011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DDE8-4469-496A-A8DD-94C31569ACE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DDE8-4469-496A-A8DD-94C31569ACE2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DDE8-4469-496A-A8DD-94C31569ACE2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DDE8-4469-496A-A8DD-94C31569ACE2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2071688"/>
            <a:ext cx="5459413" cy="15684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92550"/>
            <a:ext cx="5461000" cy="1690688"/>
          </a:xfrm>
        </p:spPr>
        <p:txBody>
          <a:bodyPr/>
          <a:lstStyle>
            <a:lvl1pPr marL="0" indent="0">
              <a:buFont typeface="Wingdings 2" pitchFamily="4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132513"/>
            <a:ext cx="2286000" cy="344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DAEE88C9-C1FD-4F88-AFFC-4E07B79058EE}" type="datetimeFigureOut">
              <a:rPr lang="fr-FR" smtClean="0"/>
              <a:pPr/>
              <a:t>09/05/2011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67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67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A6472FD5-86CD-43FC-8349-459123CE207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2FAB3119-3714-468F-A717-DD5D41D3AAE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145CF501-90CB-4382-9AB8-FD0DE205120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6863" y="4237038"/>
            <a:ext cx="2949575" cy="187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38838" y="4237038"/>
            <a:ext cx="2951162" cy="187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173D8DED-E8ED-45E5-8020-01C859CAB8F4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058497BB-DC62-40BB-AE73-F9131BF3F81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2FAC267F-BE38-4294-870F-282BC7586A4B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114C8C9F-A46F-4EEE-9A5C-DB010BAFA655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AB37E0CC-1135-4978-B8D0-7431C6AEBA8F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89E1D8C0-D9E7-4B4F-A031-93414A088D22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C65D570B-0933-4BCB-AA4F-F5525D081D2A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77113" y="1236663"/>
            <a:ext cx="1512887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6863" y="1236663"/>
            <a:ext cx="43878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6F5D2757-7A8A-4182-ABE5-38B7F78966A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B9712F7E-3277-423D-AF0F-E70819C92C1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0BA43951-F1BF-43DD-9ECC-B11C93E91A4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08A1786E-D960-48F7-836D-B5D7A47D5E1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D58AC4FD-561B-4798-B60D-8F866A67FD4E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3FF3E072-4547-4464-8084-E4F04D72F80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28A6B153-38E1-4CE8-A0D2-7A3023B5F0CC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C6DDD436-036D-4AFC-B45E-DF406FB8E6F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4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F8DDAEFB-A923-465D-B43C-FC51DF242E7D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C3D8837B-8458-4265-972B-757D52FC1061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75C90C2F-9FB9-45F6-B07F-2B9F53DE8086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67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67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fr-FR" dirty="0"/>
              <a:t>page </a:t>
            </a:r>
            <a:fld id="{EF292D9E-78B8-4BD7-B350-8009499B8B9C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1524000" y="6453188"/>
            <a:ext cx="67564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8600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46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fld id="{396D15E6-D6CB-4260-95C2-888568E51FE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4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ＭＳ Ｐゴシック" pitchFamily="4" charset="-128"/>
        </a:defRPr>
      </a:lvl2pPr>
      <a:lvl3pPr marL="728663" indent="-18573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Font typeface="Arial" pitchFamily="4" charset="0"/>
        <a:buChar char="-"/>
        <a:defRPr sz="2000">
          <a:solidFill>
            <a:schemeClr val="tx1"/>
          </a:solidFill>
          <a:latin typeface="+mn-lt"/>
          <a:ea typeface="ＭＳ Ｐゴシック" pitchFamily="4" charset="-128"/>
        </a:defRPr>
      </a:lvl3pPr>
      <a:lvl4pPr marL="114776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4" charset="-128"/>
        </a:defRPr>
      </a:lvl4pPr>
      <a:lvl5pPr marL="15668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5pPr>
      <a:lvl6pPr marL="20240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6pPr>
      <a:lvl7pPr marL="24812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7pPr>
      <a:lvl8pPr marL="29384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8pPr>
      <a:lvl9pPr marL="33956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36863" y="1236663"/>
            <a:ext cx="6053137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36863" y="4237038"/>
            <a:ext cx="605313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366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page </a:t>
            </a:r>
            <a:fld id="{AF0C9F98-53F5-4BF1-AE59-0F6A6FC89D48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2400" b="1">
          <a:solidFill>
            <a:srgbClr val="DA6667"/>
          </a:solidFill>
          <a:latin typeface="+mn-lt"/>
          <a:ea typeface="+mn-ea"/>
          <a:cs typeface="+mn-cs"/>
        </a:defRPr>
      </a:lvl1pPr>
      <a:lvl2pPr marL="2730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2pPr>
      <a:lvl3pPr marL="5429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3pPr>
      <a:lvl4pPr marL="1371600" indent="603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4pPr>
      <a:lvl5pPr marL="18288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5pPr>
      <a:lvl6pPr marL="22860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6pPr>
      <a:lvl7pPr marL="27432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7pPr>
      <a:lvl8pPr marL="32004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8pPr>
      <a:lvl9pPr marL="3657600" indent="111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defRPr sz="1200" b="1">
          <a:solidFill>
            <a:schemeClr val="tx2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7013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53188"/>
            <a:ext cx="8366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page </a:t>
            </a:r>
            <a:fld id="{9AA4915D-41E5-48B0-8F72-8556C20F8D33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0675" y="6453188"/>
            <a:ext cx="65611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direction ou services                         &lt;pied de page&gt;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A6667"/>
          </a:solidFill>
          <a:latin typeface="Arial" pitchFamily="4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4" charset="2"/>
        <a:buChar char="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ＭＳ Ｐゴシック" pitchFamily="4" charset="-128"/>
        </a:defRPr>
      </a:lvl2pPr>
      <a:lvl3pPr marL="728663" indent="-18573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Font typeface="Arial" pitchFamily="4" charset="0"/>
        <a:buChar char="-"/>
        <a:defRPr sz="2000">
          <a:solidFill>
            <a:schemeClr val="tx1"/>
          </a:solidFill>
          <a:latin typeface="+mn-lt"/>
          <a:ea typeface="ＭＳ Ｐゴシック" pitchFamily="4" charset="-128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4" charset="-128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microsoft.com/office/2007/relationships/diagramDrawing" Target="../diagrams/drawing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COMELEC:</a:t>
            </a:r>
            <a:br>
              <a:rPr lang="fr-FR" dirty="0" smtClean="0"/>
            </a:br>
            <a:r>
              <a:rPr lang="fr-FR" dirty="0" smtClean="0"/>
              <a:t>Lancer du rayon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Jefferson FERREIRA</a:t>
            </a:r>
          </a:p>
          <a:p>
            <a:r>
              <a:rPr lang="fr-FR" dirty="0" smtClean="0"/>
              <a:t>Halina</a:t>
            </a:r>
            <a:r>
              <a:rPr lang="fr-FR" dirty="0" smtClean="0"/>
              <a:t> MENDOZA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lancer de rayon dans l’actualité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412776"/>
          <a:ext cx="496855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r1-11-small.jpg"/>
          <p:cNvPicPr>
            <a:picLocks noChangeAspect="1"/>
          </p:cNvPicPr>
          <p:nvPr/>
        </p:nvPicPr>
        <p:blipFill>
          <a:blip r:embed="rId7" cstate="print"/>
          <a:srcRect r="6061"/>
          <a:stretch>
            <a:fillRect/>
          </a:stretch>
        </p:blipFill>
        <p:spPr>
          <a:xfrm>
            <a:off x="4427984" y="1376591"/>
            <a:ext cx="2232248" cy="1623781"/>
          </a:xfrm>
          <a:prstGeom prst="rect">
            <a:avLst/>
          </a:prstGeom>
        </p:spPr>
      </p:pic>
      <p:pic>
        <p:nvPicPr>
          <p:cNvPr id="6" name="Picture 5" descr="luigi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7483" y="2143116"/>
            <a:ext cx="2112235" cy="1584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596" y="4071942"/>
            <a:ext cx="3857684" cy="192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physiques du lancer de rayon</a:t>
            </a:r>
            <a:endParaRPr lang="fr-F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1628800"/>
          <a:ext cx="45010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27984" y="544522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Parcours des rayons réfléchis et réfractes dans des objets divers</a:t>
            </a:r>
            <a:endParaRPr lang="fr-FR" sz="12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988840"/>
            <a:ext cx="4104456" cy="326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4543428" cy="3214709"/>
          </a:xfrm>
        </p:spPr>
        <p:txBody>
          <a:bodyPr/>
          <a:lstStyle/>
          <a:p>
            <a:r>
              <a:rPr lang="fr-FR" sz="2000" b="1" dirty="0" smtClean="0"/>
              <a:t>Problème: </a:t>
            </a:r>
          </a:p>
          <a:p>
            <a:pPr>
              <a:buNone/>
            </a:pPr>
            <a:r>
              <a:rPr lang="fr-FR" sz="1800" b="0" dirty="0" smtClean="0"/>
              <a:t>60K primitives – vérifier intersection, pour </a:t>
            </a:r>
            <a:r>
              <a:rPr lang="fr-FR" sz="1800" dirty="0" smtClean="0"/>
              <a:t>chaque</a:t>
            </a:r>
            <a:r>
              <a:rPr lang="fr-FR" sz="1800" b="0" dirty="0" smtClean="0"/>
              <a:t> rayon, avec </a:t>
            </a:r>
            <a:r>
              <a:rPr lang="fr-FR" sz="1800" dirty="0" smtClean="0"/>
              <a:t>tous</a:t>
            </a:r>
            <a:r>
              <a:rPr lang="fr-FR" sz="1800" b="0" dirty="0" smtClean="0"/>
              <a:t> les </a:t>
            </a:r>
            <a:r>
              <a:rPr lang="fr-FR" sz="1800" dirty="0" smtClean="0"/>
              <a:t>primitives</a:t>
            </a:r>
            <a:r>
              <a:rPr lang="fr-FR" sz="1800" b="0" dirty="0" smtClean="0"/>
              <a:t> Trop </a:t>
            </a:r>
            <a:r>
              <a:rPr lang="fr-FR" sz="1800" dirty="0" smtClean="0"/>
              <a:t>lourd</a:t>
            </a:r>
            <a:r>
              <a:rPr lang="fr-FR" sz="1800" b="0" dirty="0" smtClean="0"/>
              <a:t>!</a:t>
            </a:r>
          </a:p>
          <a:p>
            <a:r>
              <a:rPr lang="fr-FR" sz="2000" b="1" dirty="0" smtClean="0"/>
              <a:t>Solution: </a:t>
            </a:r>
          </a:p>
          <a:p>
            <a:pPr>
              <a:buNone/>
            </a:pPr>
            <a:r>
              <a:rPr lang="fr-FR" sz="1800" b="1" dirty="0" smtClean="0"/>
              <a:t>Indexation Spatiale </a:t>
            </a:r>
            <a:r>
              <a:rPr lang="fr-FR" sz="1800" dirty="0" smtClean="0"/>
              <a:t>– </a:t>
            </a:r>
            <a:r>
              <a:rPr lang="fr-FR" sz="1800" b="0" dirty="0" smtClean="0"/>
              <a:t>Algorithme: </a:t>
            </a:r>
            <a:r>
              <a:rPr lang="fr-FR" sz="1800" b="0" i="1" dirty="0" smtClean="0"/>
              <a:t>Surface Area </a:t>
            </a:r>
            <a:r>
              <a:rPr lang="fr-FR" sz="1800" b="0" i="1" dirty="0" smtClean="0"/>
              <a:t>Heuristic</a:t>
            </a:r>
            <a:r>
              <a:rPr lang="fr-FR" sz="1800" b="0" i="1" dirty="0" smtClean="0"/>
              <a:t> KD </a:t>
            </a:r>
            <a:r>
              <a:rPr lang="fr-FR" sz="1800" b="0" i="1" dirty="0" smtClean="0"/>
              <a:t>Tree</a:t>
            </a:r>
            <a:r>
              <a:rPr lang="fr-FR" sz="1800" b="0" i="1" dirty="0" smtClean="0"/>
              <a:t>. </a:t>
            </a:r>
          </a:p>
          <a:p>
            <a:pPr>
              <a:buNone/>
            </a:pPr>
            <a:r>
              <a:rPr lang="fr-FR" sz="1800" b="0" dirty="0" smtClean="0"/>
              <a:t>Composé par des </a:t>
            </a:r>
            <a:r>
              <a:rPr lang="fr-FR" sz="1800" dirty="0" smtClean="0"/>
              <a:t>arbres binaires </a:t>
            </a:r>
            <a:r>
              <a:rPr lang="fr-FR" sz="1800" b="0" dirty="0" smtClean="0"/>
              <a:t>qu’</a:t>
            </a:r>
            <a:r>
              <a:rPr lang="fr-FR" sz="1800" dirty="0" smtClean="0"/>
              <a:t>indexent</a:t>
            </a:r>
            <a:r>
              <a:rPr lang="fr-FR" sz="1800" b="0" dirty="0" smtClean="0"/>
              <a:t> les </a:t>
            </a:r>
            <a:r>
              <a:rPr lang="fr-FR" sz="1800" dirty="0" smtClean="0"/>
              <a:t>primitives</a:t>
            </a:r>
            <a:r>
              <a:rPr lang="fr-FR" sz="1800" b="0" dirty="0" smtClean="0"/>
              <a:t> par </a:t>
            </a:r>
            <a:r>
              <a:rPr lang="fr-FR" sz="1800" dirty="0" smtClean="0"/>
              <a:t>régions</a:t>
            </a:r>
            <a:r>
              <a:rPr lang="fr-FR" sz="1800" b="0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036" t="4956" r="7545" b="4184"/>
          <a:stretch>
            <a:fillRect/>
          </a:stretch>
        </p:blipFill>
        <p:spPr bwMode="auto">
          <a:xfrm>
            <a:off x="5286380" y="1142986"/>
            <a:ext cx="3500462" cy="323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86182" y="4500570"/>
            <a:ext cx="500066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Quand il y a un </a:t>
            </a:r>
            <a:r>
              <a:rPr lang="fr-FR" b="1" dirty="0" smtClean="0"/>
              <a:t>cas d’intersection</a:t>
            </a:r>
            <a:r>
              <a:rPr lang="fr-FR" dirty="0" smtClean="0"/>
              <a:t>, le rayon </a:t>
            </a:r>
            <a:r>
              <a:rPr lang="fr-FR" b="1" dirty="0" smtClean="0"/>
              <a:t>incident génère </a:t>
            </a:r>
            <a:r>
              <a:rPr lang="fr-FR" dirty="0" smtClean="0"/>
              <a:t>un rayon </a:t>
            </a:r>
            <a:r>
              <a:rPr lang="fr-FR" b="1" dirty="0" smtClean="0"/>
              <a:t>réfléchi</a:t>
            </a:r>
            <a:r>
              <a:rPr lang="fr-FR" dirty="0" smtClean="0"/>
              <a:t> et un rayon </a:t>
            </a:r>
            <a:r>
              <a:rPr lang="fr-FR" b="1" dirty="0" smtClean="0"/>
              <a:t>réfracté</a:t>
            </a:r>
            <a:endParaRPr kumimoji="0" lang="fr-F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arbres binaires 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sont utilisés aussi pour traiter ces 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rayons secondaires</a:t>
            </a:r>
            <a:endParaRPr kumimoji="0" lang="fr-F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84315" y="404003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ray1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084249" y="482585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ray1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2227257" y="468297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ray1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8" idx="0"/>
            <a:endCxn id="7" idx="3"/>
          </p:cNvCxnSpPr>
          <p:nvPr/>
        </p:nvCxnSpPr>
        <p:spPr>
          <a:xfrm rot="5400000" flipH="1" flipV="1">
            <a:off x="1370001" y="4527844"/>
            <a:ext cx="298009" cy="29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5"/>
          </p:cNvCxnSpPr>
          <p:nvPr/>
        </p:nvCxnSpPr>
        <p:spPr>
          <a:xfrm rot="16200000" flipV="1">
            <a:off x="2072124" y="4527843"/>
            <a:ext cx="238828" cy="23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98629" y="54687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ray1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2870199" y="53259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ray1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120100" y="5194247"/>
            <a:ext cx="238828" cy="16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9" idx="4"/>
          </p:cNvCxnSpPr>
          <p:nvPr/>
        </p:nvCxnSpPr>
        <p:spPr>
          <a:xfrm rot="10800000">
            <a:off x="2513009" y="525448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7"/>
          </p:cNvCxnSpPr>
          <p:nvPr/>
        </p:nvCxnSpPr>
        <p:spPr>
          <a:xfrm rot="5400000">
            <a:off x="1572059" y="4611538"/>
            <a:ext cx="298009" cy="29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928762" y="4611538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12" idx="7"/>
          </p:cNvCxnSpPr>
          <p:nvPr/>
        </p:nvCxnSpPr>
        <p:spPr>
          <a:xfrm rot="5400000">
            <a:off x="2250720" y="5290199"/>
            <a:ext cx="298009" cy="22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1"/>
          </p:cNvCxnSpPr>
          <p:nvPr/>
        </p:nvCxnSpPr>
        <p:spPr>
          <a:xfrm rot="16200000" flipH="1">
            <a:off x="2715066" y="5170785"/>
            <a:ext cx="238828" cy="23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830" y="4397224"/>
            <a:ext cx="792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réflexion</a:t>
            </a:r>
            <a:endParaRPr lang="fr-FR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3076" y="4405977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réfraction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06" y="589742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réflexion</a:t>
            </a:r>
            <a:endParaRPr lang="fr-FR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1770" y="5935823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</a:t>
            </a:r>
            <a:r>
              <a:rPr lang="fr-FR" sz="1000" dirty="0" smtClean="0"/>
              <a:t>éfraction</a:t>
            </a:r>
          </a:p>
          <a:p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111604"/>
            <a:ext cx="10715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 smtClean="0"/>
              <a:t>stop:</a:t>
            </a:r>
          </a:p>
          <a:p>
            <a:pPr algn="ctr"/>
            <a:r>
              <a:rPr lang="fr-FR" sz="1000" b="1" dirty="0" smtClean="0"/>
              <a:t>pas</a:t>
            </a:r>
          </a:p>
          <a:p>
            <a:pPr algn="ctr"/>
            <a:r>
              <a:rPr lang="fr-FR" sz="1000" b="1" dirty="0" smtClean="0"/>
              <a:t>d’intersection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357258" y="6183175"/>
            <a:ext cx="15620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 smtClean="0"/>
              <a:t>Niveau maximale :5</a:t>
            </a: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proposé: Nombre d’opérations</a:t>
            </a:r>
            <a:endParaRPr lang="fr-F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401080" cy="928693"/>
          </a:xfrm>
        </p:spPr>
        <p:txBody>
          <a:bodyPr/>
          <a:lstStyle/>
          <a:p>
            <a:r>
              <a:rPr lang="fr-FR" sz="1800" b="0" dirty="0" smtClean="0"/>
              <a:t>Pour décider l’architecture il faut avoir une dimension du nombre d’opérations réalisées par le lancer de rayon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595948"/>
            <a:ext cx="8401080" cy="15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2" pitchFamily="4" charset="2"/>
              <a:buChar char="¢"/>
              <a:tabLst/>
              <a:defRPr/>
            </a:pPr>
            <a:r>
              <a:rPr lang="fr-FR" sz="2000" b="1" kern="0" dirty="0" smtClean="0"/>
              <a:t>Architecture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arenR"/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Processeur</a:t>
            </a:r>
            <a:r>
              <a:rPr kumimoji="0" lang="fr-FR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responsable de localiser et donner le premier paquet pour le coprocesseur. Il </a:t>
            </a:r>
            <a:r>
              <a:rPr lang="fr-FR" kern="0" noProof="0" dirty="0" smtClean="0"/>
              <a:t>gère l</a:t>
            </a:r>
            <a:r>
              <a:rPr kumimoji="0" lang="fr-FR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exécution du coprocesseur.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arenR"/>
              <a:tabLst/>
              <a:defRPr/>
            </a:pPr>
            <a:r>
              <a:rPr lang="fr-FR" kern="0" dirty="0" smtClean="0"/>
              <a:t>Coprocesseur – responsable  du calcul d’intensité  lumineuse d’un pont d’image</a:t>
            </a:r>
          </a:p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2" pitchFamily="4" charset="2"/>
              <a:buChar char="¢"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2" pitchFamily="4" charset="2"/>
              <a:buNone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 2" pitchFamily="4" charset="2"/>
              <a:buChar char="¢"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1844824"/>
          <a:ext cx="8640960" cy="2754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48777"/>
                <a:gridCol w="1063791"/>
                <a:gridCol w="1296144"/>
                <a:gridCol w="576064"/>
                <a:gridCol w="576064"/>
                <a:gridCol w="576064"/>
                <a:gridCol w="504056"/>
              </a:tblGrid>
              <a:tr h="43873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Operations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Accès au</a:t>
                      </a:r>
                      <a:r>
                        <a:rPr lang="fr-FR" sz="1200" b="1" baseline="0" dirty="0" smtClean="0"/>
                        <a:t> mémoire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Comparaisons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+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-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*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/</a:t>
                      </a:r>
                      <a:endParaRPr lang="fr-FR" sz="1200" b="1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Prendre premier</a:t>
                      </a:r>
                      <a:r>
                        <a:rPr lang="fr-FR" sz="1200" b="0" baseline="0" dirty="0" smtClean="0"/>
                        <a:t> paquet des triangles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17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234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56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28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48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Charger</a:t>
                      </a:r>
                      <a:r>
                        <a:rPr lang="fr-FR" sz="1200" b="0" baseline="0" dirty="0" smtClean="0"/>
                        <a:t> Triangles (20 paquets – 40 Triangles)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800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Hit Triangles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7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9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15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15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Intersection ensemble</a:t>
                      </a:r>
                      <a:r>
                        <a:rPr lang="fr-FR" sz="1200" b="0" baseline="0" dirty="0" smtClean="0"/>
                        <a:t> de triangles (40 Triangles/paquet)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361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1080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120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Vérifier réflexion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363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1080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120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Vérifier réfraction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363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600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1080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120</a:t>
                      </a:r>
                      <a:endParaRPr lang="fr-FR" sz="1200" b="0" dirty="0"/>
                    </a:p>
                  </a:txBody>
                  <a:tcPr anchor="ctr"/>
                </a:tc>
              </a:tr>
              <a:tr h="328224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Prendre prochain paquet de triangles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17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203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50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18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42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</a:t>
                      </a:r>
                      <a:endParaRPr lang="fr-FR" sz="12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proposé: Vision globale</a:t>
            </a:r>
            <a:endParaRPr lang="fr-FR" dirty="0"/>
          </a:p>
        </p:txBody>
      </p:sp>
      <p:sp>
        <p:nvSpPr>
          <p:cNvPr id="4" name="Seta para a esquerda e para a direita 4"/>
          <p:cNvSpPr/>
          <p:nvPr/>
        </p:nvSpPr>
        <p:spPr bwMode="auto">
          <a:xfrm>
            <a:off x="31753" y="3136903"/>
            <a:ext cx="3741739" cy="720725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t-BR" dirty="0" err="1">
                <a:solidFill>
                  <a:schemeClr val="tx2"/>
                </a:solidFill>
              </a:rPr>
              <a:t>L’interconnect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Retângulo 9"/>
          <p:cNvSpPr/>
          <p:nvPr/>
        </p:nvSpPr>
        <p:spPr bwMode="auto">
          <a:xfrm>
            <a:off x="71406" y="4714884"/>
            <a:ext cx="1155698" cy="10001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 sz="1400" dirty="0" smtClean="0"/>
          </a:p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t-BR" sz="1400" b="1" dirty="0" smtClean="0">
                <a:solidFill>
                  <a:schemeClr val="tx2"/>
                </a:solidFill>
              </a:rPr>
              <a:t>Processeur</a:t>
            </a:r>
            <a:endParaRPr lang="pt-BR" sz="1400" b="1" dirty="0">
              <a:solidFill>
                <a:schemeClr val="tx2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t-BR" sz="1400" b="1" dirty="0" smtClean="0">
                <a:solidFill>
                  <a:schemeClr val="tx2"/>
                </a:solidFill>
              </a:rPr>
              <a:t>LM32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6" name="Seta para cima e para baixo 12"/>
          <p:cNvSpPr/>
          <p:nvPr/>
        </p:nvSpPr>
        <p:spPr bwMode="auto">
          <a:xfrm>
            <a:off x="357158" y="3708408"/>
            <a:ext cx="504825" cy="1006476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7" name="Retângulo 13"/>
          <p:cNvSpPr>
            <a:spLocks noChangeArrowheads="1"/>
          </p:cNvSpPr>
          <p:nvPr/>
        </p:nvSpPr>
        <p:spPr bwMode="auto">
          <a:xfrm>
            <a:off x="2285984" y="4714884"/>
            <a:ext cx="1143008" cy="10001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sz="1200" dirty="0" smtClean="0">
              <a:solidFill>
                <a:schemeClr val="tx1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200" dirty="0" smtClean="0">
                <a:solidFill>
                  <a:schemeClr val="tx1"/>
                </a:solidFill>
              </a:rPr>
              <a:t>Controleur</a:t>
            </a:r>
            <a:endParaRPr lang="pt-BR" sz="1200" dirty="0">
              <a:solidFill>
                <a:schemeClr val="tx1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Seta para cima e para baixo 14"/>
          <p:cNvSpPr/>
          <p:nvPr/>
        </p:nvSpPr>
        <p:spPr bwMode="auto">
          <a:xfrm>
            <a:off x="2571736" y="3706822"/>
            <a:ext cx="503238" cy="1008062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9" name="Retângulo 15"/>
          <p:cNvSpPr>
            <a:spLocks noChangeArrowheads="1"/>
          </p:cNvSpPr>
          <p:nvPr/>
        </p:nvSpPr>
        <p:spPr bwMode="auto">
          <a:xfrm>
            <a:off x="119051" y="1268413"/>
            <a:ext cx="1023925" cy="1008062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0" name="Seta para cima e para baixo 16"/>
          <p:cNvSpPr/>
          <p:nvPr/>
        </p:nvSpPr>
        <p:spPr bwMode="auto">
          <a:xfrm>
            <a:off x="428596" y="2285992"/>
            <a:ext cx="504825" cy="1008063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12" name="Seta para cima e para baixo 18"/>
          <p:cNvSpPr/>
          <p:nvPr/>
        </p:nvSpPr>
        <p:spPr bwMode="auto">
          <a:xfrm>
            <a:off x="3000364" y="2285992"/>
            <a:ext cx="503238" cy="1008063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13" name="Retângulo 17"/>
          <p:cNvSpPr>
            <a:spLocks noChangeArrowheads="1"/>
          </p:cNvSpPr>
          <p:nvPr/>
        </p:nvSpPr>
        <p:spPr bwMode="auto">
          <a:xfrm>
            <a:off x="1214414" y="1277930"/>
            <a:ext cx="785818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Coproc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Seta para cima e para baixo 18"/>
          <p:cNvSpPr/>
          <p:nvPr/>
        </p:nvSpPr>
        <p:spPr bwMode="auto">
          <a:xfrm>
            <a:off x="1285852" y="2285992"/>
            <a:ext cx="503238" cy="1008063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714744" y="1214422"/>
            <a:ext cx="5286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Parallélisme</a:t>
            </a:r>
            <a:r>
              <a:rPr lang="fr-FR" dirty="0" smtClean="0"/>
              <a:t>: Chaque </a:t>
            </a:r>
            <a:r>
              <a:rPr lang="fr-FR" b="1" dirty="0" smtClean="0"/>
              <a:t>coprocesseur</a:t>
            </a:r>
            <a:r>
              <a:rPr lang="fr-FR" dirty="0" smtClean="0"/>
              <a:t> traite l’</a:t>
            </a:r>
            <a:r>
              <a:rPr lang="fr-FR" b="1" dirty="0" smtClean="0"/>
              <a:t>intensité</a:t>
            </a:r>
            <a:r>
              <a:rPr lang="fr-FR" dirty="0" smtClean="0"/>
              <a:t> lumineuse d’un point </a:t>
            </a:r>
            <a:r>
              <a:rPr lang="fr-FR" b="1" dirty="0" smtClean="0"/>
              <a:t>différent</a:t>
            </a:r>
            <a:r>
              <a:rPr lang="fr-FR" dirty="0" smtClean="0"/>
              <a:t> de l’image</a:t>
            </a:r>
          </a:p>
          <a:p>
            <a:endParaRPr lang="fr-FR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786182" y="2246178"/>
            <a:ext cx="51435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cela, il faut que le </a:t>
            </a:r>
            <a:r>
              <a:rPr lang="fr-FR" b="1" dirty="0" smtClean="0"/>
              <a:t>processeur</a:t>
            </a:r>
            <a:r>
              <a:rPr lang="fr-FR" dirty="0" smtClean="0"/>
              <a:t>:</a:t>
            </a:r>
          </a:p>
          <a:p>
            <a:endParaRPr lang="fr-FR" sz="800" dirty="0" smtClean="0"/>
          </a:p>
          <a:p>
            <a:r>
              <a:rPr lang="fr-FR" sz="1600" dirty="0" smtClean="0"/>
              <a:t>1) </a:t>
            </a:r>
            <a:r>
              <a:rPr lang="fr-FR" sz="1600" b="1" dirty="0" smtClean="0"/>
              <a:t>Calcule</a:t>
            </a:r>
            <a:r>
              <a:rPr lang="fr-FR" sz="1600" dirty="0" smtClean="0"/>
              <a:t> l’intersection du rayon venant du camera avec l’espace indexé </a:t>
            </a:r>
          </a:p>
          <a:p>
            <a:r>
              <a:rPr lang="fr-FR" sz="1600" dirty="0" smtClean="0"/>
              <a:t>2) </a:t>
            </a:r>
            <a:r>
              <a:rPr lang="fr-FR" sz="1600" b="1" dirty="0" smtClean="0"/>
              <a:t>Fournisse</a:t>
            </a:r>
            <a:r>
              <a:rPr lang="fr-FR" sz="1600" dirty="0" smtClean="0"/>
              <a:t> pour chacun des coprocesseurs un rayon (utilisé pour calculer l’intersection) et l</a:t>
            </a:r>
            <a:r>
              <a:rPr lang="fr-FR" sz="1600" b="1" dirty="0" smtClean="0"/>
              <a:t>’adresse</a:t>
            </a:r>
            <a:r>
              <a:rPr lang="fr-FR" sz="1600" dirty="0" smtClean="0"/>
              <a:t> du </a:t>
            </a:r>
            <a:r>
              <a:rPr lang="fr-FR" sz="1600" b="1" dirty="0" smtClean="0"/>
              <a:t>premier paquet </a:t>
            </a:r>
            <a:r>
              <a:rPr lang="fr-FR" sz="1600" dirty="0" smtClean="0"/>
              <a:t>de primitives.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912" y="3933056"/>
            <a:ext cx="51435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Pour quoi </a:t>
            </a:r>
            <a:r>
              <a:rPr lang="fr-FR" dirty="0" smtClean="0"/>
              <a:t>le parallélisme avec </a:t>
            </a:r>
            <a:r>
              <a:rPr lang="fr-FR" b="1" dirty="0" smtClean="0"/>
              <a:t>4</a:t>
            </a:r>
            <a:r>
              <a:rPr lang="fr-FR" dirty="0" smtClean="0"/>
              <a:t> </a:t>
            </a:r>
            <a:r>
              <a:rPr lang="fr-FR" dirty="0" smtClean="0"/>
              <a:t>coprocesseurs?</a:t>
            </a:r>
          </a:p>
          <a:p>
            <a:endParaRPr lang="fr-FR" sz="800" dirty="0" smtClean="0"/>
          </a:p>
          <a:p>
            <a:r>
              <a:rPr lang="fr-FR" sz="1600" dirty="0" smtClean="0"/>
              <a:t>Total </a:t>
            </a:r>
            <a:r>
              <a:rPr lang="fr-FR" sz="1600" b="1" dirty="0" smtClean="0"/>
              <a:t>d’opérations</a:t>
            </a:r>
            <a:r>
              <a:rPr lang="fr-FR" sz="1600" dirty="0" smtClean="0"/>
              <a:t> </a:t>
            </a:r>
            <a:r>
              <a:rPr lang="fr-FR" sz="1600" b="1" dirty="0" smtClean="0"/>
              <a:t>élémentaires</a:t>
            </a:r>
            <a:r>
              <a:rPr lang="fr-FR" sz="1600" dirty="0" smtClean="0"/>
              <a:t> </a:t>
            </a:r>
            <a:r>
              <a:rPr lang="fr-FR" sz="1600" dirty="0" smtClean="0"/>
              <a:t>réalisés (</a:t>
            </a:r>
            <a:r>
              <a:rPr lang="fr-FR" sz="1600" b="1" dirty="0" smtClean="0"/>
              <a:t>1 </a:t>
            </a:r>
            <a:r>
              <a:rPr lang="fr-FR" sz="1600" b="1" dirty="0" smtClean="0"/>
              <a:t>clock</a:t>
            </a:r>
            <a:r>
              <a:rPr lang="fr-FR" sz="1600" dirty="0" smtClean="0"/>
              <a:t>) par un coprocesseur</a:t>
            </a:r>
            <a:r>
              <a:rPr lang="fr-FR" sz="1600" dirty="0" smtClean="0"/>
              <a:t>: </a:t>
            </a:r>
            <a:r>
              <a:rPr lang="fr-FR" sz="1600" dirty="0" smtClean="0"/>
              <a:t>203000</a:t>
            </a:r>
            <a:endParaRPr lang="fr-FR" sz="1600" dirty="0" smtClean="0"/>
          </a:p>
          <a:p>
            <a:endParaRPr lang="fr-FR" sz="800" dirty="0" smtClean="0"/>
          </a:p>
          <a:p>
            <a:r>
              <a:rPr lang="fr-FR" sz="1600" dirty="0" smtClean="0"/>
              <a:t>L’accès de </a:t>
            </a:r>
            <a:r>
              <a:rPr lang="fr-FR" sz="1600" b="1" dirty="0" smtClean="0"/>
              <a:t>mémoire</a:t>
            </a:r>
            <a:r>
              <a:rPr lang="fr-FR" sz="1600" dirty="0" smtClean="0"/>
              <a:t> est réalisée dans </a:t>
            </a:r>
            <a:r>
              <a:rPr lang="fr-FR" sz="1600" b="1" dirty="0" smtClean="0"/>
              <a:t>2 </a:t>
            </a:r>
            <a:r>
              <a:rPr lang="fr-FR" sz="1600" b="1" dirty="0" smtClean="0"/>
              <a:t>clocks</a:t>
            </a:r>
            <a:r>
              <a:rPr lang="fr-FR" sz="1600" b="1" dirty="0" smtClean="0"/>
              <a:t>: </a:t>
            </a:r>
            <a:r>
              <a:rPr lang="fr-FR" sz="1600" dirty="0" smtClean="0"/>
              <a:t>49600 </a:t>
            </a:r>
          </a:p>
          <a:p>
            <a:endParaRPr lang="fr-FR" sz="800" b="1" dirty="0" smtClean="0"/>
          </a:p>
          <a:p>
            <a:r>
              <a:rPr lang="fr-FR" sz="1600" dirty="0" smtClean="0"/>
              <a:t>Alors le bus peut loger </a:t>
            </a:r>
            <a:r>
              <a:rPr lang="fr-FR" sz="1600" b="1" dirty="0" smtClean="0"/>
              <a:t>sans perte abrupte de performance </a:t>
            </a:r>
            <a:r>
              <a:rPr lang="fr-FR" sz="1600" b="1" dirty="0" smtClean="0"/>
              <a:t>4</a:t>
            </a:r>
            <a:r>
              <a:rPr lang="fr-FR" sz="1600" dirty="0" smtClean="0"/>
              <a:t> </a:t>
            </a:r>
            <a:r>
              <a:rPr lang="fr-FR" sz="1600" dirty="0" smtClean="0"/>
              <a:t>coprocesseurs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66725" cy="190500"/>
          </a:xfrm>
          <a:prstGeom prst="rect">
            <a:avLst/>
          </a:prstGeom>
          <a:noFill/>
        </p:spPr>
      </p:pic>
      <p:sp>
        <p:nvSpPr>
          <p:cNvPr id="48" name="Seta para cima e para baixo 18"/>
          <p:cNvSpPr/>
          <p:nvPr/>
        </p:nvSpPr>
        <p:spPr bwMode="auto">
          <a:xfrm>
            <a:off x="2211374" y="2285992"/>
            <a:ext cx="503238" cy="1008063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50" name="Seta para cima e para baixo 18"/>
          <p:cNvSpPr/>
          <p:nvPr/>
        </p:nvSpPr>
        <p:spPr bwMode="auto">
          <a:xfrm>
            <a:off x="1500166" y="3714752"/>
            <a:ext cx="503238" cy="1008063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/>
          </a:p>
        </p:txBody>
      </p:sp>
      <p:sp>
        <p:nvSpPr>
          <p:cNvPr id="51" name="Retângulo 17"/>
          <p:cNvSpPr>
            <a:spLocks noChangeArrowheads="1"/>
          </p:cNvSpPr>
          <p:nvPr/>
        </p:nvSpPr>
        <p:spPr bwMode="auto">
          <a:xfrm>
            <a:off x="2071670" y="1277930"/>
            <a:ext cx="785818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Coproc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3" name="Retângulo 17"/>
          <p:cNvSpPr>
            <a:spLocks noChangeArrowheads="1"/>
          </p:cNvSpPr>
          <p:nvPr/>
        </p:nvSpPr>
        <p:spPr bwMode="auto">
          <a:xfrm>
            <a:off x="2928926" y="1285860"/>
            <a:ext cx="785818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Coproc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4" name="Retângulo 17"/>
          <p:cNvSpPr>
            <a:spLocks noChangeArrowheads="1"/>
          </p:cNvSpPr>
          <p:nvPr/>
        </p:nvSpPr>
        <p:spPr bwMode="auto">
          <a:xfrm>
            <a:off x="1357290" y="4714884"/>
            <a:ext cx="785818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Coproc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194" y="568311"/>
            <a:ext cx="7391400" cy="860425"/>
          </a:xfrm>
        </p:spPr>
        <p:txBody>
          <a:bodyPr/>
          <a:lstStyle/>
          <a:p>
            <a:pPr lvl="0"/>
            <a:r>
              <a:rPr lang="fr-FR" dirty="0" smtClean="0"/>
              <a:t>Architecture Coprocesseur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0" y="1214423"/>
            <a:ext cx="3714776" cy="4572031"/>
          </a:xfrm>
        </p:spPr>
        <p:txBody>
          <a:bodyPr/>
          <a:lstStyle/>
          <a:p>
            <a:pPr>
              <a:buNone/>
            </a:pPr>
            <a:r>
              <a:rPr lang="fr-FR" sz="1400" b="0" dirty="0" smtClean="0"/>
              <a:t>Capacité de la mémoire du coprocesseur:</a:t>
            </a:r>
          </a:p>
          <a:p>
            <a:pPr>
              <a:buFont typeface="Arial" pitchFamily="34" charset="0"/>
              <a:buChar char="•"/>
            </a:pPr>
            <a:endParaRPr lang="fr-FR" sz="800" b="0" dirty="0" smtClean="0"/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</a:t>
            </a:r>
            <a:r>
              <a:rPr lang="fr-FR" sz="1400" b="0" dirty="0" smtClean="0"/>
              <a:t>2 Nœuds </a:t>
            </a:r>
            <a:r>
              <a:rPr lang="fr-FR" sz="1400" b="0" dirty="0" smtClean="0"/>
              <a:t>kdTree</a:t>
            </a:r>
            <a:r>
              <a:rPr lang="fr-FR" sz="1400" b="0" dirty="0" smtClean="0"/>
              <a:t> – 110</a:t>
            </a:r>
          </a:p>
          <a:p>
            <a:pPr>
              <a:buFont typeface="Arial" pitchFamily="34" charset="0"/>
              <a:buChar char="•"/>
            </a:pPr>
            <a:endParaRPr lang="fr-FR" sz="800" b="0" dirty="0" smtClean="0"/>
          </a:p>
          <a:p>
            <a:pPr>
              <a:buNone/>
            </a:pPr>
            <a:r>
              <a:rPr lang="fr-FR" sz="1400" b="0" dirty="0" smtClean="0"/>
              <a:t>N1 – avec les données de la racine</a:t>
            </a:r>
          </a:p>
          <a:p>
            <a:pPr>
              <a:buNone/>
            </a:pPr>
            <a:r>
              <a:rPr lang="fr-FR" sz="1400" b="0" dirty="0" smtClean="0"/>
              <a:t>N2 – avec les données du paquet de triangles courant (une feuille de la </a:t>
            </a:r>
            <a:r>
              <a:rPr lang="fr-FR" sz="1400" b="0" dirty="0" smtClean="0"/>
              <a:t>kdTree</a:t>
            </a:r>
            <a:r>
              <a:rPr lang="fr-FR" sz="1400" b="0" dirty="0" smtClean="0"/>
              <a:t>)</a:t>
            </a:r>
          </a:p>
          <a:p>
            <a:endParaRPr lang="fr-FR" sz="800" b="0" dirty="0" smtClean="0"/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l’adresse du paquet courant – 4</a:t>
            </a:r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l’adresse pour stocker l’intensité lumineuse – 4</a:t>
            </a:r>
          </a:p>
          <a:p>
            <a:endParaRPr lang="fr-FR" sz="800" b="0" dirty="0" smtClean="0"/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Un vecteur pour jusqu’à 512 triangles – </a:t>
            </a:r>
            <a:r>
              <a:rPr lang="pt-BR" sz="1400" b="0" dirty="0" smtClean="0"/>
              <a:t>15872</a:t>
            </a:r>
            <a:endParaRPr lang="fr-FR" sz="1400" b="0" dirty="0" smtClean="0"/>
          </a:p>
          <a:p>
            <a:pPr>
              <a:buFont typeface="Arial" pitchFamily="34" charset="0"/>
              <a:buChar char="•"/>
            </a:pPr>
            <a:endParaRPr lang="fr-FR" sz="800" b="0" dirty="0" smtClean="0"/>
          </a:p>
          <a:p>
            <a:pPr>
              <a:buFont typeface="Arial" charset="0"/>
              <a:buChar char="•"/>
            </a:pPr>
            <a:r>
              <a:rPr lang="fr-FR" sz="1400" b="0" dirty="0" smtClean="0"/>
              <a:t>Une structure pour le triangle plus proche – 31</a:t>
            </a:r>
          </a:p>
          <a:p>
            <a:pPr>
              <a:buFont typeface="Arial" charset="0"/>
              <a:buChar char="•"/>
            </a:pPr>
            <a:endParaRPr lang="fr-FR" sz="800" b="0" dirty="0" smtClean="0"/>
          </a:p>
          <a:p>
            <a:pPr>
              <a:buFont typeface="Arial" charset="0"/>
              <a:buChar char="•"/>
            </a:pPr>
            <a:r>
              <a:rPr lang="fr-FR" sz="1400" b="0" dirty="0" smtClean="0"/>
              <a:t> 1 – arbre binaire </a:t>
            </a:r>
            <a:r>
              <a:rPr lang="fr-FR" sz="1400" b="0" dirty="0" smtClean="0"/>
              <a:t>réflexion-réfraction </a:t>
            </a:r>
            <a:r>
              <a:rPr lang="fr-FR" sz="1400" b="0" dirty="0" smtClean="0"/>
              <a:t>– 1736</a:t>
            </a:r>
          </a:p>
          <a:p>
            <a:endParaRPr lang="fr-FR" sz="800" b="0" dirty="0" smtClean="0"/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1 – vecteur pour les matérielles – 384</a:t>
            </a:r>
          </a:p>
          <a:p>
            <a:pPr>
              <a:buFont typeface="Arial" pitchFamily="34" charset="0"/>
              <a:buChar char="•"/>
            </a:pPr>
            <a:r>
              <a:rPr lang="fr-FR" sz="1400" b="0" dirty="0" smtClean="0"/>
              <a:t> 1 – vecteur pour les lumières - 384</a:t>
            </a:r>
          </a:p>
          <a:p>
            <a:endParaRPr lang="fr-FR" sz="1400" b="0" dirty="0" smtClean="0"/>
          </a:p>
          <a:p>
            <a:endParaRPr lang="fr-FR" sz="1400" b="0" dirty="0" smtClean="0"/>
          </a:p>
          <a:p>
            <a:endParaRPr lang="fr-FR" sz="1400" b="0" dirty="0" smtClean="0"/>
          </a:p>
          <a:p>
            <a:endParaRPr lang="fr-FR" sz="1400" b="0" dirty="0" smtClean="0"/>
          </a:p>
          <a:p>
            <a:endParaRPr lang="fr-FR" sz="14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tângulo 17"/>
          <p:cNvSpPr>
            <a:spLocks noChangeArrowheads="1"/>
          </p:cNvSpPr>
          <p:nvPr/>
        </p:nvSpPr>
        <p:spPr bwMode="auto">
          <a:xfrm>
            <a:off x="3344866" y="1643050"/>
            <a:ext cx="1655762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Dma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17"/>
          <p:cNvSpPr>
            <a:spLocks noChangeArrowheads="1"/>
          </p:cNvSpPr>
          <p:nvPr/>
        </p:nvSpPr>
        <p:spPr bwMode="auto">
          <a:xfrm>
            <a:off x="71406" y="2849566"/>
            <a:ext cx="1655762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>
                <a:solidFill>
                  <a:schemeClr val="tx1"/>
                </a:solidFill>
              </a:rPr>
              <a:t>Memoire Coproc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17"/>
          <p:cNvSpPr>
            <a:spLocks noChangeArrowheads="1"/>
          </p:cNvSpPr>
          <p:nvPr/>
        </p:nvSpPr>
        <p:spPr bwMode="auto">
          <a:xfrm>
            <a:off x="71406" y="4564078"/>
            <a:ext cx="1655762" cy="10080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/>
              <a:t>Coprocesseur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/>
              <a:t>Aritmetique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/>
              <a:t>Point fixe</a:t>
            </a:r>
            <a:endParaRPr lang="pt-BR" sz="1600" b="1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17"/>
          <p:cNvSpPr>
            <a:spLocks noChangeArrowheads="1"/>
          </p:cNvSpPr>
          <p:nvPr/>
        </p:nvSpPr>
        <p:spPr bwMode="auto">
          <a:xfrm>
            <a:off x="3143240" y="3523592"/>
            <a:ext cx="2000264" cy="18573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 smtClean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 smtClean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r>
              <a:rPr lang="pt-BR" sz="1600" b="1" dirty="0" smtClean="0"/>
              <a:t>Raytracer</a:t>
            </a:r>
            <a:endParaRPr lang="pt-BR" sz="1600" b="1" dirty="0"/>
          </a:p>
          <a:p>
            <a:pPr algn="ctr">
              <a:buClr>
                <a:srgbClr val="000000"/>
              </a:buClr>
              <a:buSzPct val="100000"/>
              <a:buFont typeface="Times New Roman" pitchFamily="-108" charset="0"/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Shape 8"/>
          <p:cNvCxnSpPr>
            <a:stCxn id="5" idx="1"/>
            <a:endCxn id="6" idx="0"/>
          </p:cNvCxnSpPr>
          <p:nvPr/>
        </p:nvCxnSpPr>
        <p:spPr>
          <a:xfrm rot="10800000" flipV="1">
            <a:off x="899288" y="2147080"/>
            <a:ext cx="2445579" cy="7024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30"/>
          <p:cNvCxnSpPr>
            <a:cxnSpLocks noChangeShapeType="1"/>
            <a:stCxn id="8" idx="1"/>
            <a:endCxn id="6" idx="3"/>
          </p:cNvCxnSpPr>
          <p:nvPr/>
        </p:nvCxnSpPr>
        <p:spPr bwMode="auto">
          <a:xfrm rot="10800000">
            <a:off x="1727168" y="3353598"/>
            <a:ext cx="1416072" cy="109868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" name="Conector de seta reta 30"/>
          <p:cNvCxnSpPr>
            <a:cxnSpLocks noChangeShapeType="1"/>
            <a:stCxn id="8" idx="1"/>
            <a:endCxn id="7" idx="3"/>
          </p:cNvCxnSpPr>
          <p:nvPr/>
        </p:nvCxnSpPr>
        <p:spPr bwMode="auto">
          <a:xfrm rot="10800000" flipV="1">
            <a:off x="1727168" y="4452285"/>
            <a:ext cx="1416072" cy="6158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" name="Conector de seta reta 30"/>
          <p:cNvCxnSpPr>
            <a:cxnSpLocks noChangeShapeType="1"/>
            <a:stCxn id="8" idx="0"/>
            <a:endCxn id="5" idx="2"/>
          </p:cNvCxnSpPr>
          <p:nvPr/>
        </p:nvCxnSpPr>
        <p:spPr bwMode="auto">
          <a:xfrm rot="5400000" flipH="1" flipV="1">
            <a:off x="3721819" y="3072665"/>
            <a:ext cx="872480" cy="29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5674441" y="6072206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= </a:t>
            </a:r>
            <a:r>
              <a:rPr lang="en-US" b="1" dirty="0" smtClean="0"/>
              <a:t>18.09 Kbytes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17663"/>
            <a:ext cx="4357718" cy="4495800"/>
          </a:xfrm>
        </p:spPr>
        <p:txBody>
          <a:bodyPr/>
          <a:lstStyle/>
          <a:p>
            <a:r>
              <a:rPr lang="fr-FR" b="0" dirty="0" smtClean="0"/>
              <a:t>Projet intéressant car, il est possible d’utiliser les techniques de projet de </a:t>
            </a:r>
            <a:r>
              <a:rPr lang="fr-FR" b="0" dirty="0" smtClean="0"/>
              <a:t>SoC</a:t>
            </a:r>
            <a:r>
              <a:rPr lang="fr-FR" b="0" dirty="0" smtClean="0"/>
              <a:t> dans une area inconnue par les intégrants du groupe (génération d’images en 3D)</a:t>
            </a:r>
          </a:p>
          <a:p>
            <a:pPr>
              <a:buNone/>
            </a:pPr>
            <a:endParaRPr lang="fr-FR" b="0" dirty="0" smtClean="0"/>
          </a:p>
          <a:p>
            <a:r>
              <a:rPr lang="fr-FR" b="0" dirty="0" smtClean="0"/>
              <a:t>Il y a des bugs encore: le lancer de rayon arrive a fournir des images mais il faut vérifier quelques </a:t>
            </a:r>
            <a:r>
              <a:rPr lang="fr-FR" b="0" dirty="0" smtClean="0"/>
              <a:t>pendances</a:t>
            </a:r>
            <a:r>
              <a:rPr lang="fr-FR" b="0" dirty="0" smtClean="0"/>
              <a:t>.</a:t>
            </a:r>
          </a:p>
          <a:p>
            <a:pPr>
              <a:buNone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4929190" y="5357826"/>
            <a:ext cx="400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Exemple d’image </a:t>
            </a:r>
            <a:r>
              <a:rPr lang="fr-FR" dirty="0" smtClean="0"/>
              <a:t>générée</a:t>
            </a:r>
            <a:endParaRPr lang="fr-FR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t="12500" r="36719"/>
          <a:stretch>
            <a:fillRect/>
          </a:stretch>
        </p:blipFill>
        <p:spPr bwMode="auto">
          <a:xfrm>
            <a:off x="5072066" y="1285860"/>
            <a:ext cx="3857652" cy="400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stitut-Telecom_MODELE-1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Institut-Telecom_MODELE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stitut-Telecom_MODEL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_MODELE-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_MODELE-1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s-titre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Sous-tit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us-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us-titr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us-titre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stitut-Telecom_MODELE-1">
  <a:themeElements>
    <a:clrScheme name="">
      <a:dk1>
        <a:srgbClr val="1A171B"/>
      </a:dk1>
      <a:lt1>
        <a:srgbClr val="6D5047"/>
      </a:lt1>
      <a:dk2>
        <a:srgbClr val="FFFFFF"/>
      </a:dk2>
      <a:lt2>
        <a:srgbClr val="A80847"/>
      </a:lt2>
      <a:accent1>
        <a:srgbClr val="CC5E2F"/>
      </a:accent1>
      <a:accent2>
        <a:srgbClr val="006290"/>
      </a:accent2>
      <a:accent3>
        <a:srgbClr val="BAB3B1"/>
      </a:accent3>
      <a:accent4>
        <a:srgbClr val="141215"/>
      </a:accent4>
      <a:accent5>
        <a:srgbClr val="E2B6AD"/>
      </a:accent5>
      <a:accent6>
        <a:srgbClr val="005882"/>
      </a:accent6>
      <a:hlink>
        <a:srgbClr val="BBBC1D"/>
      </a:hlink>
      <a:folHlink>
        <a:srgbClr val="8F0055"/>
      </a:folHlink>
    </a:clrScheme>
    <a:fontScheme name="1_Institut-Telecom_MODELE-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Institut-Telecom_MODEL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stitut-Telecom_MODELE-1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-Telecom_MODELE-1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id_3725_1208444145_271</Template>
  <TotalTime>1104</TotalTime>
  <Words>606</Words>
  <Application>Microsoft Office PowerPoint</Application>
  <PresentationFormat>On-screen Show (4:3)</PresentationFormat>
  <Paragraphs>182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Institut-Telecom_MODELE-1</vt:lpstr>
      <vt:lpstr>Sous-titre</vt:lpstr>
      <vt:lpstr>1_Institut-Telecom_MODELE-1</vt:lpstr>
      <vt:lpstr>Projet COMELEC: Lancer du rayon</vt:lpstr>
      <vt:lpstr>Le lancer de rayon dans l’actualité</vt:lpstr>
      <vt:lpstr>Principes physiques du lancer de rayon</vt:lpstr>
      <vt:lpstr>Structures de données</vt:lpstr>
      <vt:lpstr>Architecture proposé: Nombre d’opérations</vt:lpstr>
      <vt:lpstr>Architecture proposé: Vision globale</vt:lpstr>
      <vt:lpstr>Architecture Coprocesseur </vt:lpstr>
      <vt:lpstr> Conclusions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COMELEC: Lancer du rayon</dc:title>
  <dc:creator>Halina</dc:creator>
  <cp:lastModifiedBy>usuario</cp:lastModifiedBy>
  <cp:revision>100</cp:revision>
  <dcterms:created xsi:type="dcterms:W3CDTF">2011-04-26T15:50:57Z</dcterms:created>
  <dcterms:modified xsi:type="dcterms:W3CDTF">2011-05-09T02:01:48Z</dcterms:modified>
</cp:coreProperties>
</file>