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1" r:id="rId3"/>
    <p:sldId id="262" r:id="rId4"/>
    <p:sldId id="257" r:id="rId5"/>
    <p:sldId id="258" r:id="rId6"/>
    <p:sldId id="259" r:id="rId7"/>
    <p:sldId id="260" r:id="rId8"/>
    <p:sldId id="263" r:id="rId9"/>
    <p:sldId id="269" r:id="rId10"/>
    <p:sldId id="264"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9CD"/>
    <a:srgbClr val="EEF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2"/>
    <p:restoredTop sz="94710"/>
  </p:normalViewPr>
  <p:slideViewPr>
    <p:cSldViewPr snapToGrid="0">
      <p:cViewPr>
        <p:scale>
          <a:sx n="130" d="100"/>
          <a:sy n="130" d="100"/>
        </p:scale>
        <p:origin x="14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0962C-535D-5244-8D74-2C7D47AEAB34}" type="datetimeFigureOut">
              <a:rPr lang="en-US"/>
              <a:t>7/14/24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527CF-4732-CF43-954B-AFDB877FEA78}" type="slidenum">
              <a:rPr lang="en-US"/>
              <a:t>‹#›</a:t>
            </a:fld>
            <a:endParaRPr lang="en-US" dirty="0"/>
          </a:p>
        </p:txBody>
      </p:sp>
    </p:spTree>
    <p:extLst>
      <p:ext uri="{BB962C8B-B14F-4D97-AF65-F5344CB8AC3E}">
        <p14:creationId xmlns:p14="http://schemas.microsoft.com/office/powerpoint/2010/main" val="36037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527CF-4732-CF43-954B-AFDB877FEA78}" type="slidenum">
              <a:rPr lang="en-US"/>
              <a:t>7</a:t>
            </a:fld>
            <a:endParaRPr lang="en-US" dirty="0"/>
          </a:p>
        </p:txBody>
      </p:sp>
    </p:spTree>
    <p:extLst>
      <p:ext uri="{BB962C8B-B14F-4D97-AF65-F5344CB8AC3E}">
        <p14:creationId xmlns:p14="http://schemas.microsoft.com/office/powerpoint/2010/main" val="418286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527CF-4732-CF43-954B-AFDB877FEA78}" type="slidenum">
              <a:rPr lang="en-US"/>
              <a:t>13</a:t>
            </a:fld>
            <a:endParaRPr lang="en-US" dirty="0"/>
          </a:p>
        </p:txBody>
      </p:sp>
    </p:spTree>
    <p:extLst>
      <p:ext uri="{BB962C8B-B14F-4D97-AF65-F5344CB8AC3E}">
        <p14:creationId xmlns:p14="http://schemas.microsoft.com/office/powerpoint/2010/main" val="264772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527CF-4732-CF43-954B-AFDB877FEA78}" type="slidenum">
              <a:rPr lang="en-US"/>
              <a:t>14</a:t>
            </a:fld>
            <a:endParaRPr lang="en-US" dirty="0"/>
          </a:p>
        </p:txBody>
      </p:sp>
    </p:spTree>
    <p:extLst>
      <p:ext uri="{BB962C8B-B14F-4D97-AF65-F5344CB8AC3E}">
        <p14:creationId xmlns:p14="http://schemas.microsoft.com/office/powerpoint/2010/main" val="218775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527CF-4732-CF43-954B-AFDB877FEA78}" type="slidenum">
              <a:rPr lang="en-US"/>
              <a:t>15</a:t>
            </a:fld>
            <a:endParaRPr lang="en-US" dirty="0"/>
          </a:p>
        </p:txBody>
      </p:sp>
    </p:spTree>
    <p:extLst>
      <p:ext uri="{BB962C8B-B14F-4D97-AF65-F5344CB8AC3E}">
        <p14:creationId xmlns:p14="http://schemas.microsoft.com/office/powerpoint/2010/main" val="4170577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527CF-4732-CF43-954B-AFDB877FEA78}" type="slidenum">
              <a:rPr/>
              <a:t>16</a:t>
            </a:fld>
            <a:endParaRPr lang="en-US" dirty="0"/>
          </a:p>
        </p:txBody>
      </p:sp>
    </p:spTree>
    <p:extLst>
      <p:ext uri="{BB962C8B-B14F-4D97-AF65-F5344CB8AC3E}">
        <p14:creationId xmlns:p14="http://schemas.microsoft.com/office/powerpoint/2010/main" val="396813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a:t>7/14/24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a:pPr/>
              <a:t>7/14/24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7/14/24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7/14/24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7/14/24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7/14/24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efedigital/sim-ev-charg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chargemap.org/site" TargetMode="External"/><Relationship Id="rId7" Type="http://schemas.openxmlformats.org/officeDocument/2006/relationships/hyperlink" Target="https://www.nrel.gov/docs/fy23osti/85654.pdf" TargetMode="External"/><Relationship Id="rId2" Type="http://schemas.openxmlformats.org/officeDocument/2006/relationships/hyperlink" Target="https://data.transportation.gov/stories/s/katt-tac5" TargetMode="External"/><Relationship Id="rId1" Type="http://schemas.openxmlformats.org/officeDocument/2006/relationships/slideLayout" Target="../slideLayouts/slideLayout2.xml"/><Relationship Id="rId6" Type="http://schemas.openxmlformats.org/officeDocument/2006/relationships/hyperlink" Target="https://www.iea.org/reports/global-ev-outlook-2024" TargetMode="External"/><Relationship Id="rId5" Type="http://schemas.openxmlformats.org/officeDocument/2006/relationships/hyperlink" Target="https://evadoption.com/" TargetMode="External"/><Relationship Id="rId4" Type="http://schemas.openxmlformats.org/officeDocument/2006/relationships/hyperlink" Target="https://ev-database.or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iea.org/reports/global-ev-outlook-2024"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s://www.nrel.gov/docs/fy23osti/85654.pdf"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jefedigital/sim-ev-charg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36C-546C-817D-507B-6F375FC45D71}"/>
              </a:ext>
            </a:extLst>
          </p:cNvPr>
          <p:cNvSpPr>
            <a:spLocks noGrp="1"/>
          </p:cNvSpPr>
          <p:nvPr>
            <p:ph type="ctrTitle"/>
          </p:nvPr>
        </p:nvSpPr>
        <p:spPr/>
        <p:txBody>
          <a:bodyPr/>
          <a:lstStyle/>
          <a:p>
            <a:r>
              <a:rPr lang="en-US" dirty="0"/>
              <a:t>EV Infrastructure Sim</a:t>
            </a:r>
          </a:p>
        </p:txBody>
      </p:sp>
      <p:sp>
        <p:nvSpPr>
          <p:cNvPr id="3" name="Subtitle 2">
            <a:extLst>
              <a:ext uri="{FF2B5EF4-FFF2-40B4-BE49-F238E27FC236}">
                <a16:creationId xmlns:a16="http://schemas.microsoft.com/office/drawing/2014/main" id="{259C32E1-56DB-7870-7049-06F625D28C88}"/>
              </a:ext>
            </a:extLst>
          </p:cNvPr>
          <p:cNvSpPr>
            <a:spLocks noGrp="1"/>
          </p:cNvSpPr>
          <p:nvPr>
            <p:ph type="subTitle" idx="1"/>
          </p:nvPr>
        </p:nvSpPr>
        <p:spPr>
          <a:xfrm>
            <a:off x="1507067" y="4050833"/>
            <a:ext cx="7766936" cy="1499362"/>
          </a:xfrm>
        </p:spPr>
        <p:txBody>
          <a:bodyPr>
            <a:normAutofit fontScale="92500" lnSpcReduction="20000"/>
          </a:bodyPr>
          <a:lstStyle/>
          <a:p>
            <a:r>
              <a:rPr lang="en-US" b="1" dirty="0"/>
              <a:t>Discrete Event Simulation of Point-to-Point EV Travel</a:t>
            </a:r>
            <a:br>
              <a:rPr lang="en-US" dirty="0"/>
            </a:br>
            <a:endParaRPr lang="en-US" dirty="0"/>
          </a:p>
          <a:p>
            <a:r>
              <a:rPr lang="en-US" sz="1600" dirty="0"/>
              <a:t>Jeff Parks, July 2024</a:t>
            </a:r>
            <a:br>
              <a:rPr lang="en-US" sz="1600" dirty="0"/>
            </a:br>
            <a:r>
              <a:rPr lang="en-US" sz="1600" dirty="0"/>
              <a:t>CUNY DATA 604 – Simulation &amp; Modeling Techniques</a:t>
            </a:r>
            <a:br>
              <a:rPr lang="en-US" sz="1600" dirty="0"/>
            </a:br>
            <a:r>
              <a:rPr lang="en-US" sz="1600" dirty="0">
                <a:hlinkClick r:id="rId2"/>
              </a:rPr>
              <a:t>https://github.com/jefedigital/sim-ev-chargers</a:t>
            </a:r>
            <a:br>
              <a:rPr lang="en-US" dirty="0"/>
            </a:br>
            <a:endParaRPr lang="en-US" dirty="0"/>
          </a:p>
          <a:p>
            <a:endParaRPr lang="en-US" dirty="0"/>
          </a:p>
        </p:txBody>
      </p:sp>
    </p:spTree>
    <p:extLst>
      <p:ext uri="{BB962C8B-B14F-4D97-AF65-F5344CB8AC3E}">
        <p14:creationId xmlns:p14="http://schemas.microsoft.com/office/powerpoint/2010/main" val="236347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1 </a:t>
            </a:r>
            <a:br>
              <a:rPr lang="en-US" dirty="0"/>
            </a:br>
            <a:r>
              <a:rPr lang="en-US" sz="2400" dirty="0">
                <a:solidFill>
                  <a:schemeClr val="tx1"/>
                </a:solidFill>
              </a:rPr>
              <a:t>Long Queue Times</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4" y="1930400"/>
            <a:ext cx="8596668" cy="3880773"/>
          </a:xfrm>
        </p:spPr>
        <p:txBody>
          <a:bodyPr>
            <a:normAutofit/>
          </a:bodyPr>
          <a:lstStyle/>
          <a:p>
            <a:pPr marL="0" indent="0">
              <a:buNone/>
            </a:pPr>
            <a:r>
              <a:rPr lang="en-US" sz="1400" dirty="0"/>
              <a:t>For the first scenario, we'll simulate 1000 drivers on the road with access to 25 charging stations uniformly distributed, with trip start times staggered to match our GMM of actual traffic density from the National Highway Administration. (Confidence Intervals are 95%)</a:t>
            </a:r>
          </a:p>
          <a:p>
            <a:r>
              <a:rPr lang="en-US" sz="1200" b="1" dirty="0">
                <a:latin typeface="Andale Mono" panose="020B0509000000000004" pitchFamily="49" charset="0"/>
              </a:rPr>
              <a:t>s1 = run_scenario(num_drivers=1000, num_stations=25, num_epochs=20)</a:t>
            </a:r>
          </a:p>
        </p:txBody>
      </p:sp>
      <p:pic>
        <p:nvPicPr>
          <p:cNvPr id="1026" name="Picture 2">
            <a:extLst>
              <a:ext uri="{FF2B5EF4-FFF2-40B4-BE49-F238E27FC236}">
                <a16:creationId xmlns:a16="http://schemas.microsoft.com/office/drawing/2014/main" id="{B2BFF300-7987-5433-841D-7BAA264CE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294" y="3213100"/>
            <a:ext cx="5422393" cy="1604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5F1DCDF-784B-8D3F-ED96-19186D0D73D6}"/>
              </a:ext>
            </a:extLst>
          </p:cNvPr>
          <p:cNvGraphicFramePr>
            <a:graphicFrameLocks noGrp="1"/>
          </p:cNvGraphicFramePr>
          <p:nvPr>
            <p:extLst>
              <p:ext uri="{D42A27DB-BD31-4B8C-83A1-F6EECF244321}">
                <p14:modId xmlns:p14="http://schemas.microsoft.com/office/powerpoint/2010/main" val="334450376"/>
              </p:ext>
            </p:extLst>
          </p:nvPr>
        </p:nvGraphicFramePr>
        <p:xfrm>
          <a:off x="1121834" y="3213100"/>
          <a:ext cx="2451100" cy="3169920"/>
        </p:xfrm>
        <a:graphic>
          <a:graphicData uri="http://schemas.openxmlformats.org/drawingml/2006/table">
            <a:tbl>
              <a:tblPr bandRow="1">
                <a:tableStyleId>{5C22544A-7EE6-4342-B048-85BDC9FD1C3A}</a:tableStyleId>
              </a:tblPr>
              <a:tblGrid>
                <a:gridCol w="1278466">
                  <a:extLst>
                    <a:ext uri="{9D8B030D-6E8A-4147-A177-3AD203B41FA5}">
                      <a16:colId xmlns:a16="http://schemas.microsoft.com/office/drawing/2014/main" val="1529176532"/>
                    </a:ext>
                  </a:extLst>
                </a:gridCol>
                <a:gridCol w="1172634">
                  <a:extLst>
                    <a:ext uri="{9D8B030D-6E8A-4147-A177-3AD203B41FA5}">
                      <a16:colId xmlns:a16="http://schemas.microsoft.com/office/drawing/2014/main" val="3843961982"/>
                    </a:ext>
                  </a:extLst>
                </a:gridCol>
              </a:tblGrid>
              <a:tr h="234787">
                <a:tc>
                  <a:txBody>
                    <a:bodyPr/>
                    <a:lstStyle/>
                    <a:p>
                      <a:r>
                        <a:rPr lang="en-US" sz="1000" dirty="0"/>
                        <a:t>Avg Trip Time</a:t>
                      </a:r>
                    </a:p>
                  </a:txBody>
                  <a:tcPr anchor="ctr"/>
                </a:tc>
                <a:tc>
                  <a:txBody>
                    <a:bodyPr/>
                    <a:lstStyle/>
                    <a:p>
                      <a:r>
                        <a:rPr lang="en-US" sz="1000" dirty="0"/>
                        <a:t>461.9</a:t>
                      </a:r>
                    </a:p>
                  </a:txBody>
                  <a:tcPr anchor="ctr"/>
                </a:tc>
                <a:extLst>
                  <a:ext uri="{0D108BD9-81ED-4DB2-BD59-A6C34878D82A}">
                    <a16:rowId xmlns:a16="http://schemas.microsoft.com/office/drawing/2014/main" val="3034086188"/>
                  </a:ext>
                </a:extLst>
              </a:tr>
              <a:tr h="234787">
                <a:tc>
                  <a:txBody>
                    <a:bodyPr/>
                    <a:lstStyle/>
                    <a:p>
                      <a:r>
                        <a:rPr lang="en-US" sz="1000" dirty="0"/>
                        <a:t>CI Trip TIme</a:t>
                      </a:r>
                    </a:p>
                  </a:txBody>
                  <a:tcPr anchor="ctr">
                    <a:solidFill>
                      <a:srgbClr val="DBE9CD"/>
                    </a:solidFill>
                  </a:tcPr>
                </a:tc>
                <a:tc>
                  <a:txBody>
                    <a:bodyPr/>
                    <a:lstStyle/>
                    <a:p>
                      <a:r>
                        <a:rPr lang="en-US" sz="1000" dirty="0"/>
                        <a:t>459.0, 464.9</a:t>
                      </a:r>
                    </a:p>
                  </a:txBody>
                  <a:tcPr anchor="ctr">
                    <a:solidFill>
                      <a:srgbClr val="DBE9CD"/>
                    </a:solidFill>
                  </a:tcPr>
                </a:tc>
                <a:extLst>
                  <a:ext uri="{0D108BD9-81ED-4DB2-BD59-A6C34878D82A}">
                    <a16:rowId xmlns:a16="http://schemas.microsoft.com/office/drawing/2014/main" val="2631072489"/>
                  </a:ext>
                </a:extLst>
              </a:tr>
              <a:tr h="234787">
                <a:tc>
                  <a:txBody>
                    <a:bodyPr/>
                    <a:lstStyle/>
                    <a:p>
                      <a:r>
                        <a:rPr lang="en-US" sz="1000" dirty="0"/>
                        <a:t>Max Trip Time</a:t>
                      </a:r>
                    </a:p>
                  </a:txBody>
                  <a:tcPr anchor="ctr"/>
                </a:tc>
                <a:tc>
                  <a:txBody>
                    <a:bodyPr/>
                    <a:lstStyle/>
                    <a:p>
                      <a:r>
                        <a:rPr lang="en-US" sz="1000" dirty="0"/>
                        <a:t>1810.1</a:t>
                      </a:r>
                    </a:p>
                  </a:txBody>
                  <a:tcPr anchor="ctr"/>
                </a:tc>
                <a:extLst>
                  <a:ext uri="{0D108BD9-81ED-4DB2-BD59-A6C34878D82A}">
                    <a16:rowId xmlns:a16="http://schemas.microsoft.com/office/drawing/2014/main" val="455448828"/>
                  </a:ext>
                </a:extLst>
              </a:tr>
              <a:tr h="234787">
                <a:tc>
                  <a:txBody>
                    <a:bodyPr/>
                    <a:lstStyle/>
                    <a:p>
                      <a:r>
                        <a:rPr lang="en-US" sz="1000" dirty="0"/>
                        <a:t>Avg Queue Time</a:t>
                      </a:r>
                    </a:p>
                  </a:txBody>
                  <a:tcPr anchor="ctr"/>
                </a:tc>
                <a:tc>
                  <a:txBody>
                    <a:bodyPr/>
                    <a:lstStyle/>
                    <a:p>
                      <a:r>
                        <a:rPr lang="en-US" sz="1000" dirty="0"/>
                        <a:t>87.3</a:t>
                      </a:r>
                    </a:p>
                  </a:txBody>
                  <a:tcPr anchor="ctr"/>
                </a:tc>
                <a:extLst>
                  <a:ext uri="{0D108BD9-81ED-4DB2-BD59-A6C34878D82A}">
                    <a16:rowId xmlns:a16="http://schemas.microsoft.com/office/drawing/2014/main" val="3925457876"/>
                  </a:ext>
                </a:extLst>
              </a:tr>
              <a:tr h="234787">
                <a:tc>
                  <a:txBody>
                    <a:bodyPr/>
                    <a:lstStyle/>
                    <a:p>
                      <a:r>
                        <a:rPr lang="en-US" sz="1000" dirty="0"/>
                        <a:t>CI Queue Time</a:t>
                      </a:r>
                    </a:p>
                  </a:txBody>
                  <a:tcPr anchor="ctr">
                    <a:solidFill>
                      <a:srgbClr val="EEF4E8"/>
                    </a:solidFill>
                  </a:tcPr>
                </a:tc>
                <a:tc>
                  <a:txBody>
                    <a:bodyPr/>
                    <a:lstStyle/>
                    <a:p>
                      <a:r>
                        <a:rPr lang="en-US" sz="1000" dirty="0"/>
                        <a:t>84.3, 90.3</a:t>
                      </a:r>
                    </a:p>
                  </a:txBody>
                  <a:tcPr anchor="ctr">
                    <a:solidFill>
                      <a:srgbClr val="EEF4E8"/>
                    </a:solidFill>
                  </a:tcPr>
                </a:tc>
                <a:extLst>
                  <a:ext uri="{0D108BD9-81ED-4DB2-BD59-A6C34878D82A}">
                    <a16:rowId xmlns:a16="http://schemas.microsoft.com/office/drawing/2014/main" val="1781293402"/>
                  </a:ext>
                </a:extLst>
              </a:tr>
              <a:tr h="234787">
                <a:tc>
                  <a:txBody>
                    <a:bodyPr/>
                    <a:lstStyle/>
                    <a:p>
                      <a:r>
                        <a:rPr lang="en-US" sz="1000" dirty="0"/>
                        <a:t>Max Queue Time</a:t>
                      </a:r>
                    </a:p>
                  </a:txBody>
                  <a:tcPr anchor="ctr"/>
                </a:tc>
                <a:tc>
                  <a:txBody>
                    <a:bodyPr/>
                    <a:lstStyle/>
                    <a:p>
                      <a:r>
                        <a:rPr lang="en-US" sz="1000" dirty="0"/>
                        <a:t>1440.2</a:t>
                      </a:r>
                    </a:p>
                  </a:txBody>
                  <a:tcPr anchor="ctr"/>
                </a:tc>
                <a:extLst>
                  <a:ext uri="{0D108BD9-81ED-4DB2-BD59-A6C34878D82A}">
                    <a16:rowId xmlns:a16="http://schemas.microsoft.com/office/drawing/2014/main" val="3430741840"/>
                  </a:ext>
                </a:extLst>
              </a:tr>
              <a:tr h="234787">
                <a:tc>
                  <a:txBody>
                    <a:bodyPr/>
                    <a:lstStyle/>
                    <a:p>
                      <a:r>
                        <a:rPr lang="en-US" sz="1000" dirty="0"/>
                        <a:t>Avg Charge Time</a:t>
                      </a:r>
                    </a:p>
                  </a:txBody>
                  <a:tcPr anchor="ctr"/>
                </a:tc>
                <a:tc>
                  <a:txBody>
                    <a:bodyPr/>
                    <a:lstStyle/>
                    <a:p>
                      <a:r>
                        <a:rPr lang="en-US" sz="1000" dirty="0"/>
                        <a:t>21.3</a:t>
                      </a:r>
                    </a:p>
                  </a:txBody>
                  <a:tcPr anchor="ctr"/>
                </a:tc>
                <a:extLst>
                  <a:ext uri="{0D108BD9-81ED-4DB2-BD59-A6C34878D82A}">
                    <a16:rowId xmlns:a16="http://schemas.microsoft.com/office/drawing/2014/main" val="3482297808"/>
                  </a:ext>
                </a:extLst>
              </a:tr>
              <a:tr h="234787">
                <a:tc>
                  <a:txBody>
                    <a:bodyPr/>
                    <a:lstStyle/>
                    <a:p>
                      <a:r>
                        <a:rPr lang="en-US" sz="1000" dirty="0"/>
                        <a:t>CI Charge TIme</a:t>
                      </a:r>
                    </a:p>
                  </a:txBody>
                  <a:tcPr anchor="ctr">
                    <a:solidFill>
                      <a:srgbClr val="DBE9CD"/>
                    </a:solidFill>
                  </a:tcPr>
                </a:tc>
                <a:tc>
                  <a:txBody>
                    <a:bodyPr/>
                    <a:lstStyle/>
                    <a:p>
                      <a:r>
                        <a:rPr lang="en-US" sz="1000" dirty="0"/>
                        <a:t>21.2, 21.3</a:t>
                      </a:r>
                    </a:p>
                  </a:txBody>
                  <a:tcPr anchor="ctr">
                    <a:solidFill>
                      <a:srgbClr val="DBE9CD"/>
                    </a:solidFill>
                  </a:tcPr>
                </a:tc>
                <a:extLst>
                  <a:ext uri="{0D108BD9-81ED-4DB2-BD59-A6C34878D82A}">
                    <a16:rowId xmlns:a16="http://schemas.microsoft.com/office/drawing/2014/main" val="75881307"/>
                  </a:ext>
                </a:extLst>
              </a:tr>
              <a:tr h="234787">
                <a:tc>
                  <a:txBody>
                    <a:bodyPr/>
                    <a:lstStyle/>
                    <a:p>
                      <a:r>
                        <a:rPr lang="en-US" sz="1000" dirty="0"/>
                        <a:t>Max Charge Time</a:t>
                      </a:r>
                    </a:p>
                  </a:txBody>
                  <a:tcPr anchor="ctr"/>
                </a:tc>
                <a:tc>
                  <a:txBody>
                    <a:bodyPr/>
                    <a:lstStyle/>
                    <a:p>
                      <a:r>
                        <a:rPr lang="en-US" sz="1000" dirty="0"/>
                        <a:t>48.0</a:t>
                      </a:r>
                    </a:p>
                  </a:txBody>
                  <a:tcPr anchor="ctr"/>
                </a:tc>
                <a:extLst>
                  <a:ext uri="{0D108BD9-81ED-4DB2-BD59-A6C34878D82A}">
                    <a16:rowId xmlns:a16="http://schemas.microsoft.com/office/drawing/2014/main" val="3695165223"/>
                  </a:ext>
                </a:extLst>
              </a:tr>
              <a:tr h="234787">
                <a:tc>
                  <a:txBody>
                    <a:bodyPr/>
                    <a:lstStyle/>
                    <a:p>
                      <a:r>
                        <a:rPr lang="en-US" sz="1000" dirty="0"/>
                        <a:t>Avg Station Time</a:t>
                      </a:r>
                    </a:p>
                  </a:txBody>
                  <a:tcPr anchor="ctr">
                    <a:solidFill>
                      <a:srgbClr val="EEF4E8"/>
                    </a:solidFill>
                  </a:tcPr>
                </a:tc>
                <a:tc>
                  <a:txBody>
                    <a:bodyPr/>
                    <a:lstStyle/>
                    <a:p>
                      <a:r>
                        <a:rPr lang="en-US" sz="1000" dirty="0"/>
                        <a:t>108.5</a:t>
                      </a:r>
                    </a:p>
                  </a:txBody>
                  <a:tcPr anchor="ctr">
                    <a:solidFill>
                      <a:srgbClr val="EEF4E8"/>
                    </a:solidFill>
                  </a:tcPr>
                </a:tc>
                <a:extLst>
                  <a:ext uri="{0D108BD9-81ED-4DB2-BD59-A6C34878D82A}">
                    <a16:rowId xmlns:a16="http://schemas.microsoft.com/office/drawing/2014/main" val="2179587027"/>
                  </a:ext>
                </a:extLst>
              </a:tr>
              <a:tr h="234787">
                <a:tc>
                  <a:txBody>
                    <a:bodyPr/>
                    <a:lstStyle/>
                    <a:p>
                      <a:r>
                        <a:rPr lang="en-US" sz="1000" dirty="0"/>
                        <a:t>CI Station TIme</a:t>
                      </a:r>
                    </a:p>
                  </a:txBody>
                  <a:tcPr anchor="ctr">
                    <a:solidFill>
                      <a:srgbClr val="EEF4E8"/>
                    </a:solidFill>
                  </a:tcPr>
                </a:tc>
                <a:tc>
                  <a:txBody>
                    <a:bodyPr/>
                    <a:lstStyle/>
                    <a:p>
                      <a:r>
                        <a:rPr lang="en-US" sz="1000" dirty="0"/>
                        <a:t>105.6, 111.5</a:t>
                      </a:r>
                    </a:p>
                  </a:txBody>
                  <a:tcPr anchor="ctr">
                    <a:solidFill>
                      <a:srgbClr val="EEF4E8"/>
                    </a:solidFill>
                  </a:tcPr>
                </a:tc>
                <a:extLst>
                  <a:ext uri="{0D108BD9-81ED-4DB2-BD59-A6C34878D82A}">
                    <a16:rowId xmlns:a16="http://schemas.microsoft.com/office/drawing/2014/main" val="1371259020"/>
                  </a:ext>
                </a:extLst>
              </a:tr>
              <a:tr h="234787">
                <a:tc>
                  <a:txBody>
                    <a:bodyPr/>
                    <a:lstStyle/>
                    <a:p>
                      <a:r>
                        <a:rPr lang="en-US" sz="1000" dirty="0"/>
                        <a:t>Max Station Time</a:t>
                      </a:r>
                    </a:p>
                  </a:txBody>
                  <a:tcPr anchor="ctr">
                    <a:solidFill>
                      <a:srgbClr val="EEF4E8"/>
                    </a:solidFill>
                  </a:tcPr>
                </a:tc>
                <a:tc>
                  <a:txBody>
                    <a:bodyPr/>
                    <a:lstStyle/>
                    <a:p>
                      <a:r>
                        <a:rPr lang="en-US" sz="1000" dirty="0"/>
                        <a:t>1456.7</a:t>
                      </a:r>
                    </a:p>
                  </a:txBody>
                  <a:tcPr anchor="ctr">
                    <a:solidFill>
                      <a:srgbClr val="EEF4E8"/>
                    </a:solidFill>
                  </a:tcPr>
                </a:tc>
                <a:extLst>
                  <a:ext uri="{0D108BD9-81ED-4DB2-BD59-A6C34878D82A}">
                    <a16:rowId xmlns:a16="http://schemas.microsoft.com/office/drawing/2014/main" val="2172198748"/>
                  </a:ext>
                </a:extLst>
              </a:tr>
              <a:tr h="234787">
                <a:tc>
                  <a:txBody>
                    <a:bodyPr/>
                    <a:lstStyle/>
                    <a:p>
                      <a:r>
                        <a:rPr lang="en-US" sz="1000" dirty="0"/>
                        <a:t>Avg Dead Batteries</a:t>
                      </a:r>
                    </a:p>
                  </a:txBody>
                  <a:tcPr anchor="ctr">
                    <a:solidFill>
                      <a:srgbClr val="DBE9CD"/>
                    </a:solidFill>
                  </a:tcPr>
                </a:tc>
                <a:tc>
                  <a:txBody>
                    <a:bodyPr/>
                    <a:lstStyle/>
                    <a:p>
                      <a:r>
                        <a:rPr lang="en-US" sz="1000" dirty="0"/>
                        <a:t>0.0</a:t>
                      </a:r>
                    </a:p>
                  </a:txBody>
                  <a:tcPr anchor="ctr">
                    <a:solidFill>
                      <a:srgbClr val="DBE9CD"/>
                    </a:solidFill>
                  </a:tcPr>
                </a:tc>
                <a:extLst>
                  <a:ext uri="{0D108BD9-81ED-4DB2-BD59-A6C34878D82A}">
                    <a16:rowId xmlns:a16="http://schemas.microsoft.com/office/drawing/2014/main" val="891092902"/>
                  </a:ext>
                </a:extLst>
              </a:tr>
            </a:tbl>
          </a:graphicData>
        </a:graphic>
      </p:graphicFrame>
      <p:pic>
        <p:nvPicPr>
          <p:cNvPr id="1028" name="Picture 4">
            <a:extLst>
              <a:ext uri="{FF2B5EF4-FFF2-40B4-BE49-F238E27FC236}">
                <a16:creationId xmlns:a16="http://schemas.microsoft.com/office/drawing/2014/main" id="{7F22CF49-E5E8-AB83-0347-582C2D3F4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955" y="4778189"/>
            <a:ext cx="2806065" cy="160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36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223CD67-7EF3-81F6-1388-D45D7D344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619" y="3207450"/>
            <a:ext cx="7125487" cy="3173996"/>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1 </a:t>
            </a:r>
            <a:br>
              <a:rPr lang="en-US" dirty="0"/>
            </a:br>
            <a:r>
              <a:rPr lang="en-US" sz="2400" dirty="0">
                <a:solidFill>
                  <a:schemeClr val="tx1"/>
                </a:solidFill>
              </a:rPr>
              <a:t>Long Queue Times</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4" y="1930400"/>
            <a:ext cx="8596668" cy="3880773"/>
          </a:xfrm>
        </p:spPr>
        <p:txBody>
          <a:bodyPr>
            <a:normAutofit/>
          </a:bodyPr>
          <a:lstStyle/>
          <a:p>
            <a:pPr marL="0" indent="0">
              <a:buNone/>
            </a:pPr>
            <a:r>
              <a:rPr lang="en-US" sz="1400" dirty="0"/>
              <a:t>At first glance this seems like a decent solution - no dead batteries! But if we look closely at the average trip time and especially the red bars representing queue time on the station plot, we may have a lot of drivers waiting in line for chargers. Not a great customer experience, especially at those midpoint stations where riders can be waiting 2+ hours for a 20-minute charge.</a:t>
            </a:r>
            <a:endParaRPr lang="en-US" sz="1100" b="1" dirty="0">
              <a:latin typeface="Andale Mono" panose="020B0509000000000004" pitchFamily="49" charset="0"/>
            </a:endParaRPr>
          </a:p>
        </p:txBody>
      </p:sp>
      <p:graphicFrame>
        <p:nvGraphicFramePr>
          <p:cNvPr id="4" name="Table 3">
            <a:extLst>
              <a:ext uri="{FF2B5EF4-FFF2-40B4-BE49-F238E27FC236}">
                <a16:creationId xmlns:a16="http://schemas.microsoft.com/office/drawing/2014/main" id="{65F1DCDF-784B-8D3F-ED96-19186D0D73D6}"/>
              </a:ext>
            </a:extLst>
          </p:cNvPr>
          <p:cNvGraphicFramePr>
            <a:graphicFrameLocks noGrp="1"/>
          </p:cNvGraphicFramePr>
          <p:nvPr/>
        </p:nvGraphicFramePr>
        <p:xfrm>
          <a:off x="1121834" y="3213100"/>
          <a:ext cx="2451100" cy="3169920"/>
        </p:xfrm>
        <a:graphic>
          <a:graphicData uri="http://schemas.openxmlformats.org/drawingml/2006/table">
            <a:tbl>
              <a:tblPr bandRow="1">
                <a:tableStyleId>{5C22544A-7EE6-4342-B048-85BDC9FD1C3A}</a:tableStyleId>
              </a:tblPr>
              <a:tblGrid>
                <a:gridCol w="1278466">
                  <a:extLst>
                    <a:ext uri="{9D8B030D-6E8A-4147-A177-3AD203B41FA5}">
                      <a16:colId xmlns:a16="http://schemas.microsoft.com/office/drawing/2014/main" val="1529176532"/>
                    </a:ext>
                  </a:extLst>
                </a:gridCol>
                <a:gridCol w="1172634">
                  <a:extLst>
                    <a:ext uri="{9D8B030D-6E8A-4147-A177-3AD203B41FA5}">
                      <a16:colId xmlns:a16="http://schemas.microsoft.com/office/drawing/2014/main" val="3843961982"/>
                    </a:ext>
                  </a:extLst>
                </a:gridCol>
              </a:tblGrid>
              <a:tr h="234787">
                <a:tc>
                  <a:txBody>
                    <a:bodyPr/>
                    <a:lstStyle/>
                    <a:p>
                      <a:r>
                        <a:rPr lang="en-US" sz="1000" dirty="0"/>
                        <a:t>Avg Trip Time</a:t>
                      </a:r>
                    </a:p>
                  </a:txBody>
                  <a:tcPr anchor="ctr"/>
                </a:tc>
                <a:tc>
                  <a:txBody>
                    <a:bodyPr/>
                    <a:lstStyle/>
                    <a:p>
                      <a:r>
                        <a:rPr lang="en-US" sz="1000" dirty="0"/>
                        <a:t>461.9</a:t>
                      </a:r>
                    </a:p>
                  </a:txBody>
                  <a:tcPr anchor="ctr"/>
                </a:tc>
                <a:extLst>
                  <a:ext uri="{0D108BD9-81ED-4DB2-BD59-A6C34878D82A}">
                    <a16:rowId xmlns:a16="http://schemas.microsoft.com/office/drawing/2014/main" val="3034086188"/>
                  </a:ext>
                </a:extLst>
              </a:tr>
              <a:tr h="234787">
                <a:tc>
                  <a:txBody>
                    <a:bodyPr/>
                    <a:lstStyle/>
                    <a:p>
                      <a:r>
                        <a:rPr lang="en-US" sz="1000" dirty="0"/>
                        <a:t>CI Trip TIme</a:t>
                      </a:r>
                    </a:p>
                  </a:txBody>
                  <a:tcPr anchor="ctr">
                    <a:solidFill>
                      <a:srgbClr val="DBE9CD"/>
                    </a:solidFill>
                  </a:tcPr>
                </a:tc>
                <a:tc>
                  <a:txBody>
                    <a:bodyPr/>
                    <a:lstStyle/>
                    <a:p>
                      <a:r>
                        <a:rPr lang="en-US" sz="1000" dirty="0"/>
                        <a:t>459.0, 464.9</a:t>
                      </a:r>
                    </a:p>
                  </a:txBody>
                  <a:tcPr anchor="ctr">
                    <a:solidFill>
                      <a:srgbClr val="DBE9CD"/>
                    </a:solidFill>
                  </a:tcPr>
                </a:tc>
                <a:extLst>
                  <a:ext uri="{0D108BD9-81ED-4DB2-BD59-A6C34878D82A}">
                    <a16:rowId xmlns:a16="http://schemas.microsoft.com/office/drawing/2014/main" val="2631072489"/>
                  </a:ext>
                </a:extLst>
              </a:tr>
              <a:tr h="234787">
                <a:tc>
                  <a:txBody>
                    <a:bodyPr/>
                    <a:lstStyle/>
                    <a:p>
                      <a:r>
                        <a:rPr lang="en-US" sz="1000" dirty="0"/>
                        <a:t>Max Trip Time</a:t>
                      </a:r>
                    </a:p>
                  </a:txBody>
                  <a:tcPr anchor="ctr"/>
                </a:tc>
                <a:tc>
                  <a:txBody>
                    <a:bodyPr/>
                    <a:lstStyle/>
                    <a:p>
                      <a:r>
                        <a:rPr lang="en-US" sz="1000" dirty="0"/>
                        <a:t>1810.1</a:t>
                      </a:r>
                    </a:p>
                  </a:txBody>
                  <a:tcPr anchor="ctr"/>
                </a:tc>
                <a:extLst>
                  <a:ext uri="{0D108BD9-81ED-4DB2-BD59-A6C34878D82A}">
                    <a16:rowId xmlns:a16="http://schemas.microsoft.com/office/drawing/2014/main" val="455448828"/>
                  </a:ext>
                </a:extLst>
              </a:tr>
              <a:tr h="234787">
                <a:tc>
                  <a:txBody>
                    <a:bodyPr/>
                    <a:lstStyle/>
                    <a:p>
                      <a:r>
                        <a:rPr lang="en-US" sz="1000" dirty="0"/>
                        <a:t>Avg Queue Time</a:t>
                      </a:r>
                    </a:p>
                  </a:txBody>
                  <a:tcPr anchor="ctr"/>
                </a:tc>
                <a:tc>
                  <a:txBody>
                    <a:bodyPr/>
                    <a:lstStyle/>
                    <a:p>
                      <a:r>
                        <a:rPr lang="en-US" sz="1000" dirty="0"/>
                        <a:t>87.3</a:t>
                      </a:r>
                    </a:p>
                  </a:txBody>
                  <a:tcPr anchor="ctr"/>
                </a:tc>
                <a:extLst>
                  <a:ext uri="{0D108BD9-81ED-4DB2-BD59-A6C34878D82A}">
                    <a16:rowId xmlns:a16="http://schemas.microsoft.com/office/drawing/2014/main" val="3925457876"/>
                  </a:ext>
                </a:extLst>
              </a:tr>
              <a:tr h="234787">
                <a:tc>
                  <a:txBody>
                    <a:bodyPr/>
                    <a:lstStyle/>
                    <a:p>
                      <a:r>
                        <a:rPr lang="en-US" sz="1000" dirty="0"/>
                        <a:t>CI Queue Time</a:t>
                      </a:r>
                    </a:p>
                  </a:txBody>
                  <a:tcPr anchor="ctr">
                    <a:solidFill>
                      <a:srgbClr val="EEF4E8"/>
                    </a:solidFill>
                  </a:tcPr>
                </a:tc>
                <a:tc>
                  <a:txBody>
                    <a:bodyPr/>
                    <a:lstStyle/>
                    <a:p>
                      <a:r>
                        <a:rPr lang="en-US" sz="1000" dirty="0"/>
                        <a:t>84.3, 90.3</a:t>
                      </a:r>
                    </a:p>
                  </a:txBody>
                  <a:tcPr anchor="ctr">
                    <a:solidFill>
                      <a:srgbClr val="EEF4E8"/>
                    </a:solidFill>
                  </a:tcPr>
                </a:tc>
                <a:extLst>
                  <a:ext uri="{0D108BD9-81ED-4DB2-BD59-A6C34878D82A}">
                    <a16:rowId xmlns:a16="http://schemas.microsoft.com/office/drawing/2014/main" val="1781293402"/>
                  </a:ext>
                </a:extLst>
              </a:tr>
              <a:tr h="234787">
                <a:tc>
                  <a:txBody>
                    <a:bodyPr/>
                    <a:lstStyle/>
                    <a:p>
                      <a:r>
                        <a:rPr lang="en-US" sz="1000" dirty="0"/>
                        <a:t>Max Queue Time</a:t>
                      </a:r>
                    </a:p>
                  </a:txBody>
                  <a:tcPr anchor="ctr"/>
                </a:tc>
                <a:tc>
                  <a:txBody>
                    <a:bodyPr/>
                    <a:lstStyle/>
                    <a:p>
                      <a:r>
                        <a:rPr lang="en-US" sz="1000" dirty="0"/>
                        <a:t>1440.2</a:t>
                      </a:r>
                    </a:p>
                  </a:txBody>
                  <a:tcPr anchor="ctr"/>
                </a:tc>
                <a:extLst>
                  <a:ext uri="{0D108BD9-81ED-4DB2-BD59-A6C34878D82A}">
                    <a16:rowId xmlns:a16="http://schemas.microsoft.com/office/drawing/2014/main" val="3430741840"/>
                  </a:ext>
                </a:extLst>
              </a:tr>
              <a:tr h="234787">
                <a:tc>
                  <a:txBody>
                    <a:bodyPr/>
                    <a:lstStyle/>
                    <a:p>
                      <a:r>
                        <a:rPr lang="en-US" sz="1000" dirty="0"/>
                        <a:t>Avg Charge Time</a:t>
                      </a:r>
                    </a:p>
                  </a:txBody>
                  <a:tcPr anchor="ctr"/>
                </a:tc>
                <a:tc>
                  <a:txBody>
                    <a:bodyPr/>
                    <a:lstStyle/>
                    <a:p>
                      <a:r>
                        <a:rPr lang="en-US" sz="1000" dirty="0"/>
                        <a:t>21.3</a:t>
                      </a:r>
                    </a:p>
                  </a:txBody>
                  <a:tcPr anchor="ctr"/>
                </a:tc>
                <a:extLst>
                  <a:ext uri="{0D108BD9-81ED-4DB2-BD59-A6C34878D82A}">
                    <a16:rowId xmlns:a16="http://schemas.microsoft.com/office/drawing/2014/main" val="3482297808"/>
                  </a:ext>
                </a:extLst>
              </a:tr>
              <a:tr h="234787">
                <a:tc>
                  <a:txBody>
                    <a:bodyPr/>
                    <a:lstStyle/>
                    <a:p>
                      <a:r>
                        <a:rPr lang="en-US" sz="1000" dirty="0"/>
                        <a:t>CI Charge TIme</a:t>
                      </a:r>
                    </a:p>
                  </a:txBody>
                  <a:tcPr anchor="ctr">
                    <a:solidFill>
                      <a:srgbClr val="DBE9CD"/>
                    </a:solidFill>
                  </a:tcPr>
                </a:tc>
                <a:tc>
                  <a:txBody>
                    <a:bodyPr/>
                    <a:lstStyle/>
                    <a:p>
                      <a:r>
                        <a:rPr lang="en-US" sz="1000" dirty="0"/>
                        <a:t>21.2, 21.3</a:t>
                      </a:r>
                    </a:p>
                  </a:txBody>
                  <a:tcPr anchor="ctr">
                    <a:solidFill>
                      <a:srgbClr val="DBE9CD"/>
                    </a:solidFill>
                  </a:tcPr>
                </a:tc>
                <a:extLst>
                  <a:ext uri="{0D108BD9-81ED-4DB2-BD59-A6C34878D82A}">
                    <a16:rowId xmlns:a16="http://schemas.microsoft.com/office/drawing/2014/main" val="75881307"/>
                  </a:ext>
                </a:extLst>
              </a:tr>
              <a:tr h="234787">
                <a:tc>
                  <a:txBody>
                    <a:bodyPr/>
                    <a:lstStyle/>
                    <a:p>
                      <a:r>
                        <a:rPr lang="en-US" sz="1000" dirty="0"/>
                        <a:t>Max Charge Time</a:t>
                      </a:r>
                    </a:p>
                  </a:txBody>
                  <a:tcPr anchor="ctr"/>
                </a:tc>
                <a:tc>
                  <a:txBody>
                    <a:bodyPr/>
                    <a:lstStyle/>
                    <a:p>
                      <a:r>
                        <a:rPr lang="en-US" sz="1000" dirty="0"/>
                        <a:t>48.0</a:t>
                      </a:r>
                    </a:p>
                  </a:txBody>
                  <a:tcPr anchor="ctr"/>
                </a:tc>
                <a:extLst>
                  <a:ext uri="{0D108BD9-81ED-4DB2-BD59-A6C34878D82A}">
                    <a16:rowId xmlns:a16="http://schemas.microsoft.com/office/drawing/2014/main" val="3695165223"/>
                  </a:ext>
                </a:extLst>
              </a:tr>
              <a:tr h="234787">
                <a:tc>
                  <a:txBody>
                    <a:bodyPr/>
                    <a:lstStyle/>
                    <a:p>
                      <a:r>
                        <a:rPr lang="en-US" sz="1000" dirty="0"/>
                        <a:t>Avg Station Time</a:t>
                      </a:r>
                    </a:p>
                  </a:txBody>
                  <a:tcPr anchor="ctr">
                    <a:solidFill>
                      <a:srgbClr val="EEF4E8"/>
                    </a:solidFill>
                  </a:tcPr>
                </a:tc>
                <a:tc>
                  <a:txBody>
                    <a:bodyPr/>
                    <a:lstStyle/>
                    <a:p>
                      <a:r>
                        <a:rPr lang="en-US" sz="1000" dirty="0"/>
                        <a:t>108.5</a:t>
                      </a:r>
                    </a:p>
                  </a:txBody>
                  <a:tcPr anchor="ctr">
                    <a:solidFill>
                      <a:srgbClr val="EEF4E8"/>
                    </a:solidFill>
                  </a:tcPr>
                </a:tc>
                <a:extLst>
                  <a:ext uri="{0D108BD9-81ED-4DB2-BD59-A6C34878D82A}">
                    <a16:rowId xmlns:a16="http://schemas.microsoft.com/office/drawing/2014/main" val="2179587027"/>
                  </a:ext>
                </a:extLst>
              </a:tr>
              <a:tr h="234787">
                <a:tc>
                  <a:txBody>
                    <a:bodyPr/>
                    <a:lstStyle/>
                    <a:p>
                      <a:r>
                        <a:rPr lang="en-US" sz="1000" dirty="0"/>
                        <a:t>CI Station TIme</a:t>
                      </a:r>
                    </a:p>
                  </a:txBody>
                  <a:tcPr anchor="ctr">
                    <a:solidFill>
                      <a:srgbClr val="EEF4E8"/>
                    </a:solidFill>
                  </a:tcPr>
                </a:tc>
                <a:tc>
                  <a:txBody>
                    <a:bodyPr/>
                    <a:lstStyle/>
                    <a:p>
                      <a:r>
                        <a:rPr lang="en-US" sz="1000" dirty="0"/>
                        <a:t>105.6, 111.5</a:t>
                      </a:r>
                    </a:p>
                  </a:txBody>
                  <a:tcPr anchor="ctr">
                    <a:solidFill>
                      <a:srgbClr val="EEF4E8"/>
                    </a:solidFill>
                  </a:tcPr>
                </a:tc>
                <a:extLst>
                  <a:ext uri="{0D108BD9-81ED-4DB2-BD59-A6C34878D82A}">
                    <a16:rowId xmlns:a16="http://schemas.microsoft.com/office/drawing/2014/main" val="1371259020"/>
                  </a:ext>
                </a:extLst>
              </a:tr>
              <a:tr h="234787">
                <a:tc>
                  <a:txBody>
                    <a:bodyPr/>
                    <a:lstStyle/>
                    <a:p>
                      <a:r>
                        <a:rPr lang="en-US" sz="1000" dirty="0"/>
                        <a:t>Max Station Time</a:t>
                      </a:r>
                    </a:p>
                  </a:txBody>
                  <a:tcPr anchor="ctr">
                    <a:solidFill>
                      <a:srgbClr val="EEF4E8"/>
                    </a:solidFill>
                  </a:tcPr>
                </a:tc>
                <a:tc>
                  <a:txBody>
                    <a:bodyPr/>
                    <a:lstStyle/>
                    <a:p>
                      <a:r>
                        <a:rPr lang="en-US" sz="1000" dirty="0"/>
                        <a:t>1456.7</a:t>
                      </a:r>
                    </a:p>
                  </a:txBody>
                  <a:tcPr anchor="ctr">
                    <a:solidFill>
                      <a:srgbClr val="EEF4E8"/>
                    </a:solidFill>
                  </a:tcPr>
                </a:tc>
                <a:extLst>
                  <a:ext uri="{0D108BD9-81ED-4DB2-BD59-A6C34878D82A}">
                    <a16:rowId xmlns:a16="http://schemas.microsoft.com/office/drawing/2014/main" val="2172198748"/>
                  </a:ext>
                </a:extLst>
              </a:tr>
              <a:tr h="234787">
                <a:tc>
                  <a:txBody>
                    <a:bodyPr/>
                    <a:lstStyle/>
                    <a:p>
                      <a:r>
                        <a:rPr lang="en-US" sz="1000" dirty="0"/>
                        <a:t>Avg Dead Batteries</a:t>
                      </a:r>
                    </a:p>
                  </a:txBody>
                  <a:tcPr anchor="ctr">
                    <a:solidFill>
                      <a:srgbClr val="DBE9CD"/>
                    </a:solidFill>
                  </a:tcPr>
                </a:tc>
                <a:tc>
                  <a:txBody>
                    <a:bodyPr/>
                    <a:lstStyle/>
                    <a:p>
                      <a:r>
                        <a:rPr lang="en-US" sz="1000" dirty="0"/>
                        <a:t>0.0</a:t>
                      </a:r>
                    </a:p>
                  </a:txBody>
                  <a:tcPr anchor="ctr">
                    <a:solidFill>
                      <a:srgbClr val="DBE9CD"/>
                    </a:solidFill>
                  </a:tcPr>
                </a:tc>
                <a:extLst>
                  <a:ext uri="{0D108BD9-81ED-4DB2-BD59-A6C34878D82A}">
                    <a16:rowId xmlns:a16="http://schemas.microsoft.com/office/drawing/2014/main" val="891092902"/>
                  </a:ext>
                </a:extLst>
              </a:tr>
            </a:tbl>
          </a:graphicData>
        </a:graphic>
      </p:graphicFrame>
    </p:spTree>
    <p:extLst>
      <p:ext uri="{BB962C8B-B14F-4D97-AF65-F5344CB8AC3E}">
        <p14:creationId xmlns:p14="http://schemas.microsoft.com/office/powerpoint/2010/main" val="34435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2 </a:t>
            </a:r>
            <a:br>
              <a:rPr lang="en-US" dirty="0"/>
            </a:br>
            <a:r>
              <a:rPr lang="en-US" sz="2400" dirty="0">
                <a:solidFill>
                  <a:schemeClr val="tx1"/>
                </a:solidFill>
              </a:rPr>
              <a:t>More Stations, Less Waiting?</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4" y="1930400"/>
            <a:ext cx="8596668" cy="3880773"/>
          </a:xfrm>
        </p:spPr>
        <p:txBody>
          <a:bodyPr>
            <a:normAutofit/>
          </a:bodyPr>
          <a:lstStyle/>
          <a:p>
            <a:pPr marL="0" indent="0">
              <a:buNone/>
            </a:pPr>
            <a:r>
              <a:rPr lang="en-US" sz="1400" dirty="0"/>
              <a:t>Let’s see if we can improve queue times by doubling the number of stations along this route.</a:t>
            </a:r>
          </a:p>
          <a:p>
            <a:r>
              <a:rPr lang="en-US" sz="1200" b="1" dirty="0">
                <a:latin typeface="Andale Mono" panose="020B0509000000000004" pitchFamily="49" charset="0"/>
              </a:rPr>
              <a:t>s2 = run_scenario(num_drivers=1000, num_stations=50, num_epochs=20)</a:t>
            </a:r>
          </a:p>
        </p:txBody>
      </p:sp>
      <p:pic>
        <p:nvPicPr>
          <p:cNvPr id="1026" name="Picture 2">
            <a:extLst>
              <a:ext uri="{FF2B5EF4-FFF2-40B4-BE49-F238E27FC236}">
                <a16:creationId xmlns:a16="http://schemas.microsoft.com/office/drawing/2014/main" id="{B2BFF300-7987-5433-841D-7BAA264CE9EC}"/>
              </a:ext>
            </a:extLst>
          </p:cNvPr>
          <p:cNvPicPr>
            <a:picLocks noChangeAspect="1" noChangeArrowheads="1"/>
          </p:cNvPicPr>
          <p:nvPr/>
        </p:nvPicPr>
        <p:blipFill>
          <a:blip r:embed="rId2"/>
          <a:srcRect/>
          <a:stretch/>
        </p:blipFill>
        <p:spPr bwMode="auto">
          <a:xfrm>
            <a:off x="3950294" y="3213111"/>
            <a:ext cx="5422393" cy="16048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5F1DCDF-784B-8D3F-ED96-19186D0D73D6}"/>
              </a:ext>
            </a:extLst>
          </p:cNvPr>
          <p:cNvGraphicFramePr>
            <a:graphicFrameLocks noGrp="1"/>
          </p:cNvGraphicFramePr>
          <p:nvPr>
            <p:extLst>
              <p:ext uri="{D42A27DB-BD31-4B8C-83A1-F6EECF244321}">
                <p14:modId xmlns:p14="http://schemas.microsoft.com/office/powerpoint/2010/main" val="2843487957"/>
              </p:ext>
            </p:extLst>
          </p:nvPr>
        </p:nvGraphicFramePr>
        <p:xfrm>
          <a:off x="1121834" y="3213100"/>
          <a:ext cx="2451100" cy="3169920"/>
        </p:xfrm>
        <a:graphic>
          <a:graphicData uri="http://schemas.openxmlformats.org/drawingml/2006/table">
            <a:tbl>
              <a:tblPr bandRow="1">
                <a:tableStyleId>{5C22544A-7EE6-4342-B048-85BDC9FD1C3A}</a:tableStyleId>
              </a:tblPr>
              <a:tblGrid>
                <a:gridCol w="1278466">
                  <a:extLst>
                    <a:ext uri="{9D8B030D-6E8A-4147-A177-3AD203B41FA5}">
                      <a16:colId xmlns:a16="http://schemas.microsoft.com/office/drawing/2014/main" val="1529176532"/>
                    </a:ext>
                  </a:extLst>
                </a:gridCol>
                <a:gridCol w="1172634">
                  <a:extLst>
                    <a:ext uri="{9D8B030D-6E8A-4147-A177-3AD203B41FA5}">
                      <a16:colId xmlns:a16="http://schemas.microsoft.com/office/drawing/2014/main" val="3843961982"/>
                    </a:ext>
                  </a:extLst>
                </a:gridCol>
              </a:tblGrid>
              <a:tr h="234787">
                <a:tc>
                  <a:txBody>
                    <a:bodyPr/>
                    <a:lstStyle/>
                    <a:p>
                      <a:r>
                        <a:rPr lang="en-US" sz="1000" dirty="0"/>
                        <a:t>Avg Trip Time</a:t>
                      </a:r>
                    </a:p>
                  </a:txBody>
                  <a:tcPr anchor="ctr"/>
                </a:tc>
                <a:tc>
                  <a:txBody>
                    <a:bodyPr/>
                    <a:lstStyle/>
                    <a:p>
                      <a:r>
                        <a:rPr lang="en-US" sz="1000" dirty="0"/>
                        <a:t>393.0</a:t>
                      </a:r>
                    </a:p>
                  </a:txBody>
                  <a:tcPr anchor="ctr"/>
                </a:tc>
                <a:extLst>
                  <a:ext uri="{0D108BD9-81ED-4DB2-BD59-A6C34878D82A}">
                    <a16:rowId xmlns:a16="http://schemas.microsoft.com/office/drawing/2014/main" val="3034086188"/>
                  </a:ext>
                </a:extLst>
              </a:tr>
              <a:tr h="234787">
                <a:tc>
                  <a:txBody>
                    <a:bodyPr/>
                    <a:lstStyle/>
                    <a:p>
                      <a:r>
                        <a:rPr lang="en-US" sz="1000" dirty="0"/>
                        <a:t>CI Trip TIme</a:t>
                      </a:r>
                    </a:p>
                  </a:txBody>
                  <a:tcPr anchor="ctr">
                    <a:solidFill>
                      <a:srgbClr val="DBE9CD"/>
                    </a:solidFill>
                  </a:tcPr>
                </a:tc>
                <a:tc>
                  <a:txBody>
                    <a:bodyPr/>
                    <a:lstStyle/>
                    <a:p>
                      <a:r>
                        <a:rPr lang="en-US" sz="1000" dirty="0"/>
                        <a:t>392.1, 393.9</a:t>
                      </a:r>
                    </a:p>
                  </a:txBody>
                  <a:tcPr anchor="ctr">
                    <a:solidFill>
                      <a:srgbClr val="DBE9CD"/>
                    </a:solidFill>
                  </a:tcPr>
                </a:tc>
                <a:extLst>
                  <a:ext uri="{0D108BD9-81ED-4DB2-BD59-A6C34878D82A}">
                    <a16:rowId xmlns:a16="http://schemas.microsoft.com/office/drawing/2014/main" val="2631072489"/>
                  </a:ext>
                </a:extLst>
              </a:tr>
              <a:tr h="234787">
                <a:tc>
                  <a:txBody>
                    <a:bodyPr/>
                    <a:lstStyle/>
                    <a:p>
                      <a:r>
                        <a:rPr lang="en-US" sz="1000" dirty="0"/>
                        <a:t>Max Trip Time</a:t>
                      </a:r>
                    </a:p>
                  </a:txBody>
                  <a:tcPr anchor="ctr"/>
                </a:tc>
                <a:tc>
                  <a:txBody>
                    <a:bodyPr/>
                    <a:lstStyle/>
                    <a:p>
                      <a:r>
                        <a:rPr lang="en-US" sz="1000" dirty="0"/>
                        <a:t>1249.9</a:t>
                      </a:r>
                    </a:p>
                  </a:txBody>
                  <a:tcPr anchor="ctr"/>
                </a:tc>
                <a:extLst>
                  <a:ext uri="{0D108BD9-81ED-4DB2-BD59-A6C34878D82A}">
                    <a16:rowId xmlns:a16="http://schemas.microsoft.com/office/drawing/2014/main" val="455448828"/>
                  </a:ext>
                </a:extLst>
              </a:tr>
              <a:tr h="234787">
                <a:tc>
                  <a:txBody>
                    <a:bodyPr/>
                    <a:lstStyle/>
                    <a:p>
                      <a:r>
                        <a:rPr lang="en-US" sz="1000" dirty="0"/>
                        <a:t>Avg Queue Time</a:t>
                      </a:r>
                    </a:p>
                  </a:txBody>
                  <a:tcPr anchor="ctr"/>
                </a:tc>
                <a:tc>
                  <a:txBody>
                    <a:bodyPr/>
                    <a:lstStyle/>
                    <a:p>
                      <a:r>
                        <a:rPr lang="en-US" sz="1000" dirty="0"/>
                        <a:t>858.5</a:t>
                      </a:r>
                    </a:p>
                  </a:txBody>
                  <a:tcPr anchor="ctr"/>
                </a:tc>
                <a:extLst>
                  <a:ext uri="{0D108BD9-81ED-4DB2-BD59-A6C34878D82A}">
                    <a16:rowId xmlns:a16="http://schemas.microsoft.com/office/drawing/2014/main" val="3925457876"/>
                  </a:ext>
                </a:extLst>
              </a:tr>
              <a:tr h="234787">
                <a:tc>
                  <a:txBody>
                    <a:bodyPr/>
                    <a:lstStyle/>
                    <a:p>
                      <a:r>
                        <a:rPr lang="en-US" sz="1000" dirty="0"/>
                        <a:t>CI Queue Time</a:t>
                      </a:r>
                    </a:p>
                  </a:txBody>
                  <a:tcPr anchor="ctr">
                    <a:solidFill>
                      <a:srgbClr val="EEF4E8"/>
                    </a:solidFill>
                  </a:tcPr>
                </a:tc>
                <a:tc>
                  <a:txBody>
                    <a:bodyPr/>
                    <a:lstStyle/>
                    <a:p>
                      <a:r>
                        <a:rPr lang="en-US" sz="1000" dirty="0"/>
                        <a:t>17.2, 19.0</a:t>
                      </a:r>
                    </a:p>
                  </a:txBody>
                  <a:tcPr anchor="ctr">
                    <a:solidFill>
                      <a:srgbClr val="EEF4E8"/>
                    </a:solidFill>
                  </a:tcPr>
                </a:tc>
                <a:extLst>
                  <a:ext uri="{0D108BD9-81ED-4DB2-BD59-A6C34878D82A}">
                    <a16:rowId xmlns:a16="http://schemas.microsoft.com/office/drawing/2014/main" val="1781293402"/>
                  </a:ext>
                </a:extLst>
              </a:tr>
              <a:tr h="234787">
                <a:tc>
                  <a:txBody>
                    <a:bodyPr/>
                    <a:lstStyle/>
                    <a:p>
                      <a:r>
                        <a:rPr lang="en-US" sz="1000" dirty="0"/>
                        <a:t>Max Queue Time</a:t>
                      </a:r>
                    </a:p>
                  </a:txBody>
                  <a:tcPr anchor="ctr"/>
                </a:tc>
                <a:tc>
                  <a:txBody>
                    <a:bodyPr/>
                    <a:lstStyle/>
                    <a:p>
                      <a:r>
                        <a:rPr lang="en-US" sz="1000" dirty="0"/>
                        <a:t>858.5</a:t>
                      </a:r>
                    </a:p>
                  </a:txBody>
                  <a:tcPr anchor="ctr"/>
                </a:tc>
                <a:extLst>
                  <a:ext uri="{0D108BD9-81ED-4DB2-BD59-A6C34878D82A}">
                    <a16:rowId xmlns:a16="http://schemas.microsoft.com/office/drawing/2014/main" val="3430741840"/>
                  </a:ext>
                </a:extLst>
              </a:tr>
              <a:tr h="234787">
                <a:tc>
                  <a:txBody>
                    <a:bodyPr/>
                    <a:lstStyle/>
                    <a:p>
                      <a:r>
                        <a:rPr lang="en-US" sz="1000" dirty="0"/>
                        <a:t>Avg Charge Time</a:t>
                      </a:r>
                    </a:p>
                  </a:txBody>
                  <a:tcPr anchor="ctr"/>
                </a:tc>
                <a:tc>
                  <a:txBody>
                    <a:bodyPr/>
                    <a:lstStyle/>
                    <a:p>
                      <a:r>
                        <a:rPr lang="en-US" sz="1000" dirty="0"/>
                        <a:t>21.5</a:t>
                      </a:r>
                    </a:p>
                  </a:txBody>
                  <a:tcPr anchor="ctr"/>
                </a:tc>
                <a:extLst>
                  <a:ext uri="{0D108BD9-81ED-4DB2-BD59-A6C34878D82A}">
                    <a16:rowId xmlns:a16="http://schemas.microsoft.com/office/drawing/2014/main" val="3482297808"/>
                  </a:ext>
                </a:extLst>
              </a:tr>
              <a:tr h="234787">
                <a:tc>
                  <a:txBody>
                    <a:bodyPr/>
                    <a:lstStyle/>
                    <a:p>
                      <a:r>
                        <a:rPr lang="en-US" sz="1000" dirty="0"/>
                        <a:t>CI Charge TIme</a:t>
                      </a:r>
                    </a:p>
                  </a:txBody>
                  <a:tcPr anchor="ctr">
                    <a:solidFill>
                      <a:srgbClr val="DBE9CD"/>
                    </a:solidFill>
                  </a:tcPr>
                </a:tc>
                <a:tc>
                  <a:txBody>
                    <a:bodyPr/>
                    <a:lstStyle/>
                    <a:p>
                      <a:r>
                        <a:rPr lang="en-US" sz="1000" dirty="0"/>
                        <a:t>21.5, 21.6</a:t>
                      </a:r>
                    </a:p>
                  </a:txBody>
                  <a:tcPr anchor="ctr">
                    <a:solidFill>
                      <a:srgbClr val="DBE9CD"/>
                    </a:solidFill>
                  </a:tcPr>
                </a:tc>
                <a:extLst>
                  <a:ext uri="{0D108BD9-81ED-4DB2-BD59-A6C34878D82A}">
                    <a16:rowId xmlns:a16="http://schemas.microsoft.com/office/drawing/2014/main" val="75881307"/>
                  </a:ext>
                </a:extLst>
              </a:tr>
              <a:tr h="234787">
                <a:tc>
                  <a:txBody>
                    <a:bodyPr/>
                    <a:lstStyle/>
                    <a:p>
                      <a:r>
                        <a:rPr lang="en-US" sz="1000" dirty="0"/>
                        <a:t>Max Charge Time</a:t>
                      </a:r>
                    </a:p>
                  </a:txBody>
                  <a:tcPr anchor="ctr"/>
                </a:tc>
                <a:tc>
                  <a:txBody>
                    <a:bodyPr/>
                    <a:lstStyle/>
                    <a:p>
                      <a:r>
                        <a:rPr lang="en-US" sz="1000" dirty="0"/>
                        <a:t>48.0</a:t>
                      </a:r>
                    </a:p>
                  </a:txBody>
                  <a:tcPr anchor="ctr"/>
                </a:tc>
                <a:extLst>
                  <a:ext uri="{0D108BD9-81ED-4DB2-BD59-A6C34878D82A}">
                    <a16:rowId xmlns:a16="http://schemas.microsoft.com/office/drawing/2014/main" val="3695165223"/>
                  </a:ext>
                </a:extLst>
              </a:tr>
              <a:tr h="234787">
                <a:tc>
                  <a:txBody>
                    <a:bodyPr/>
                    <a:lstStyle/>
                    <a:p>
                      <a:r>
                        <a:rPr lang="en-US" sz="1000" dirty="0"/>
                        <a:t>Avg Station Time</a:t>
                      </a:r>
                    </a:p>
                  </a:txBody>
                  <a:tcPr anchor="ctr">
                    <a:solidFill>
                      <a:srgbClr val="EEF4E8"/>
                    </a:solidFill>
                  </a:tcPr>
                </a:tc>
                <a:tc>
                  <a:txBody>
                    <a:bodyPr/>
                    <a:lstStyle/>
                    <a:p>
                      <a:r>
                        <a:rPr lang="en-US" sz="1000" dirty="0"/>
                        <a:t>39.6</a:t>
                      </a:r>
                    </a:p>
                  </a:txBody>
                  <a:tcPr anchor="ctr">
                    <a:solidFill>
                      <a:srgbClr val="EEF4E8"/>
                    </a:solidFill>
                  </a:tcPr>
                </a:tc>
                <a:extLst>
                  <a:ext uri="{0D108BD9-81ED-4DB2-BD59-A6C34878D82A}">
                    <a16:rowId xmlns:a16="http://schemas.microsoft.com/office/drawing/2014/main" val="2179587027"/>
                  </a:ext>
                </a:extLst>
              </a:tr>
              <a:tr h="234787">
                <a:tc>
                  <a:txBody>
                    <a:bodyPr/>
                    <a:lstStyle/>
                    <a:p>
                      <a:r>
                        <a:rPr lang="en-US" sz="1000" dirty="0"/>
                        <a:t>CI Station TIme</a:t>
                      </a:r>
                    </a:p>
                  </a:txBody>
                  <a:tcPr anchor="ctr">
                    <a:solidFill>
                      <a:srgbClr val="EEF4E8"/>
                    </a:solidFill>
                  </a:tcPr>
                </a:tc>
                <a:tc>
                  <a:txBody>
                    <a:bodyPr/>
                    <a:lstStyle/>
                    <a:p>
                      <a:r>
                        <a:rPr lang="en-US" sz="1000" dirty="0"/>
                        <a:t>38.7, 40.5</a:t>
                      </a:r>
                    </a:p>
                  </a:txBody>
                  <a:tcPr anchor="ctr">
                    <a:solidFill>
                      <a:srgbClr val="EEF4E8"/>
                    </a:solidFill>
                  </a:tcPr>
                </a:tc>
                <a:extLst>
                  <a:ext uri="{0D108BD9-81ED-4DB2-BD59-A6C34878D82A}">
                    <a16:rowId xmlns:a16="http://schemas.microsoft.com/office/drawing/2014/main" val="1371259020"/>
                  </a:ext>
                </a:extLst>
              </a:tr>
              <a:tr h="234787">
                <a:tc>
                  <a:txBody>
                    <a:bodyPr/>
                    <a:lstStyle/>
                    <a:p>
                      <a:r>
                        <a:rPr lang="en-US" sz="1000" dirty="0"/>
                        <a:t>Max Station Time</a:t>
                      </a:r>
                    </a:p>
                  </a:txBody>
                  <a:tcPr anchor="ctr">
                    <a:solidFill>
                      <a:srgbClr val="EEF4E8"/>
                    </a:solidFill>
                  </a:tcPr>
                </a:tc>
                <a:tc>
                  <a:txBody>
                    <a:bodyPr/>
                    <a:lstStyle/>
                    <a:p>
                      <a:r>
                        <a:rPr lang="en-US" sz="1000" dirty="0"/>
                        <a:t>896.5</a:t>
                      </a:r>
                    </a:p>
                  </a:txBody>
                  <a:tcPr anchor="ctr">
                    <a:solidFill>
                      <a:srgbClr val="EEF4E8"/>
                    </a:solidFill>
                  </a:tcPr>
                </a:tc>
                <a:extLst>
                  <a:ext uri="{0D108BD9-81ED-4DB2-BD59-A6C34878D82A}">
                    <a16:rowId xmlns:a16="http://schemas.microsoft.com/office/drawing/2014/main" val="2172198748"/>
                  </a:ext>
                </a:extLst>
              </a:tr>
              <a:tr h="234787">
                <a:tc>
                  <a:txBody>
                    <a:bodyPr/>
                    <a:lstStyle/>
                    <a:p>
                      <a:r>
                        <a:rPr lang="en-US" sz="1000" dirty="0"/>
                        <a:t>Avg Dead Batteries</a:t>
                      </a:r>
                    </a:p>
                  </a:txBody>
                  <a:tcPr anchor="ctr">
                    <a:solidFill>
                      <a:srgbClr val="DBE9CD"/>
                    </a:solidFill>
                  </a:tcPr>
                </a:tc>
                <a:tc>
                  <a:txBody>
                    <a:bodyPr/>
                    <a:lstStyle/>
                    <a:p>
                      <a:r>
                        <a:rPr lang="en-US" sz="1000" dirty="0"/>
                        <a:t>0.0</a:t>
                      </a:r>
                    </a:p>
                  </a:txBody>
                  <a:tcPr anchor="ctr">
                    <a:solidFill>
                      <a:srgbClr val="DBE9CD"/>
                    </a:solidFill>
                  </a:tcPr>
                </a:tc>
                <a:extLst>
                  <a:ext uri="{0D108BD9-81ED-4DB2-BD59-A6C34878D82A}">
                    <a16:rowId xmlns:a16="http://schemas.microsoft.com/office/drawing/2014/main" val="891092902"/>
                  </a:ext>
                </a:extLst>
              </a:tr>
            </a:tbl>
          </a:graphicData>
        </a:graphic>
      </p:graphicFrame>
      <p:pic>
        <p:nvPicPr>
          <p:cNvPr id="1028" name="Picture 4">
            <a:extLst>
              <a:ext uri="{FF2B5EF4-FFF2-40B4-BE49-F238E27FC236}">
                <a16:creationId xmlns:a16="http://schemas.microsoft.com/office/drawing/2014/main" id="{7F22CF49-E5E8-AB83-0347-582C2D3F4D35}"/>
              </a:ext>
            </a:extLst>
          </p:cNvPr>
          <p:cNvPicPr>
            <a:picLocks noChangeAspect="1" noChangeArrowheads="1"/>
          </p:cNvPicPr>
          <p:nvPr/>
        </p:nvPicPr>
        <p:blipFill>
          <a:blip r:embed="rId3"/>
          <a:srcRect/>
          <a:stretch/>
        </p:blipFill>
        <p:spPr bwMode="auto">
          <a:xfrm>
            <a:off x="5438955" y="4788526"/>
            <a:ext cx="2806065" cy="158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8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223CD67-7EF3-81F6-1388-D45D7D344502}"/>
              </a:ext>
            </a:extLst>
          </p:cNvPr>
          <p:cNvPicPr>
            <a:picLocks noChangeAspect="1" noChangeArrowheads="1"/>
          </p:cNvPicPr>
          <p:nvPr/>
        </p:nvPicPr>
        <p:blipFill>
          <a:blip r:embed="rId3"/>
          <a:srcRect/>
          <a:stretch/>
        </p:blipFill>
        <p:spPr bwMode="auto">
          <a:xfrm>
            <a:off x="3806084" y="3207450"/>
            <a:ext cx="7016557" cy="3173996"/>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2 </a:t>
            </a:r>
            <a:br>
              <a:rPr lang="en-US" dirty="0"/>
            </a:br>
            <a:r>
              <a:rPr lang="en-US" sz="2400" dirty="0">
                <a:solidFill>
                  <a:schemeClr val="tx1"/>
                </a:solidFill>
              </a:rPr>
              <a:t>More Stations, Less Waiting?</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4" y="1930400"/>
            <a:ext cx="8596668" cy="3880773"/>
          </a:xfrm>
        </p:spPr>
        <p:txBody>
          <a:bodyPr>
            <a:normAutofit/>
          </a:bodyPr>
          <a:lstStyle/>
          <a:p>
            <a:pPr marL="0" indent="0">
              <a:buNone/>
            </a:pPr>
            <a:r>
              <a:rPr lang="en-US" sz="1400" dirty="0"/>
              <a:t>This second scenario is looking much better with average queue time greatly reduced! However there are still some long wait times around those midpoint stations - perhaps this might suggest more geographically-targeted infrastructure build along heavily-trafficked routes. Since this simulation spreads the stations out uniformly we won't be able to tackle that question right away.</a:t>
            </a:r>
            <a:endParaRPr lang="en-US" sz="1100" b="1" dirty="0">
              <a:latin typeface="Andale Mono" panose="020B0509000000000004" pitchFamily="49" charset="0"/>
            </a:endParaRPr>
          </a:p>
        </p:txBody>
      </p:sp>
      <p:graphicFrame>
        <p:nvGraphicFramePr>
          <p:cNvPr id="5" name="Table 4">
            <a:extLst>
              <a:ext uri="{FF2B5EF4-FFF2-40B4-BE49-F238E27FC236}">
                <a16:creationId xmlns:a16="http://schemas.microsoft.com/office/drawing/2014/main" id="{B428E3C8-FD31-E493-17B8-3368741BBF23}"/>
              </a:ext>
            </a:extLst>
          </p:cNvPr>
          <p:cNvGraphicFramePr>
            <a:graphicFrameLocks noGrp="1"/>
          </p:cNvGraphicFramePr>
          <p:nvPr>
            <p:extLst>
              <p:ext uri="{D42A27DB-BD31-4B8C-83A1-F6EECF244321}">
                <p14:modId xmlns:p14="http://schemas.microsoft.com/office/powerpoint/2010/main" val="2442258212"/>
              </p:ext>
            </p:extLst>
          </p:nvPr>
        </p:nvGraphicFramePr>
        <p:xfrm>
          <a:off x="1121834" y="3213100"/>
          <a:ext cx="2451100" cy="3169920"/>
        </p:xfrm>
        <a:graphic>
          <a:graphicData uri="http://schemas.openxmlformats.org/drawingml/2006/table">
            <a:tbl>
              <a:tblPr bandRow="1">
                <a:tableStyleId>{5C22544A-7EE6-4342-B048-85BDC9FD1C3A}</a:tableStyleId>
              </a:tblPr>
              <a:tblGrid>
                <a:gridCol w="1278466">
                  <a:extLst>
                    <a:ext uri="{9D8B030D-6E8A-4147-A177-3AD203B41FA5}">
                      <a16:colId xmlns:a16="http://schemas.microsoft.com/office/drawing/2014/main" val="1529176532"/>
                    </a:ext>
                  </a:extLst>
                </a:gridCol>
                <a:gridCol w="1172634">
                  <a:extLst>
                    <a:ext uri="{9D8B030D-6E8A-4147-A177-3AD203B41FA5}">
                      <a16:colId xmlns:a16="http://schemas.microsoft.com/office/drawing/2014/main" val="3843961982"/>
                    </a:ext>
                  </a:extLst>
                </a:gridCol>
              </a:tblGrid>
              <a:tr h="234787">
                <a:tc>
                  <a:txBody>
                    <a:bodyPr/>
                    <a:lstStyle/>
                    <a:p>
                      <a:r>
                        <a:rPr lang="en-US" sz="1000" dirty="0"/>
                        <a:t>Avg Trip Time</a:t>
                      </a:r>
                    </a:p>
                  </a:txBody>
                  <a:tcPr anchor="ctr"/>
                </a:tc>
                <a:tc>
                  <a:txBody>
                    <a:bodyPr/>
                    <a:lstStyle/>
                    <a:p>
                      <a:r>
                        <a:rPr lang="en-US" sz="1000" dirty="0"/>
                        <a:t>393.0</a:t>
                      </a:r>
                    </a:p>
                  </a:txBody>
                  <a:tcPr anchor="ctr"/>
                </a:tc>
                <a:extLst>
                  <a:ext uri="{0D108BD9-81ED-4DB2-BD59-A6C34878D82A}">
                    <a16:rowId xmlns:a16="http://schemas.microsoft.com/office/drawing/2014/main" val="3034086188"/>
                  </a:ext>
                </a:extLst>
              </a:tr>
              <a:tr h="234787">
                <a:tc>
                  <a:txBody>
                    <a:bodyPr/>
                    <a:lstStyle/>
                    <a:p>
                      <a:r>
                        <a:rPr lang="en-US" sz="1000" dirty="0"/>
                        <a:t>CI Trip TIme</a:t>
                      </a:r>
                    </a:p>
                  </a:txBody>
                  <a:tcPr anchor="ctr">
                    <a:solidFill>
                      <a:srgbClr val="DBE9CD"/>
                    </a:solidFill>
                  </a:tcPr>
                </a:tc>
                <a:tc>
                  <a:txBody>
                    <a:bodyPr/>
                    <a:lstStyle/>
                    <a:p>
                      <a:r>
                        <a:rPr lang="en-US" sz="1000" dirty="0"/>
                        <a:t>392.1, 393.9</a:t>
                      </a:r>
                    </a:p>
                  </a:txBody>
                  <a:tcPr anchor="ctr">
                    <a:solidFill>
                      <a:srgbClr val="DBE9CD"/>
                    </a:solidFill>
                  </a:tcPr>
                </a:tc>
                <a:extLst>
                  <a:ext uri="{0D108BD9-81ED-4DB2-BD59-A6C34878D82A}">
                    <a16:rowId xmlns:a16="http://schemas.microsoft.com/office/drawing/2014/main" val="2631072489"/>
                  </a:ext>
                </a:extLst>
              </a:tr>
              <a:tr h="234787">
                <a:tc>
                  <a:txBody>
                    <a:bodyPr/>
                    <a:lstStyle/>
                    <a:p>
                      <a:r>
                        <a:rPr lang="en-US" sz="1000" dirty="0"/>
                        <a:t>Max Trip Time</a:t>
                      </a:r>
                    </a:p>
                  </a:txBody>
                  <a:tcPr anchor="ctr"/>
                </a:tc>
                <a:tc>
                  <a:txBody>
                    <a:bodyPr/>
                    <a:lstStyle/>
                    <a:p>
                      <a:r>
                        <a:rPr lang="en-US" sz="1000" dirty="0"/>
                        <a:t>1249.9</a:t>
                      </a:r>
                    </a:p>
                  </a:txBody>
                  <a:tcPr anchor="ctr"/>
                </a:tc>
                <a:extLst>
                  <a:ext uri="{0D108BD9-81ED-4DB2-BD59-A6C34878D82A}">
                    <a16:rowId xmlns:a16="http://schemas.microsoft.com/office/drawing/2014/main" val="455448828"/>
                  </a:ext>
                </a:extLst>
              </a:tr>
              <a:tr h="234787">
                <a:tc>
                  <a:txBody>
                    <a:bodyPr/>
                    <a:lstStyle/>
                    <a:p>
                      <a:r>
                        <a:rPr lang="en-US" sz="1000" dirty="0"/>
                        <a:t>Avg Queue Time</a:t>
                      </a:r>
                    </a:p>
                  </a:txBody>
                  <a:tcPr anchor="ctr"/>
                </a:tc>
                <a:tc>
                  <a:txBody>
                    <a:bodyPr/>
                    <a:lstStyle/>
                    <a:p>
                      <a:r>
                        <a:rPr lang="en-US" sz="1000" dirty="0"/>
                        <a:t>858.5</a:t>
                      </a:r>
                    </a:p>
                  </a:txBody>
                  <a:tcPr anchor="ctr"/>
                </a:tc>
                <a:extLst>
                  <a:ext uri="{0D108BD9-81ED-4DB2-BD59-A6C34878D82A}">
                    <a16:rowId xmlns:a16="http://schemas.microsoft.com/office/drawing/2014/main" val="3925457876"/>
                  </a:ext>
                </a:extLst>
              </a:tr>
              <a:tr h="234787">
                <a:tc>
                  <a:txBody>
                    <a:bodyPr/>
                    <a:lstStyle/>
                    <a:p>
                      <a:r>
                        <a:rPr lang="en-US" sz="1000" dirty="0"/>
                        <a:t>CI Queue Time</a:t>
                      </a:r>
                    </a:p>
                  </a:txBody>
                  <a:tcPr anchor="ctr">
                    <a:solidFill>
                      <a:srgbClr val="EEF4E8"/>
                    </a:solidFill>
                  </a:tcPr>
                </a:tc>
                <a:tc>
                  <a:txBody>
                    <a:bodyPr/>
                    <a:lstStyle/>
                    <a:p>
                      <a:r>
                        <a:rPr lang="en-US" sz="1000" dirty="0"/>
                        <a:t>17.2, 19.0</a:t>
                      </a:r>
                    </a:p>
                  </a:txBody>
                  <a:tcPr anchor="ctr">
                    <a:solidFill>
                      <a:srgbClr val="EEF4E8"/>
                    </a:solidFill>
                  </a:tcPr>
                </a:tc>
                <a:extLst>
                  <a:ext uri="{0D108BD9-81ED-4DB2-BD59-A6C34878D82A}">
                    <a16:rowId xmlns:a16="http://schemas.microsoft.com/office/drawing/2014/main" val="1781293402"/>
                  </a:ext>
                </a:extLst>
              </a:tr>
              <a:tr h="234787">
                <a:tc>
                  <a:txBody>
                    <a:bodyPr/>
                    <a:lstStyle/>
                    <a:p>
                      <a:r>
                        <a:rPr lang="en-US" sz="1000" dirty="0"/>
                        <a:t>Max Queue Time</a:t>
                      </a:r>
                    </a:p>
                  </a:txBody>
                  <a:tcPr anchor="ctr"/>
                </a:tc>
                <a:tc>
                  <a:txBody>
                    <a:bodyPr/>
                    <a:lstStyle/>
                    <a:p>
                      <a:r>
                        <a:rPr lang="en-US" sz="1000" dirty="0"/>
                        <a:t>858.5</a:t>
                      </a:r>
                    </a:p>
                  </a:txBody>
                  <a:tcPr anchor="ctr"/>
                </a:tc>
                <a:extLst>
                  <a:ext uri="{0D108BD9-81ED-4DB2-BD59-A6C34878D82A}">
                    <a16:rowId xmlns:a16="http://schemas.microsoft.com/office/drawing/2014/main" val="3430741840"/>
                  </a:ext>
                </a:extLst>
              </a:tr>
              <a:tr h="234787">
                <a:tc>
                  <a:txBody>
                    <a:bodyPr/>
                    <a:lstStyle/>
                    <a:p>
                      <a:r>
                        <a:rPr lang="en-US" sz="1000" dirty="0"/>
                        <a:t>Avg Charge Time</a:t>
                      </a:r>
                    </a:p>
                  </a:txBody>
                  <a:tcPr anchor="ctr"/>
                </a:tc>
                <a:tc>
                  <a:txBody>
                    <a:bodyPr/>
                    <a:lstStyle/>
                    <a:p>
                      <a:r>
                        <a:rPr lang="en-US" sz="1000" dirty="0"/>
                        <a:t>21.5</a:t>
                      </a:r>
                    </a:p>
                  </a:txBody>
                  <a:tcPr anchor="ctr"/>
                </a:tc>
                <a:extLst>
                  <a:ext uri="{0D108BD9-81ED-4DB2-BD59-A6C34878D82A}">
                    <a16:rowId xmlns:a16="http://schemas.microsoft.com/office/drawing/2014/main" val="3482297808"/>
                  </a:ext>
                </a:extLst>
              </a:tr>
              <a:tr h="234787">
                <a:tc>
                  <a:txBody>
                    <a:bodyPr/>
                    <a:lstStyle/>
                    <a:p>
                      <a:r>
                        <a:rPr lang="en-US" sz="1000" dirty="0"/>
                        <a:t>CI Charge TIme</a:t>
                      </a:r>
                    </a:p>
                  </a:txBody>
                  <a:tcPr anchor="ctr">
                    <a:solidFill>
                      <a:srgbClr val="DBE9CD"/>
                    </a:solidFill>
                  </a:tcPr>
                </a:tc>
                <a:tc>
                  <a:txBody>
                    <a:bodyPr/>
                    <a:lstStyle/>
                    <a:p>
                      <a:r>
                        <a:rPr lang="en-US" sz="1000" dirty="0"/>
                        <a:t>21.5, 21.6</a:t>
                      </a:r>
                    </a:p>
                  </a:txBody>
                  <a:tcPr anchor="ctr">
                    <a:solidFill>
                      <a:srgbClr val="DBE9CD"/>
                    </a:solidFill>
                  </a:tcPr>
                </a:tc>
                <a:extLst>
                  <a:ext uri="{0D108BD9-81ED-4DB2-BD59-A6C34878D82A}">
                    <a16:rowId xmlns:a16="http://schemas.microsoft.com/office/drawing/2014/main" val="75881307"/>
                  </a:ext>
                </a:extLst>
              </a:tr>
              <a:tr h="234787">
                <a:tc>
                  <a:txBody>
                    <a:bodyPr/>
                    <a:lstStyle/>
                    <a:p>
                      <a:r>
                        <a:rPr lang="en-US" sz="1000" dirty="0"/>
                        <a:t>Max Charge Time</a:t>
                      </a:r>
                    </a:p>
                  </a:txBody>
                  <a:tcPr anchor="ctr"/>
                </a:tc>
                <a:tc>
                  <a:txBody>
                    <a:bodyPr/>
                    <a:lstStyle/>
                    <a:p>
                      <a:r>
                        <a:rPr lang="en-US" sz="1000" dirty="0"/>
                        <a:t>48.0</a:t>
                      </a:r>
                    </a:p>
                  </a:txBody>
                  <a:tcPr anchor="ctr"/>
                </a:tc>
                <a:extLst>
                  <a:ext uri="{0D108BD9-81ED-4DB2-BD59-A6C34878D82A}">
                    <a16:rowId xmlns:a16="http://schemas.microsoft.com/office/drawing/2014/main" val="3695165223"/>
                  </a:ext>
                </a:extLst>
              </a:tr>
              <a:tr h="234787">
                <a:tc>
                  <a:txBody>
                    <a:bodyPr/>
                    <a:lstStyle/>
                    <a:p>
                      <a:r>
                        <a:rPr lang="en-US" sz="1000" dirty="0"/>
                        <a:t>Avg Station Time</a:t>
                      </a:r>
                    </a:p>
                  </a:txBody>
                  <a:tcPr anchor="ctr">
                    <a:solidFill>
                      <a:srgbClr val="EEF4E8"/>
                    </a:solidFill>
                  </a:tcPr>
                </a:tc>
                <a:tc>
                  <a:txBody>
                    <a:bodyPr/>
                    <a:lstStyle/>
                    <a:p>
                      <a:r>
                        <a:rPr lang="en-US" sz="1000" dirty="0"/>
                        <a:t>39.6</a:t>
                      </a:r>
                    </a:p>
                  </a:txBody>
                  <a:tcPr anchor="ctr">
                    <a:solidFill>
                      <a:srgbClr val="EEF4E8"/>
                    </a:solidFill>
                  </a:tcPr>
                </a:tc>
                <a:extLst>
                  <a:ext uri="{0D108BD9-81ED-4DB2-BD59-A6C34878D82A}">
                    <a16:rowId xmlns:a16="http://schemas.microsoft.com/office/drawing/2014/main" val="2179587027"/>
                  </a:ext>
                </a:extLst>
              </a:tr>
              <a:tr h="234787">
                <a:tc>
                  <a:txBody>
                    <a:bodyPr/>
                    <a:lstStyle/>
                    <a:p>
                      <a:r>
                        <a:rPr lang="en-US" sz="1000" dirty="0"/>
                        <a:t>CI Station TIme</a:t>
                      </a:r>
                    </a:p>
                  </a:txBody>
                  <a:tcPr anchor="ctr">
                    <a:solidFill>
                      <a:srgbClr val="EEF4E8"/>
                    </a:solidFill>
                  </a:tcPr>
                </a:tc>
                <a:tc>
                  <a:txBody>
                    <a:bodyPr/>
                    <a:lstStyle/>
                    <a:p>
                      <a:r>
                        <a:rPr lang="en-US" sz="1000" dirty="0"/>
                        <a:t>38.7, 40.5</a:t>
                      </a:r>
                    </a:p>
                  </a:txBody>
                  <a:tcPr anchor="ctr">
                    <a:solidFill>
                      <a:srgbClr val="EEF4E8"/>
                    </a:solidFill>
                  </a:tcPr>
                </a:tc>
                <a:extLst>
                  <a:ext uri="{0D108BD9-81ED-4DB2-BD59-A6C34878D82A}">
                    <a16:rowId xmlns:a16="http://schemas.microsoft.com/office/drawing/2014/main" val="1371259020"/>
                  </a:ext>
                </a:extLst>
              </a:tr>
              <a:tr h="234787">
                <a:tc>
                  <a:txBody>
                    <a:bodyPr/>
                    <a:lstStyle/>
                    <a:p>
                      <a:r>
                        <a:rPr lang="en-US" sz="1000" dirty="0"/>
                        <a:t>Max Station Time</a:t>
                      </a:r>
                    </a:p>
                  </a:txBody>
                  <a:tcPr anchor="ctr">
                    <a:solidFill>
                      <a:srgbClr val="EEF4E8"/>
                    </a:solidFill>
                  </a:tcPr>
                </a:tc>
                <a:tc>
                  <a:txBody>
                    <a:bodyPr/>
                    <a:lstStyle/>
                    <a:p>
                      <a:r>
                        <a:rPr lang="en-US" sz="1000" dirty="0"/>
                        <a:t>896.5</a:t>
                      </a:r>
                    </a:p>
                  </a:txBody>
                  <a:tcPr anchor="ctr">
                    <a:solidFill>
                      <a:srgbClr val="EEF4E8"/>
                    </a:solidFill>
                  </a:tcPr>
                </a:tc>
                <a:extLst>
                  <a:ext uri="{0D108BD9-81ED-4DB2-BD59-A6C34878D82A}">
                    <a16:rowId xmlns:a16="http://schemas.microsoft.com/office/drawing/2014/main" val="2172198748"/>
                  </a:ext>
                </a:extLst>
              </a:tr>
              <a:tr h="234787">
                <a:tc>
                  <a:txBody>
                    <a:bodyPr/>
                    <a:lstStyle/>
                    <a:p>
                      <a:r>
                        <a:rPr lang="en-US" sz="1000" dirty="0"/>
                        <a:t>Avg Dead Batteries</a:t>
                      </a:r>
                    </a:p>
                  </a:txBody>
                  <a:tcPr anchor="ctr">
                    <a:solidFill>
                      <a:srgbClr val="DBE9CD"/>
                    </a:solidFill>
                  </a:tcPr>
                </a:tc>
                <a:tc>
                  <a:txBody>
                    <a:bodyPr/>
                    <a:lstStyle/>
                    <a:p>
                      <a:r>
                        <a:rPr lang="en-US" sz="1000" dirty="0"/>
                        <a:t>0.0</a:t>
                      </a:r>
                    </a:p>
                  </a:txBody>
                  <a:tcPr anchor="ctr">
                    <a:solidFill>
                      <a:srgbClr val="DBE9CD"/>
                    </a:solidFill>
                  </a:tcPr>
                </a:tc>
                <a:extLst>
                  <a:ext uri="{0D108BD9-81ED-4DB2-BD59-A6C34878D82A}">
                    <a16:rowId xmlns:a16="http://schemas.microsoft.com/office/drawing/2014/main" val="891092902"/>
                  </a:ext>
                </a:extLst>
              </a:tr>
            </a:tbl>
          </a:graphicData>
        </a:graphic>
      </p:graphicFrame>
    </p:spTree>
    <p:extLst>
      <p:ext uri="{BB962C8B-B14F-4D97-AF65-F5344CB8AC3E}">
        <p14:creationId xmlns:p14="http://schemas.microsoft.com/office/powerpoint/2010/main" val="363894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3 </a:t>
            </a:r>
            <a:br>
              <a:rPr lang="en-US" dirty="0"/>
            </a:br>
            <a:r>
              <a:rPr lang="en-US" sz="2400" dirty="0">
                <a:solidFill>
                  <a:schemeClr val="tx1"/>
                </a:solidFill>
              </a:rPr>
              <a:t>Optimize Total Trip Time</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3" y="1930400"/>
            <a:ext cx="8881533" cy="3880773"/>
          </a:xfrm>
        </p:spPr>
        <p:txBody>
          <a:bodyPr>
            <a:normAutofit/>
          </a:bodyPr>
          <a:lstStyle/>
          <a:p>
            <a:pPr marL="0" indent="0">
              <a:buNone/>
            </a:pPr>
            <a:r>
              <a:rPr lang="en-US" sz="1400" dirty="0"/>
              <a:t>We may be able to identify an ideal station frequency for the current simulation model, based on consumer preferences for total trip time. Assuming the average consumer doesn't want to spend more than 30-35 minutes charging on a nearly 6-hour trip, we can perform a simple sensitivity analysis and sweep a range of viable station counts, selecting the minimum number of stations that produce no 'dead battery' events and get us to our destination in less than 390 minutes (on average.)</a:t>
            </a:r>
          </a:p>
          <a:p>
            <a:r>
              <a:rPr lang="en-US" sz="1200" b="1" dirty="0">
                <a:latin typeface="Andale Mono" panose="020B0509000000000004" pitchFamily="49" charset="0"/>
              </a:rPr>
              <a:t>s3 = run_sweep(sweep_variable = 'num_stations', num_drivers=1000, station_time_limit=35, num_epochs=10)</a:t>
            </a:r>
          </a:p>
          <a:p>
            <a:r>
              <a:rPr lang="en-US" sz="1200" b="1" dirty="0">
                <a:latin typeface="Andale Mono" panose="020B0509000000000004" pitchFamily="49" charset="0"/>
              </a:rPr>
              <a:t>s3['min_num_stations’] 47</a:t>
            </a:r>
          </a:p>
          <a:p>
            <a:endParaRPr lang="en-US" sz="1200" b="1" dirty="0">
              <a:latin typeface="Andale Mono" panose="020B0509000000000004" pitchFamily="49" charset="0"/>
            </a:endParaRPr>
          </a:p>
        </p:txBody>
      </p:sp>
      <p:pic>
        <p:nvPicPr>
          <p:cNvPr id="6146" name="Picture 2">
            <a:extLst>
              <a:ext uri="{FF2B5EF4-FFF2-40B4-BE49-F238E27FC236}">
                <a16:creationId xmlns:a16="http://schemas.microsoft.com/office/drawing/2014/main" id="{BE7E998E-0CD7-D29A-58C3-0C9B0B0115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762834" y="4154906"/>
            <a:ext cx="5450340" cy="18294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4FCE3F1-4413-2AD2-B84A-5396CF36E2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6156465" y="4159048"/>
            <a:ext cx="5438412" cy="182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50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223CD67-7EF3-81F6-1388-D45D7D344502}"/>
              </a:ext>
            </a:extLst>
          </p:cNvPr>
          <p:cNvPicPr>
            <a:picLocks noChangeAspect="1" noChangeArrowheads="1"/>
          </p:cNvPicPr>
          <p:nvPr/>
        </p:nvPicPr>
        <p:blipFill>
          <a:blip r:embed="rId3"/>
          <a:srcRect/>
          <a:stretch/>
        </p:blipFill>
        <p:spPr bwMode="auto">
          <a:xfrm>
            <a:off x="3806084" y="3397640"/>
            <a:ext cx="7016557" cy="317399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3 </a:t>
            </a:r>
            <a:br>
              <a:rPr lang="en-US" dirty="0"/>
            </a:br>
            <a:r>
              <a:rPr lang="en-US" sz="2400" dirty="0">
                <a:solidFill>
                  <a:schemeClr val="tx1"/>
                </a:solidFill>
              </a:rPr>
              <a:t>Optimize Total Trip Time</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4" y="1930400"/>
            <a:ext cx="8596668" cy="3880773"/>
          </a:xfrm>
        </p:spPr>
        <p:txBody>
          <a:bodyPr>
            <a:normAutofit/>
          </a:bodyPr>
          <a:lstStyle/>
          <a:p>
            <a:pPr marL="0" indent="0">
              <a:buNone/>
            </a:pPr>
            <a:r>
              <a:rPr lang="en-US" sz="1400" dirty="0"/>
              <a:t>With approximately 48 stations as an optimum, let’s run this scenario to obtain our metrics.  Since we’re not sweeping all possible station frequencies, we can increase the number of epochs to get more robust results. Average queue time has come down significantly, though stations in the 21-33km range are still producing long queues.</a:t>
            </a:r>
          </a:p>
          <a:p>
            <a:r>
              <a:rPr lang="en-US" sz="1200" b="1" dirty="0">
                <a:latin typeface="Andale Mono" panose="020B0509000000000004" pitchFamily="49" charset="0"/>
              </a:rPr>
              <a:t>s3b = run_scenario(num_drivers=1000, num_stations=48, num_epochs=35)</a:t>
            </a:r>
          </a:p>
        </p:txBody>
      </p:sp>
      <p:graphicFrame>
        <p:nvGraphicFramePr>
          <p:cNvPr id="5" name="Table 4">
            <a:extLst>
              <a:ext uri="{FF2B5EF4-FFF2-40B4-BE49-F238E27FC236}">
                <a16:creationId xmlns:a16="http://schemas.microsoft.com/office/drawing/2014/main" id="{B428E3C8-FD31-E493-17B8-3368741BBF23}"/>
              </a:ext>
            </a:extLst>
          </p:cNvPr>
          <p:cNvGraphicFramePr>
            <a:graphicFrameLocks noGrp="1"/>
          </p:cNvGraphicFramePr>
          <p:nvPr>
            <p:extLst>
              <p:ext uri="{D42A27DB-BD31-4B8C-83A1-F6EECF244321}">
                <p14:modId xmlns:p14="http://schemas.microsoft.com/office/powerpoint/2010/main" val="4077218280"/>
              </p:ext>
            </p:extLst>
          </p:nvPr>
        </p:nvGraphicFramePr>
        <p:xfrm>
          <a:off x="1121834" y="3403290"/>
          <a:ext cx="2451100" cy="3169920"/>
        </p:xfrm>
        <a:graphic>
          <a:graphicData uri="http://schemas.openxmlformats.org/drawingml/2006/table">
            <a:tbl>
              <a:tblPr bandRow="1">
                <a:tableStyleId>{5C22544A-7EE6-4342-B048-85BDC9FD1C3A}</a:tableStyleId>
              </a:tblPr>
              <a:tblGrid>
                <a:gridCol w="1278466">
                  <a:extLst>
                    <a:ext uri="{9D8B030D-6E8A-4147-A177-3AD203B41FA5}">
                      <a16:colId xmlns:a16="http://schemas.microsoft.com/office/drawing/2014/main" val="1529176532"/>
                    </a:ext>
                  </a:extLst>
                </a:gridCol>
                <a:gridCol w="1172634">
                  <a:extLst>
                    <a:ext uri="{9D8B030D-6E8A-4147-A177-3AD203B41FA5}">
                      <a16:colId xmlns:a16="http://schemas.microsoft.com/office/drawing/2014/main" val="3843961982"/>
                    </a:ext>
                  </a:extLst>
                </a:gridCol>
              </a:tblGrid>
              <a:tr h="234787">
                <a:tc>
                  <a:txBody>
                    <a:bodyPr/>
                    <a:lstStyle/>
                    <a:p>
                      <a:r>
                        <a:rPr lang="en-US" sz="1000" dirty="0"/>
                        <a:t>Avg Trip Time</a:t>
                      </a:r>
                    </a:p>
                  </a:txBody>
                  <a:tcPr anchor="ctr"/>
                </a:tc>
                <a:tc>
                  <a:txBody>
                    <a:bodyPr/>
                    <a:lstStyle/>
                    <a:p>
                      <a:r>
                        <a:rPr lang="en-US" sz="1000" dirty="0"/>
                        <a:t>388.0</a:t>
                      </a:r>
                    </a:p>
                  </a:txBody>
                  <a:tcPr anchor="ctr"/>
                </a:tc>
                <a:extLst>
                  <a:ext uri="{0D108BD9-81ED-4DB2-BD59-A6C34878D82A}">
                    <a16:rowId xmlns:a16="http://schemas.microsoft.com/office/drawing/2014/main" val="3034086188"/>
                  </a:ext>
                </a:extLst>
              </a:tr>
              <a:tr h="234787">
                <a:tc>
                  <a:txBody>
                    <a:bodyPr/>
                    <a:lstStyle/>
                    <a:p>
                      <a:r>
                        <a:rPr lang="en-US" sz="1000" dirty="0"/>
                        <a:t>CI Trip TIme</a:t>
                      </a:r>
                    </a:p>
                  </a:txBody>
                  <a:tcPr anchor="ctr">
                    <a:solidFill>
                      <a:srgbClr val="DBE9CD"/>
                    </a:solidFill>
                  </a:tcPr>
                </a:tc>
                <a:tc>
                  <a:txBody>
                    <a:bodyPr/>
                    <a:lstStyle/>
                    <a:p>
                      <a:r>
                        <a:rPr lang="en-US" sz="1000" dirty="0"/>
                        <a:t>388.3, 389.3</a:t>
                      </a:r>
                    </a:p>
                  </a:txBody>
                  <a:tcPr anchor="ctr">
                    <a:solidFill>
                      <a:srgbClr val="DBE9CD"/>
                    </a:solidFill>
                  </a:tcPr>
                </a:tc>
                <a:extLst>
                  <a:ext uri="{0D108BD9-81ED-4DB2-BD59-A6C34878D82A}">
                    <a16:rowId xmlns:a16="http://schemas.microsoft.com/office/drawing/2014/main" val="2631072489"/>
                  </a:ext>
                </a:extLst>
              </a:tr>
              <a:tr h="234787">
                <a:tc>
                  <a:txBody>
                    <a:bodyPr/>
                    <a:lstStyle/>
                    <a:p>
                      <a:r>
                        <a:rPr lang="en-US" sz="1000" dirty="0"/>
                        <a:t>Max Trip Time</a:t>
                      </a:r>
                    </a:p>
                  </a:txBody>
                  <a:tcPr anchor="ctr"/>
                </a:tc>
                <a:tc>
                  <a:txBody>
                    <a:bodyPr/>
                    <a:lstStyle/>
                    <a:p>
                      <a:r>
                        <a:rPr lang="en-US" sz="1000" dirty="0"/>
                        <a:t>927.9</a:t>
                      </a:r>
                    </a:p>
                  </a:txBody>
                  <a:tcPr anchor="ctr"/>
                </a:tc>
                <a:extLst>
                  <a:ext uri="{0D108BD9-81ED-4DB2-BD59-A6C34878D82A}">
                    <a16:rowId xmlns:a16="http://schemas.microsoft.com/office/drawing/2014/main" val="455448828"/>
                  </a:ext>
                </a:extLst>
              </a:tr>
              <a:tr h="234787">
                <a:tc>
                  <a:txBody>
                    <a:bodyPr/>
                    <a:lstStyle/>
                    <a:p>
                      <a:r>
                        <a:rPr lang="en-US" sz="1000" dirty="0"/>
                        <a:t>Avg Queue Time</a:t>
                      </a:r>
                    </a:p>
                  </a:txBody>
                  <a:tcPr anchor="ctr"/>
                </a:tc>
                <a:tc>
                  <a:txBody>
                    <a:bodyPr/>
                    <a:lstStyle/>
                    <a:p>
                      <a:r>
                        <a:rPr lang="en-US" sz="1000" dirty="0"/>
                        <a:t>13.8</a:t>
                      </a:r>
                    </a:p>
                  </a:txBody>
                  <a:tcPr anchor="ctr"/>
                </a:tc>
                <a:extLst>
                  <a:ext uri="{0D108BD9-81ED-4DB2-BD59-A6C34878D82A}">
                    <a16:rowId xmlns:a16="http://schemas.microsoft.com/office/drawing/2014/main" val="3925457876"/>
                  </a:ext>
                </a:extLst>
              </a:tr>
              <a:tr h="234787">
                <a:tc>
                  <a:txBody>
                    <a:bodyPr/>
                    <a:lstStyle/>
                    <a:p>
                      <a:r>
                        <a:rPr lang="en-US" sz="1000" dirty="0"/>
                        <a:t>CI Queue Time</a:t>
                      </a:r>
                    </a:p>
                  </a:txBody>
                  <a:tcPr anchor="ctr">
                    <a:solidFill>
                      <a:srgbClr val="EEF4E8"/>
                    </a:solidFill>
                  </a:tcPr>
                </a:tc>
                <a:tc>
                  <a:txBody>
                    <a:bodyPr/>
                    <a:lstStyle/>
                    <a:p>
                      <a:r>
                        <a:rPr lang="en-US" sz="1000" dirty="0"/>
                        <a:t>13.3, 14.4</a:t>
                      </a:r>
                    </a:p>
                  </a:txBody>
                  <a:tcPr anchor="ctr">
                    <a:solidFill>
                      <a:srgbClr val="EEF4E8"/>
                    </a:solidFill>
                  </a:tcPr>
                </a:tc>
                <a:extLst>
                  <a:ext uri="{0D108BD9-81ED-4DB2-BD59-A6C34878D82A}">
                    <a16:rowId xmlns:a16="http://schemas.microsoft.com/office/drawing/2014/main" val="1781293402"/>
                  </a:ext>
                </a:extLst>
              </a:tr>
              <a:tr h="234787">
                <a:tc>
                  <a:txBody>
                    <a:bodyPr/>
                    <a:lstStyle/>
                    <a:p>
                      <a:r>
                        <a:rPr lang="en-US" sz="1000" dirty="0"/>
                        <a:t>Max Queue Time</a:t>
                      </a:r>
                    </a:p>
                  </a:txBody>
                  <a:tcPr anchor="ctr"/>
                </a:tc>
                <a:tc>
                  <a:txBody>
                    <a:bodyPr/>
                    <a:lstStyle/>
                    <a:p>
                      <a:r>
                        <a:rPr lang="en-US" sz="1000" dirty="0"/>
                        <a:t>556.5</a:t>
                      </a:r>
                    </a:p>
                  </a:txBody>
                  <a:tcPr anchor="ctr"/>
                </a:tc>
                <a:extLst>
                  <a:ext uri="{0D108BD9-81ED-4DB2-BD59-A6C34878D82A}">
                    <a16:rowId xmlns:a16="http://schemas.microsoft.com/office/drawing/2014/main" val="3430741840"/>
                  </a:ext>
                </a:extLst>
              </a:tr>
              <a:tr h="234787">
                <a:tc>
                  <a:txBody>
                    <a:bodyPr/>
                    <a:lstStyle/>
                    <a:p>
                      <a:r>
                        <a:rPr lang="en-US" sz="1000" dirty="0"/>
                        <a:t>Avg Charge Time</a:t>
                      </a:r>
                    </a:p>
                  </a:txBody>
                  <a:tcPr anchor="ctr"/>
                </a:tc>
                <a:tc>
                  <a:txBody>
                    <a:bodyPr/>
                    <a:lstStyle/>
                    <a:p>
                      <a:r>
                        <a:rPr lang="en-US" sz="1000" dirty="0"/>
                        <a:t>21.6</a:t>
                      </a:r>
                    </a:p>
                  </a:txBody>
                  <a:tcPr anchor="ctr"/>
                </a:tc>
                <a:extLst>
                  <a:ext uri="{0D108BD9-81ED-4DB2-BD59-A6C34878D82A}">
                    <a16:rowId xmlns:a16="http://schemas.microsoft.com/office/drawing/2014/main" val="3482297808"/>
                  </a:ext>
                </a:extLst>
              </a:tr>
              <a:tr h="234787">
                <a:tc>
                  <a:txBody>
                    <a:bodyPr/>
                    <a:lstStyle/>
                    <a:p>
                      <a:r>
                        <a:rPr lang="en-US" sz="1000" dirty="0"/>
                        <a:t>CI Charge TIme</a:t>
                      </a:r>
                    </a:p>
                  </a:txBody>
                  <a:tcPr anchor="ctr">
                    <a:solidFill>
                      <a:srgbClr val="DBE9CD"/>
                    </a:solidFill>
                  </a:tcPr>
                </a:tc>
                <a:tc>
                  <a:txBody>
                    <a:bodyPr/>
                    <a:lstStyle/>
                    <a:p>
                      <a:r>
                        <a:rPr lang="en-US" sz="1000" dirty="0"/>
                        <a:t>21.5, 21.6</a:t>
                      </a:r>
                    </a:p>
                  </a:txBody>
                  <a:tcPr anchor="ctr">
                    <a:solidFill>
                      <a:srgbClr val="DBE9CD"/>
                    </a:solidFill>
                  </a:tcPr>
                </a:tc>
                <a:extLst>
                  <a:ext uri="{0D108BD9-81ED-4DB2-BD59-A6C34878D82A}">
                    <a16:rowId xmlns:a16="http://schemas.microsoft.com/office/drawing/2014/main" val="75881307"/>
                  </a:ext>
                </a:extLst>
              </a:tr>
              <a:tr h="234787">
                <a:tc>
                  <a:txBody>
                    <a:bodyPr/>
                    <a:lstStyle/>
                    <a:p>
                      <a:r>
                        <a:rPr lang="en-US" sz="1000" dirty="0"/>
                        <a:t>Max Charge Time</a:t>
                      </a:r>
                    </a:p>
                  </a:txBody>
                  <a:tcPr anchor="ctr"/>
                </a:tc>
                <a:tc>
                  <a:txBody>
                    <a:bodyPr/>
                    <a:lstStyle/>
                    <a:p>
                      <a:r>
                        <a:rPr lang="en-US" sz="1000" dirty="0"/>
                        <a:t>48.0</a:t>
                      </a:r>
                    </a:p>
                  </a:txBody>
                  <a:tcPr anchor="ctr"/>
                </a:tc>
                <a:extLst>
                  <a:ext uri="{0D108BD9-81ED-4DB2-BD59-A6C34878D82A}">
                    <a16:rowId xmlns:a16="http://schemas.microsoft.com/office/drawing/2014/main" val="3695165223"/>
                  </a:ext>
                </a:extLst>
              </a:tr>
              <a:tr h="234787">
                <a:tc>
                  <a:txBody>
                    <a:bodyPr/>
                    <a:lstStyle/>
                    <a:p>
                      <a:r>
                        <a:rPr lang="en-US" sz="1000" dirty="0"/>
                        <a:t>Avg Station Time</a:t>
                      </a:r>
                    </a:p>
                  </a:txBody>
                  <a:tcPr anchor="ctr">
                    <a:solidFill>
                      <a:srgbClr val="EEF4E8"/>
                    </a:solidFill>
                  </a:tcPr>
                </a:tc>
                <a:tc>
                  <a:txBody>
                    <a:bodyPr/>
                    <a:lstStyle/>
                    <a:p>
                      <a:r>
                        <a:rPr lang="en-US" sz="1000" dirty="0"/>
                        <a:t>35.4</a:t>
                      </a:r>
                    </a:p>
                  </a:txBody>
                  <a:tcPr anchor="ctr">
                    <a:solidFill>
                      <a:srgbClr val="EEF4E8"/>
                    </a:solidFill>
                  </a:tcPr>
                </a:tc>
                <a:extLst>
                  <a:ext uri="{0D108BD9-81ED-4DB2-BD59-A6C34878D82A}">
                    <a16:rowId xmlns:a16="http://schemas.microsoft.com/office/drawing/2014/main" val="2179587027"/>
                  </a:ext>
                </a:extLst>
              </a:tr>
              <a:tr h="234787">
                <a:tc>
                  <a:txBody>
                    <a:bodyPr/>
                    <a:lstStyle/>
                    <a:p>
                      <a:r>
                        <a:rPr lang="en-US" sz="1000" dirty="0"/>
                        <a:t>CI Station TIme</a:t>
                      </a:r>
                    </a:p>
                  </a:txBody>
                  <a:tcPr anchor="ctr">
                    <a:solidFill>
                      <a:srgbClr val="EEF4E8"/>
                    </a:solidFill>
                  </a:tcPr>
                </a:tc>
                <a:tc>
                  <a:txBody>
                    <a:bodyPr/>
                    <a:lstStyle/>
                    <a:p>
                      <a:r>
                        <a:rPr lang="en-US" sz="1000" dirty="0"/>
                        <a:t>34.9, 35.9</a:t>
                      </a:r>
                    </a:p>
                  </a:txBody>
                  <a:tcPr anchor="ctr">
                    <a:solidFill>
                      <a:srgbClr val="EEF4E8"/>
                    </a:solidFill>
                  </a:tcPr>
                </a:tc>
                <a:extLst>
                  <a:ext uri="{0D108BD9-81ED-4DB2-BD59-A6C34878D82A}">
                    <a16:rowId xmlns:a16="http://schemas.microsoft.com/office/drawing/2014/main" val="1371259020"/>
                  </a:ext>
                </a:extLst>
              </a:tr>
              <a:tr h="234787">
                <a:tc>
                  <a:txBody>
                    <a:bodyPr/>
                    <a:lstStyle/>
                    <a:p>
                      <a:r>
                        <a:rPr lang="en-US" sz="1000" dirty="0"/>
                        <a:t>Max Station Time</a:t>
                      </a:r>
                    </a:p>
                  </a:txBody>
                  <a:tcPr anchor="ctr">
                    <a:solidFill>
                      <a:srgbClr val="EEF4E8"/>
                    </a:solidFill>
                  </a:tcPr>
                </a:tc>
                <a:tc>
                  <a:txBody>
                    <a:bodyPr/>
                    <a:lstStyle/>
                    <a:p>
                      <a:r>
                        <a:rPr lang="en-US" sz="1000" dirty="0"/>
                        <a:t>575.5</a:t>
                      </a:r>
                    </a:p>
                  </a:txBody>
                  <a:tcPr anchor="ctr">
                    <a:solidFill>
                      <a:srgbClr val="EEF4E8"/>
                    </a:solidFill>
                  </a:tcPr>
                </a:tc>
                <a:extLst>
                  <a:ext uri="{0D108BD9-81ED-4DB2-BD59-A6C34878D82A}">
                    <a16:rowId xmlns:a16="http://schemas.microsoft.com/office/drawing/2014/main" val="2172198748"/>
                  </a:ext>
                </a:extLst>
              </a:tr>
              <a:tr h="234787">
                <a:tc>
                  <a:txBody>
                    <a:bodyPr/>
                    <a:lstStyle/>
                    <a:p>
                      <a:r>
                        <a:rPr lang="en-US" sz="1000" dirty="0"/>
                        <a:t>Avg Dead Batteries</a:t>
                      </a:r>
                    </a:p>
                  </a:txBody>
                  <a:tcPr anchor="ctr">
                    <a:solidFill>
                      <a:srgbClr val="DBE9CD"/>
                    </a:solidFill>
                  </a:tcPr>
                </a:tc>
                <a:tc>
                  <a:txBody>
                    <a:bodyPr/>
                    <a:lstStyle/>
                    <a:p>
                      <a:r>
                        <a:rPr lang="en-US" sz="1000" dirty="0"/>
                        <a:t>0.0</a:t>
                      </a:r>
                    </a:p>
                  </a:txBody>
                  <a:tcPr anchor="ctr">
                    <a:solidFill>
                      <a:srgbClr val="DBE9CD"/>
                    </a:solidFill>
                  </a:tcPr>
                </a:tc>
                <a:extLst>
                  <a:ext uri="{0D108BD9-81ED-4DB2-BD59-A6C34878D82A}">
                    <a16:rowId xmlns:a16="http://schemas.microsoft.com/office/drawing/2014/main" val="891092902"/>
                  </a:ext>
                </a:extLst>
              </a:tr>
            </a:tbl>
          </a:graphicData>
        </a:graphic>
      </p:graphicFrame>
    </p:spTree>
    <p:extLst>
      <p:ext uri="{BB962C8B-B14F-4D97-AF65-F5344CB8AC3E}">
        <p14:creationId xmlns:p14="http://schemas.microsoft.com/office/powerpoint/2010/main" val="400033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35033B5-A60A-A7D5-C1E7-48549F57F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515" y="2643961"/>
            <a:ext cx="4294803" cy="37084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6DDB5F-A01B-F1B8-D4F5-1D6AF376CC04}"/>
              </a:ext>
            </a:extLst>
          </p:cNvPr>
          <p:cNvSpPr>
            <a:spLocks noGrp="1"/>
          </p:cNvSpPr>
          <p:nvPr>
            <p:ph type="title"/>
          </p:nvPr>
        </p:nvSpPr>
        <p:spPr/>
        <p:txBody>
          <a:bodyPr/>
          <a:lstStyle/>
          <a:p>
            <a:r>
              <a:rPr lang="en-US" dirty="0"/>
              <a:t>Scenario 4 </a:t>
            </a:r>
            <a:br>
              <a:rPr lang="en-US" dirty="0"/>
            </a:br>
            <a:r>
              <a:rPr lang="en-US" sz="2400" dirty="0">
                <a:solidFill>
                  <a:schemeClr val="tx1"/>
                </a:solidFill>
              </a:rPr>
              <a:t>Monte Carlo</a:t>
            </a:r>
          </a:p>
        </p:txBody>
      </p:sp>
      <p:sp>
        <p:nvSpPr>
          <p:cNvPr id="3" name="Content Placeholder 2">
            <a:extLst>
              <a:ext uri="{FF2B5EF4-FFF2-40B4-BE49-F238E27FC236}">
                <a16:creationId xmlns:a16="http://schemas.microsoft.com/office/drawing/2014/main" id="{6D142463-3F23-1DE8-89E2-0E73D850829E}"/>
              </a:ext>
            </a:extLst>
          </p:cNvPr>
          <p:cNvSpPr>
            <a:spLocks noGrp="1"/>
          </p:cNvSpPr>
          <p:nvPr>
            <p:ph idx="1"/>
          </p:nvPr>
        </p:nvSpPr>
        <p:spPr>
          <a:xfrm>
            <a:off x="677333" y="1930400"/>
            <a:ext cx="8881533" cy="3880773"/>
          </a:xfrm>
        </p:spPr>
        <p:txBody>
          <a:bodyPr>
            <a:normAutofit/>
          </a:bodyPr>
          <a:lstStyle/>
          <a:p>
            <a:pPr marL="0" indent="0">
              <a:buNone/>
            </a:pPr>
            <a:r>
              <a:rPr lang="en-US" sz="1400" dirty="0"/>
              <a:t>Finally, we can begin to explore some of the relationships between our simulation variables by performing a Monte Carlo simulation, randomly varying our parameters for vehicle model mix, number of stations, chargers and charging speeds.</a:t>
            </a:r>
          </a:p>
          <a:p>
            <a:r>
              <a:rPr lang="en-US" sz="1200" b="1" dirty="0">
                <a:latin typeface="Andale Mono" panose="020B0509000000000004" pitchFamily="49" charset="0"/>
              </a:rPr>
              <a:t>s4 </a:t>
            </a:r>
            <a:r>
              <a:rPr lang="en-US" sz="1200" b="1" dirty="0">
                <a:effectLst/>
                <a:latin typeface="Andale Mono" panose="020B0509000000000004" pitchFamily="49" charset="0"/>
              </a:rPr>
              <a:t>=</a:t>
            </a:r>
            <a:r>
              <a:rPr lang="en-US" sz="1200" b="1" dirty="0">
                <a:latin typeface="Andale Mono" panose="020B0509000000000004" pitchFamily="49" charset="0"/>
              </a:rPr>
              <a:t> run_montecarlo</a:t>
            </a:r>
            <a:r>
              <a:rPr lang="en-US" sz="1200" b="1" dirty="0">
                <a:effectLst/>
                <a:latin typeface="Andale Mono" panose="020B0509000000000004" pitchFamily="49" charset="0"/>
              </a:rPr>
              <a:t>(</a:t>
            </a:r>
            <a:r>
              <a:rPr lang="en-US" sz="1200" b="1" dirty="0">
                <a:latin typeface="Andale Mono" panose="020B0509000000000004" pitchFamily="49" charset="0"/>
              </a:rPr>
              <a:t>num_runs</a:t>
            </a:r>
            <a:r>
              <a:rPr lang="en-US" sz="1200" b="1" dirty="0">
                <a:effectLst/>
                <a:latin typeface="Andale Mono" panose="020B0509000000000004" pitchFamily="49" charset="0"/>
              </a:rPr>
              <a:t>=50,</a:t>
            </a:r>
            <a:r>
              <a:rPr lang="en-US" sz="1200" b="1" dirty="0">
                <a:latin typeface="Andale Mono" panose="020B0509000000000004" pitchFamily="49" charset="0"/>
              </a:rPr>
              <a:t> num_epochs</a:t>
            </a:r>
            <a:r>
              <a:rPr lang="en-US" sz="1200" b="1" dirty="0">
                <a:effectLst/>
                <a:latin typeface="Andale Mono" panose="020B0509000000000004" pitchFamily="49" charset="0"/>
              </a:rPr>
              <a:t>=5)</a:t>
            </a:r>
          </a:p>
          <a:p>
            <a:pPr marL="0" indent="0">
              <a:buNone/>
            </a:pPr>
            <a:br>
              <a:rPr lang="en-US" sz="1200" b="1" dirty="0">
                <a:latin typeface="Andale Mono" panose="020B0509000000000004" pitchFamily="49" charset="0"/>
              </a:rPr>
            </a:br>
            <a:endParaRPr lang="en-US" sz="1500" dirty="0"/>
          </a:p>
        </p:txBody>
      </p:sp>
      <p:sp>
        <p:nvSpPr>
          <p:cNvPr id="4" name="TextBox 3">
            <a:extLst>
              <a:ext uri="{FF2B5EF4-FFF2-40B4-BE49-F238E27FC236}">
                <a16:creationId xmlns:a16="http://schemas.microsoft.com/office/drawing/2014/main" id="{8E2C4F20-BD41-AC50-F061-DBB4CEE4841A}"/>
              </a:ext>
            </a:extLst>
          </p:cNvPr>
          <p:cNvSpPr txBox="1"/>
          <p:nvPr/>
        </p:nvSpPr>
        <p:spPr>
          <a:xfrm>
            <a:off x="1612489" y="3436374"/>
            <a:ext cx="3165987" cy="2123658"/>
          </a:xfrm>
          <a:prstGeom prst="rect">
            <a:avLst/>
          </a:prstGeom>
          <a:noFill/>
        </p:spPr>
        <p:txBody>
          <a:bodyPr wrap="square" rtlCol="0">
            <a:spAutoFit/>
          </a:bodyPr>
          <a:lstStyle/>
          <a:p>
            <a:r>
              <a:rPr lang="en-US" sz="1200" dirty="0"/>
              <a:t>While a heatmap is simply a first pass at a Monte Carlo analysis, we can confirm some of the observed characteristics of our simulation, and perhaps uncover some new ones. </a:t>
            </a:r>
          </a:p>
          <a:p>
            <a:endParaRPr lang="en-US" sz="1200" dirty="0"/>
          </a:p>
          <a:p>
            <a:r>
              <a:rPr lang="en-US" sz="1200" dirty="0"/>
              <a:t>For example, the relationship between trip time &lt;&gt; queue time is stronger than trip time &lt;&gt; charge time, reinforcing our finding that queue times are a serious bottleneck for our simulation!</a:t>
            </a:r>
          </a:p>
        </p:txBody>
      </p:sp>
    </p:spTree>
    <p:extLst>
      <p:ext uri="{BB962C8B-B14F-4D97-AF65-F5344CB8AC3E}">
        <p14:creationId xmlns:p14="http://schemas.microsoft.com/office/powerpoint/2010/main" val="111278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FB24-3D53-AEFE-C8BD-E07941615A6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872292F-8255-F728-DE2D-BA9040C53F9B}"/>
              </a:ext>
            </a:extLst>
          </p:cNvPr>
          <p:cNvSpPr>
            <a:spLocks noGrp="1"/>
          </p:cNvSpPr>
          <p:nvPr>
            <p:ph idx="1"/>
          </p:nvPr>
        </p:nvSpPr>
        <p:spPr>
          <a:xfrm>
            <a:off x="677334" y="1930400"/>
            <a:ext cx="8596668" cy="3942499"/>
          </a:xfrm>
        </p:spPr>
        <p:txBody>
          <a:bodyPr>
            <a:normAutofit/>
          </a:bodyPr>
          <a:lstStyle/>
          <a:p>
            <a:pPr marL="0" indent="0">
              <a:buNone/>
            </a:pPr>
            <a:r>
              <a:rPr lang="en-US" sz="1400" dirty="0"/>
              <a:t>Of course this is only half the story for our simple model of point-to-point travel between two major cities -- there is also traffic moving in the opposite direction, perhaps experiencing similar charger queue woes in the reverse order. </a:t>
            </a:r>
          </a:p>
          <a:p>
            <a:pPr marL="0" indent="0">
              <a:buNone/>
            </a:pPr>
            <a:r>
              <a:rPr lang="en-US" sz="1400" dirty="0"/>
              <a:t>However we can make a few observations based on this initial simulation:</a:t>
            </a:r>
          </a:p>
          <a:p>
            <a:pPr>
              <a:buFont typeface="Courier New" panose="02070309020205020404" pitchFamily="49" charset="0"/>
              <a:buChar char="o"/>
            </a:pPr>
            <a:r>
              <a:rPr lang="en-US" sz="1400" dirty="0"/>
              <a:t>Assuming stations are roughly equally spaced along this 600km route, approximately 1 station for every 20 drivers is a starting benchmark for station density supporting long-distance travel, statistically reducing or eliminating 'dead battery' events due to charger scarcity.</a:t>
            </a:r>
          </a:p>
          <a:p>
            <a:pPr>
              <a:buFont typeface="Courier New" panose="02070309020205020404" pitchFamily="49" charset="0"/>
              <a:buChar char="o"/>
            </a:pPr>
            <a:r>
              <a:rPr lang="en-US" sz="1400" dirty="0"/>
              <a:t>This station density can be further optimized by analyzing locations experiencing long charging queues, and simulating increased station frequency and/or capacity in these regions.</a:t>
            </a:r>
          </a:p>
          <a:p>
            <a:pPr>
              <a:buFont typeface="Courier New" panose="02070309020205020404" pitchFamily="49" charset="0"/>
              <a:buChar char="o"/>
            </a:pPr>
            <a:r>
              <a:rPr lang="en-US" sz="1400" dirty="0"/>
              <a:t>Consumer preferences around total trip times, queue and charging times can be simulated and optimized against for higher levels of driver satisfaction.</a:t>
            </a:r>
          </a:p>
        </p:txBody>
      </p:sp>
    </p:spTree>
    <p:extLst>
      <p:ext uri="{BB962C8B-B14F-4D97-AF65-F5344CB8AC3E}">
        <p14:creationId xmlns:p14="http://schemas.microsoft.com/office/powerpoint/2010/main" val="409177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FB24-3D53-AEFE-C8BD-E07941615A6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872292F-8255-F728-DE2D-BA9040C53F9B}"/>
              </a:ext>
            </a:extLst>
          </p:cNvPr>
          <p:cNvSpPr>
            <a:spLocks noGrp="1"/>
          </p:cNvSpPr>
          <p:nvPr>
            <p:ph idx="1"/>
          </p:nvPr>
        </p:nvSpPr>
        <p:spPr>
          <a:xfrm>
            <a:off x="677334" y="1930400"/>
            <a:ext cx="9302408" cy="3942499"/>
          </a:xfrm>
        </p:spPr>
        <p:txBody>
          <a:bodyPr>
            <a:normAutofit/>
          </a:bodyPr>
          <a:lstStyle/>
          <a:p>
            <a:pPr>
              <a:buFont typeface="+mj-lt"/>
              <a:buAutoNum type="arabicPeriod"/>
            </a:pPr>
            <a:r>
              <a:rPr lang="en-US" sz="1400" dirty="0">
                <a:hlinkClick r:id="rId2"/>
              </a:rPr>
              <a:t>TMAS Data Program</a:t>
            </a:r>
            <a:r>
              <a:rPr lang="en-US" sz="1400" dirty="0"/>
              <a:t>, Federal Highway Administration</a:t>
            </a:r>
          </a:p>
          <a:p>
            <a:pPr>
              <a:buFont typeface="+mj-lt"/>
              <a:buAutoNum type="arabicPeriod"/>
            </a:pPr>
            <a:r>
              <a:rPr lang="en-US" sz="1400" dirty="0">
                <a:hlinkClick r:id="rId3"/>
              </a:rPr>
              <a:t>Open Charge Map</a:t>
            </a:r>
            <a:endParaRPr lang="en-US" sz="1400" dirty="0"/>
          </a:p>
          <a:p>
            <a:pPr>
              <a:buFont typeface="+mj-lt"/>
              <a:buAutoNum type="arabicPeriod"/>
            </a:pPr>
            <a:r>
              <a:rPr lang="en-US" sz="1400" dirty="0">
                <a:hlinkClick r:id="rId4"/>
              </a:rPr>
              <a:t>Electric Vehicle Database</a:t>
            </a:r>
            <a:endParaRPr lang="en-US" sz="1400" dirty="0"/>
          </a:p>
          <a:p>
            <a:pPr>
              <a:buFont typeface="+mj-lt"/>
              <a:buAutoNum type="arabicPeriod"/>
            </a:pPr>
            <a:r>
              <a:rPr lang="en-US" sz="1400" dirty="0">
                <a:hlinkClick r:id="rId5"/>
              </a:rPr>
              <a:t>EVadoption.com</a:t>
            </a:r>
            <a:r>
              <a:rPr lang="en-US" sz="1400" dirty="0"/>
              <a:t> </a:t>
            </a:r>
          </a:p>
          <a:p>
            <a:pPr>
              <a:buFont typeface="+mj-lt"/>
              <a:buAutoNum type="arabicPeriod"/>
            </a:pPr>
            <a:r>
              <a:rPr lang="en-US" sz="1400" dirty="0">
                <a:hlinkClick r:id="rId6"/>
              </a:rPr>
              <a:t>Global EV Outlook 2024</a:t>
            </a:r>
            <a:r>
              <a:rPr lang="en-US" sz="1400" dirty="0"/>
              <a:t>, International Energy Agency (IEA)</a:t>
            </a:r>
          </a:p>
          <a:p>
            <a:pPr>
              <a:buFont typeface="+mj-lt"/>
              <a:buAutoNum type="arabicPeriod"/>
            </a:pPr>
            <a:r>
              <a:rPr lang="en-US" sz="1400" dirty="0">
                <a:hlinkClick r:id="rId7"/>
              </a:rPr>
              <a:t>The 2030 National Charging Network</a:t>
            </a:r>
            <a:r>
              <a:rPr lang="en-US" sz="1400" dirty="0"/>
              <a:t>, National Renewable Energy Laboratory (NREL)</a:t>
            </a:r>
          </a:p>
        </p:txBody>
      </p:sp>
    </p:spTree>
    <p:extLst>
      <p:ext uri="{BB962C8B-B14F-4D97-AF65-F5344CB8AC3E}">
        <p14:creationId xmlns:p14="http://schemas.microsoft.com/office/powerpoint/2010/main" val="180085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F07BE1-03FB-96F9-38F3-4406765D4C93}"/>
              </a:ext>
            </a:extLst>
          </p:cNvPr>
          <p:cNvSpPr>
            <a:spLocks noGrp="1"/>
          </p:cNvSpPr>
          <p:nvPr>
            <p:ph type="title"/>
          </p:nvPr>
        </p:nvSpPr>
        <p:spPr/>
        <p:txBody>
          <a:bodyPr>
            <a:normAutofit/>
          </a:bodyPr>
          <a:lstStyle/>
          <a:p>
            <a:r>
              <a:rPr lang="en-US" sz="3600" i="0" u="none" strike="noStrike" dirty="0">
                <a:solidFill>
                  <a:srgbClr val="000000"/>
                </a:solidFill>
                <a:effectLst/>
                <a:latin typeface="Graphik"/>
              </a:rPr>
              <a:t>Electric car sales keep rising and could reach around 17 million in 2024, accounting for more than </a:t>
            </a:r>
            <a:r>
              <a:rPr lang="en-US" sz="3600" b="1" i="0" u="none" strike="noStrike" dirty="0">
                <a:solidFill>
                  <a:srgbClr val="000000"/>
                </a:solidFill>
                <a:effectLst/>
                <a:latin typeface="Graphik"/>
              </a:rPr>
              <a:t>one in five </a:t>
            </a:r>
            <a:r>
              <a:rPr lang="en-US" sz="3600" i="0" u="none" strike="noStrike" dirty="0">
                <a:solidFill>
                  <a:srgbClr val="000000"/>
                </a:solidFill>
                <a:effectLst/>
                <a:latin typeface="Graphik"/>
              </a:rPr>
              <a:t>cars sold worldwide.</a:t>
            </a:r>
            <a:endParaRPr lang="en-US" sz="3600" dirty="0"/>
          </a:p>
        </p:txBody>
      </p:sp>
      <p:sp>
        <p:nvSpPr>
          <p:cNvPr id="6" name="Text Placeholder 5">
            <a:extLst>
              <a:ext uri="{FF2B5EF4-FFF2-40B4-BE49-F238E27FC236}">
                <a16:creationId xmlns:a16="http://schemas.microsoft.com/office/drawing/2014/main" id="{D7B17FF0-4EC3-E754-5621-D815C6107A55}"/>
              </a:ext>
            </a:extLst>
          </p:cNvPr>
          <p:cNvSpPr>
            <a:spLocks noGrp="1"/>
          </p:cNvSpPr>
          <p:nvPr>
            <p:ph type="body" sz="quarter" idx="13"/>
          </p:nvPr>
        </p:nvSpPr>
        <p:spPr/>
        <p:txBody>
          <a:bodyPr/>
          <a:lstStyle/>
          <a:p>
            <a:r>
              <a:rPr lang="en-US" dirty="0">
                <a:hlinkClick r:id="rId2"/>
              </a:rPr>
              <a:t>Global EV Outlook 2024</a:t>
            </a:r>
            <a:r>
              <a:rPr lang="en-US" dirty="0"/>
              <a:t>, International Energy Agency (IEA)</a:t>
            </a:r>
          </a:p>
        </p:txBody>
      </p:sp>
    </p:spTree>
    <p:extLst>
      <p:ext uri="{BB962C8B-B14F-4D97-AF65-F5344CB8AC3E}">
        <p14:creationId xmlns:p14="http://schemas.microsoft.com/office/powerpoint/2010/main" val="175186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F07BE1-03FB-96F9-38F3-4406765D4C93}"/>
              </a:ext>
            </a:extLst>
          </p:cNvPr>
          <p:cNvSpPr>
            <a:spLocks noGrp="1"/>
          </p:cNvSpPr>
          <p:nvPr>
            <p:ph type="title"/>
          </p:nvPr>
        </p:nvSpPr>
        <p:spPr/>
        <p:txBody>
          <a:bodyPr>
            <a:noAutofit/>
          </a:bodyPr>
          <a:lstStyle/>
          <a:p>
            <a:r>
              <a:rPr lang="en-US" sz="2800" i="0" u="none" strike="noStrike" dirty="0">
                <a:solidFill>
                  <a:srgbClr val="000000"/>
                </a:solidFill>
                <a:effectLst/>
                <a:latin typeface="Graphik"/>
              </a:rPr>
              <a:t>(We are) setting the vision for a national charging network that is </a:t>
            </a:r>
            <a:r>
              <a:rPr lang="en-US" sz="2800" i="1" u="none" strike="noStrike" dirty="0">
                <a:solidFill>
                  <a:srgbClr val="000000"/>
                </a:solidFill>
                <a:effectLst/>
                <a:latin typeface="Graphik"/>
              </a:rPr>
              <a:t>convenient, affordable, reliable, and equitable </a:t>
            </a:r>
            <a:r>
              <a:rPr lang="en-US" sz="2800" i="0" u="none" strike="noStrike" dirty="0">
                <a:solidFill>
                  <a:srgbClr val="000000"/>
                </a:solidFill>
                <a:effectLst/>
                <a:latin typeface="Graphik"/>
              </a:rPr>
              <a:t>to enable a future where everyone can ride and drive electric .. capable of supporting 30–42 million PEVs on the road by 2030.</a:t>
            </a:r>
            <a:endParaRPr lang="en-US" sz="2800" dirty="0"/>
          </a:p>
        </p:txBody>
      </p:sp>
      <p:sp>
        <p:nvSpPr>
          <p:cNvPr id="6" name="Text Placeholder 5">
            <a:extLst>
              <a:ext uri="{FF2B5EF4-FFF2-40B4-BE49-F238E27FC236}">
                <a16:creationId xmlns:a16="http://schemas.microsoft.com/office/drawing/2014/main" id="{D7B17FF0-4EC3-E754-5621-D815C6107A55}"/>
              </a:ext>
            </a:extLst>
          </p:cNvPr>
          <p:cNvSpPr>
            <a:spLocks noGrp="1"/>
          </p:cNvSpPr>
          <p:nvPr>
            <p:ph type="body" sz="quarter" idx="13"/>
          </p:nvPr>
        </p:nvSpPr>
        <p:spPr>
          <a:xfrm>
            <a:off x="1366138" y="3632200"/>
            <a:ext cx="7926451" cy="381000"/>
          </a:xfrm>
        </p:spPr>
        <p:txBody>
          <a:bodyPr/>
          <a:lstStyle/>
          <a:p>
            <a:r>
              <a:rPr lang="en-US" dirty="0">
                <a:hlinkClick r:id="rId2"/>
              </a:rPr>
              <a:t>The 2030 National Charging Network</a:t>
            </a:r>
            <a:r>
              <a:rPr lang="en-US" dirty="0"/>
              <a:t>, National Renewable Energy Laboratory (NREL)</a:t>
            </a:r>
          </a:p>
        </p:txBody>
      </p:sp>
    </p:spTree>
    <p:extLst>
      <p:ext uri="{BB962C8B-B14F-4D97-AF65-F5344CB8AC3E}">
        <p14:creationId xmlns:p14="http://schemas.microsoft.com/office/powerpoint/2010/main" val="347520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FB24-3D53-AEFE-C8BD-E07941615A69}"/>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C872292F-8255-F728-DE2D-BA9040C53F9B}"/>
              </a:ext>
            </a:extLst>
          </p:cNvPr>
          <p:cNvSpPr>
            <a:spLocks noGrp="1"/>
          </p:cNvSpPr>
          <p:nvPr>
            <p:ph idx="1"/>
          </p:nvPr>
        </p:nvSpPr>
        <p:spPr>
          <a:xfrm>
            <a:off x="677334" y="1737032"/>
            <a:ext cx="8596668" cy="3942499"/>
          </a:xfrm>
        </p:spPr>
        <p:txBody>
          <a:bodyPr>
            <a:noAutofit/>
          </a:bodyPr>
          <a:lstStyle/>
          <a:p>
            <a:pPr marL="0" indent="0">
              <a:buNone/>
            </a:pPr>
            <a:r>
              <a:rPr lang="en-US" sz="1400" dirty="0"/>
              <a:t>The primary question this simulation aims to address is:</a:t>
            </a:r>
            <a:br>
              <a:rPr lang="en-US" sz="1400" dirty="0"/>
            </a:br>
            <a:endParaRPr lang="en-US" sz="1400" dirty="0"/>
          </a:p>
          <a:p>
            <a:r>
              <a:rPr lang="en-US" sz="1400" dirty="0"/>
              <a:t>What is the optimal distribution and capacity of public EV charging stations needed to support long-distance travel, reducing consumer 'range anxiety' while minimizing wait times and overall trip time?</a:t>
            </a:r>
            <a:br>
              <a:rPr lang="en-US" sz="1400" dirty="0"/>
            </a:br>
            <a:endParaRPr lang="en-US" sz="1400" dirty="0"/>
          </a:p>
          <a:p>
            <a:pPr marL="0" indent="0">
              <a:buNone/>
            </a:pPr>
            <a:r>
              <a:rPr lang="en-US" sz="1400" dirty="0"/>
              <a:t>As more consumers switch to EVs, the demand for reliable and efficient charging infrastructure, especially for long-distance travel, has become critical. Ample public EV charging stations are essential for several reasons:</a:t>
            </a:r>
            <a:br>
              <a:rPr lang="en-US" sz="1400" dirty="0"/>
            </a:br>
            <a:endParaRPr lang="en-US" sz="1400" dirty="0"/>
          </a:p>
          <a:p>
            <a:pPr>
              <a:buFont typeface="Courier New" panose="02070309020205020404" pitchFamily="49" charset="0"/>
              <a:buChar char="o"/>
            </a:pPr>
            <a:r>
              <a:rPr lang="en-US" sz="1400" b="1" dirty="0"/>
              <a:t>Range Anxiety Reduction</a:t>
            </a:r>
            <a:r>
              <a:rPr lang="en-US" sz="1400" dirty="0"/>
              <a:t>: Adequate charging infrastructure alleviates concerns about running out of power during long trips.</a:t>
            </a:r>
          </a:p>
          <a:p>
            <a:pPr>
              <a:buFont typeface="Courier New" panose="02070309020205020404" pitchFamily="49" charset="0"/>
              <a:buChar char="o"/>
            </a:pPr>
            <a:r>
              <a:rPr lang="en-US" sz="1400" b="1" dirty="0"/>
              <a:t>EV Adoption Acceleration</a:t>
            </a:r>
            <a:r>
              <a:rPr lang="en-US" sz="1400" dirty="0"/>
              <a:t>: Robust charging networks encourage more consumers to switch to electric vehicles.</a:t>
            </a:r>
          </a:p>
          <a:p>
            <a:pPr>
              <a:buFont typeface="Courier New" panose="02070309020205020404" pitchFamily="49" charset="0"/>
              <a:buChar char="o"/>
            </a:pPr>
            <a:r>
              <a:rPr lang="en-US" sz="1400" b="1" dirty="0"/>
              <a:t>Economic Impact</a:t>
            </a:r>
            <a:r>
              <a:rPr lang="en-US" sz="1400" dirty="0"/>
              <a:t>: Supporting long-distance EV travel can boost tourism and interstate commerce.</a:t>
            </a:r>
          </a:p>
          <a:p>
            <a:pPr>
              <a:buFont typeface="Courier New" panose="02070309020205020404" pitchFamily="49" charset="0"/>
              <a:buChar char="o"/>
            </a:pPr>
            <a:r>
              <a:rPr lang="en-US" sz="1400" b="1" dirty="0"/>
              <a:t>Environmental Benefits: </a:t>
            </a:r>
            <a:r>
              <a:rPr lang="en-US" sz="1400" dirty="0"/>
              <a:t>Facilitating EV use for long trips reduces overall carbon emissions from the transportation sector.</a:t>
            </a:r>
          </a:p>
          <a:p>
            <a:pPr marL="0" indent="0">
              <a:buNone/>
            </a:pPr>
            <a:endParaRPr lang="en-US" sz="1400" dirty="0"/>
          </a:p>
        </p:txBody>
      </p:sp>
    </p:spTree>
    <p:extLst>
      <p:ext uri="{BB962C8B-B14F-4D97-AF65-F5344CB8AC3E}">
        <p14:creationId xmlns:p14="http://schemas.microsoft.com/office/powerpoint/2010/main" val="312432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2F7F-97E2-5862-56E7-36BF2A6F921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E24477D-72C9-0249-7C84-7D8AD5B8D441}"/>
              </a:ext>
            </a:extLst>
          </p:cNvPr>
          <p:cNvSpPr>
            <a:spLocks noGrp="1"/>
          </p:cNvSpPr>
          <p:nvPr>
            <p:ph idx="1"/>
          </p:nvPr>
        </p:nvSpPr>
        <p:spPr>
          <a:xfrm>
            <a:off x="677334" y="1930400"/>
            <a:ext cx="8596668" cy="3880773"/>
          </a:xfrm>
        </p:spPr>
        <p:txBody>
          <a:bodyPr>
            <a:normAutofit/>
          </a:bodyPr>
          <a:lstStyle/>
          <a:p>
            <a:pPr marL="0" indent="0">
              <a:buNone/>
            </a:pPr>
            <a:r>
              <a:rPr lang="en-US" sz="1400" dirty="0"/>
              <a:t>This model employs a discrete event simulation approach using Python and the SimPy library. Key components include:</a:t>
            </a:r>
            <a:br>
              <a:rPr lang="en-US" sz="1400" dirty="0"/>
            </a:br>
            <a:endParaRPr lang="en-US" sz="1400" dirty="0"/>
          </a:p>
          <a:p>
            <a:pPr>
              <a:buFont typeface="Courier New" panose="02070309020205020404" pitchFamily="49" charset="0"/>
              <a:buChar char="o"/>
            </a:pPr>
            <a:r>
              <a:rPr lang="en-US" sz="1400" b="1" dirty="0"/>
              <a:t>Stochastic Driver Generation</a:t>
            </a:r>
            <a:r>
              <a:rPr lang="en-US" sz="1400" dirty="0"/>
              <a:t>: Creates a population of EV drivers with varying trip start times and destinations.</a:t>
            </a:r>
          </a:p>
          <a:p>
            <a:pPr>
              <a:buFont typeface="Courier New" panose="02070309020205020404" pitchFamily="49" charset="0"/>
              <a:buChar char="o"/>
            </a:pPr>
            <a:r>
              <a:rPr lang="en-US" sz="1400" b="1" dirty="0"/>
              <a:t>Charging Network Model</a:t>
            </a:r>
            <a:r>
              <a:rPr lang="en-US" sz="1400" dirty="0"/>
              <a:t>: Simulates a network of charging stations with different capacities and charging speeds.</a:t>
            </a:r>
          </a:p>
          <a:p>
            <a:pPr>
              <a:buFont typeface="Courier New" panose="02070309020205020404" pitchFamily="49" charset="0"/>
              <a:buChar char="o"/>
            </a:pPr>
            <a:r>
              <a:rPr lang="en-US" sz="1400" b="1" dirty="0"/>
              <a:t>Battery Consumption Model</a:t>
            </a:r>
            <a:r>
              <a:rPr lang="en-US" sz="1400" dirty="0"/>
              <a:t>: Calculates energy consumption based on distance traveled and vehicle efficiency.</a:t>
            </a:r>
          </a:p>
          <a:p>
            <a:pPr>
              <a:buFont typeface="Courier New" panose="02070309020205020404" pitchFamily="49" charset="0"/>
              <a:buChar char="o"/>
            </a:pPr>
            <a:r>
              <a:rPr lang="en-US" sz="1400" b="1" dirty="0"/>
              <a:t>Charging Process Simulation</a:t>
            </a:r>
            <a:r>
              <a:rPr lang="en-US" sz="1400" dirty="0"/>
              <a:t>: Models queuing, charging times, and battery replenishment at stations.</a:t>
            </a:r>
          </a:p>
          <a:p>
            <a:pPr marL="0" indent="0">
              <a:buNone/>
            </a:pPr>
            <a:endParaRPr lang="en-US" sz="1600" dirty="0"/>
          </a:p>
        </p:txBody>
      </p:sp>
    </p:spTree>
    <p:extLst>
      <p:ext uri="{BB962C8B-B14F-4D97-AF65-F5344CB8AC3E}">
        <p14:creationId xmlns:p14="http://schemas.microsoft.com/office/powerpoint/2010/main" val="52243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FB2D-E125-B34E-6340-BC4718E07F36}"/>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A987AF7-EB62-CACD-972D-EC0C78B0A789}"/>
              </a:ext>
            </a:extLst>
          </p:cNvPr>
          <p:cNvSpPr>
            <a:spLocks noGrp="1"/>
          </p:cNvSpPr>
          <p:nvPr>
            <p:ph idx="1"/>
          </p:nvPr>
        </p:nvSpPr>
        <p:spPr>
          <a:xfrm>
            <a:off x="677334" y="1930400"/>
            <a:ext cx="8596668" cy="3880773"/>
          </a:xfrm>
        </p:spPr>
        <p:txBody>
          <a:bodyPr>
            <a:normAutofit/>
          </a:bodyPr>
          <a:lstStyle/>
          <a:p>
            <a:pPr marL="0" indent="0">
              <a:buNone/>
            </a:pPr>
            <a:r>
              <a:rPr lang="en-US" sz="1400" dirty="0"/>
              <a:t>Where possible, publicly-available datasets were used to create rough estimates of traffic density, vehicle models, battery capacity and public charging station capacities, including:</a:t>
            </a:r>
            <a:br>
              <a:rPr lang="en-US" sz="1400" dirty="0"/>
            </a:br>
            <a:endParaRPr lang="en-US" sz="1400" dirty="0"/>
          </a:p>
          <a:p>
            <a:pPr>
              <a:buFont typeface="Courier New" panose="02070309020205020404" pitchFamily="49" charset="0"/>
              <a:buChar char="o"/>
            </a:pPr>
            <a:r>
              <a:rPr lang="en-US" sz="1400" b="1" dirty="0"/>
              <a:t>The Federal Highway Administration's TMAS Datasat</a:t>
            </a:r>
            <a:r>
              <a:rPr lang="en-US" sz="1400" b="1" baseline="30000" dirty="0">
                <a:solidFill>
                  <a:schemeClr val="accent2"/>
                </a:solidFill>
              </a:rPr>
              <a:t>1</a:t>
            </a:r>
            <a:r>
              <a:rPr lang="en-US" sz="1400" dirty="0"/>
              <a:t>, featuring state-level hourly traffic density by day of week. For this project California's 2020 Monday-Friday data were used and fitted to a Gaussian Mixture Distribution to represent their bimodal nature.</a:t>
            </a:r>
          </a:p>
          <a:p>
            <a:pPr>
              <a:buFont typeface="Courier New" panose="02070309020205020404" pitchFamily="49" charset="0"/>
              <a:buChar char="o"/>
            </a:pPr>
            <a:r>
              <a:rPr lang="en-US" sz="1400" dirty="0"/>
              <a:t>The </a:t>
            </a:r>
            <a:r>
              <a:rPr lang="en-US" sz="1400" b="1" dirty="0"/>
              <a:t>Open Charge Map</a:t>
            </a:r>
            <a:r>
              <a:rPr lang="en-US" sz="1400" b="1" baseline="30000" dirty="0">
                <a:solidFill>
                  <a:schemeClr val="accent2"/>
                </a:solidFill>
              </a:rPr>
              <a:t>2</a:t>
            </a:r>
            <a:r>
              <a:rPr lang="en-US" sz="1400" dirty="0"/>
              <a:t>, with extensive crowd-sourced information on public charging locations and capacities along specific U.S. routes.</a:t>
            </a:r>
          </a:p>
          <a:p>
            <a:pPr>
              <a:buFont typeface="Courier New" panose="02070309020205020404" pitchFamily="49" charset="0"/>
              <a:buChar char="o"/>
            </a:pPr>
            <a:r>
              <a:rPr lang="en-US" sz="1400" dirty="0"/>
              <a:t>The </a:t>
            </a:r>
            <a:r>
              <a:rPr lang="en-US" sz="1400" b="1" dirty="0"/>
              <a:t>Electric Vehicle Database</a:t>
            </a:r>
            <a:r>
              <a:rPr lang="en-US" sz="1400" b="1" baseline="30000" dirty="0">
                <a:solidFill>
                  <a:schemeClr val="accent2"/>
                </a:solidFill>
              </a:rPr>
              <a:t>3</a:t>
            </a:r>
            <a:r>
              <a:rPr lang="en-US" sz="1400" dirty="0"/>
              <a:t>, with details on specific EV models, ranges and battery capacities.</a:t>
            </a:r>
          </a:p>
          <a:p>
            <a:pPr>
              <a:buFont typeface="Courier New" panose="02070309020205020404" pitchFamily="49" charset="0"/>
              <a:buChar char="o"/>
            </a:pPr>
            <a:r>
              <a:rPr lang="en-US" sz="1400" b="1" dirty="0"/>
              <a:t>EVadoption</a:t>
            </a:r>
            <a:r>
              <a:rPr lang="en-US" sz="1400" baseline="30000" dirty="0">
                <a:solidFill>
                  <a:schemeClr val="accent2"/>
                </a:solidFill>
              </a:rPr>
              <a:t>4</a:t>
            </a:r>
            <a:r>
              <a:rPr lang="en-US" sz="1400" dirty="0"/>
              <a:t> for consumer reports on EV market share by brand, model and year.</a:t>
            </a:r>
          </a:p>
        </p:txBody>
      </p:sp>
    </p:spTree>
    <p:extLst>
      <p:ext uri="{BB962C8B-B14F-4D97-AF65-F5344CB8AC3E}">
        <p14:creationId xmlns:p14="http://schemas.microsoft.com/office/powerpoint/2010/main" val="263607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6B33-7865-DE39-02CB-A9362D9BEBE5}"/>
              </a:ext>
            </a:extLst>
          </p:cNvPr>
          <p:cNvSpPr>
            <a:spLocks noGrp="1"/>
          </p:cNvSpPr>
          <p:nvPr>
            <p:ph type="title"/>
          </p:nvPr>
        </p:nvSpPr>
        <p:spPr/>
        <p:txBody>
          <a:bodyPr/>
          <a:lstStyle/>
          <a:p>
            <a:r>
              <a:rPr lang="en-US" dirty="0"/>
              <a:t>Key Metrics + Variables</a:t>
            </a:r>
          </a:p>
        </p:txBody>
      </p:sp>
      <p:sp>
        <p:nvSpPr>
          <p:cNvPr id="3" name="Content Placeholder 2">
            <a:extLst>
              <a:ext uri="{FF2B5EF4-FFF2-40B4-BE49-F238E27FC236}">
                <a16:creationId xmlns:a16="http://schemas.microsoft.com/office/drawing/2014/main" id="{9D61D1C4-20A3-2ADD-9CD1-4FEFAB36ED94}"/>
              </a:ext>
            </a:extLst>
          </p:cNvPr>
          <p:cNvSpPr>
            <a:spLocks noGrp="1"/>
          </p:cNvSpPr>
          <p:nvPr>
            <p:ph idx="1"/>
          </p:nvPr>
        </p:nvSpPr>
        <p:spPr>
          <a:xfrm>
            <a:off x="677334" y="1930400"/>
            <a:ext cx="8596668" cy="3880773"/>
          </a:xfrm>
        </p:spPr>
        <p:txBody>
          <a:bodyPr>
            <a:normAutofit/>
          </a:bodyPr>
          <a:lstStyle/>
          <a:p>
            <a:pPr marL="0" indent="0">
              <a:buNone/>
            </a:pPr>
            <a:r>
              <a:rPr lang="en-US" sz="1400" dirty="0"/>
              <a:t>The simulation tracks and analyzes several important metrics and variables:</a:t>
            </a:r>
            <a:br>
              <a:rPr lang="en-US" sz="1400" dirty="0"/>
            </a:br>
            <a:endParaRPr lang="en-US" sz="1400" dirty="0"/>
          </a:p>
          <a:p>
            <a:pPr>
              <a:buFont typeface="Courier New" panose="02070309020205020404" pitchFamily="49" charset="0"/>
              <a:buChar char="o"/>
            </a:pPr>
            <a:r>
              <a:rPr lang="en-US" sz="1400" b="1" dirty="0"/>
              <a:t>Dead Battery Events</a:t>
            </a:r>
            <a:r>
              <a:rPr lang="en-US" sz="1400" dirty="0"/>
              <a:t>: A running count of dead batteries, used for a simple optimization function.</a:t>
            </a:r>
          </a:p>
          <a:p>
            <a:pPr>
              <a:buFont typeface="Courier New" panose="02070309020205020404" pitchFamily="49" charset="0"/>
              <a:buChar char="o"/>
            </a:pPr>
            <a:r>
              <a:rPr lang="en-US" sz="1400" b="1" dirty="0"/>
              <a:t>Charger Queue and Charging Times</a:t>
            </a:r>
            <a:r>
              <a:rPr lang="en-US" sz="1400" dirty="0"/>
              <a:t>: Average and maximum time drivers spend queuing at charging stations.</a:t>
            </a:r>
          </a:p>
          <a:p>
            <a:pPr>
              <a:buFont typeface="Courier New" panose="02070309020205020404" pitchFamily="49" charset="0"/>
              <a:buChar char="o"/>
            </a:pPr>
            <a:r>
              <a:rPr lang="en-US" sz="1400" b="1" dirty="0"/>
              <a:t>Charging Station Utilization</a:t>
            </a:r>
            <a:r>
              <a:rPr lang="en-US" sz="1400" dirty="0"/>
              <a:t>: Percentage of time chargers are in use, and noting where bottlenecks or underutilized chargers exist along the point-to-point route.</a:t>
            </a:r>
          </a:p>
          <a:p>
            <a:pPr>
              <a:buFont typeface="Courier New" panose="02070309020205020404" pitchFamily="49" charset="0"/>
              <a:buChar char="o"/>
            </a:pPr>
            <a:r>
              <a:rPr lang="en-US" sz="1400" b="1" dirty="0"/>
              <a:t>Trip Completion Times</a:t>
            </a:r>
            <a:r>
              <a:rPr lang="en-US" sz="1400" dirty="0"/>
              <a:t>: Including a "Station Time Limit" variable representing consumer elasticity around charger availability, which can be used for route optimization.</a:t>
            </a:r>
          </a:p>
          <a:p>
            <a:pPr marL="0" indent="0">
              <a:buNone/>
            </a:pPr>
            <a:endParaRPr lang="en-US" sz="1600" dirty="0"/>
          </a:p>
        </p:txBody>
      </p:sp>
    </p:spTree>
    <p:extLst>
      <p:ext uri="{BB962C8B-B14F-4D97-AF65-F5344CB8AC3E}">
        <p14:creationId xmlns:p14="http://schemas.microsoft.com/office/powerpoint/2010/main" val="374439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48A0-C862-B6CF-AF7C-6C303A996D19}"/>
              </a:ext>
            </a:extLst>
          </p:cNvPr>
          <p:cNvSpPr>
            <a:spLocks noGrp="1"/>
          </p:cNvSpPr>
          <p:nvPr>
            <p:ph type="title"/>
          </p:nvPr>
        </p:nvSpPr>
        <p:spPr/>
        <p:txBody>
          <a:bodyPr/>
          <a:lstStyle/>
          <a:p>
            <a:r>
              <a:rPr lang="en-US" dirty="0"/>
              <a:t>Simulation Model</a:t>
            </a:r>
          </a:p>
        </p:txBody>
      </p:sp>
      <p:sp>
        <p:nvSpPr>
          <p:cNvPr id="3" name="Content Placeholder 2">
            <a:extLst>
              <a:ext uri="{FF2B5EF4-FFF2-40B4-BE49-F238E27FC236}">
                <a16:creationId xmlns:a16="http://schemas.microsoft.com/office/drawing/2014/main" id="{D3FDE3FA-2522-1FDB-7E48-865DDB99F0A5}"/>
              </a:ext>
            </a:extLst>
          </p:cNvPr>
          <p:cNvSpPr>
            <a:spLocks noGrp="1"/>
          </p:cNvSpPr>
          <p:nvPr>
            <p:ph idx="1"/>
          </p:nvPr>
        </p:nvSpPr>
        <p:spPr>
          <a:xfrm>
            <a:off x="677334" y="5902339"/>
            <a:ext cx="8596668" cy="692122"/>
          </a:xfrm>
        </p:spPr>
        <p:txBody>
          <a:bodyPr>
            <a:normAutofit/>
          </a:bodyPr>
          <a:lstStyle/>
          <a:p>
            <a:r>
              <a:rPr lang="en-US" sz="1400" dirty="0"/>
              <a:t>Please see </a:t>
            </a:r>
            <a:r>
              <a:rPr lang="en-US" sz="1400" dirty="0">
                <a:hlinkClick r:id="rId2"/>
              </a:rPr>
              <a:t>https://github.com/jefedigital/sim-ev-chargers</a:t>
            </a:r>
            <a:r>
              <a:rPr lang="en-US" sz="1400" dirty="0"/>
              <a:t> for Jupyter notebooks and data.</a:t>
            </a:r>
          </a:p>
        </p:txBody>
      </p:sp>
      <p:pic>
        <p:nvPicPr>
          <p:cNvPr id="5" name="Picture 4">
            <a:extLst>
              <a:ext uri="{FF2B5EF4-FFF2-40B4-BE49-F238E27FC236}">
                <a16:creationId xmlns:a16="http://schemas.microsoft.com/office/drawing/2014/main" id="{FBE46FAA-E5A1-9FAC-6BBB-B01846C822FD}"/>
              </a:ext>
            </a:extLst>
          </p:cNvPr>
          <p:cNvPicPr>
            <a:picLocks noChangeAspect="1"/>
          </p:cNvPicPr>
          <p:nvPr/>
        </p:nvPicPr>
        <p:blipFill>
          <a:blip r:embed="rId3"/>
          <a:stretch>
            <a:fillRect/>
          </a:stretch>
        </p:blipFill>
        <p:spPr>
          <a:xfrm>
            <a:off x="1140484" y="1490762"/>
            <a:ext cx="7786346" cy="4208062"/>
          </a:xfrm>
          <a:prstGeom prst="rect">
            <a:avLst/>
          </a:prstGeom>
          <a:ln>
            <a:noFill/>
          </a:ln>
        </p:spPr>
      </p:pic>
    </p:spTree>
    <p:extLst>
      <p:ext uri="{BB962C8B-B14F-4D97-AF65-F5344CB8AC3E}">
        <p14:creationId xmlns:p14="http://schemas.microsoft.com/office/powerpoint/2010/main" val="105426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9401-1D01-D852-023D-2D4E6F925AE9}"/>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F778E6D-B123-07BB-F803-80DD547D200B}"/>
              </a:ext>
            </a:extLst>
          </p:cNvPr>
          <p:cNvSpPr>
            <a:spLocks noGrp="1"/>
          </p:cNvSpPr>
          <p:nvPr>
            <p:ph idx="1"/>
          </p:nvPr>
        </p:nvSpPr>
        <p:spPr>
          <a:xfrm>
            <a:off x="677334" y="1930400"/>
            <a:ext cx="8596668" cy="4070350"/>
          </a:xfrm>
        </p:spPr>
        <p:txBody>
          <a:bodyPr>
            <a:normAutofit/>
          </a:bodyPr>
          <a:lstStyle/>
          <a:p>
            <a:pPr marL="0" indent="0">
              <a:buNone/>
            </a:pPr>
            <a:r>
              <a:rPr lang="en-US" sz="1400" dirty="0"/>
              <a:t>For the following exercises, we will consider scenarios of one-way weekday trips between San Francisco and Los Angeles, CA. </a:t>
            </a:r>
          </a:p>
          <a:p>
            <a:pPr marL="0" indent="0">
              <a:buNone/>
            </a:pPr>
            <a:r>
              <a:rPr lang="en-US" sz="1400" dirty="0"/>
              <a:t>The estimated highway driving distance of this route is approximately 616km, and could theoretically be travelled in about 5.8 hours (or 350 minutes) at an average speed of 104.6 kph (65mph).</a:t>
            </a:r>
          </a:p>
          <a:p>
            <a:pPr marL="0" indent="0">
              <a:buNone/>
            </a:pPr>
            <a:r>
              <a:rPr lang="en-US" sz="1400" dirty="0"/>
              <a:t>Additional assumptions:</a:t>
            </a:r>
          </a:p>
          <a:p>
            <a:pPr lvl="1">
              <a:buFont typeface="Courier New" panose="02070309020205020404" pitchFamily="49" charset="0"/>
              <a:buChar char="o"/>
            </a:pPr>
            <a:r>
              <a:rPr lang="en-US" sz="1400" dirty="0"/>
              <a:t>For simplicity, the model does not vary the average speed. In future iterations this could be modeled as dependent upon the hourly traffic density data.</a:t>
            </a:r>
          </a:p>
          <a:p>
            <a:pPr lvl="1">
              <a:buFont typeface="Courier New" panose="02070309020205020404" pitchFamily="49" charset="0"/>
              <a:buChar char="o"/>
            </a:pPr>
            <a:r>
              <a:rPr lang="en-US" sz="1400" dirty="0"/>
              <a:t>For simplicity, this model uniformly distributes station locations along the 616km route. In future iterations these could be simulated to match demand patterns.</a:t>
            </a:r>
          </a:p>
          <a:p>
            <a:pPr lvl="1">
              <a:buFont typeface="Courier New" panose="02070309020205020404" pitchFamily="49" charset="0"/>
              <a:buChar char="o"/>
            </a:pPr>
            <a:r>
              <a:rPr lang="en-US" sz="1400" dirty="0"/>
              <a:t>Driver start times are staggered throughout the day, sampling from a bimodal Gaussian Mixture Distribution fitted to actual California weekday traffic data.</a:t>
            </a:r>
          </a:p>
          <a:p>
            <a:pPr lvl="1">
              <a:buFont typeface="Courier New" panose="02070309020205020404" pitchFamily="49" charset="0"/>
              <a:buChar char="o"/>
            </a:pPr>
            <a:r>
              <a:rPr lang="en-US" sz="1400" dirty="0"/>
              <a:t>Other variables such as Chargers per Station, Charging Speeds and Vehicle models (with unique battery capacity and range profiles) are fitted to Beta distributions with adjustable parameters.</a:t>
            </a:r>
          </a:p>
          <a:p>
            <a:pPr lvl="1">
              <a:buFont typeface="Courier New" panose="02070309020205020404" pitchFamily="49" charset="0"/>
              <a:buChar char="o"/>
            </a:pPr>
            <a:endParaRPr lang="en-US" sz="1400" dirty="0"/>
          </a:p>
        </p:txBody>
      </p:sp>
    </p:spTree>
    <p:extLst>
      <p:ext uri="{BB962C8B-B14F-4D97-AF65-F5344CB8AC3E}">
        <p14:creationId xmlns:p14="http://schemas.microsoft.com/office/powerpoint/2010/main" val="17159036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131</TotalTime>
  <Words>1913</Words>
  <Application>Microsoft Macintosh PowerPoint</Application>
  <PresentationFormat>Widescreen</PresentationFormat>
  <Paragraphs>215</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Andale Mono</vt:lpstr>
      <vt:lpstr>Aptos</vt:lpstr>
      <vt:lpstr>Arial</vt:lpstr>
      <vt:lpstr>Courier New</vt:lpstr>
      <vt:lpstr>Graphik</vt:lpstr>
      <vt:lpstr>Trebuchet MS</vt:lpstr>
      <vt:lpstr>Wingdings 3</vt:lpstr>
      <vt:lpstr>Facet</vt:lpstr>
      <vt:lpstr>EV Infrastructure Sim</vt:lpstr>
      <vt:lpstr>Electric car sales keep rising and could reach around 17 million in 2024, accounting for more than one in five cars sold worldwide.</vt:lpstr>
      <vt:lpstr>(We are) setting the vision for a national charging network that is convenient, affordable, reliable, and equitable to enable a future where everyone can ride and drive electric .. capable of supporting 30–42 million PEVs on the road by 2030.</vt:lpstr>
      <vt:lpstr>Research Question</vt:lpstr>
      <vt:lpstr>Methodology</vt:lpstr>
      <vt:lpstr>Data Sources</vt:lpstr>
      <vt:lpstr>Key Metrics + Variables</vt:lpstr>
      <vt:lpstr>Simulation Model</vt:lpstr>
      <vt:lpstr>Analysis</vt:lpstr>
      <vt:lpstr>Scenario 1  Long Queue Times</vt:lpstr>
      <vt:lpstr>Scenario 1  Long Queue Times</vt:lpstr>
      <vt:lpstr>Scenario 2  More Stations, Less Waiting?</vt:lpstr>
      <vt:lpstr>Scenario 2  More Stations, Less Waiting?</vt:lpstr>
      <vt:lpstr>Scenario 3  Optimize Total Trip Time</vt:lpstr>
      <vt:lpstr>Scenario 3  Optimize Total Trip Time</vt:lpstr>
      <vt:lpstr>Scenario 4  Monte Carlo</vt:lpstr>
      <vt:lpstr>Conclusions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 P</dc:creator>
  <cp:lastModifiedBy>J P</cp:lastModifiedBy>
  <cp:revision>7</cp:revision>
  <dcterms:created xsi:type="dcterms:W3CDTF">2024-07-14T17:06:30Z</dcterms:created>
  <dcterms:modified xsi:type="dcterms:W3CDTF">2024-07-14T19:18:24Z</dcterms:modified>
</cp:coreProperties>
</file>